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8"/>
  </p:notesMasterIdLst>
  <p:sldIdLst>
    <p:sldId id="256" r:id="rId2"/>
    <p:sldId id="264" r:id="rId3"/>
    <p:sldId id="257" r:id="rId4"/>
    <p:sldId id="260" r:id="rId5"/>
    <p:sldId id="263" r:id="rId6"/>
    <p:sldId id="262" r:id="rId7"/>
  </p:sldIdLst>
  <p:sldSz cx="12192000" cy="6858000"/>
  <p:notesSz cx="6858000" cy="9144000"/>
  <p:embeddedFontLst>
    <p:embeddedFont>
      <p:font typeface="Helvetica Neue" panose="020B0604020202020204" charset="0"/>
      <p:regular r:id="rId9"/>
      <p:bold r:id="rId10"/>
      <p:italic r:id="rId11"/>
      <p:boldItalic r:id="rId12"/>
    </p:embeddedFont>
    <p:embeddedFont>
      <p:font typeface="Open Sans" panose="020B0606030504020204" pitchFamily="34" charset="0"/>
      <p:regular r:id="rId13"/>
      <p:bold r:id="rId14"/>
      <p:italic r:id="rId15"/>
      <p:boldItalic r:id="rId16"/>
    </p:embeddedFont>
    <p:embeddedFont>
      <p:font typeface="Quattrocento Sans" panose="020B0502050000020003" pitchFamily="3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6" roundtripDataSignature="AMtx7miQWphzFFoPm8ZGYc+AjyblWQZfL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8875E7-737E-431C-841E-459DCC88B5B9}" v="192" dt="2025-05-06T05:30:32.5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62"/>
  </p:normalViewPr>
  <p:slideViewPr>
    <p:cSldViewPr snapToGrid="0">
      <p:cViewPr varScale="1">
        <p:scale>
          <a:sx n="70" d="100"/>
          <a:sy n="70" d="100"/>
        </p:scale>
        <p:origin x="512" y="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font" Target="fonts/font5.fntdata"/><Relationship Id="rId18" Type="http://schemas.openxmlformats.org/officeDocument/2006/relationships/font" Target="fonts/font10.fntdata"/><Relationship Id="rId26" Type="http://customschemas.google.com/relationships/presentationmetadata" Target="metadata"/><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4.fntdata"/><Relationship Id="rId17" Type="http://schemas.openxmlformats.org/officeDocument/2006/relationships/font" Target="fonts/font9.fntdata"/><Relationship Id="rId2" Type="http://schemas.openxmlformats.org/officeDocument/2006/relationships/slide" Target="slides/slide1.xml"/><Relationship Id="rId16" Type="http://schemas.openxmlformats.org/officeDocument/2006/relationships/font" Target="fonts/font8.fntdata"/><Relationship Id="rId20" Type="http://schemas.openxmlformats.org/officeDocument/2006/relationships/font" Target="fonts/font12.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font" Target="fonts/font7.fntdata"/><Relationship Id="rId28" Type="http://schemas.openxmlformats.org/officeDocument/2006/relationships/viewProps" Target="viewProps.xml"/><Relationship Id="rId10" Type="http://schemas.openxmlformats.org/officeDocument/2006/relationships/font" Target="fonts/font2.fntdata"/><Relationship Id="rId19" Type="http://schemas.openxmlformats.org/officeDocument/2006/relationships/font" Target="fonts/font11.fntdata"/><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font" Target="fonts/font6.fntdata"/><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39B79D-BA06-DC44-94C4-3384FBF134DF}" type="doc">
      <dgm:prSet loTypeId="urn:microsoft.com/office/officeart/2005/8/layout/chevron2" loCatId="" qsTypeId="urn:microsoft.com/office/officeart/2005/8/quickstyle/simple1" qsCatId="simple" csTypeId="urn:microsoft.com/office/officeart/2005/8/colors/accent2_3" csCatId="accent2" phldr="1"/>
      <dgm:spPr/>
      <dgm:t>
        <a:bodyPr/>
        <a:lstStyle/>
        <a:p>
          <a:endParaRPr lang="en-US"/>
        </a:p>
      </dgm:t>
    </dgm:pt>
    <dgm:pt modelId="{729CA010-6F29-7E4E-8D4D-BDB05CEE59A2}">
      <dgm:prSet phldrT="[Text]"/>
      <dgm:spPr/>
      <dgm:t>
        <a:bodyPr/>
        <a:lstStyle/>
        <a:p>
          <a:r>
            <a:rPr lang="en-US" dirty="0"/>
            <a:t>Cuba</a:t>
          </a:r>
        </a:p>
      </dgm:t>
    </dgm:pt>
    <dgm:pt modelId="{7AC50B29-7E9D-244F-969D-9B55441F2D2A}" type="parTrans" cxnId="{1E3A27D4-7CEC-4C4E-B097-C36E716D27E6}">
      <dgm:prSet/>
      <dgm:spPr/>
      <dgm:t>
        <a:bodyPr/>
        <a:lstStyle/>
        <a:p>
          <a:endParaRPr lang="en-US"/>
        </a:p>
      </dgm:t>
    </dgm:pt>
    <dgm:pt modelId="{AFFF24F2-7573-5B4A-B017-D209784A00D2}" type="sibTrans" cxnId="{1E3A27D4-7CEC-4C4E-B097-C36E716D27E6}">
      <dgm:prSet/>
      <dgm:spPr/>
      <dgm:t>
        <a:bodyPr/>
        <a:lstStyle/>
        <a:p>
          <a:endParaRPr lang="en-US"/>
        </a:p>
      </dgm:t>
    </dgm:pt>
    <dgm:pt modelId="{F5E6CAF1-B52E-2947-B01F-3E54547A4D7E}">
      <dgm:prSet phldrT="[Text]"/>
      <dgm:spPr/>
      <dgm:t>
        <a:bodyPr/>
        <a:lstStyle/>
        <a:p>
          <a:r>
            <a:rPr lang="en-US" dirty="0"/>
            <a:t>Enhancing 8 surface station (1 co finance)</a:t>
          </a:r>
        </a:p>
      </dgm:t>
    </dgm:pt>
    <dgm:pt modelId="{14EC2190-5A96-F349-BA5C-D3AF9013D73C}" type="parTrans" cxnId="{69176AD4-1CB3-E94F-95C6-7229DB5B505F}">
      <dgm:prSet/>
      <dgm:spPr/>
      <dgm:t>
        <a:bodyPr/>
        <a:lstStyle/>
        <a:p>
          <a:endParaRPr lang="en-US"/>
        </a:p>
      </dgm:t>
    </dgm:pt>
    <dgm:pt modelId="{2A3926C7-C2D8-9E46-ACA7-309C003D3737}" type="sibTrans" cxnId="{69176AD4-1CB3-E94F-95C6-7229DB5B505F}">
      <dgm:prSet/>
      <dgm:spPr/>
      <dgm:t>
        <a:bodyPr/>
        <a:lstStyle/>
        <a:p>
          <a:endParaRPr lang="en-US"/>
        </a:p>
      </dgm:t>
    </dgm:pt>
    <dgm:pt modelId="{F63E6B5B-8C50-C44E-B56E-4A0F36A787CF}">
      <dgm:prSet phldrT="[Text]"/>
      <dgm:spPr/>
      <dgm:t>
        <a:bodyPr/>
        <a:lstStyle/>
        <a:p>
          <a:r>
            <a:rPr lang="en-US" dirty="0"/>
            <a:t>Antigua and Barbuda</a:t>
          </a:r>
        </a:p>
      </dgm:t>
    </dgm:pt>
    <dgm:pt modelId="{55C26563-80A1-E247-AFE3-99C891CA33D7}" type="parTrans" cxnId="{60F94A53-8B5F-9A42-90FC-CCD0D84DBA47}">
      <dgm:prSet/>
      <dgm:spPr/>
      <dgm:t>
        <a:bodyPr/>
        <a:lstStyle/>
        <a:p>
          <a:endParaRPr lang="en-US"/>
        </a:p>
      </dgm:t>
    </dgm:pt>
    <dgm:pt modelId="{27CF09AB-4757-E845-B7DB-B0418F727907}" type="sibTrans" cxnId="{60F94A53-8B5F-9A42-90FC-CCD0D84DBA47}">
      <dgm:prSet/>
      <dgm:spPr/>
      <dgm:t>
        <a:bodyPr/>
        <a:lstStyle/>
        <a:p>
          <a:endParaRPr lang="en-US"/>
        </a:p>
      </dgm:t>
    </dgm:pt>
    <dgm:pt modelId="{971D5FEA-42D5-3B4F-8A0E-2F8EBA87643B}">
      <dgm:prSet phldrT="[Text]"/>
      <dgm:spPr/>
      <dgm:t>
        <a:bodyPr/>
        <a:lstStyle/>
        <a:p>
          <a:r>
            <a:rPr lang="en-US" dirty="0"/>
            <a:t>Enhancing 1 surface station </a:t>
          </a:r>
        </a:p>
      </dgm:t>
    </dgm:pt>
    <dgm:pt modelId="{35BCFFAB-A67B-AD44-B557-542CD25D7A46}" type="parTrans" cxnId="{E477426B-1690-F649-86D6-DEDA998F3AE9}">
      <dgm:prSet/>
      <dgm:spPr/>
      <dgm:t>
        <a:bodyPr/>
        <a:lstStyle/>
        <a:p>
          <a:endParaRPr lang="en-US"/>
        </a:p>
      </dgm:t>
    </dgm:pt>
    <dgm:pt modelId="{5917546B-2CFA-5B4F-BA4D-C39A7F3F30FB}" type="sibTrans" cxnId="{E477426B-1690-F649-86D6-DEDA998F3AE9}">
      <dgm:prSet/>
      <dgm:spPr/>
      <dgm:t>
        <a:bodyPr/>
        <a:lstStyle/>
        <a:p>
          <a:endParaRPr lang="en-US"/>
        </a:p>
      </dgm:t>
    </dgm:pt>
    <dgm:pt modelId="{F3CE0BC4-B338-2347-B295-DA3A5AF3C464}">
      <dgm:prSet phldrT="[Text]"/>
      <dgm:spPr/>
      <dgm:t>
        <a:bodyPr/>
        <a:lstStyle/>
        <a:p>
          <a:r>
            <a:rPr lang="en-US" dirty="0"/>
            <a:t>Investing in ABMS institutional and operational capacity</a:t>
          </a:r>
        </a:p>
      </dgm:t>
    </dgm:pt>
    <dgm:pt modelId="{2C0E3ABF-AB37-4240-9BFD-1965AD7E1B59}" type="parTrans" cxnId="{270D3FFA-EA11-184C-9F5B-FF17DEC9C6FC}">
      <dgm:prSet/>
      <dgm:spPr/>
      <dgm:t>
        <a:bodyPr/>
        <a:lstStyle/>
        <a:p>
          <a:endParaRPr lang="en-US"/>
        </a:p>
      </dgm:t>
    </dgm:pt>
    <dgm:pt modelId="{C8B47857-FAA8-3540-8FC1-E7F0C24A3063}" type="sibTrans" cxnId="{270D3FFA-EA11-184C-9F5B-FF17DEC9C6FC}">
      <dgm:prSet/>
      <dgm:spPr/>
      <dgm:t>
        <a:bodyPr/>
        <a:lstStyle/>
        <a:p>
          <a:endParaRPr lang="en-US"/>
        </a:p>
      </dgm:t>
    </dgm:pt>
    <dgm:pt modelId="{7B64C7C4-B4D9-3543-B842-A8C76645EEB7}">
      <dgm:prSet phldrT="[Text]"/>
      <dgm:spPr/>
      <dgm:t>
        <a:bodyPr/>
        <a:lstStyle/>
        <a:p>
          <a:r>
            <a:rPr lang="en-US" dirty="0"/>
            <a:t>Suriname</a:t>
          </a:r>
        </a:p>
      </dgm:t>
    </dgm:pt>
    <dgm:pt modelId="{5794880A-A434-A84E-A39E-E379577CB5E8}" type="parTrans" cxnId="{FC421044-7084-B948-A9BE-EAE3155D62BC}">
      <dgm:prSet/>
      <dgm:spPr/>
      <dgm:t>
        <a:bodyPr/>
        <a:lstStyle/>
        <a:p>
          <a:endParaRPr lang="en-US"/>
        </a:p>
      </dgm:t>
    </dgm:pt>
    <dgm:pt modelId="{B9E6A5B7-3963-E548-9F9B-80D95B9A7590}" type="sibTrans" cxnId="{FC421044-7084-B948-A9BE-EAE3155D62BC}">
      <dgm:prSet/>
      <dgm:spPr/>
      <dgm:t>
        <a:bodyPr/>
        <a:lstStyle/>
        <a:p>
          <a:endParaRPr lang="en-US"/>
        </a:p>
      </dgm:t>
    </dgm:pt>
    <dgm:pt modelId="{A420BE4C-E6DA-5746-B476-31237D56147D}">
      <dgm:prSet phldrT="[Text]"/>
      <dgm:spPr/>
      <dgm:t>
        <a:bodyPr/>
        <a:lstStyle/>
        <a:p>
          <a:r>
            <a:rPr lang="en-US" dirty="0"/>
            <a:t>Enhancing 4 surface stations, investing in 1 surface station (co finance)</a:t>
          </a:r>
        </a:p>
      </dgm:t>
    </dgm:pt>
    <dgm:pt modelId="{63CB27AD-D961-1741-AE06-EE74B97CCDA6}" type="parTrans" cxnId="{87C7E3E7-7B7C-BE43-B365-E7073553B111}">
      <dgm:prSet/>
      <dgm:spPr/>
      <dgm:t>
        <a:bodyPr/>
        <a:lstStyle/>
        <a:p>
          <a:endParaRPr lang="en-US"/>
        </a:p>
      </dgm:t>
    </dgm:pt>
    <dgm:pt modelId="{93CC1303-7060-154F-A0B4-AC4486182B15}" type="sibTrans" cxnId="{87C7E3E7-7B7C-BE43-B365-E7073553B111}">
      <dgm:prSet/>
      <dgm:spPr/>
      <dgm:t>
        <a:bodyPr/>
        <a:lstStyle/>
        <a:p>
          <a:endParaRPr lang="en-US"/>
        </a:p>
      </dgm:t>
    </dgm:pt>
    <dgm:pt modelId="{080200CE-9321-EB44-B422-633E2A8AF684}">
      <dgm:prSet phldrT="[Text]"/>
      <dgm:spPr/>
      <dgm:t>
        <a:bodyPr/>
        <a:lstStyle/>
        <a:p>
          <a:r>
            <a:rPr lang="en-US" dirty="0"/>
            <a:t>Enhancing 1 UA station</a:t>
          </a:r>
        </a:p>
      </dgm:t>
    </dgm:pt>
    <dgm:pt modelId="{A5A15A32-1402-A94D-A3D8-D25AD3CF1804}" type="parTrans" cxnId="{C25F3B6E-9FE4-1045-8D12-06D030A5A4DC}">
      <dgm:prSet/>
      <dgm:spPr/>
      <dgm:t>
        <a:bodyPr/>
        <a:lstStyle/>
        <a:p>
          <a:endParaRPr lang="en-US"/>
        </a:p>
      </dgm:t>
    </dgm:pt>
    <dgm:pt modelId="{81B0CEAC-776D-B249-80B1-7FB0580159D4}" type="sibTrans" cxnId="{C25F3B6E-9FE4-1045-8D12-06D030A5A4DC}">
      <dgm:prSet/>
      <dgm:spPr/>
      <dgm:t>
        <a:bodyPr/>
        <a:lstStyle/>
        <a:p>
          <a:endParaRPr lang="en-US"/>
        </a:p>
      </dgm:t>
    </dgm:pt>
    <dgm:pt modelId="{2EA1A857-31E2-EE4B-B97F-2A515C246030}">
      <dgm:prSet phldrT="[Text]"/>
      <dgm:spPr/>
      <dgm:t>
        <a:bodyPr/>
        <a:lstStyle/>
        <a:p>
          <a:r>
            <a:rPr lang="en-US" dirty="0"/>
            <a:t>Investing in 1 surface + 2 UA stations</a:t>
          </a:r>
        </a:p>
      </dgm:t>
    </dgm:pt>
    <dgm:pt modelId="{B5206ACC-92C9-2D45-8355-4BF168B34F51}" type="parTrans" cxnId="{F23E569C-CD0D-764B-974F-B5FCB2B4E656}">
      <dgm:prSet/>
      <dgm:spPr/>
    </dgm:pt>
    <dgm:pt modelId="{CB655D41-AB84-CE41-975D-7A5E71CBCD1D}" type="sibTrans" cxnId="{F23E569C-CD0D-764B-974F-B5FCB2B4E656}">
      <dgm:prSet/>
      <dgm:spPr/>
    </dgm:pt>
    <dgm:pt modelId="{F94AAAF7-CF7E-9048-AF77-06D98E11AC90}">
      <dgm:prSet phldrT="[Text]"/>
      <dgm:spPr/>
      <dgm:t>
        <a:bodyPr/>
        <a:lstStyle/>
        <a:p>
          <a:r>
            <a:rPr lang="en-US" dirty="0"/>
            <a:t>Upgrading its instrument calibration center</a:t>
          </a:r>
        </a:p>
      </dgm:t>
    </dgm:pt>
    <dgm:pt modelId="{FE4E1299-A089-5B44-A6F0-3A0F797AE0CC}" type="parTrans" cxnId="{24D56DEA-F1E6-6E4B-8AE1-86428C8C8D7A}">
      <dgm:prSet/>
      <dgm:spPr/>
    </dgm:pt>
    <dgm:pt modelId="{07CDAD9D-AB41-964A-AA0F-47E9D1AF6EDD}" type="sibTrans" cxnId="{24D56DEA-F1E6-6E4B-8AE1-86428C8C8D7A}">
      <dgm:prSet/>
      <dgm:spPr/>
    </dgm:pt>
    <dgm:pt modelId="{B1964F84-91E8-0A46-9A24-2BF93CA170DF}">
      <dgm:prSet phldrT="[Text]"/>
      <dgm:spPr/>
      <dgm:t>
        <a:bodyPr/>
        <a:lstStyle/>
        <a:p>
          <a:r>
            <a:rPr lang="en-US" dirty="0"/>
            <a:t>Data and network management</a:t>
          </a:r>
        </a:p>
      </dgm:t>
    </dgm:pt>
    <dgm:pt modelId="{B1EF900D-C32B-0440-B6E2-519A5D66E159}" type="parTrans" cxnId="{C7F0AE61-734C-1E4C-84EC-B8764D72CB5E}">
      <dgm:prSet/>
      <dgm:spPr/>
    </dgm:pt>
    <dgm:pt modelId="{F255D185-7D00-7C40-A9CE-49B8EFE6325D}" type="sibTrans" cxnId="{C7F0AE61-734C-1E4C-84EC-B8764D72CB5E}">
      <dgm:prSet/>
      <dgm:spPr/>
    </dgm:pt>
    <dgm:pt modelId="{5E21B769-B32B-0143-8028-C6068A92B506}">
      <dgm:prSet phldrT="[Text]"/>
      <dgm:spPr/>
      <dgm:t>
        <a:bodyPr/>
        <a:lstStyle/>
        <a:p>
          <a:r>
            <a:rPr lang="en-US" dirty="0"/>
            <a:t>Data and network capacity</a:t>
          </a:r>
        </a:p>
      </dgm:t>
    </dgm:pt>
    <dgm:pt modelId="{6DC80BAC-D23D-7141-9FCB-469E7ACECF85}" type="parTrans" cxnId="{8D75165D-F187-9642-A5D8-4E5E8BAEE805}">
      <dgm:prSet/>
      <dgm:spPr/>
    </dgm:pt>
    <dgm:pt modelId="{18D30279-F699-564C-A6F0-72913256F980}" type="sibTrans" cxnId="{8D75165D-F187-9642-A5D8-4E5E8BAEE805}">
      <dgm:prSet/>
      <dgm:spPr/>
    </dgm:pt>
    <dgm:pt modelId="{86F10813-66D4-0A42-BAE4-74ACA1A2C682}">
      <dgm:prSet phldrT="[Text]"/>
      <dgm:spPr/>
      <dgm:t>
        <a:bodyPr/>
        <a:lstStyle/>
        <a:p>
          <a:r>
            <a:rPr lang="en-US" dirty="0"/>
            <a:t>OM and travel related costs, within the interior of the country</a:t>
          </a:r>
        </a:p>
      </dgm:t>
    </dgm:pt>
    <dgm:pt modelId="{A4B39490-3456-4343-B835-4A61B58EB015}" type="parTrans" cxnId="{B9003A74-CCA3-E44D-85B7-8C7B477423D7}">
      <dgm:prSet/>
      <dgm:spPr/>
    </dgm:pt>
    <dgm:pt modelId="{7AF3F0C5-12F0-B544-AC1B-A74D4A31B77C}" type="sibTrans" cxnId="{B9003A74-CCA3-E44D-85B7-8C7B477423D7}">
      <dgm:prSet/>
      <dgm:spPr/>
    </dgm:pt>
    <dgm:pt modelId="{4D1F87B2-E315-7543-ADFE-BFD3198D6AA2}">
      <dgm:prSet phldrT="[Text]"/>
      <dgm:spPr/>
      <dgm:t>
        <a:bodyPr/>
        <a:lstStyle/>
        <a:p>
          <a:r>
            <a:rPr lang="en-US" dirty="0"/>
            <a:t>Consultation process and institutional strengthening (enhancement)</a:t>
          </a:r>
        </a:p>
      </dgm:t>
    </dgm:pt>
    <dgm:pt modelId="{3607DF2B-8B13-5A42-85B5-7B668DBF6065}" type="parTrans" cxnId="{32C50BA5-6F5A-8C4D-B28A-0AA996793540}">
      <dgm:prSet/>
      <dgm:spPr/>
    </dgm:pt>
    <dgm:pt modelId="{1F05A206-98DD-A543-B4F3-B781F00F8610}" type="sibTrans" cxnId="{32C50BA5-6F5A-8C4D-B28A-0AA996793540}">
      <dgm:prSet/>
      <dgm:spPr/>
    </dgm:pt>
    <dgm:pt modelId="{E310BEAC-5635-9F40-9B4C-693B0427F6FA}" type="pres">
      <dgm:prSet presAssocID="{8539B79D-BA06-DC44-94C4-3384FBF134DF}" presName="linearFlow" presStyleCnt="0">
        <dgm:presLayoutVars>
          <dgm:dir/>
          <dgm:animLvl val="lvl"/>
          <dgm:resizeHandles val="exact"/>
        </dgm:presLayoutVars>
      </dgm:prSet>
      <dgm:spPr/>
    </dgm:pt>
    <dgm:pt modelId="{4535DDBB-ABD8-EB43-876D-7536FF976662}" type="pres">
      <dgm:prSet presAssocID="{729CA010-6F29-7E4E-8D4D-BDB05CEE59A2}" presName="composite" presStyleCnt="0"/>
      <dgm:spPr/>
    </dgm:pt>
    <dgm:pt modelId="{E0F4C14E-8565-0D40-A81D-C7E17BE36821}" type="pres">
      <dgm:prSet presAssocID="{729CA010-6F29-7E4E-8D4D-BDB05CEE59A2}" presName="parentText" presStyleLbl="alignNode1" presStyleIdx="0" presStyleCnt="3">
        <dgm:presLayoutVars>
          <dgm:chMax val="1"/>
          <dgm:bulletEnabled val="1"/>
        </dgm:presLayoutVars>
      </dgm:prSet>
      <dgm:spPr/>
    </dgm:pt>
    <dgm:pt modelId="{EC16D601-9003-D148-9F5E-E61E107BD92D}" type="pres">
      <dgm:prSet presAssocID="{729CA010-6F29-7E4E-8D4D-BDB05CEE59A2}" presName="descendantText" presStyleLbl="alignAcc1" presStyleIdx="0" presStyleCnt="3">
        <dgm:presLayoutVars>
          <dgm:bulletEnabled val="1"/>
        </dgm:presLayoutVars>
      </dgm:prSet>
      <dgm:spPr/>
    </dgm:pt>
    <dgm:pt modelId="{1C650DD4-1E79-C647-A44A-B647691DC98B}" type="pres">
      <dgm:prSet presAssocID="{AFFF24F2-7573-5B4A-B017-D209784A00D2}" presName="sp" presStyleCnt="0"/>
      <dgm:spPr/>
    </dgm:pt>
    <dgm:pt modelId="{F621BE80-EF26-CE46-9E0C-9E1858FFD3DD}" type="pres">
      <dgm:prSet presAssocID="{F63E6B5B-8C50-C44E-B56E-4A0F36A787CF}" presName="composite" presStyleCnt="0"/>
      <dgm:spPr/>
    </dgm:pt>
    <dgm:pt modelId="{132FCDFF-8745-D745-8561-0F856A240428}" type="pres">
      <dgm:prSet presAssocID="{F63E6B5B-8C50-C44E-B56E-4A0F36A787CF}" presName="parentText" presStyleLbl="alignNode1" presStyleIdx="1" presStyleCnt="3">
        <dgm:presLayoutVars>
          <dgm:chMax val="1"/>
          <dgm:bulletEnabled val="1"/>
        </dgm:presLayoutVars>
      </dgm:prSet>
      <dgm:spPr/>
    </dgm:pt>
    <dgm:pt modelId="{BA7DE05C-979B-0A4D-8172-93715968C05B}" type="pres">
      <dgm:prSet presAssocID="{F63E6B5B-8C50-C44E-B56E-4A0F36A787CF}" presName="descendantText" presStyleLbl="alignAcc1" presStyleIdx="1" presStyleCnt="3">
        <dgm:presLayoutVars>
          <dgm:bulletEnabled val="1"/>
        </dgm:presLayoutVars>
      </dgm:prSet>
      <dgm:spPr/>
    </dgm:pt>
    <dgm:pt modelId="{E25AA74A-C7A4-F849-96BE-6227EB6220E7}" type="pres">
      <dgm:prSet presAssocID="{27CF09AB-4757-E845-B7DB-B0418F727907}" presName="sp" presStyleCnt="0"/>
      <dgm:spPr/>
    </dgm:pt>
    <dgm:pt modelId="{49E00ADA-5AF1-DB45-9F34-2A2C2E5E68C1}" type="pres">
      <dgm:prSet presAssocID="{7B64C7C4-B4D9-3543-B842-A8C76645EEB7}" presName="composite" presStyleCnt="0"/>
      <dgm:spPr/>
    </dgm:pt>
    <dgm:pt modelId="{E9F4085B-1484-BE4F-B349-9BE012A8F882}" type="pres">
      <dgm:prSet presAssocID="{7B64C7C4-B4D9-3543-B842-A8C76645EEB7}" presName="parentText" presStyleLbl="alignNode1" presStyleIdx="2" presStyleCnt="3">
        <dgm:presLayoutVars>
          <dgm:chMax val="1"/>
          <dgm:bulletEnabled val="1"/>
        </dgm:presLayoutVars>
      </dgm:prSet>
      <dgm:spPr/>
    </dgm:pt>
    <dgm:pt modelId="{3593DA48-4AB0-1248-99BA-44EA90F6FF79}" type="pres">
      <dgm:prSet presAssocID="{7B64C7C4-B4D9-3543-B842-A8C76645EEB7}" presName="descendantText" presStyleLbl="alignAcc1" presStyleIdx="2" presStyleCnt="3" custScaleY="176750">
        <dgm:presLayoutVars>
          <dgm:bulletEnabled val="1"/>
        </dgm:presLayoutVars>
      </dgm:prSet>
      <dgm:spPr/>
    </dgm:pt>
  </dgm:ptLst>
  <dgm:cxnLst>
    <dgm:cxn modelId="{A2C6E825-C2DD-134C-B9AA-73E34B194E7A}" type="presOf" srcId="{A420BE4C-E6DA-5746-B476-31237D56147D}" destId="{3593DA48-4AB0-1248-99BA-44EA90F6FF79}" srcOrd="0" destOrd="0" presId="urn:microsoft.com/office/officeart/2005/8/layout/chevron2"/>
    <dgm:cxn modelId="{8D75165D-F187-9642-A5D8-4E5E8BAEE805}" srcId="{7B64C7C4-B4D9-3543-B842-A8C76645EEB7}" destId="{5E21B769-B32B-0143-8028-C6068A92B506}" srcOrd="2" destOrd="0" parTransId="{6DC80BAC-D23D-7141-9FCB-469E7ACECF85}" sibTransId="{18D30279-F699-564C-A6F0-72913256F980}"/>
    <dgm:cxn modelId="{C7F0AE61-734C-1E4C-84EC-B8764D72CB5E}" srcId="{F63E6B5B-8C50-C44E-B56E-4A0F36A787CF}" destId="{B1964F84-91E8-0A46-9A24-2BF93CA170DF}" srcOrd="2" destOrd="0" parTransId="{B1EF900D-C32B-0440-B6E2-519A5D66E159}" sibTransId="{F255D185-7D00-7C40-A9CE-49B8EFE6325D}"/>
    <dgm:cxn modelId="{968C8F42-9527-EB48-A011-06324BC6D90B}" type="presOf" srcId="{729CA010-6F29-7E4E-8D4D-BDB05CEE59A2}" destId="{E0F4C14E-8565-0D40-A81D-C7E17BE36821}" srcOrd="0" destOrd="0" presId="urn:microsoft.com/office/officeart/2005/8/layout/chevron2"/>
    <dgm:cxn modelId="{FC421044-7084-B948-A9BE-EAE3155D62BC}" srcId="{8539B79D-BA06-DC44-94C4-3384FBF134DF}" destId="{7B64C7C4-B4D9-3543-B842-A8C76645EEB7}" srcOrd="2" destOrd="0" parTransId="{5794880A-A434-A84E-A39E-E379577CB5E8}" sibTransId="{B9E6A5B7-3963-E548-9F9B-80D95B9A7590}"/>
    <dgm:cxn modelId="{8F9EDF45-AD94-7648-95EA-36162A529B2C}" type="presOf" srcId="{F63E6B5B-8C50-C44E-B56E-4A0F36A787CF}" destId="{132FCDFF-8745-D745-8561-0F856A240428}" srcOrd="0" destOrd="0" presId="urn:microsoft.com/office/officeart/2005/8/layout/chevron2"/>
    <dgm:cxn modelId="{C1580546-D152-754C-93FD-860260473C06}" type="presOf" srcId="{F94AAAF7-CF7E-9048-AF77-06D98E11AC90}" destId="{EC16D601-9003-D148-9F5E-E61E107BD92D}" srcOrd="0" destOrd="2" presId="urn:microsoft.com/office/officeart/2005/8/layout/chevron2"/>
    <dgm:cxn modelId="{56127B68-B58D-7640-9189-EF04C9611062}" type="presOf" srcId="{2EA1A857-31E2-EE4B-B97F-2A515C246030}" destId="{EC16D601-9003-D148-9F5E-E61E107BD92D}" srcOrd="0" destOrd="1" presId="urn:microsoft.com/office/officeart/2005/8/layout/chevron2"/>
    <dgm:cxn modelId="{E477426B-1690-F649-86D6-DEDA998F3AE9}" srcId="{F63E6B5B-8C50-C44E-B56E-4A0F36A787CF}" destId="{971D5FEA-42D5-3B4F-8A0E-2F8EBA87643B}" srcOrd="0" destOrd="0" parTransId="{35BCFFAB-A67B-AD44-B557-542CD25D7A46}" sibTransId="{5917546B-2CFA-5B4F-BA4D-C39A7F3F30FB}"/>
    <dgm:cxn modelId="{C25F3B6E-9FE4-1045-8D12-06D030A5A4DC}" srcId="{7B64C7C4-B4D9-3543-B842-A8C76645EEB7}" destId="{080200CE-9321-EB44-B422-633E2A8AF684}" srcOrd="1" destOrd="0" parTransId="{A5A15A32-1402-A94D-A3D8-D25AD3CF1804}" sibTransId="{81B0CEAC-776D-B249-80B1-7FB0580159D4}"/>
    <dgm:cxn modelId="{60F94A53-8B5F-9A42-90FC-CCD0D84DBA47}" srcId="{8539B79D-BA06-DC44-94C4-3384FBF134DF}" destId="{F63E6B5B-8C50-C44E-B56E-4A0F36A787CF}" srcOrd="1" destOrd="0" parTransId="{55C26563-80A1-E247-AFE3-99C891CA33D7}" sibTransId="{27CF09AB-4757-E845-B7DB-B0418F727907}"/>
    <dgm:cxn modelId="{0C4C5773-A7FA-3343-9B5B-BBDF51494241}" type="presOf" srcId="{7B64C7C4-B4D9-3543-B842-A8C76645EEB7}" destId="{E9F4085B-1484-BE4F-B349-9BE012A8F882}" srcOrd="0" destOrd="0" presId="urn:microsoft.com/office/officeart/2005/8/layout/chevron2"/>
    <dgm:cxn modelId="{B9003A74-CCA3-E44D-85B7-8C7B477423D7}" srcId="{7B64C7C4-B4D9-3543-B842-A8C76645EEB7}" destId="{86F10813-66D4-0A42-BAE4-74ACA1A2C682}" srcOrd="3" destOrd="0" parTransId="{A4B39490-3456-4343-B835-4A61B58EB015}" sibTransId="{7AF3F0C5-12F0-B544-AC1B-A74D4A31B77C}"/>
    <dgm:cxn modelId="{DC47F256-FA0D-C940-86A8-27E171DE0A5B}" type="presOf" srcId="{B1964F84-91E8-0A46-9A24-2BF93CA170DF}" destId="{BA7DE05C-979B-0A4D-8172-93715968C05B}" srcOrd="0" destOrd="2" presId="urn:microsoft.com/office/officeart/2005/8/layout/chevron2"/>
    <dgm:cxn modelId="{ABBBD082-3D53-934A-BB84-9357D2030A98}" type="presOf" srcId="{86F10813-66D4-0A42-BAE4-74ACA1A2C682}" destId="{3593DA48-4AB0-1248-99BA-44EA90F6FF79}" srcOrd="0" destOrd="3" presId="urn:microsoft.com/office/officeart/2005/8/layout/chevron2"/>
    <dgm:cxn modelId="{F23E569C-CD0D-764B-974F-B5FCB2B4E656}" srcId="{729CA010-6F29-7E4E-8D4D-BDB05CEE59A2}" destId="{2EA1A857-31E2-EE4B-B97F-2A515C246030}" srcOrd="1" destOrd="0" parTransId="{B5206ACC-92C9-2D45-8355-4BF168B34F51}" sibTransId="{CB655D41-AB84-CE41-975D-7A5E71CBCD1D}"/>
    <dgm:cxn modelId="{3FD1C19F-9DEB-FC4C-AFF6-7743B977AC62}" type="presOf" srcId="{971D5FEA-42D5-3B4F-8A0E-2F8EBA87643B}" destId="{BA7DE05C-979B-0A4D-8172-93715968C05B}" srcOrd="0" destOrd="0" presId="urn:microsoft.com/office/officeart/2005/8/layout/chevron2"/>
    <dgm:cxn modelId="{84F37BA4-5E4E-214F-A0FF-91E36F3FBF3F}" type="presOf" srcId="{5E21B769-B32B-0143-8028-C6068A92B506}" destId="{3593DA48-4AB0-1248-99BA-44EA90F6FF79}" srcOrd="0" destOrd="2" presId="urn:microsoft.com/office/officeart/2005/8/layout/chevron2"/>
    <dgm:cxn modelId="{32C50BA5-6F5A-8C4D-B28A-0AA996793540}" srcId="{7B64C7C4-B4D9-3543-B842-A8C76645EEB7}" destId="{4D1F87B2-E315-7543-ADFE-BFD3198D6AA2}" srcOrd="4" destOrd="0" parTransId="{3607DF2B-8B13-5A42-85B5-7B668DBF6065}" sibTransId="{1F05A206-98DD-A543-B4F3-B781F00F8610}"/>
    <dgm:cxn modelId="{2AB20CC3-F21A-A540-83A6-E0F539FFED21}" type="presOf" srcId="{8539B79D-BA06-DC44-94C4-3384FBF134DF}" destId="{E310BEAC-5635-9F40-9B4C-693B0427F6FA}" srcOrd="0" destOrd="0" presId="urn:microsoft.com/office/officeart/2005/8/layout/chevron2"/>
    <dgm:cxn modelId="{AC7A29CC-2FC0-1749-B9A5-DDD12DFC4A3B}" type="presOf" srcId="{4D1F87B2-E315-7543-ADFE-BFD3198D6AA2}" destId="{3593DA48-4AB0-1248-99BA-44EA90F6FF79}" srcOrd="0" destOrd="4" presId="urn:microsoft.com/office/officeart/2005/8/layout/chevron2"/>
    <dgm:cxn modelId="{07F995CC-9A39-BF4C-821B-26DC47A1DF06}" type="presOf" srcId="{F3CE0BC4-B338-2347-B295-DA3A5AF3C464}" destId="{BA7DE05C-979B-0A4D-8172-93715968C05B}" srcOrd="0" destOrd="1" presId="urn:microsoft.com/office/officeart/2005/8/layout/chevron2"/>
    <dgm:cxn modelId="{1E3A27D4-7CEC-4C4E-B097-C36E716D27E6}" srcId="{8539B79D-BA06-DC44-94C4-3384FBF134DF}" destId="{729CA010-6F29-7E4E-8D4D-BDB05CEE59A2}" srcOrd="0" destOrd="0" parTransId="{7AC50B29-7E9D-244F-969D-9B55441F2D2A}" sibTransId="{AFFF24F2-7573-5B4A-B017-D209784A00D2}"/>
    <dgm:cxn modelId="{69176AD4-1CB3-E94F-95C6-7229DB5B505F}" srcId="{729CA010-6F29-7E4E-8D4D-BDB05CEE59A2}" destId="{F5E6CAF1-B52E-2947-B01F-3E54547A4D7E}" srcOrd="0" destOrd="0" parTransId="{14EC2190-5A96-F349-BA5C-D3AF9013D73C}" sibTransId="{2A3926C7-C2D8-9E46-ACA7-309C003D3737}"/>
    <dgm:cxn modelId="{E38F9CD4-17FA-9145-9F35-917C4EFFB131}" type="presOf" srcId="{F5E6CAF1-B52E-2947-B01F-3E54547A4D7E}" destId="{EC16D601-9003-D148-9F5E-E61E107BD92D}" srcOrd="0" destOrd="0" presId="urn:microsoft.com/office/officeart/2005/8/layout/chevron2"/>
    <dgm:cxn modelId="{87C7E3E7-7B7C-BE43-B365-E7073553B111}" srcId="{7B64C7C4-B4D9-3543-B842-A8C76645EEB7}" destId="{A420BE4C-E6DA-5746-B476-31237D56147D}" srcOrd="0" destOrd="0" parTransId="{63CB27AD-D961-1741-AE06-EE74B97CCDA6}" sibTransId="{93CC1303-7060-154F-A0B4-AC4486182B15}"/>
    <dgm:cxn modelId="{6DEE58E9-8FB7-064C-964A-D6F6ADB501D0}" type="presOf" srcId="{080200CE-9321-EB44-B422-633E2A8AF684}" destId="{3593DA48-4AB0-1248-99BA-44EA90F6FF79}" srcOrd="0" destOrd="1" presId="urn:microsoft.com/office/officeart/2005/8/layout/chevron2"/>
    <dgm:cxn modelId="{24D56DEA-F1E6-6E4B-8AE1-86428C8C8D7A}" srcId="{729CA010-6F29-7E4E-8D4D-BDB05CEE59A2}" destId="{F94AAAF7-CF7E-9048-AF77-06D98E11AC90}" srcOrd="2" destOrd="0" parTransId="{FE4E1299-A089-5B44-A6F0-3A0F797AE0CC}" sibTransId="{07CDAD9D-AB41-964A-AA0F-47E9D1AF6EDD}"/>
    <dgm:cxn modelId="{270D3FFA-EA11-184C-9F5B-FF17DEC9C6FC}" srcId="{F63E6B5B-8C50-C44E-B56E-4A0F36A787CF}" destId="{F3CE0BC4-B338-2347-B295-DA3A5AF3C464}" srcOrd="1" destOrd="0" parTransId="{2C0E3ABF-AB37-4240-9BFD-1965AD7E1B59}" sibTransId="{C8B47857-FAA8-3540-8FC1-E7F0C24A3063}"/>
    <dgm:cxn modelId="{C558BB1F-9378-A342-A19D-A545336B5224}" type="presParOf" srcId="{E310BEAC-5635-9F40-9B4C-693B0427F6FA}" destId="{4535DDBB-ABD8-EB43-876D-7536FF976662}" srcOrd="0" destOrd="0" presId="urn:microsoft.com/office/officeart/2005/8/layout/chevron2"/>
    <dgm:cxn modelId="{3FD70DC8-A8E7-0546-8B2B-2904E2B691C7}" type="presParOf" srcId="{4535DDBB-ABD8-EB43-876D-7536FF976662}" destId="{E0F4C14E-8565-0D40-A81D-C7E17BE36821}" srcOrd="0" destOrd="0" presId="urn:microsoft.com/office/officeart/2005/8/layout/chevron2"/>
    <dgm:cxn modelId="{3A86DB62-E370-6241-AED4-7DC5353B76A6}" type="presParOf" srcId="{4535DDBB-ABD8-EB43-876D-7536FF976662}" destId="{EC16D601-9003-D148-9F5E-E61E107BD92D}" srcOrd="1" destOrd="0" presId="urn:microsoft.com/office/officeart/2005/8/layout/chevron2"/>
    <dgm:cxn modelId="{245D75B7-1063-3548-81F2-A9FF9357F02C}" type="presParOf" srcId="{E310BEAC-5635-9F40-9B4C-693B0427F6FA}" destId="{1C650DD4-1E79-C647-A44A-B647691DC98B}" srcOrd="1" destOrd="0" presId="urn:microsoft.com/office/officeart/2005/8/layout/chevron2"/>
    <dgm:cxn modelId="{C96A5C58-F24D-8347-BBBB-C45FD3F37DF4}" type="presParOf" srcId="{E310BEAC-5635-9F40-9B4C-693B0427F6FA}" destId="{F621BE80-EF26-CE46-9E0C-9E1858FFD3DD}" srcOrd="2" destOrd="0" presId="urn:microsoft.com/office/officeart/2005/8/layout/chevron2"/>
    <dgm:cxn modelId="{75FE503D-BA39-BC43-A223-748B13A37DB0}" type="presParOf" srcId="{F621BE80-EF26-CE46-9E0C-9E1858FFD3DD}" destId="{132FCDFF-8745-D745-8561-0F856A240428}" srcOrd="0" destOrd="0" presId="urn:microsoft.com/office/officeart/2005/8/layout/chevron2"/>
    <dgm:cxn modelId="{C2D3E9D9-527A-7B43-89E0-046AB279A75A}" type="presParOf" srcId="{F621BE80-EF26-CE46-9E0C-9E1858FFD3DD}" destId="{BA7DE05C-979B-0A4D-8172-93715968C05B}" srcOrd="1" destOrd="0" presId="urn:microsoft.com/office/officeart/2005/8/layout/chevron2"/>
    <dgm:cxn modelId="{91A1697A-99DD-4C4C-A75E-CBEC04604819}" type="presParOf" srcId="{E310BEAC-5635-9F40-9B4C-693B0427F6FA}" destId="{E25AA74A-C7A4-F849-96BE-6227EB6220E7}" srcOrd="3" destOrd="0" presId="urn:microsoft.com/office/officeart/2005/8/layout/chevron2"/>
    <dgm:cxn modelId="{9EF2A580-D865-5743-B9C5-E6B76EA0CA29}" type="presParOf" srcId="{E310BEAC-5635-9F40-9B4C-693B0427F6FA}" destId="{49E00ADA-5AF1-DB45-9F34-2A2C2E5E68C1}" srcOrd="4" destOrd="0" presId="urn:microsoft.com/office/officeart/2005/8/layout/chevron2"/>
    <dgm:cxn modelId="{C36B1468-3614-2C40-82F8-8B0A20B976F3}" type="presParOf" srcId="{49E00ADA-5AF1-DB45-9F34-2A2C2E5E68C1}" destId="{E9F4085B-1484-BE4F-B349-9BE012A8F882}" srcOrd="0" destOrd="0" presId="urn:microsoft.com/office/officeart/2005/8/layout/chevron2"/>
    <dgm:cxn modelId="{A0998307-BA49-F54B-A067-23A1B28D43E9}" type="presParOf" srcId="{49E00ADA-5AF1-DB45-9F34-2A2C2E5E68C1}" destId="{3593DA48-4AB0-1248-99BA-44EA90F6FF79}"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539B79D-BA06-DC44-94C4-3384FBF134DF}" type="doc">
      <dgm:prSet loTypeId="urn:microsoft.com/office/officeart/2005/8/layout/chevron2" loCatId="" qsTypeId="urn:microsoft.com/office/officeart/2005/8/quickstyle/simple1" qsCatId="simple" csTypeId="urn:microsoft.com/office/officeart/2005/8/colors/accent2_3" csCatId="accent2" phldr="1"/>
      <dgm:spPr/>
      <dgm:t>
        <a:bodyPr/>
        <a:lstStyle/>
        <a:p>
          <a:endParaRPr lang="en-US"/>
        </a:p>
      </dgm:t>
    </dgm:pt>
    <dgm:pt modelId="{729CA010-6F29-7E4E-8D4D-BDB05CEE59A2}">
      <dgm:prSet phldrT="[Text]"/>
      <dgm:spPr/>
      <dgm:t>
        <a:bodyPr/>
        <a:lstStyle/>
        <a:p>
          <a:r>
            <a:rPr lang="en-US" dirty="0"/>
            <a:t>Cuba</a:t>
          </a:r>
        </a:p>
      </dgm:t>
    </dgm:pt>
    <dgm:pt modelId="{7AC50B29-7E9D-244F-969D-9B55441F2D2A}" type="parTrans" cxnId="{1E3A27D4-7CEC-4C4E-B097-C36E716D27E6}">
      <dgm:prSet/>
      <dgm:spPr/>
      <dgm:t>
        <a:bodyPr/>
        <a:lstStyle/>
        <a:p>
          <a:endParaRPr lang="en-US"/>
        </a:p>
      </dgm:t>
    </dgm:pt>
    <dgm:pt modelId="{AFFF24F2-7573-5B4A-B017-D209784A00D2}" type="sibTrans" cxnId="{1E3A27D4-7CEC-4C4E-B097-C36E716D27E6}">
      <dgm:prSet/>
      <dgm:spPr/>
      <dgm:t>
        <a:bodyPr/>
        <a:lstStyle/>
        <a:p>
          <a:endParaRPr lang="en-US"/>
        </a:p>
      </dgm:t>
    </dgm:pt>
    <dgm:pt modelId="{F5E6CAF1-B52E-2947-B01F-3E54547A4D7E}">
      <dgm:prSet phldrT="[Text]" custT="1"/>
      <dgm:spPr/>
      <dgm:t>
        <a:bodyPr/>
        <a:lstStyle/>
        <a:p>
          <a:r>
            <a:rPr lang="en-US" sz="1200" dirty="0"/>
            <a:t>GCF Mi Costa Project, is investing in monitoring capacity including the enhancement of 1 land station</a:t>
          </a:r>
        </a:p>
      </dgm:t>
    </dgm:pt>
    <dgm:pt modelId="{14EC2190-5A96-F349-BA5C-D3AF9013D73C}" type="parTrans" cxnId="{69176AD4-1CB3-E94F-95C6-7229DB5B505F}">
      <dgm:prSet/>
      <dgm:spPr/>
      <dgm:t>
        <a:bodyPr/>
        <a:lstStyle/>
        <a:p>
          <a:endParaRPr lang="en-US"/>
        </a:p>
      </dgm:t>
    </dgm:pt>
    <dgm:pt modelId="{2A3926C7-C2D8-9E46-ACA7-309C003D3737}" type="sibTrans" cxnId="{69176AD4-1CB3-E94F-95C6-7229DB5B505F}">
      <dgm:prSet/>
      <dgm:spPr/>
      <dgm:t>
        <a:bodyPr/>
        <a:lstStyle/>
        <a:p>
          <a:endParaRPr lang="en-US"/>
        </a:p>
      </dgm:t>
    </dgm:pt>
    <dgm:pt modelId="{F63E6B5B-8C50-C44E-B56E-4A0F36A787CF}">
      <dgm:prSet phldrT="[Text]"/>
      <dgm:spPr/>
      <dgm:t>
        <a:bodyPr/>
        <a:lstStyle/>
        <a:p>
          <a:r>
            <a:rPr lang="en-US" dirty="0"/>
            <a:t>Antigua and Barbuda</a:t>
          </a:r>
        </a:p>
      </dgm:t>
    </dgm:pt>
    <dgm:pt modelId="{55C26563-80A1-E247-AFE3-99C891CA33D7}" type="parTrans" cxnId="{60F94A53-8B5F-9A42-90FC-CCD0D84DBA47}">
      <dgm:prSet/>
      <dgm:spPr/>
      <dgm:t>
        <a:bodyPr/>
        <a:lstStyle/>
        <a:p>
          <a:endParaRPr lang="en-US"/>
        </a:p>
      </dgm:t>
    </dgm:pt>
    <dgm:pt modelId="{27CF09AB-4757-E845-B7DB-B0418F727907}" type="sibTrans" cxnId="{60F94A53-8B5F-9A42-90FC-CCD0D84DBA47}">
      <dgm:prSet/>
      <dgm:spPr/>
      <dgm:t>
        <a:bodyPr/>
        <a:lstStyle/>
        <a:p>
          <a:endParaRPr lang="en-US"/>
        </a:p>
      </dgm:t>
    </dgm:pt>
    <dgm:pt modelId="{971D5FEA-42D5-3B4F-8A0E-2F8EBA87643B}">
      <dgm:prSet phldrT="[Text]" custT="1"/>
      <dgm:spPr/>
      <dgm:t>
        <a:bodyPr/>
        <a:lstStyle/>
        <a:p>
          <a:r>
            <a:rPr lang="en-US" sz="1200" dirty="0"/>
            <a:t>EW4All, investing in enhanced forecasting capacities and delivery of climate information products, data networks (alignment) as well as enhanced governance framework for MHEWS and improved premises for ABMS (currently not hurricane proof)</a:t>
          </a:r>
        </a:p>
      </dgm:t>
    </dgm:pt>
    <dgm:pt modelId="{35BCFFAB-A67B-AD44-B557-542CD25D7A46}" type="parTrans" cxnId="{E477426B-1690-F649-86D6-DEDA998F3AE9}">
      <dgm:prSet/>
      <dgm:spPr/>
      <dgm:t>
        <a:bodyPr/>
        <a:lstStyle/>
        <a:p>
          <a:endParaRPr lang="en-US"/>
        </a:p>
      </dgm:t>
    </dgm:pt>
    <dgm:pt modelId="{5917546B-2CFA-5B4F-BA4D-C39A7F3F30FB}" type="sibTrans" cxnId="{E477426B-1690-F649-86D6-DEDA998F3AE9}">
      <dgm:prSet/>
      <dgm:spPr/>
      <dgm:t>
        <a:bodyPr/>
        <a:lstStyle/>
        <a:p>
          <a:endParaRPr lang="en-US"/>
        </a:p>
      </dgm:t>
    </dgm:pt>
    <dgm:pt modelId="{F3CE0BC4-B338-2347-B295-DA3A5AF3C464}">
      <dgm:prSet phldrT="[Text]" custT="1"/>
      <dgm:spPr/>
      <dgm:t>
        <a:bodyPr/>
        <a:lstStyle/>
        <a:p>
          <a:r>
            <a:rPr lang="en-US" sz="1200" dirty="0"/>
            <a:t>EW4All, investment in creating a regional framework for marine monitoring </a:t>
          </a:r>
        </a:p>
      </dgm:t>
    </dgm:pt>
    <dgm:pt modelId="{2C0E3ABF-AB37-4240-9BFD-1965AD7E1B59}" type="parTrans" cxnId="{270D3FFA-EA11-184C-9F5B-FF17DEC9C6FC}">
      <dgm:prSet/>
      <dgm:spPr/>
      <dgm:t>
        <a:bodyPr/>
        <a:lstStyle/>
        <a:p>
          <a:endParaRPr lang="en-US"/>
        </a:p>
      </dgm:t>
    </dgm:pt>
    <dgm:pt modelId="{C8B47857-FAA8-3540-8FC1-E7F0C24A3063}" type="sibTrans" cxnId="{270D3FFA-EA11-184C-9F5B-FF17DEC9C6FC}">
      <dgm:prSet/>
      <dgm:spPr/>
      <dgm:t>
        <a:bodyPr/>
        <a:lstStyle/>
        <a:p>
          <a:endParaRPr lang="en-US"/>
        </a:p>
      </dgm:t>
    </dgm:pt>
    <dgm:pt modelId="{7B64C7C4-B4D9-3543-B842-A8C76645EEB7}">
      <dgm:prSet phldrT="[Text]"/>
      <dgm:spPr/>
      <dgm:t>
        <a:bodyPr/>
        <a:lstStyle/>
        <a:p>
          <a:r>
            <a:rPr lang="en-US" dirty="0"/>
            <a:t>Suriname</a:t>
          </a:r>
        </a:p>
      </dgm:t>
    </dgm:pt>
    <dgm:pt modelId="{5794880A-A434-A84E-A39E-E379577CB5E8}" type="parTrans" cxnId="{FC421044-7084-B948-A9BE-EAE3155D62BC}">
      <dgm:prSet/>
      <dgm:spPr/>
      <dgm:t>
        <a:bodyPr/>
        <a:lstStyle/>
        <a:p>
          <a:endParaRPr lang="en-US"/>
        </a:p>
      </dgm:t>
    </dgm:pt>
    <dgm:pt modelId="{B9E6A5B7-3963-E548-9F9B-80D95B9A7590}" type="sibTrans" cxnId="{FC421044-7084-B948-A9BE-EAE3155D62BC}">
      <dgm:prSet/>
      <dgm:spPr/>
      <dgm:t>
        <a:bodyPr/>
        <a:lstStyle/>
        <a:p>
          <a:endParaRPr lang="en-US"/>
        </a:p>
      </dgm:t>
    </dgm:pt>
    <dgm:pt modelId="{A420BE4C-E6DA-5746-B476-31237D56147D}">
      <dgm:prSet phldrT="[Text]" custT="1"/>
      <dgm:spPr/>
      <dgm:t>
        <a:bodyPr/>
        <a:lstStyle/>
        <a:p>
          <a:r>
            <a:rPr lang="en-US" sz="1100" dirty="0"/>
            <a:t>India- UNDP Flood EW Project, co finance, of 1 SOFF surface station. Cofinance investing in equipment and SOFF on OM.  </a:t>
          </a:r>
        </a:p>
      </dgm:t>
    </dgm:pt>
    <dgm:pt modelId="{63CB27AD-D961-1741-AE06-EE74B97CCDA6}" type="parTrans" cxnId="{87C7E3E7-7B7C-BE43-B365-E7073553B111}">
      <dgm:prSet/>
      <dgm:spPr/>
      <dgm:t>
        <a:bodyPr/>
        <a:lstStyle/>
        <a:p>
          <a:endParaRPr lang="en-US"/>
        </a:p>
      </dgm:t>
    </dgm:pt>
    <dgm:pt modelId="{93CC1303-7060-154F-A0B4-AC4486182B15}" type="sibTrans" cxnId="{87C7E3E7-7B7C-BE43-B365-E7073553B111}">
      <dgm:prSet/>
      <dgm:spPr/>
      <dgm:t>
        <a:bodyPr/>
        <a:lstStyle/>
        <a:p>
          <a:endParaRPr lang="en-US"/>
        </a:p>
      </dgm:t>
    </dgm:pt>
    <dgm:pt modelId="{080200CE-9321-EB44-B422-633E2A8AF684}">
      <dgm:prSet phldrT="[Text]" custT="1"/>
      <dgm:spPr/>
      <dgm:t>
        <a:bodyPr/>
        <a:lstStyle/>
        <a:p>
          <a:r>
            <a:rPr lang="en-US" sz="1100" dirty="0"/>
            <a:t>GCCA+ invested in technical capacity for maintaining AWS and protocols for data collection (focused on water), this creates a baseline of support</a:t>
          </a:r>
        </a:p>
      </dgm:t>
    </dgm:pt>
    <dgm:pt modelId="{A5A15A32-1402-A94D-A3D8-D25AD3CF1804}" type="parTrans" cxnId="{C25F3B6E-9FE4-1045-8D12-06D030A5A4DC}">
      <dgm:prSet/>
      <dgm:spPr/>
      <dgm:t>
        <a:bodyPr/>
        <a:lstStyle/>
        <a:p>
          <a:endParaRPr lang="en-US"/>
        </a:p>
      </dgm:t>
    </dgm:pt>
    <dgm:pt modelId="{81B0CEAC-776D-B249-80B1-7FB0580159D4}" type="sibTrans" cxnId="{C25F3B6E-9FE4-1045-8D12-06D030A5A4DC}">
      <dgm:prSet/>
      <dgm:spPr/>
      <dgm:t>
        <a:bodyPr/>
        <a:lstStyle/>
        <a:p>
          <a:endParaRPr lang="en-US"/>
        </a:p>
      </dgm:t>
    </dgm:pt>
    <dgm:pt modelId="{2EA1A857-31E2-EE4B-B97F-2A515C246030}">
      <dgm:prSet phldrT="[Text]" custT="1"/>
      <dgm:spPr/>
      <dgm:t>
        <a:bodyPr/>
        <a:lstStyle/>
        <a:p>
          <a:r>
            <a:rPr lang="en-US" sz="1200" dirty="0"/>
            <a:t>GCF Mi Costa Project, will support in some marine monitoring to enhance observation capacities</a:t>
          </a:r>
        </a:p>
      </dgm:t>
    </dgm:pt>
    <dgm:pt modelId="{B5206ACC-92C9-2D45-8355-4BF168B34F51}" type="parTrans" cxnId="{F23E569C-CD0D-764B-974F-B5FCB2B4E656}">
      <dgm:prSet/>
      <dgm:spPr/>
      <dgm:t>
        <a:bodyPr/>
        <a:lstStyle/>
        <a:p>
          <a:endParaRPr lang="en-US"/>
        </a:p>
      </dgm:t>
    </dgm:pt>
    <dgm:pt modelId="{CB655D41-AB84-CE41-975D-7A5E71CBCD1D}" type="sibTrans" cxnId="{F23E569C-CD0D-764B-974F-B5FCB2B4E656}">
      <dgm:prSet/>
      <dgm:spPr/>
      <dgm:t>
        <a:bodyPr/>
        <a:lstStyle/>
        <a:p>
          <a:endParaRPr lang="en-US"/>
        </a:p>
      </dgm:t>
    </dgm:pt>
    <dgm:pt modelId="{F94AAAF7-CF7E-9048-AF77-06D98E11AC90}">
      <dgm:prSet phldrT="[Text]" custT="1"/>
      <dgm:spPr/>
      <dgm:t>
        <a:bodyPr/>
        <a:lstStyle/>
        <a:p>
          <a:r>
            <a:rPr lang="en-US" sz="1200" dirty="0"/>
            <a:t>CREWS Readiness Project, 2027, will enhance capacities of INSMET in MHEWS forecasting</a:t>
          </a:r>
        </a:p>
      </dgm:t>
    </dgm:pt>
    <dgm:pt modelId="{FE4E1299-A089-5B44-A6F0-3A0F797AE0CC}" type="parTrans" cxnId="{24D56DEA-F1E6-6E4B-8AE1-86428C8C8D7A}">
      <dgm:prSet/>
      <dgm:spPr/>
      <dgm:t>
        <a:bodyPr/>
        <a:lstStyle/>
        <a:p>
          <a:endParaRPr lang="en-US"/>
        </a:p>
      </dgm:t>
    </dgm:pt>
    <dgm:pt modelId="{07CDAD9D-AB41-964A-AA0F-47E9D1AF6EDD}" type="sibTrans" cxnId="{24D56DEA-F1E6-6E4B-8AE1-86428C8C8D7A}">
      <dgm:prSet/>
      <dgm:spPr/>
      <dgm:t>
        <a:bodyPr/>
        <a:lstStyle/>
        <a:p>
          <a:endParaRPr lang="en-US"/>
        </a:p>
      </dgm:t>
    </dgm:pt>
    <dgm:pt modelId="{B1964F84-91E8-0A46-9A24-2BF93CA170DF}">
      <dgm:prSet phldrT="[Text]" custT="1"/>
      <dgm:spPr/>
      <dgm:t>
        <a:bodyPr/>
        <a:lstStyle/>
        <a:p>
          <a:r>
            <a:rPr lang="en-US" sz="1200" dirty="0"/>
            <a:t>PMU of EW4All will provide an implementation support framework for the complementary delivery of both projects while ensuring long term sustainability (focusing on capacity needs)</a:t>
          </a:r>
        </a:p>
      </dgm:t>
    </dgm:pt>
    <dgm:pt modelId="{B1EF900D-C32B-0440-B6E2-519A5D66E159}" type="parTrans" cxnId="{C7F0AE61-734C-1E4C-84EC-B8764D72CB5E}">
      <dgm:prSet/>
      <dgm:spPr/>
      <dgm:t>
        <a:bodyPr/>
        <a:lstStyle/>
        <a:p>
          <a:endParaRPr lang="en-US"/>
        </a:p>
      </dgm:t>
    </dgm:pt>
    <dgm:pt modelId="{F255D185-7D00-7C40-A9CE-49B8EFE6325D}" type="sibTrans" cxnId="{C7F0AE61-734C-1E4C-84EC-B8764D72CB5E}">
      <dgm:prSet/>
      <dgm:spPr/>
      <dgm:t>
        <a:bodyPr/>
        <a:lstStyle/>
        <a:p>
          <a:endParaRPr lang="en-US"/>
        </a:p>
      </dgm:t>
    </dgm:pt>
    <dgm:pt modelId="{5E21B769-B32B-0143-8028-C6068A92B506}">
      <dgm:prSet phldrT="[Text]" custT="1"/>
      <dgm:spPr/>
      <dgm:t>
        <a:bodyPr/>
        <a:lstStyle/>
        <a:p>
          <a:r>
            <a:rPr lang="en-US" sz="1100" dirty="0"/>
            <a:t>Currently exploring a GCF project for energy transition that will look to enhance capacities for energy resilience. Linkages will be identified. </a:t>
          </a:r>
        </a:p>
      </dgm:t>
    </dgm:pt>
    <dgm:pt modelId="{6DC80BAC-D23D-7141-9FCB-469E7ACECF85}" type="parTrans" cxnId="{8D75165D-F187-9642-A5D8-4E5E8BAEE805}">
      <dgm:prSet/>
      <dgm:spPr/>
      <dgm:t>
        <a:bodyPr/>
        <a:lstStyle/>
        <a:p>
          <a:endParaRPr lang="en-US"/>
        </a:p>
      </dgm:t>
    </dgm:pt>
    <dgm:pt modelId="{18D30279-F699-564C-A6F0-72913256F980}" type="sibTrans" cxnId="{8D75165D-F187-9642-A5D8-4E5E8BAEE805}">
      <dgm:prSet/>
      <dgm:spPr/>
      <dgm:t>
        <a:bodyPr/>
        <a:lstStyle/>
        <a:p>
          <a:endParaRPr lang="en-US"/>
        </a:p>
      </dgm:t>
    </dgm:pt>
    <dgm:pt modelId="{4D1F87B2-E315-7543-ADFE-BFD3198D6AA2}">
      <dgm:prSet phldrT="[Text]" custT="1"/>
      <dgm:spPr/>
      <dgm:t>
        <a:bodyPr/>
        <a:lstStyle/>
        <a:p>
          <a:r>
            <a:rPr lang="en-US" sz="1100" dirty="0"/>
            <a:t>Challenges: Distances and remoteness of SOFF stations in Suriname make OM expensive, lack of capacities to explore PPP limit Met Departments in development of a long-term financial strategy</a:t>
          </a:r>
        </a:p>
      </dgm:t>
    </dgm:pt>
    <dgm:pt modelId="{3607DF2B-8B13-5A42-85B5-7B668DBF6065}" type="parTrans" cxnId="{32C50BA5-6F5A-8C4D-B28A-0AA996793540}">
      <dgm:prSet/>
      <dgm:spPr/>
      <dgm:t>
        <a:bodyPr/>
        <a:lstStyle/>
        <a:p>
          <a:endParaRPr lang="en-US"/>
        </a:p>
      </dgm:t>
    </dgm:pt>
    <dgm:pt modelId="{1F05A206-98DD-A543-B4F3-B781F00F8610}" type="sibTrans" cxnId="{32C50BA5-6F5A-8C4D-B28A-0AA996793540}">
      <dgm:prSet/>
      <dgm:spPr/>
      <dgm:t>
        <a:bodyPr/>
        <a:lstStyle/>
        <a:p>
          <a:endParaRPr lang="en-US"/>
        </a:p>
      </dgm:t>
    </dgm:pt>
    <dgm:pt modelId="{2F93C287-A4BB-A749-9EBD-2786C4C85EB4}">
      <dgm:prSet phldrT="[Text]" custT="1"/>
      <dgm:spPr/>
      <dgm:t>
        <a:bodyPr/>
        <a:lstStyle/>
        <a:p>
          <a:r>
            <a:rPr lang="en-US" sz="1200" dirty="0"/>
            <a:t>Strong national technical capacities point to an opportunity to provide regional Services as well as for long term OM. </a:t>
          </a:r>
        </a:p>
      </dgm:t>
    </dgm:pt>
    <dgm:pt modelId="{242D1D5A-D354-2B49-898E-3DC102DC52A8}" type="parTrans" cxnId="{81ADDFB8-0613-8B4C-9C6E-DD94A212B803}">
      <dgm:prSet/>
      <dgm:spPr/>
      <dgm:t>
        <a:bodyPr/>
        <a:lstStyle/>
        <a:p>
          <a:endParaRPr lang="en-US"/>
        </a:p>
      </dgm:t>
    </dgm:pt>
    <dgm:pt modelId="{2141FE92-5CDA-4C4B-BE8D-CADF942CC814}" type="sibTrans" cxnId="{81ADDFB8-0613-8B4C-9C6E-DD94A212B803}">
      <dgm:prSet/>
      <dgm:spPr/>
      <dgm:t>
        <a:bodyPr/>
        <a:lstStyle/>
        <a:p>
          <a:endParaRPr lang="en-US"/>
        </a:p>
      </dgm:t>
    </dgm:pt>
    <dgm:pt modelId="{84885531-D231-0A46-807E-943FF9F7834C}">
      <dgm:prSet phldrT="[Text]" custT="1"/>
      <dgm:spPr/>
      <dgm:t>
        <a:bodyPr/>
        <a:lstStyle/>
        <a:p>
          <a:r>
            <a:rPr lang="en-US" sz="1200" dirty="0"/>
            <a:t>Challenges include access to technological equipment and access to concessional finance funds for long term sustainability</a:t>
          </a:r>
          <a:r>
            <a:rPr lang="en-US" sz="1000" dirty="0"/>
            <a:t>. </a:t>
          </a:r>
        </a:p>
      </dgm:t>
    </dgm:pt>
    <dgm:pt modelId="{4DA6CFA8-737F-4B44-89C6-562B3CCA3763}" type="parTrans" cxnId="{01B4DD08-B964-D241-90F1-A12B26D25824}">
      <dgm:prSet/>
      <dgm:spPr/>
      <dgm:t>
        <a:bodyPr/>
        <a:lstStyle/>
        <a:p>
          <a:endParaRPr lang="en-US"/>
        </a:p>
      </dgm:t>
    </dgm:pt>
    <dgm:pt modelId="{0D83C8BC-C6FE-F34B-AC42-2C5A15CD5EB6}" type="sibTrans" cxnId="{01B4DD08-B964-D241-90F1-A12B26D25824}">
      <dgm:prSet/>
      <dgm:spPr/>
      <dgm:t>
        <a:bodyPr/>
        <a:lstStyle/>
        <a:p>
          <a:endParaRPr lang="en-US"/>
        </a:p>
      </dgm:t>
    </dgm:pt>
    <dgm:pt modelId="{85D935CF-DB1A-9D4E-8863-A067068C039A}">
      <dgm:prSet phldrT="[Text]" custT="1"/>
      <dgm:spPr/>
      <dgm:t>
        <a:bodyPr/>
        <a:lstStyle/>
        <a:p>
          <a:r>
            <a:rPr lang="en-US" sz="1200" dirty="0"/>
            <a:t>SOFF investing in a financial framework for ABMS that will be enhanced by the EW4All governance structure</a:t>
          </a:r>
        </a:p>
      </dgm:t>
    </dgm:pt>
    <dgm:pt modelId="{0EBF933D-6BFF-6946-87BB-7EF8B266DA26}" type="parTrans" cxnId="{BF730F72-6316-7A41-9C65-283154B700A1}">
      <dgm:prSet/>
      <dgm:spPr/>
      <dgm:t>
        <a:bodyPr/>
        <a:lstStyle/>
        <a:p>
          <a:endParaRPr lang="en-US"/>
        </a:p>
      </dgm:t>
    </dgm:pt>
    <dgm:pt modelId="{9FBED2DA-C94C-6D4F-973A-1CB52BCBCA01}" type="sibTrans" cxnId="{BF730F72-6316-7A41-9C65-283154B700A1}">
      <dgm:prSet/>
      <dgm:spPr/>
      <dgm:t>
        <a:bodyPr/>
        <a:lstStyle/>
        <a:p>
          <a:endParaRPr lang="en-US"/>
        </a:p>
      </dgm:t>
    </dgm:pt>
    <dgm:pt modelId="{873414A3-D6CB-E94E-8DCE-E6B3458D52D2}">
      <dgm:prSet phldrT="[Text]" custT="1"/>
      <dgm:spPr/>
      <dgm:t>
        <a:bodyPr/>
        <a:lstStyle/>
        <a:p>
          <a:r>
            <a:rPr lang="en-US" sz="1100" dirty="0"/>
            <a:t>Regional UNDP resources will support in guiding gender and financial strategies to support technical expertise</a:t>
          </a:r>
        </a:p>
      </dgm:t>
    </dgm:pt>
    <dgm:pt modelId="{17490EBC-6B2A-E84F-B1EE-052917B80AFA}" type="parTrans" cxnId="{07706BE8-7286-714C-90B1-75DA7F6A4B32}">
      <dgm:prSet/>
      <dgm:spPr/>
      <dgm:t>
        <a:bodyPr/>
        <a:lstStyle/>
        <a:p>
          <a:endParaRPr lang="en-US"/>
        </a:p>
      </dgm:t>
    </dgm:pt>
    <dgm:pt modelId="{2BC27710-F06E-A14C-BE21-C6659ABCCA21}" type="sibTrans" cxnId="{07706BE8-7286-714C-90B1-75DA7F6A4B32}">
      <dgm:prSet/>
      <dgm:spPr/>
      <dgm:t>
        <a:bodyPr/>
        <a:lstStyle/>
        <a:p>
          <a:endParaRPr lang="en-US"/>
        </a:p>
      </dgm:t>
    </dgm:pt>
    <dgm:pt modelId="{E2E8CCBF-2C0F-1741-9B68-58ED077A46A9}">
      <dgm:prSet phldrT="[Text]" custT="1"/>
      <dgm:spPr/>
      <dgm:t>
        <a:bodyPr/>
        <a:lstStyle/>
        <a:p>
          <a:r>
            <a:rPr lang="en-US" sz="1100" dirty="0"/>
            <a:t>Proposal leverages KNMI relationship and experience in providing training and technical capacities to Met Department</a:t>
          </a:r>
        </a:p>
      </dgm:t>
    </dgm:pt>
    <dgm:pt modelId="{A865CF6A-039B-1C42-ACFA-3CA81A8D03DB}" type="parTrans" cxnId="{F3A6B2F0-768D-AF4C-85B4-B308C239D708}">
      <dgm:prSet/>
      <dgm:spPr/>
      <dgm:t>
        <a:bodyPr/>
        <a:lstStyle/>
        <a:p>
          <a:endParaRPr lang="en-US"/>
        </a:p>
      </dgm:t>
    </dgm:pt>
    <dgm:pt modelId="{6C773E93-63AF-5C46-9715-E7F5C820B7F8}" type="sibTrans" cxnId="{F3A6B2F0-768D-AF4C-85B4-B308C239D708}">
      <dgm:prSet/>
      <dgm:spPr/>
      <dgm:t>
        <a:bodyPr/>
        <a:lstStyle/>
        <a:p>
          <a:endParaRPr lang="en-US"/>
        </a:p>
      </dgm:t>
    </dgm:pt>
    <dgm:pt modelId="{0A5356D4-F921-234D-BC98-893D0A11EB7A}">
      <dgm:prSet phldrT="[Text]" custT="1"/>
      <dgm:spPr/>
      <dgm:t>
        <a:bodyPr/>
        <a:lstStyle/>
        <a:p>
          <a:r>
            <a:rPr lang="en-US" sz="1200" dirty="0"/>
            <a:t>Leveraging UK Mets experience to support in provision of technical capacity, leveraging UNDP regional expertise in gender and finance</a:t>
          </a:r>
        </a:p>
      </dgm:t>
    </dgm:pt>
    <dgm:pt modelId="{E90B67D5-D94A-C141-8E18-7470E07889EC}" type="parTrans" cxnId="{3F29A8D8-4DB9-3646-A0A1-39892C5001CD}">
      <dgm:prSet/>
      <dgm:spPr/>
      <dgm:t>
        <a:bodyPr/>
        <a:lstStyle/>
        <a:p>
          <a:endParaRPr lang="en-US"/>
        </a:p>
      </dgm:t>
    </dgm:pt>
    <dgm:pt modelId="{AB6B2D23-8353-EC42-89D1-80783DB73516}" type="sibTrans" cxnId="{3F29A8D8-4DB9-3646-A0A1-39892C5001CD}">
      <dgm:prSet/>
      <dgm:spPr/>
      <dgm:t>
        <a:bodyPr/>
        <a:lstStyle/>
        <a:p>
          <a:endParaRPr lang="en-US"/>
        </a:p>
      </dgm:t>
    </dgm:pt>
    <dgm:pt modelId="{1D8E0192-6ABA-43DD-95B6-083BB33F8019}">
      <dgm:prSet phldrT="[Text]" custT="1"/>
      <dgm:spPr/>
      <dgm:t>
        <a:bodyPr/>
        <a:lstStyle/>
        <a:p>
          <a:r>
            <a:rPr lang="en-US" sz="1100" dirty="0" err="1"/>
            <a:t>EngenDER</a:t>
          </a:r>
          <a:r>
            <a:rPr lang="en-US" sz="1100" dirty="0"/>
            <a:t> Project : support training of MET services</a:t>
          </a:r>
        </a:p>
      </dgm:t>
    </dgm:pt>
    <dgm:pt modelId="{9724748D-B63A-4C36-89C9-0D5F5E075C2A}" type="parTrans" cxnId="{4B6617B7-7870-4A84-8B68-8EADE481E751}">
      <dgm:prSet/>
      <dgm:spPr/>
      <dgm:t>
        <a:bodyPr/>
        <a:lstStyle/>
        <a:p>
          <a:endParaRPr lang="en-US"/>
        </a:p>
      </dgm:t>
    </dgm:pt>
    <dgm:pt modelId="{79AF2F1C-9259-4039-95E0-9EF08E215801}" type="sibTrans" cxnId="{4B6617B7-7870-4A84-8B68-8EADE481E751}">
      <dgm:prSet/>
      <dgm:spPr/>
      <dgm:t>
        <a:bodyPr/>
        <a:lstStyle/>
        <a:p>
          <a:endParaRPr lang="en-US"/>
        </a:p>
      </dgm:t>
    </dgm:pt>
    <dgm:pt modelId="{3B17AE3B-5E0A-488C-A149-6426D1D3F1B4}">
      <dgm:prSet phldrT="[Text]" custT="1"/>
      <dgm:spPr/>
      <dgm:t>
        <a:bodyPr/>
        <a:lstStyle/>
        <a:p>
          <a:r>
            <a:rPr lang="en-US" sz="1200" dirty="0"/>
            <a:t>GEF-SPG </a:t>
          </a:r>
          <a:r>
            <a:rPr lang="en-US" sz="1200" dirty="0" err="1"/>
            <a:t>Programmes</a:t>
          </a:r>
          <a:r>
            <a:rPr lang="en-US" sz="1200" dirty="0"/>
            <a:t> : renewable energy and environmental conservation</a:t>
          </a:r>
        </a:p>
      </dgm:t>
    </dgm:pt>
    <dgm:pt modelId="{6401965F-F33C-40C4-86DE-FC95E421C168}" type="parTrans" cxnId="{882B9C80-B909-4D89-BD33-3395FB52FE55}">
      <dgm:prSet/>
      <dgm:spPr/>
    </dgm:pt>
    <dgm:pt modelId="{58EC922E-7537-4E8E-B958-B2CF2268BE15}" type="sibTrans" cxnId="{882B9C80-B909-4D89-BD33-3395FB52FE55}">
      <dgm:prSet/>
      <dgm:spPr/>
    </dgm:pt>
    <dgm:pt modelId="{A194F365-E001-4F4E-9284-FF1B4518AB59}">
      <dgm:prSet phldrT="[Text]" custT="1"/>
      <dgm:spPr/>
      <dgm:t>
        <a:bodyPr/>
        <a:lstStyle/>
        <a:p>
          <a:r>
            <a:rPr lang="en-US" sz="1200" dirty="0"/>
            <a:t>Challenge: need to build national and institutional capacity</a:t>
          </a:r>
        </a:p>
      </dgm:t>
    </dgm:pt>
    <dgm:pt modelId="{54B38C65-2770-4BCA-92EB-F86F930D19B1}" type="parTrans" cxnId="{7146C2B4-3EEB-4015-9693-4E228C7CDEB3}">
      <dgm:prSet/>
      <dgm:spPr/>
    </dgm:pt>
    <dgm:pt modelId="{380DE454-AD66-4E9A-81C5-E574A743559F}" type="sibTrans" cxnId="{7146C2B4-3EEB-4015-9693-4E228C7CDEB3}">
      <dgm:prSet/>
      <dgm:spPr/>
    </dgm:pt>
    <dgm:pt modelId="{E310BEAC-5635-9F40-9B4C-693B0427F6FA}" type="pres">
      <dgm:prSet presAssocID="{8539B79D-BA06-DC44-94C4-3384FBF134DF}" presName="linearFlow" presStyleCnt="0">
        <dgm:presLayoutVars>
          <dgm:dir/>
          <dgm:animLvl val="lvl"/>
          <dgm:resizeHandles val="exact"/>
        </dgm:presLayoutVars>
      </dgm:prSet>
      <dgm:spPr/>
    </dgm:pt>
    <dgm:pt modelId="{4535DDBB-ABD8-EB43-876D-7536FF976662}" type="pres">
      <dgm:prSet presAssocID="{729CA010-6F29-7E4E-8D4D-BDB05CEE59A2}" presName="composite" presStyleCnt="0"/>
      <dgm:spPr/>
    </dgm:pt>
    <dgm:pt modelId="{E0F4C14E-8565-0D40-A81D-C7E17BE36821}" type="pres">
      <dgm:prSet presAssocID="{729CA010-6F29-7E4E-8D4D-BDB05CEE59A2}" presName="parentText" presStyleLbl="alignNode1" presStyleIdx="0" presStyleCnt="3">
        <dgm:presLayoutVars>
          <dgm:chMax val="1"/>
          <dgm:bulletEnabled val="1"/>
        </dgm:presLayoutVars>
      </dgm:prSet>
      <dgm:spPr/>
    </dgm:pt>
    <dgm:pt modelId="{EC16D601-9003-D148-9F5E-E61E107BD92D}" type="pres">
      <dgm:prSet presAssocID="{729CA010-6F29-7E4E-8D4D-BDB05CEE59A2}" presName="descendantText" presStyleLbl="alignAcc1" presStyleIdx="0" presStyleCnt="3" custScaleY="119417">
        <dgm:presLayoutVars>
          <dgm:bulletEnabled val="1"/>
        </dgm:presLayoutVars>
      </dgm:prSet>
      <dgm:spPr/>
    </dgm:pt>
    <dgm:pt modelId="{1C650DD4-1E79-C647-A44A-B647691DC98B}" type="pres">
      <dgm:prSet presAssocID="{AFFF24F2-7573-5B4A-B017-D209784A00D2}" presName="sp" presStyleCnt="0"/>
      <dgm:spPr/>
    </dgm:pt>
    <dgm:pt modelId="{F621BE80-EF26-CE46-9E0C-9E1858FFD3DD}" type="pres">
      <dgm:prSet presAssocID="{F63E6B5B-8C50-C44E-B56E-4A0F36A787CF}" presName="composite" presStyleCnt="0"/>
      <dgm:spPr/>
    </dgm:pt>
    <dgm:pt modelId="{132FCDFF-8745-D745-8561-0F856A240428}" type="pres">
      <dgm:prSet presAssocID="{F63E6B5B-8C50-C44E-B56E-4A0F36A787CF}" presName="parentText" presStyleLbl="alignNode1" presStyleIdx="1" presStyleCnt="3">
        <dgm:presLayoutVars>
          <dgm:chMax val="1"/>
          <dgm:bulletEnabled val="1"/>
        </dgm:presLayoutVars>
      </dgm:prSet>
      <dgm:spPr/>
    </dgm:pt>
    <dgm:pt modelId="{BA7DE05C-979B-0A4D-8172-93715968C05B}" type="pres">
      <dgm:prSet presAssocID="{F63E6B5B-8C50-C44E-B56E-4A0F36A787CF}" presName="descendantText" presStyleLbl="alignAcc1" presStyleIdx="1" presStyleCnt="3" custScaleY="161716" custLinFactNeighborX="-198" custLinFactNeighborY="-11439">
        <dgm:presLayoutVars>
          <dgm:bulletEnabled val="1"/>
        </dgm:presLayoutVars>
      </dgm:prSet>
      <dgm:spPr/>
    </dgm:pt>
    <dgm:pt modelId="{E25AA74A-C7A4-F849-96BE-6227EB6220E7}" type="pres">
      <dgm:prSet presAssocID="{27CF09AB-4757-E845-B7DB-B0418F727907}" presName="sp" presStyleCnt="0"/>
      <dgm:spPr/>
    </dgm:pt>
    <dgm:pt modelId="{49E00ADA-5AF1-DB45-9F34-2A2C2E5E68C1}" type="pres">
      <dgm:prSet presAssocID="{7B64C7C4-B4D9-3543-B842-A8C76645EEB7}" presName="composite" presStyleCnt="0"/>
      <dgm:spPr/>
    </dgm:pt>
    <dgm:pt modelId="{E9F4085B-1484-BE4F-B349-9BE012A8F882}" type="pres">
      <dgm:prSet presAssocID="{7B64C7C4-B4D9-3543-B842-A8C76645EEB7}" presName="parentText" presStyleLbl="alignNode1" presStyleIdx="2" presStyleCnt="3">
        <dgm:presLayoutVars>
          <dgm:chMax val="1"/>
          <dgm:bulletEnabled val="1"/>
        </dgm:presLayoutVars>
      </dgm:prSet>
      <dgm:spPr/>
    </dgm:pt>
    <dgm:pt modelId="{3593DA48-4AB0-1248-99BA-44EA90F6FF79}" type="pres">
      <dgm:prSet presAssocID="{7B64C7C4-B4D9-3543-B842-A8C76645EEB7}" presName="descendantText" presStyleLbl="alignAcc1" presStyleIdx="2" presStyleCnt="3" custScaleY="142241">
        <dgm:presLayoutVars>
          <dgm:bulletEnabled val="1"/>
        </dgm:presLayoutVars>
      </dgm:prSet>
      <dgm:spPr/>
    </dgm:pt>
  </dgm:ptLst>
  <dgm:cxnLst>
    <dgm:cxn modelId="{01B4DD08-B964-D241-90F1-A12B26D25824}" srcId="{729CA010-6F29-7E4E-8D4D-BDB05CEE59A2}" destId="{84885531-D231-0A46-807E-943FF9F7834C}" srcOrd="4" destOrd="0" parTransId="{4DA6CFA8-737F-4B44-89C6-562B3CCA3763}" sibTransId="{0D83C8BC-C6FE-F34B-AC42-2C5A15CD5EB6}"/>
    <dgm:cxn modelId="{3A295B1B-A92D-4C62-B92D-C89AC950CF41}" type="presOf" srcId="{1D8E0192-6ABA-43DD-95B6-083BB33F8019}" destId="{3593DA48-4AB0-1248-99BA-44EA90F6FF79}" srcOrd="0" destOrd="5" presId="urn:microsoft.com/office/officeart/2005/8/layout/chevron2"/>
    <dgm:cxn modelId="{A2C6E825-C2DD-134C-B9AA-73E34B194E7A}" type="presOf" srcId="{A420BE4C-E6DA-5746-B476-31237D56147D}" destId="{3593DA48-4AB0-1248-99BA-44EA90F6FF79}" srcOrd="0" destOrd="0" presId="urn:microsoft.com/office/officeart/2005/8/layout/chevron2"/>
    <dgm:cxn modelId="{F724AE33-F33A-EC4A-9713-8B45400657F7}" type="presOf" srcId="{E2E8CCBF-2C0F-1741-9B68-58ED077A46A9}" destId="{3593DA48-4AB0-1248-99BA-44EA90F6FF79}" srcOrd="0" destOrd="4" presId="urn:microsoft.com/office/officeart/2005/8/layout/chevron2"/>
    <dgm:cxn modelId="{8D75165D-F187-9642-A5D8-4E5E8BAEE805}" srcId="{7B64C7C4-B4D9-3543-B842-A8C76645EEB7}" destId="{5E21B769-B32B-0143-8028-C6068A92B506}" srcOrd="2" destOrd="0" parTransId="{6DC80BAC-D23D-7141-9FCB-469E7ACECF85}" sibTransId="{18D30279-F699-564C-A6F0-72913256F980}"/>
    <dgm:cxn modelId="{C7F0AE61-734C-1E4C-84EC-B8764D72CB5E}" srcId="{F63E6B5B-8C50-C44E-B56E-4A0F36A787CF}" destId="{B1964F84-91E8-0A46-9A24-2BF93CA170DF}" srcOrd="4" destOrd="0" parTransId="{B1EF900D-C32B-0440-B6E2-519A5D66E159}" sibTransId="{F255D185-7D00-7C40-A9CE-49B8EFE6325D}"/>
    <dgm:cxn modelId="{968C8F42-9527-EB48-A011-06324BC6D90B}" type="presOf" srcId="{729CA010-6F29-7E4E-8D4D-BDB05CEE59A2}" destId="{E0F4C14E-8565-0D40-A81D-C7E17BE36821}" srcOrd="0" destOrd="0" presId="urn:microsoft.com/office/officeart/2005/8/layout/chevron2"/>
    <dgm:cxn modelId="{FC421044-7084-B948-A9BE-EAE3155D62BC}" srcId="{8539B79D-BA06-DC44-94C4-3384FBF134DF}" destId="{7B64C7C4-B4D9-3543-B842-A8C76645EEB7}" srcOrd="2" destOrd="0" parTransId="{5794880A-A434-A84E-A39E-E379577CB5E8}" sibTransId="{B9E6A5B7-3963-E548-9F9B-80D95B9A7590}"/>
    <dgm:cxn modelId="{8F9EDF45-AD94-7648-95EA-36162A529B2C}" type="presOf" srcId="{F63E6B5B-8C50-C44E-B56E-4A0F36A787CF}" destId="{132FCDFF-8745-D745-8561-0F856A240428}" srcOrd="0" destOrd="0" presId="urn:microsoft.com/office/officeart/2005/8/layout/chevron2"/>
    <dgm:cxn modelId="{C1580546-D152-754C-93FD-860260473C06}" type="presOf" srcId="{F94AAAF7-CF7E-9048-AF77-06D98E11AC90}" destId="{EC16D601-9003-D148-9F5E-E61E107BD92D}" srcOrd="0" destOrd="2" presId="urn:microsoft.com/office/officeart/2005/8/layout/chevron2"/>
    <dgm:cxn modelId="{0B235566-E6E9-9C4D-9509-514A49D11E01}" type="presOf" srcId="{85D935CF-DB1A-9D4E-8863-A067068C039A}" destId="{BA7DE05C-979B-0A4D-8172-93715968C05B}" srcOrd="0" destOrd="2" presId="urn:microsoft.com/office/officeart/2005/8/layout/chevron2"/>
    <dgm:cxn modelId="{F3B16847-EE36-9644-A592-5C439235F877}" type="presOf" srcId="{2F93C287-A4BB-A749-9EBD-2786C4C85EB4}" destId="{EC16D601-9003-D148-9F5E-E61E107BD92D}" srcOrd="0" destOrd="3" presId="urn:microsoft.com/office/officeart/2005/8/layout/chevron2"/>
    <dgm:cxn modelId="{56127B68-B58D-7640-9189-EF04C9611062}" type="presOf" srcId="{2EA1A857-31E2-EE4B-B97F-2A515C246030}" destId="{EC16D601-9003-D148-9F5E-E61E107BD92D}" srcOrd="0" destOrd="1" presId="urn:microsoft.com/office/officeart/2005/8/layout/chevron2"/>
    <dgm:cxn modelId="{E477426B-1690-F649-86D6-DEDA998F3AE9}" srcId="{F63E6B5B-8C50-C44E-B56E-4A0F36A787CF}" destId="{971D5FEA-42D5-3B4F-8A0E-2F8EBA87643B}" srcOrd="0" destOrd="0" parTransId="{35BCFFAB-A67B-AD44-B557-542CD25D7A46}" sibTransId="{5917546B-2CFA-5B4F-BA4D-C39A7F3F30FB}"/>
    <dgm:cxn modelId="{C25F3B6E-9FE4-1045-8D12-06D030A5A4DC}" srcId="{7B64C7C4-B4D9-3543-B842-A8C76645EEB7}" destId="{080200CE-9321-EB44-B422-633E2A8AF684}" srcOrd="1" destOrd="0" parTransId="{A5A15A32-1402-A94D-A3D8-D25AD3CF1804}" sibTransId="{81B0CEAC-776D-B249-80B1-7FB0580159D4}"/>
    <dgm:cxn modelId="{BF730F72-6316-7A41-9C65-283154B700A1}" srcId="{F63E6B5B-8C50-C44E-B56E-4A0F36A787CF}" destId="{85D935CF-DB1A-9D4E-8863-A067068C039A}" srcOrd="2" destOrd="0" parTransId="{0EBF933D-6BFF-6946-87BB-7EF8B266DA26}" sibTransId="{9FBED2DA-C94C-6D4F-973A-1CB52BCBCA01}"/>
    <dgm:cxn modelId="{60F94A53-8B5F-9A42-90FC-CCD0D84DBA47}" srcId="{8539B79D-BA06-DC44-94C4-3384FBF134DF}" destId="{F63E6B5B-8C50-C44E-B56E-4A0F36A787CF}" srcOrd="1" destOrd="0" parTransId="{55C26563-80A1-E247-AFE3-99C891CA33D7}" sibTransId="{27CF09AB-4757-E845-B7DB-B0418F727907}"/>
    <dgm:cxn modelId="{0C4C5773-A7FA-3343-9B5B-BBDF51494241}" type="presOf" srcId="{7B64C7C4-B4D9-3543-B842-A8C76645EEB7}" destId="{E9F4085B-1484-BE4F-B349-9BE012A8F882}" srcOrd="0" destOrd="0" presId="urn:microsoft.com/office/officeart/2005/8/layout/chevron2"/>
    <dgm:cxn modelId="{DC47F256-FA0D-C940-86A8-27E171DE0A5B}" type="presOf" srcId="{B1964F84-91E8-0A46-9A24-2BF93CA170DF}" destId="{BA7DE05C-979B-0A4D-8172-93715968C05B}" srcOrd="0" destOrd="4" presId="urn:microsoft.com/office/officeart/2005/8/layout/chevron2"/>
    <dgm:cxn modelId="{882B9C80-B909-4D89-BD33-3395FB52FE55}" srcId="{F63E6B5B-8C50-C44E-B56E-4A0F36A787CF}" destId="{3B17AE3B-5E0A-488C-A149-6426D1D3F1B4}" srcOrd="5" destOrd="0" parTransId="{6401965F-F33C-40C4-86DE-FC95E421C168}" sibTransId="{58EC922E-7537-4E8E-B958-B2CF2268BE15}"/>
    <dgm:cxn modelId="{D9F56B87-58B8-CC4B-87BE-F04BB05BACEC}" type="presOf" srcId="{873414A3-D6CB-E94E-8DCE-E6B3458D52D2}" destId="{3593DA48-4AB0-1248-99BA-44EA90F6FF79}" srcOrd="0" destOrd="3" presId="urn:microsoft.com/office/officeart/2005/8/layout/chevron2"/>
    <dgm:cxn modelId="{EF86418F-80AE-4C9E-8B92-BD92CC3BF35A}" type="presOf" srcId="{A194F365-E001-4F4E-9284-FF1B4518AB59}" destId="{BA7DE05C-979B-0A4D-8172-93715968C05B}" srcOrd="0" destOrd="6" presId="urn:microsoft.com/office/officeart/2005/8/layout/chevron2"/>
    <dgm:cxn modelId="{F23E569C-CD0D-764B-974F-B5FCB2B4E656}" srcId="{729CA010-6F29-7E4E-8D4D-BDB05CEE59A2}" destId="{2EA1A857-31E2-EE4B-B97F-2A515C246030}" srcOrd="1" destOrd="0" parTransId="{B5206ACC-92C9-2D45-8355-4BF168B34F51}" sibTransId="{CB655D41-AB84-CE41-975D-7A5E71CBCD1D}"/>
    <dgm:cxn modelId="{3FD1C19F-9DEB-FC4C-AFF6-7743B977AC62}" type="presOf" srcId="{971D5FEA-42D5-3B4F-8A0E-2F8EBA87643B}" destId="{BA7DE05C-979B-0A4D-8172-93715968C05B}" srcOrd="0" destOrd="0" presId="urn:microsoft.com/office/officeart/2005/8/layout/chevron2"/>
    <dgm:cxn modelId="{84F37BA4-5E4E-214F-A0FF-91E36F3FBF3F}" type="presOf" srcId="{5E21B769-B32B-0143-8028-C6068A92B506}" destId="{3593DA48-4AB0-1248-99BA-44EA90F6FF79}" srcOrd="0" destOrd="2" presId="urn:microsoft.com/office/officeart/2005/8/layout/chevron2"/>
    <dgm:cxn modelId="{32C50BA5-6F5A-8C4D-B28A-0AA996793540}" srcId="{7B64C7C4-B4D9-3543-B842-A8C76645EEB7}" destId="{4D1F87B2-E315-7543-ADFE-BFD3198D6AA2}" srcOrd="6" destOrd="0" parTransId="{3607DF2B-8B13-5A42-85B5-7B668DBF6065}" sibTransId="{1F05A206-98DD-A543-B4F3-B781F00F8610}"/>
    <dgm:cxn modelId="{7146C2B4-3EEB-4015-9693-4E228C7CDEB3}" srcId="{F63E6B5B-8C50-C44E-B56E-4A0F36A787CF}" destId="{A194F365-E001-4F4E-9284-FF1B4518AB59}" srcOrd="6" destOrd="0" parTransId="{54B38C65-2770-4BCA-92EB-F86F930D19B1}" sibTransId="{380DE454-AD66-4E9A-81C5-E574A743559F}"/>
    <dgm:cxn modelId="{4B6617B7-7870-4A84-8B68-8EADE481E751}" srcId="{7B64C7C4-B4D9-3543-B842-A8C76645EEB7}" destId="{1D8E0192-6ABA-43DD-95B6-083BB33F8019}" srcOrd="5" destOrd="0" parTransId="{9724748D-B63A-4C36-89C9-0D5F5E075C2A}" sibTransId="{79AF2F1C-9259-4039-95E0-9EF08E215801}"/>
    <dgm:cxn modelId="{81ADDFB8-0613-8B4C-9C6E-DD94A212B803}" srcId="{729CA010-6F29-7E4E-8D4D-BDB05CEE59A2}" destId="{2F93C287-A4BB-A749-9EBD-2786C4C85EB4}" srcOrd="3" destOrd="0" parTransId="{242D1D5A-D354-2B49-898E-3DC102DC52A8}" sibTransId="{2141FE92-5CDA-4C4B-BE8D-CADF942CC814}"/>
    <dgm:cxn modelId="{2AB20CC3-F21A-A540-83A6-E0F539FFED21}" type="presOf" srcId="{8539B79D-BA06-DC44-94C4-3384FBF134DF}" destId="{E310BEAC-5635-9F40-9B4C-693B0427F6FA}" srcOrd="0" destOrd="0" presId="urn:microsoft.com/office/officeart/2005/8/layout/chevron2"/>
    <dgm:cxn modelId="{AC7A29CC-2FC0-1749-B9A5-DDD12DFC4A3B}" type="presOf" srcId="{4D1F87B2-E315-7543-ADFE-BFD3198D6AA2}" destId="{3593DA48-4AB0-1248-99BA-44EA90F6FF79}" srcOrd="0" destOrd="6" presId="urn:microsoft.com/office/officeart/2005/8/layout/chevron2"/>
    <dgm:cxn modelId="{07F995CC-9A39-BF4C-821B-26DC47A1DF06}" type="presOf" srcId="{F3CE0BC4-B338-2347-B295-DA3A5AF3C464}" destId="{BA7DE05C-979B-0A4D-8172-93715968C05B}" srcOrd="0" destOrd="1" presId="urn:microsoft.com/office/officeart/2005/8/layout/chevron2"/>
    <dgm:cxn modelId="{1E3A27D4-7CEC-4C4E-B097-C36E716D27E6}" srcId="{8539B79D-BA06-DC44-94C4-3384FBF134DF}" destId="{729CA010-6F29-7E4E-8D4D-BDB05CEE59A2}" srcOrd="0" destOrd="0" parTransId="{7AC50B29-7E9D-244F-969D-9B55441F2D2A}" sibTransId="{AFFF24F2-7573-5B4A-B017-D209784A00D2}"/>
    <dgm:cxn modelId="{69176AD4-1CB3-E94F-95C6-7229DB5B505F}" srcId="{729CA010-6F29-7E4E-8D4D-BDB05CEE59A2}" destId="{F5E6CAF1-B52E-2947-B01F-3E54547A4D7E}" srcOrd="0" destOrd="0" parTransId="{14EC2190-5A96-F349-BA5C-D3AF9013D73C}" sibTransId="{2A3926C7-C2D8-9E46-ACA7-309C003D3737}"/>
    <dgm:cxn modelId="{E38F9CD4-17FA-9145-9F35-917C4EFFB131}" type="presOf" srcId="{F5E6CAF1-B52E-2947-B01F-3E54547A4D7E}" destId="{EC16D601-9003-D148-9F5E-E61E107BD92D}" srcOrd="0" destOrd="0" presId="urn:microsoft.com/office/officeart/2005/8/layout/chevron2"/>
    <dgm:cxn modelId="{3F29A8D8-4DB9-3646-A0A1-39892C5001CD}" srcId="{F63E6B5B-8C50-C44E-B56E-4A0F36A787CF}" destId="{0A5356D4-F921-234D-BC98-893D0A11EB7A}" srcOrd="3" destOrd="0" parTransId="{E90B67D5-D94A-C141-8E18-7470E07889EC}" sibTransId="{AB6B2D23-8353-EC42-89D1-80783DB73516}"/>
    <dgm:cxn modelId="{4539CAE4-8560-C24E-BDA7-89B08AA58BED}" type="presOf" srcId="{0A5356D4-F921-234D-BC98-893D0A11EB7A}" destId="{BA7DE05C-979B-0A4D-8172-93715968C05B}" srcOrd="0" destOrd="3" presId="urn:microsoft.com/office/officeart/2005/8/layout/chevron2"/>
    <dgm:cxn modelId="{87C7E3E7-7B7C-BE43-B365-E7073553B111}" srcId="{7B64C7C4-B4D9-3543-B842-A8C76645EEB7}" destId="{A420BE4C-E6DA-5746-B476-31237D56147D}" srcOrd="0" destOrd="0" parTransId="{63CB27AD-D961-1741-AE06-EE74B97CCDA6}" sibTransId="{93CC1303-7060-154F-A0B4-AC4486182B15}"/>
    <dgm:cxn modelId="{07706BE8-7286-714C-90B1-75DA7F6A4B32}" srcId="{7B64C7C4-B4D9-3543-B842-A8C76645EEB7}" destId="{873414A3-D6CB-E94E-8DCE-E6B3458D52D2}" srcOrd="3" destOrd="0" parTransId="{17490EBC-6B2A-E84F-B1EE-052917B80AFA}" sibTransId="{2BC27710-F06E-A14C-BE21-C6659ABCCA21}"/>
    <dgm:cxn modelId="{6DEE58E9-8FB7-064C-964A-D6F6ADB501D0}" type="presOf" srcId="{080200CE-9321-EB44-B422-633E2A8AF684}" destId="{3593DA48-4AB0-1248-99BA-44EA90F6FF79}" srcOrd="0" destOrd="1" presId="urn:microsoft.com/office/officeart/2005/8/layout/chevron2"/>
    <dgm:cxn modelId="{24D56DEA-F1E6-6E4B-8AE1-86428C8C8D7A}" srcId="{729CA010-6F29-7E4E-8D4D-BDB05CEE59A2}" destId="{F94AAAF7-CF7E-9048-AF77-06D98E11AC90}" srcOrd="2" destOrd="0" parTransId="{FE4E1299-A089-5B44-A6F0-3A0F797AE0CC}" sibTransId="{07CDAD9D-AB41-964A-AA0F-47E9D1AF6EDD}"/>
    <dgm:cxn modelId="{F3A6B2F0-768D-AF4C-85B4-B308C239D708}" srcId="{7B64C7C4-B4D9-3543-B842-A8C76645EEB7}" destId="{E2E8CCBF-2C0F-1741-9B68-58ED077A46A9}" srcOrd="4" destOrd="0" parTransId="{A865CF6A-039B-1C42-ACFA-3CA81A8D03DB}" sibTransId="{6C773E93-63AF-5C46-9715-E7F5C820B7F8}"/>
    <dgm:cxn modelId="{1E371BF2-AF58-594D-82ED-1165154D5AC2}" type="presOf" srcId="{84885531-D231-0A46-807E-943FF9F7834C}" destId="{EC16D601-9003-D148-9F5E-E61E107BD92D}" srcOrd="0" destOrd="4" presId="urn:microsoft.com/office/officeart/2005/8/layout/chevron2"/>
    <dgm:cxn modelId="{A5931AF9-95DF-49BE-B436-AA50C2406E8B}" type="presOf" srcId="{3B17AE3B-5E0A-488C-A149-6426D1D3F1B4}" destId="{BA7DE05C-979B-0A4D-8172-93715968C05B}" srcOrd="0" destOrd="5" presId="urn:microsoft.com/office/officeart/2005/8/layout/chevron2"/>
    <dgm:cxn modelId="{270D3FFA-EA11-184C-9F5B-FF17DEC9C6FC}" srcId="{F63E6B5B-8C50-C44E-B56E-4A0F36A787CF}" destId="{F3CE0BC4-B338-2347-B295-DA3A5AF3C464}" srcOrd="1" destOrd="0" parTransId="{2C0E3ABF-AB37-4240-9BFD-1965AD7E1B59}" sibTransId="{C8B47857-FAA8-3540-8FC1-E7F0C24A3063}"/>
    <dgm:cxn modelId="{C558BB1F-9378-A342-A19D-A545336B5224}" type="presParOf" srcId="{E310BEAC-5635-9F40-9B4C-693B0427F6FA}" destId="{4535DDBB-ABD8-EB43-876D-7536FF976662}" srcOrd="0" destOrd="0" presId="urn:microsoft.com/office/officeart/2005/8/layout/chevron2"/>
    <dgm:cxn modelId="{3FD70DC8-A8E7-0546-8B2B-2904E2B691C7}" type="presParOf" srcId="{4535DDBB-ABD8-EB43-876D-7536FF976662}" destId="{E0F4C14E-8565-0D40-A81D-C7E17BE36821}" srcOrd="0" destOrd="0" presId="urn:microsoft.com/office/officeart/2005/8/layout/chevron2"/>
    <dgm:cxn modelId="{3A86DB62-E370-6241-AED4-7DC5353B76A6}" type="presParOf" srcId="{4535DDBB-ABD8-EB43-876D-7536FF976662}" destId="{EC16D601-9003-D148-9F5E-E61E107BD92D}" srcOrd="1" destOrd="0" presId="urn:microsoft.com/office/officeart/2005/8/layout/chevron2"/>
    <dgm:cxn modelId="{245D75B7-1063-3548-81F2-A9FF9357F02C}" type="presParOf" srcId="{E310BEAC-5635-9F40-9B4C-693B0427F6FA}" destId="{1C650DD4-1E79-C647-A44A-B647691DC98B}" srcOrd="1" destOrd="0" presId="urn:microsoft.com/office/officeart/2005/8/layout/chevron2"/>
    <dgm:cxn modelId="{C96A5C58-F24D-8347-BBBB-C45FD3F37DF4}" type="presParOf" srcId="{E310BEAC-5635-9F40-9B4C-693B0427F6FA}" destId="{F621BE80-EF26-CE46-9E0C-9E1858FFD3DD}" srcOrd="2" destOrd="0" presId="urn:microsoft.com/office/officeart/2005/8/layout/chevron2"/>
    <dgm:cxn modelId="{75FE503D-BA39-BC43-A223-748B13A37DB0}" type="presParOf" srcId="{F621BE80-EF26-CE46-9E0C-9E1858FFD3DD}" destId="{132FCDFF-8745-D745-8561-0F856A240428}" srcOrd="0" destOrd="0" presId="urn:microsoft.com/office/officeart/2005/8/layout/chevron2"/>
    <dgm:cxn modelId="{C2D3E9D9-527A-7B43-89E0-046AB279A75A}" type="presParOf" srcId="{F621BE80-EF26-CE46-9E0C-9E1858FFD3DD}" destId="{BA7DE05C-979B-0A4D-8172-93715968C05B}" srcOrd="1" destOrd="0" presId="urn:microsoft.com/office/officeart/2005/8/layout/chevron2"/>
    <dgm:cxn modelId="{91A1697A-99DD-4C4C-A75E-CBEC04604819}" type="presParOf" srcId="{E310BEAC-5635-9F40-9B4C-693B0427F6FA}" destId="{E25AA74A-C7A4-F849-96BE-6227EB6220E7}" srcOrd="3" destOrd="0" presId="urn:microsoft.com/office/officeart/2005/8/layout/chevron2"/>
    <dgm:cxn modelId="{9EF2A580-D865-5743-B9C5-E6B76EA0CA29}" type="presParOf" srcId="{E310BEAC-5635-9F40-9B4C-693B0427F6FA}" destId="{49E00ADA-5AF1-DB45-9F34-2A2C2E5E68C1}" srcOrd="4" destOrd="0" presId="urn:microsoft.com/office/officeart/2005/8/layout/chevron2"/>
    <dgm:cxn modelId="{C36B1468-3614-2C40-82F8-8B0A20B976F3}" type="presParOf" srcId="{49E00ADA-5AF1-DB45-9F34-2A2C2E5E68C1}" destId="{E9F4085B-1484-BE4F-B349-9BE012A8F882}" srcOrd="0" destOrd="0" presId="urn:microsoft.com/office/officeart/2005/8/layout/chevron2"/>
    <dgm:cxn modelId="{A0998307-BA49-F54B-A067-23A1B28D43E9}" type="presParOf" srcId="{49E00ADA-5AF1-DB45-9F34-2A2C2E5E68C1}" destId="{3593DA48-4AB0-1248-99BA-44EA90F6FF79}"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F4C14E-8565-0D40-A81D-C7E17BE36821}">
      <dsp:nvSpPr>
        <dsp:cNvPr id="0" name=""/>
        <dsp:cNvSpPr/>
      </dsp:nvSpPr>
      <dsp:spPr>
        <a:xfrm rot="5400000">
          <a:off x="-266303" y="266693"/>
          <a:ext cx="1775354" cy="1242747"/>
        </a:xfrm>
        <a:prstGeom prst="chevron">
          <a:avLst/>
        </a:prstGeom>
        <a:solidFill>
          <a:schemeClr val="accent2">
            <a:shade val="80000"/>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Cuba</a:t>
          </a:r>
        </a:p>
      </dsp:txBody>
      <dsp:txXfrm rot="-5400000">
        <a:off x="1" y="621764"/>
        <a:ext cx="1242747" cy="532607"/>
      </dsp:txXfrm>
    </dsp:sp>
    <dsp:sp modelId="{EC16D601-9003-D148-9F5E-E61E107BD92D}">
      <dsp:nvSpPr>
        <dsp:cNvPr id="0" name=""/>
        <dsp:cNvSpPr/>
      </dsp:nvSpPr>
      <dsp:spPr>
        <a:xfrm rot="5400000">
          <a:off x="5275410" y="-4032272"/>
          <a:ext cx="1153980" cy="9219306"/>
        </a:xfrm>
        <a:prstGeom prst="round2SameRect">
          <a:avLst/>
        </a:prstGeom>
        <a:solidFill>
          <a:schemeClr val="lt1">
            <a:alpha val="90000"/>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Enhancing 8 surface station (1 co finance)</a:t>
          </a:r>
        </a:p>
        <a:p>
          <a:pPr marL="228600" lvl="1" indent="-228600" algn="l" defTabSz="889000">
            <a:lnSpc>
              <a:spcPct val="90000"/>
            </a:lnSpc>
            <a:spcBef>
              <a:spcPct val="0"/>
            </a:spcBef>
            <a:spcAft>
              <a:spcPct val="15000"/>
            </a:spcAft>
            <a:buChar char="•"/>
          </a:pPr>
          <a:r>
            <a:rPr lang="en-US" sz="2000" kern="1200" dirty="0"/>
            <a:t>Investing in 1 surface + 2 UA stations</a:t>
          </a:r>
        </a:p>
        <a:p>
          <a:pPr marL="228600" lvl="1" indent="-228600" algn="l" defTabSz="889000">
            <a:lnSpc>
              <a:spcPct val="90000"/>
            </a:lnSpc>
            <a:spcBef>
              <a:spcPct val="0"/>
            </a:spcBef>
            <a:spcAft>
              <a:spcPct val="15000"/>
            </a:spcAft>
            <a:buChar char="•"/>
          </a:pPr>
          <a:r>
            <a:rPr lang="en-US" sz="2000" kern="1200" dirty="0"/>
            <a:t>Upgrading its instrument calibration center</a:t>
          </a:r>
        </a:p>
      </dsp:txBody>
      <dsp:txXfrm rot="-5400000">
        <a:off x="1242748" y="56723"/>
        <a:ext cx="9162973" cy="1041314"/>
      </dsp:txXfrm>
    </dsp:sp>
    <dsp:sp modelId="{132FCDFF-8745-D745-8561-0F856A240428}">
      <dsp:nvSpPr>
        <dsp:cNvPr id="0" name=""/>
        <dsp:cNvSpPr/>
      </dsp:nvSpPr>
      <dsp:spPr>
        <a:xfrm rot="5400000">
          <a:off x="-266303" y="1866539"/>
          <a:ext cx="1775354" cy="1242747"/>
        </a:xfrm>
        <a:prstGeom prst="chevron">
          <a:avLst/>
        </a:prstGeom>
        <a:solidFill>
          <a:schemeClr val="accent2">
            <a:shade val="80000"/>
            <a:hueOff val="284383"/>
            <a:satOff val="-26890"/>
            <a:lumOff val="18958"/>
            <a:alphaOff val="0"/>
          </a:schemeClr>
        </a:solidFill>
        <a:ln w="25400" cap="flat" cmpd="sng" algn="ctr">
          <a:solidFill>
            <a:schemeClr val="accent2">
              <a:shade val="80000"/>
              <a:hueOff val="284383"/>
              <a:satOff val="-26890"/>
              <a:lumOff val="1895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Antigua and Barbuda</a:t>
          </a:r>
        </a:p>
      </dsp:txBody>
      <dsp:txXfrm rot="-5400000">
        <a:off x="1" y="2221610"/>
        <a:ext cx="1242747" cy="532607"/>
      </dsp:txXfrm>
    </dsp:sp>
    <dsp:sp modelId="{BA7DE05C-979B-0A4D-8172-93715968C05B}">
      <dsp:nvSpPr>
        <dsp:cNvPr id="0" name=""/>
        <dsp:cNvSpPr/>
      </dsp:nvSpPr>
      <dsp:spPr>
        <a:xfrm rot="5400000">
          <a:off x="5275410" y="-2432426"/>
          <a:ext cx="1153980" cy="9219306"/>
        </a:xfrm>
        <a:prstGeom prst="round2SameRect">
          <a:avLst/>
        </a:prstGeom>
        <a:solidFill>
          <a:schemeClr val="lt1">
            <a:alpha val="90000"/>
            <a:hueOff val="0"/>
            <a:satOff val="0"/>
            <a:lumOff val="0"/>
            <a:alphaOff val="0"/>
          </a:schemeClr>
        </a:solidFill>
        <a:ln w="25400" cap="flat" cmpd="sng" algn="ctr">
          <a:solidFill>
            <a:schemeClr val="accent2">
              <a:shade val="80000"/>
              <a:hueOff val="284383"/>
              <a:satOff val="-26890"/>
              <a:lumOff val="189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Enhancing 1 surface station </a:t>
          </a:r>
        </a:p>
        <a:p>
          <a:pPr marL="228600" lvl="1" indent="-228600" algn="l" defTabSz="889000">
            <a:lnSpc>
              <a:spcPct val="90000"/>
            </a:lnSpc>
            <a:spcBef>
              <a:spcPct val="0"/>
            </a:spcBef>
            <a:spcAft>
              <a:spcPct val="15000"/>
            </a:spcAft>
            <a:buChar char="•"/>
          </a:pPr>
          <a:r>
            <a:rPr lang="en-US" sz="2000" kern="1200" dirty="0"/>
            <a:t>Investing in ABMS institutional and operational capacity</a:t>
          </a:r>
        </a:p>
        <a:p>
          <a:pPr marL="228600" lvl="1" indent="-228600" algn="l" defTabSz="889000">
            <a:lnSpc>
              <a:spcPct val="90000"/>
            </a:lnSpc>
            <a:spcBef>
              <a:spcPct val="0"/>
            </a:spcBef>
            <a:spcAft>
              <a:spcPct val="15000"/>
            </a:spcAft>
            <a:buChar char="•"/>
          </a:pPr>
          <a:r>
            <a:rPr lang="en-US" sz="2000" kern="1200" dirty="0"/>
            <a:t>Data and network management</a:t>
          </a:r>
        </a:p>
      </dsp:txBody>
      <dsp:txXfrm rot="-5400000">
        <a:off x="1242748" y="1656569"/>
        <a:ext cx="9162973" cy="1041314"/>
      </dsp:txXfrm>
    </dsp:sp>
    <dsp:sp modelId="{E9F4085B-1484-BE4F-B349-9BE012A8F882}">
      <dsp:nvSpPr>
        <dsp:cNvPr id="0" name=""/>
        <dsp:cNvSpPr/>
      </dsp:nvSpPr>
      <dsp:spPr>
        <a:xfrm rot="5400000">
          <a:off x="-266303" y="3909225"/>
          <a:ext cx="1775354" cy="1242747"/>
        </a:xfrm>
        <a:prstGeom prst="chevron">
          <a:avLst/>
        </a:prstGeom>
        <a:solidFill>
          <a:schemeClr val="accent2">
            <a:shade val="80000"/>
            <a:hueOff val="568766"/>
            <a:satOff val="-53780"/>
            <a:lumOff val="37915"/>
            <a:alphaOff val="0"/>
          </a:schemeClr>
        </a:solidFill>
        <a:ln w="25400" cap="flat" cmpd="sng" algn="ctr">
          <a:solidFill>
            <a:schemeClr val="accent2">
              <a:shade val="80000"/>
              <a:hueOff val="568766"/>
              <a:satOff val="-53780"/>
              <a:lumOff val="3791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Suriname</a:t>
          </a:r>
        </a:p>
      </dsp:txBody>
      <dsp:txXfrm rot="-5400000">
        <a:off x="1" y="4264296"/>
        <a:ext cx="1242747" cy="532607"/>
      </dsp:txXfrm>
    </dsp:sp>
    <dsp:sp modelId="{3593DA48-4AB0-1248-99BA-44EA90F6FF79}">
      <dsp:nvSpPr>
        <dsp:cNvPr id="0" name=""/>
        <dsp:cNvSpPr/>
      </dsp:nvSpPr>
      <dsp:spPr>
        <a:xfrm rot="5400000">
          <a:off x="4832570" y="-389740"/>
          <a:ext cx="2039660" cy="9219306"/>
        </a:xfrm>
        <a:prstGeom prst="round2SameRect">
          <a:avLst/>
        </a:prstGeom>
        <a:solidFill>
          <a:schemeClr val="lt1">
            <a:alpha val="90000"/>
            <a:hueOff val="0"/>
            <a:satOff val="0"/>
            <a:lumOff val="0"/>
            <a:alphaOff val="0"/>
          </a:schemeClr>
        </a:solidFill>
        <a:ln w="25400" cap="flat" cmpd="sng" algn="ctr">
          <a:solidFill>
            <a:schemeClr val="accent2">
              <a:shade val="80000"/>
              <a:hueOff val="568766"/>
              <a:satOff val="-53780"/>
              <a:lumOff val="3791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t>Enhancing 4 surface stations, investing in 1 surface station (co finance)</a:t>
          </a:r>
        </a:p>
        <a:p>
          <a:pPr marL="228600" lvl="1" indent="-228600" algn="l" defTabSz="889000">
            <a:lnSpc>
              <a:spcPct val="90000"/>
            </a:lnSpc>
            <a:spcBef>
              <a:spcPct val="0"/>
            </a:spcBef>
            <a:spcAft>
              <a:spcPct val="15000"/>
            </a:spcAft>
            <a:buChar char="•"/>
          </a:pPr>
          <a:r>
            <a:rPr lang="en-US" sz="2000" kern="1200" dirty="0"/>
            <a:t>Enhancing 1 UA station</a:t>
          </a:r>
        </a:p>
        <a:p>
          <a:pPr marL="228600" lvl="1" indent="-228600" algn="l" defTabSz="889000">
            <a:lnSpc>
              <a:spcPct val="90000"/>
            </a:lnSpc>
            <a:spcBef>
              <a:spcPct val="0"/>
            </a:spcBef>
            <a:spcAft>
              <a:spcPct val="15000"/>
            </a:spcAft>
            <a:buChar char="•"/>
          </a:pPr>
          <a:r>
            <a:rPr lang="en-US" sz="2000" kern="1200" dirty="0"/>
            <a:t>Data and network capacity</a:t>
          </a:r>
        </a:p>
        <a:p>
          <a:pPr marL="228600" lvl="1" indent="-228600" algn="l" defTabSz="889000">
            <a:lnSpc>
              <a:spcPct val="90000"/>
            </a:lnSpc>
            <a:spcBef>
              <a:spcPct val="0"/>
            </a:spcBef>
            <a:spcAft>
              <a:spcPct val="15000"/>
            </a:spcAft>
            <a:buChar char="•"/>
          </a:pPr>
          <a:r>
            <a:rPr lang="en-US" sz="2000" kern="1200" dirty="0"/>
            <a:t>OM and travel related costs, within the interior of the country</a:t>
          </a:r>
        </a:p>
        <a:p>
          <a:pPr marL="228600" lvl="1" indent="-228600" algn="l" defTabSz="889000">
            <a:lnSpc>
              <a:spcPct val="90000"/>
            </a:lnSpc>
            <a:spcBef>
              <a:spcPct val="0"/>
            </a:spcBef>
            <a:spcAft>
              <a:spcPct val="15000"/>
            </a:spcAft>
            <a:buChar char="•"/>
          </a:pPr>
          <a:r>
            <a:rPr lang="en-US" sz="2000" kern="1200" dirty="0"/>
            <a:t>Consultation process and institutional strengthening (enhancement)</a:t>
          </a:r>
        </a:p>
      </dsp:txBody>
      <dsp:txXfrm rot="-5400000">
        <a:off x="1242747" y="3299651"/>
        <a:ext cx="9119738" cy="18405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F4C14E-8565-0D40-A81D-C7E17BE36821}">
      <dsp:nvSpPr>
        <dsp:cNvPr id="0" name=""/>
        <dsp:cNvSpPr/>
      </dsp:nvSpPr>
      <dsp:spPr>
        <a:xfrm rot="5400000">
          <a:off x="-258255" y="371953"/>
          <a:ext cx="1721702" cy="1205191"/>
        </a:xfrm>
        <a:prstGeom prst="chevron">
          <a:avLst/>
        </a:prstGeom>
        <a:solidFill>
          <a:schemeClr val="accent2">
            <a:shade val="80000"/>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Cuba</a:t>
          </a:r>
        </a:p>
      </dsp:txBody>
      <dsp:txXfrm rot="-5400000">
        <a:off x="1" y="716294"/>
        <a:ext cx="1205191" cy="516511"/>
      </dsp:txXfrm>
    </dsp:sp>
    <dsp:sp modelId="{EC16D601-9003-D148-9F5E-E61E107BD92D}">
      <dsp:nvSpPr>
        <dsp:cNvPr id="0" name=""/>
        <dsp:cNvSpPr/>
      </dsp:nvSpPr>
      <dsp:spPr>
        <a:xfrm rot="5400000">
          <a:off x="5165421" y="-3955180"/>
          <a:ext cx="1336403" cy="9256862"/>
        </a:xfrm>
        <a:prstGeom prst="round2SameRect">
          <a:avLst/>
        </a:prstGeom>
        <a:solidFill>
          <a:schemeClr val="lt1">
            <a:alpha val="90000"/>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GCF Mi Costa Project, is investing in monitoring capacity including the enhancement of 1 land station</a:t>
          </a:r>
        </a:p>
        <a:p>
          <a:pPr marL="114300" lvl="1" indent="-114300" algn="l" defTabSz="533400">
            <a:lnSpc>
              <a:spcPct val="90000"/>
            </a:lnSpc>
            <a:spcBef>
              <a:spcPct val="0"/>
            </a:spcBef>
            <a:spcAft>
              <a:spcPct val="15000"/>
            </a:spcAft>
            <a:buChar char="•"/>
          </a:pPr>
          <a:r>
            <a:rPr lang="en-US" sz="1200" kern="1200" dirty="0"/>
            <a:t>GCF Mi Costa Project, will support in some marine monitoring to enhance observation capacities</a:t>
          </a:r>
        </a:p>
        <a:p>
          <a:pPr marL="114300" lvl="1" indent="-114300" algn="l" defTabSz="533400">
            <a:lnSpc>
              <a:spcPct val="90000"/>
            </a:lnSpc>
            <a:spcBef>
              <a:spcPct val="0"/>
            </a:spcBef>
            <a:spcAft>
              <a:spcPct val="15000"/>
            </a:spcAft>
            <a:buChar char="•"/>
          </a:pPr>
          <a:r>
            <a:rPr lang="en-US" sz="1200" kern="1200" dirty="0"/>
            <a:t>CREWS Readiness Project, 2027, will enhance capacities of INSMET in MHEWS forecasting</a:t>
          </a:r>
        </a:p>
        <a:p>
          <a:pPr marL="114300" lvl="1" indent="-114300" algn="l" defTabSz="533400">
            <a:lnSpc>
              <a:spcPct val="90000"/>
            </a:lnSpc>
            <a:spcBef>
              <a:spcPct val="0"/>
            </a:spcBef>
            <a:spcAft>
              <a:spcPct val="15000"/>
            </a:spcAft>
            <a:buChar char="•"/>
          </a:pPr>
          <a:r>
            <a:rPr lang="en-US" sz="1200" kern="1200" dirty="0"/>
            <a:t>Strong national technical capacities point to an opportunity to provide regional Services as well as for long term OM. </a:t>
          </a:r>
        </a:p>
        <a:p>
          <a:pPr marL="114300" lvl="1" indent="-114300" algn="l" defTabSz="533400">
            <a:lnSpc>
              <a:spcPct val="90000"/>
            </a:lnSpc>
            <a:spcBef>
              <a:spcPct val="0"/>
            </a:spcBef>
            <a:spcAft>
              <a:spcPct val="15000"/>
            </a:spcAft>
            <a:buChar char="•"/>
          </a:pPr>
          <a:r>
            <a:rPr lang="en-US" sz="1200" kern="1200" dirty="0"/>
            <a:t>Challenges include access to technological equipment and access to concessional finance funds for long term sustainability</a:t>
          </a:r>
          <a:r>
            <a:rPr lang="en-US" sz="1000" kern="1200" dirty="0"/>
            <a:t>. </a:t>
          </a:r>
        </a:p>
      </dsp:txBody>
      <dsp:txXfrm rot="-5400000">
        <a:off x="1205192" y="70287"/>
        <a:ext cx="9191624" cy="1205927"/>
      </dsp:txXfrm>
    </dsp:sp>
    <dsp:sp modelId="{132FCDFF-8745-D745-8561-0F856A240428}">
      <dsp:nvSpPr>
        <dsp:cNvPr id="0" name=""/>
        <dsp:cNvSpPr/>
      </dsp:nvSpPr>
      <dsp:spPr>
        <a:xfrm rot="5400000">
          <a:off x="-258255" y="2272274"/>
          <a:ext cx="1721702" cy="1205191"/>
        </a:xfrm>
        <a:prstGeom prst="chevron">
          <a:avLst/>
        </a:prstGeom>
        <a:solidFill>
          <a:schemeClr val="accent2">
            <a:shade val="80000"/>
            <a:hueOff val="284383"/>
            <a:satOff val="-26890"/>
            <a:lumOff val="18958"/>
            <a:alphaOff val="0"/>
          </a:schemeClr>
        </a:solidFill>
        <a:ln w="25400" cap="flat" cmpd="sng" algn="ctr">
          <a:solidFill>
            <a:schemeClr val="accent2">
              <a:shade val="80000"/>
              <a:hueOff val="284383"/>
              <a:satOff val="-26890"/>
              <a:lumOff val="1895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Antigua and Barbuda</a:t>
          </a:r>
        </a:p>
      </dsp:txBody>
      <dsp:txXfrm rot="-5400000">
        <a:off x="1" y="2616615"/>
        <a:ext cx="1205191" cy="516511"/>
      </dsp:txXfrm>
    </dsp:sp>
    <dsp:sp modelId="{BA7DE05C-979B-0A4D-8172-93715968C05B}">
      <dsp:nvSpPr>
        <dsp:cNvPr id="0" name=""/>
        <dsp:cNvSpPr/>
      </dsp:nvSpPr>
      <dsp:spPr>
        <a:xfrm rot="5400000">
          <a:off x="4910407" y="-2182873"/>
          <a:ext cx="1809773" cy="9256862"/>
        </a:xfrm>
        <a:prstGeom prst="round2SameRect">
          <a:avLst/>
        </a:prstGeom>
        <a:solidFill>
          <a:schemeClr val="lt1">
            <a:alpha val="90000"/>
            <a:hueOff val="0"/>
            <a:satOff val="0"/>
            <a:lumOff val="0"/>
            <a:alphaOff val="0"/>
          </a:schemeClr>
        </a:solidFill>
        <a:ln w="25400" cap="flat" cmpd="sng" algn="ctr">
          <a:solidFill>
            <a:schemeClr val="accent2">
              <a:shade val="80000"/>
              <a:hueOff val="284383"/>
              <a:satOff val="-26890"/>
              <a:lumOff val="189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EW4All, investing in enhanced forecasting capacities and delivery of climate information products, data networks (alignment) as well as enhanced governance framework for MHEWS and improved premises for ABMS (currently not hurricane proof)</a:t>
          </a:r>
        </a:p>
        <a:p>
          <a:pPr marL="114300" lvl="1" indent="-114300" algn="l" defTabSz="533400">
            <a:lnSpc>
              <a:spcPct val="90000"/>
            </a:lnSpc>
            <a:spcBef>
              <a:spcPct val="0"/>
            </a:spcBef>
            <a:spcAft>
              <a:spcPct val="15000"/>
            </a:spcAft>
            <a:buChar char="•"/>
          </a:pPr>
          <a:r>
            <a:rPr lang="en-US" sz="1200" kern="1200" dirty="0"/>
            <a:t>EW4All, investment in creating a regional framework for marine monitoring </a:t>
          </a:r>
        </a:p>
        <a:p>
          <a:pPr marL="114300" lvl="1" indent="-114300" algn="l" defTabSz="533400">
            <a:lnSpc>
              <a:spcPct val="90000"/>
            </a:lnSpc>
            <a:spcBef>
              <a:spcPct val="0"/>
            </a:spcBef>
            <a:spcAft>
              <a:spcPct val="15000"/>
            </a:spcAft>
            <a:buChar char="•"/>
          </a:pPr>
          <a:r>
            <a:rPr lang="en-US" sz="1200" kern="1200" dirty="0"/>
            <a:t>SOFF investing in a financial framework for ABMS that will be enhanced by the EW4All governance structure</a:t>
          </a:r>
        </a:p>
        <a:p>
          <a:pPr marL="114300" lvl="1" indent="-114300" algn="l" defTabSz="533400">
            <a:lnSpc>
              <a:spcPct val="90000"/>
            </a:lnSpc>
            <a:spcBef>
              <a:spcPct val="0"/>
            </a:spcBef>
            <a:spcAft>
              <a:spcPct val="15000"/>
            </a:spcAft>
            <a:buChar char="•"/>
          </a:pPr>
          <a:r>
            <a:rPr lang="en-US" sz="1200" kern="1200" dirty="0"/>
            <a:t>Leveraging UK Mets experience to support in provision of technical capacity, leveraging UNDP regional expertise in gender and finance</a:t>
          </a:r>
        </a:p>
        <a:p>
          <a:pPr marL="114300" lvl="1" indent="-114300" algn="l" defTabSz="533400">
            <a:lnSpc>
              <a:spcPct val="90000"/>
            </a:lnSpc>
            <a:spcBef>
              <a:spcPct val="0"/>
            </a:spcBef>
            <a:spcAft>
              <a:spcPct val="15000"/>
            </a:spcAft>
            <a:buChar char="•"/>
          </a:pPr>
          <a:r>
            <a:rPr lang="en-US" sz="1200" kern="1200" dirty="0"/>
            <a:t>PMU of EW4All will provide an implementation support framework for the complementary delivery of both projects while ensuring long term sustainability (focusing on capacity needs)</a:t>
          </a:r>
        </a:p>
        <a:p>
          <a:pPr marL="114300" lvl="1" indent="-114300" algn="l" defTabSz="533400">
            <a:lnSpc>
              <a:spcPct val="90000"/>
            </a:lnSpc>
            <a:spcBef>
              <a:spcPct val="0"/>
            </a:spcBef>
            <a:spcAft>
              <a:spcPct val="15000"/>
            </a:spcAft>
            <a:buChar char="•"/>
          </a:pPr>
          <a:r>
            <a:rPr lang="en-US" sz="1200" kern="1200" dirty="0"/>
            <a:t>GEF-SPG </a:t>
          </a:r>
          <a:r>
            <a:rPr lang="en-US" sz="1200" kern="1200" dirty="0" err="1"/>
            <a:t>Programmes</a:t>
          </a:r>
          <a:r>
            <a:rPr lang="en-US" sz="1200" kern="1200" dirty="0"/>
            <a:t> : renewable energy and environmental conservation</a:t>
          </a:r>
        </a:p>
        <a:p>
          <a:pPr marL="114300" lvl="1" indent="-114300" algn="l" defTabSz="533400">
            <a:lnSpc>
              <a:spcPct val="90000"/>
            </a:lnSpc>
            <a:spcBef>
              <a:spcPct val="0"/>
            </a:spcBef>
            <a:spcAft>
              <a:spcPct val="15000"/>
            </a:spcAft>
            <a:buChar char="•"/>
          </a:pPr>
          <a:r>
            <a:rPr lang="en-US" sz="1200" kern="1200" dirty="0"/>
            <a:t>Challenge: need to build national and institutional capacity</a:t>
          </a:r>
        </a:p>
      </dsp:txBody>
      <dsp:txXfrm rot="-5400000">
        <a:off x="1186863" y="1629017"/>
        <a:ext cx="9168516" cy="1633081"/>
      </dsp:txXfrm>
    </dsp:sp>
    <dsp:sp modelId="{E9F4085B-1484-BE4F-B349-9BE012A8F882}">
      <dsp:nvSpPr>
        <dsp:cNvPr id="0" name=""/>
        <dsp:cNvSpPr/>
      </dsp:nvSpPr>
      <dsp:spPr>
        <a:xfrm rot="5400000">
          <a:off x="-258255" y="4063623"/>
          <a:ext cx="1721702" cy="1205191"/>
        </a:xfrm>
        <a:prstGeom prst="chevron">
          <a:avLst/>
        </a:prstGeom>
        <a:solidFill>
          <a:schemeClr val="accent2">
            <a:shade val="80000"/>
            <a:hueOff val="568766"/>
            <a:satOff val="-53780"/>
            <a:lumOff val="37915"/>
            <a:alphaOff val="0"/>
          </a:schemeClr>
        </a:solidFill>
        <a:ln w="25400" cap="flat" cmpd="sng" algn="ctr">
          <a:solidFill>
            <a:schemeClr val="accent2">
              <a:shade val="80000"/>
              <a:hueOff val="568766"/>
              <a:satOff val="-53780"/>
              <a:lumOff val="3791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Suriname</a:t>
          </a:r>
        </a:p>
      </dsp:txBody>
      <dsp:txXfrm rot="-5400000">
        <a:off x="1" y="4407964"/>
        <a:ext cx="1205191" cy="516511"/>
      </dsp:txXfrm>
    </dsp:sp>
    <dsp:sp modelId="{3593DA48-4AB0-1248-99BA-44EA90F6FF79}">
      <dsp:nvSpPr>
        <dsp:cNvPr id="0" name=""/>
        <dsp:cNvSpPr/>
      </dsp:nvSpPr>
      <dsp:spPr>
        <a:xfrm rot="5400000">
          <a:off x="5037708" y="-263509"/>
          <a:ext cx="1591828" cy="9256862"/>
        </a:xfrm>
        <a:prstGeom prst="round2SameRect">
          <a:avLst/>
        </a:prstGeom>
        <a:solidFill>
          <a:schemeClr val="lt1">
            <a:alpha val="90000"/>
            <a:hueOff val="0"/>
            <a:satOff val="0"/>
            <a:lumOff val="0"/>
            <a:alphaOff val="0"/>
          </a:schemeClr>
        </a:solidFill>
        <a:ln w="25400" cap="flat" cmpd="sng" algn="ctr">
          <a:solidFill>
            <a:schemeClr val="accent2">
              <a:shade val="80000"/>
              <a:hueOff val="568766"/>
              <a:satOff val="-53780"/>
              <a:lumOff val="3791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r>
            <a:rPr lang="en-US" sz="1100" kern="1200" dirty="0"/>
            <a:t>India- UNDP Flood EW Project, co finance, of 1 SOFF surface station. Cofinance investing in equipment and SOFF on OM.  </a:t>
          </a:r>
        </a:p>
        <a:p>
          <a:pPr marL="57150" lvl="1" indent="-57150" algn="l" defTabSz="488950">
            <a:lnSpc>
              <a:spcPct val="90000"/>
            </a:lnSpc>
            <a:spcBef>
              <a:spcPct val="0"/>
            </a:spcBef>
            <a:spcAft>
              <a:spcPct val="15000"/>
            </a:spcAft>
            <a:buChar char="•"/>
          </a:pPr>
          <a:r>
            <a:rPr lang="en-US" sz="1100" kern="1200" dirty="0"/>
            <a:t>GCCA+ invested in technical capacity for maintaining AWS and protocols for data collection (focused on water), this creates a baseline of support</a:t>
          </a:r>
        </a:p>
        <a:p>
          <a:pPr marL="57150" lvl="1" indent="-57150" algn="l" defTabSz="488950">
            <a:lnSpc>
              <a:spcPct val="90000"/>
            </a:lnSpc>
            <a:spcBef>
              <a:spcPct val="0"/>
            </a:spcBef>
            <a:spcAft>
              <a:spcPct val="15000"/>
            </a:spcAft>
            <a:buChar char="•"/>
          </a:pPr>
          <a:r>
            <a:rPr lang="en-US" sz="1100" kern="1200" dirty="0"/>
            <a:t>Currently exploring a GCF project for energy transition that will look to enhance capacities for energy resilience. Linkages will be identified. </a:t>
          </a:r>
        </a:p>
        <a:p>
          <a:pPr marL="57150" lvl="1" indent="-57150" algn="l" defTabSz="488950">
            <a:lnSpc>
              <a:spcPct val="90000"/>
            </a:lnSpc>
            <a:spcBef>
              <a:spcPct val="0"/>
            </a:spcBef>
            <a:spcAft>
              <a:spcPct val="15000"/>
            </a:spcAft>
            <a:buChar char="•"/>
          </a:pPr>
          <a:r>
            <a:rPr lang="en-US" sz="1100" kern="1200" dirty="0"/>
            <a:t>Regional UNDP resources will support in guiding gender and financial strategies to support technical expertise</a:t>
          </a:r>
        </a:p>
        <a:p>
          <a:pPr marL="57150" lvl="1" indent="-57150" algn="l" defTabSz="488950">
            <a:lnSpc>
              <a:spcPct val="90000"/>
            </a:lnSpc>
            <a:spcBef>
              <a:spcPct val="0"/>
            </a:spcBef>
            <a:spcAft>
              <a:spcPct val="15000"/>
            </a:spcAft>
            <a:buChar char="•"/>
          </a:pPr>
          <a:r>
            <a:rPr lang="en-US" sz="1100" kern="1200" dirty="0"/>
            <a:t>Proposal leverages KNMI relationship and experience in providing training and technical capacities to Met Department</a:t>
          </a:r>
        </a:p>
        <a:p>
          <a:pPr marL="57150" lvl="1" indent="-57150" algn="l" defTabSz="488950">
            <a:lnSpc>
              <a:spcPct val="90000"/>
            </a:lnSpc>
            <a:spcBef>
              <a:spcPct val="0"/>
            </a:spcBef>
            <a:spcAft>
              <a:spcPct val="15000"/>
            </a:spcAft>
            <a:buChar char="•"/>
          </a:pPr>
          <a:r>
            <a:rPr lang="en-US" sz="1100" kern="1200" dirty="0" err="1"/>
            <a:t>EngenDER</a:t>
          </a:r>
          <a:r>
            <a:rPr lang="en-US" sz="1100" kern="1200" dirty="0"/>
            <a:t> Project : support training of MET services</a:t>
          </a:r>
        </a:p>
        <a:p>
          <a:pPr marL="57150" lvl="1" indent="-57150" algn="l" defTabSz="488950">
            <a:lnSpc>
              <a:spcPct val="90000"/>
            </a:lnSpc>
            <a:spcBef>
              <a:spcPct val="0"/>
            </a:spcBef>
            <a:spcAft>
              <a:spcPct val="15000"/>
            </a:spcAft>
            <a:buChar char="•"/>
          </a:pPr>
          <a:r>
            <a:rPr lang="en-US" sz="1100" kern="1200" dirty="0"/>
            <a:t>Challenges: Distances and remoteness of SOFF stations in Suriname make OM expensive, lack of capacities to explore PPP limit Met Departments in development of a long-term financial strategy</a:t>
          </a:r>
        </a:p>
      </dsp:txBody>
      <dsp:txXfrm rot="-5400000">
        <a:off x="1205192" y="3646714"/>
        <a:ext cx="9179155" cy="1436414"/>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1pPr>
            <a:lvl2pPr marL="914400" marR="0" lvl="1"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2pPr>
            <a:lvl3pPr marL="1371600" marR="0" lvl="2"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3pPr>
            <a:lvl4pPr marL="1828800" marR="0" lvl="3"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4pPr>
            <a:lvl5pPr marL="2286000" marR="0" lvl="4"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5pPr>
            <a:lvl6pPr marL="2743200" marR="0" lvl="5"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6pPr>
            <a:lvl7pPr marL="3200400" marR="0" lvl="6"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7pPr>
            <a:lvl8pPr marL="3657600" marR="0" lvl="7"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8pPr>
            <a:lvl9pPr marL="4114800" marR="0" lvl="8" indent="-228600" algn="l" rtl="0">
              <a:lnSpc>
                <a:spcPct val="117999"/>
              </a:lnSpc>
              <a:spcBef>
                <a:spcPts val="0"/>
              </a:spcBef>
              <a:spcAft>
                <a:spcPts val="0"/>
              </a:spcAft>
              <a:buSzPts val="1400"/>
              <a:buNone/>
              <a:defRPr sz="2200" b="0" i="0" u="none" strike="noStrike" cap="none">
                <a:latin typeface="Helvetica Neue"/>
                <a:ea typeface="Helvetica Neue"/>
                <a:cs typeface="Helvetica Neue"/>
                <a:sym typeface="Helvetica Neue"/>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
        <p:cNvGrpSpPr/>
        <p:nvPr/>
      </p:nvGrpSpPr>
      <p:grpSpPr>
        <a:xfrm>
          <a:off x="0" y="0"/>
          <a:ext cx="0" cy="0"/>
          <a:chOff x="0" y="0"/>
          <a:chExt cx="0" cy="0"/>
        </a:xfrm>
      </p:grpSpPr>
      <p:sp>
        <p:nvSpPr>
          <p:cNvPr id="41" name="Google Shape;41;g33bd8d6ad8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2" name="Google Shape;42;g33bd8d6ad8f_0_0: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2: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52" name="Google Shape;52;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a:extLst>
            <a:ext uri="{FF2B5EF4-FFF2-40B4-BE49-F238E27FC236}">
              <a16:creationId xmlns:a16="http://schemas.microsoft.com/office/drawing/2014/main" id="{E1597BDB-E0FE-F409-6C9B-0746D4A68A2B}"/>
            </a:ext>
          </a:extLst>
        </p:cNvPr>
        <p:cNvGrpSpPr/>
        <p:nvPr/>
      </p:nvGrpSpPr>
      <p:grpSpPr>
        <a:xfrm>
          <a:off x="0" y="0"/>
          <a:ext cx="0" cy="0"/>
          <a:chOff x="0" y="0"/>
          <a:chExt cx="0" cy="0"/>
        </a:xfrm>
      </p:grpSpPr>
      <p:sp>
        <p:nvSpPr>
          <p:cNvPr id="51" name="Google Shape;51;p2:notes">
            <a:extLst>
              <a:ext uri="{FF2B5EF4-FFF2-40B4-BE49-F238E27FC236}">
                <a16:creationId xmlns:a16="http://schemas.microsoft.com/office/drawing/2014/main" id="{4586C2C0-C766-9CE7-6FD6-E19EAFB147BC}"/>
              </a:ext>
            </a:extLst>
          </p:cNvPr>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Regional Approaches important but Investments at the national investment </a:t>
            </a:r>
            <a:endParaRPr dirty="0"/>
          </a:p>
        </p:txBody>
      </p:sp>
      <p:sp>
        <p:nvSpPr>
          <p:cNvPr id="52" name="Google Shape;52;p2:notes">
            <a:extLst>
              <a:ext uri="{FF2B5EF4-FFF2-40B4-BE49-F238E27FC236}">
                <a16:creationId xmlns:a16="http://schemas.microsoft.com/office/drawing/2014/main" id="{FCA3A3E7-5103-079C-F860-25379F5543A3}"/>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493859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1"/>
        <p:cNvGrpSpPr/>
        <p:nvPr/>
      </p:nvGrpSpPr>
      <p:grpSpPr>
        <a:xfrm>
          <a:off x="0" y="0"/>
          <a:ext cx="0" cy="0"/>
          <a:chOff x="0" y="0"/>
          <a:chExt cx="0" cy="0"/>
        </a:xfrm>
      </p:grpSpPr>
      <p:pic>
        <p:nvPicPr>
          <p:cNvPr id="12" name="Google Shape;12;p6"/>
          <p:cNvPicPr preferRelativeResize="0"/>
          <p:nvPr/>
        </p:nvPicPr>
        <p:blipFill rotWithShape="1">
          <a:blip r:embed="rId2">
            <a:alphaModFix/>
          </a:blip>
          <a:srcRect/>
          <a:stretch/>
        </p:blipFill>
        <p:spPr>
          <a:xfrm>
            <a:off x="0" y="0"/>
            <a:ext cx="12192000" cy="6858000"/>
          </a:xfrm>
          <a:prstGeom prst="rect">
            <a:avLst/>
          </a:prstGeom>
          <a:noFill/>
          <a:ln>
            <a:noFill/>
          </a:ln>
        </p:spPr>
      </p:pic>
      <p:sp>
        <p:nvSpPr>
          <p:cNvPr id="13" name="Google Shape;13;p6"/>
          <p:cNvSpPr txBox="1">
            <a:spLocks noGrp="1"/>
          </p:cNvSpPr>
          <p:nvPr>
            <p:ph type="ctrTitle"/>
          </p:nvPr>
        </p:nvSpPr>
        <p:spPr>
          <a:xfrm>
            <a:off x="551384" y="1913157"/>
            <a:ext cx="7963966" cy="3232876"/>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18598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cxnSp>
        <p:nvCxnSpPr>
          <p:cNvPr id="14" name="Google Shape;14;p6"/>
          <p:cNvCxnSpPr/>
          <p:nvPr/>
        </p:nvCxnSpPr>
        <p:spPr>
          <a:xfrm>
            <a:off x="667916" y="1913157"/>
            <a:ext cx="2916821" cy="0"/>
          </a:xfrm>
          <a:prstGeom prst="straightConnector1">
            <a:avLst/>
          </a:prstGeom>
          <a:noFill/>
          <a:ln w="25400" cap="flat" cmpd="sng">
            <a:solidFill>
              <a:srgbClr val="1C3454"/>
            </a:solidFill>
            <a:prstDash val="solid"/>
            <a:round/>
            <a:headEnd type="none" w="sm" len="sm"/>
            <a:tailEnd type="none" w="sm" len="sm"/>
          </a:ln>
        </p:spPr>
      </p:cxnSp>
      <p:sp>
        <p:nvSpPr>
          <p:cNvPr id="15" name="Google Shape;15;p6"/>
          <p:cNvSpPr txBox="1">
            <a:spLocks noGrp="1"/>
          </p:cNvSpPr>
          <p:nvPr>
            <p:ph type="body" idx="1"/>
          </p:nvPr>
        </p:nvSpPr>
        <p:spPr>
          <a:xfrm>
            <a:off x="551384" y="1111375"/>
            <a:ext cx="10107612" cy="569912"/>
          </a:xfrm>
          <a:prstGeom prst="rect">
            <a:avLst/>
          </a:prstGeom>
          <a:noFill/>
          <a:ln>
            <a:noFill/>
          </a:ln>
        </p:spPr>
        <p:txBody>
          <a:bodyPr spcFirstLastPara="1" wrap="square" lIns="91425" tIns="45700" rIns="91425" bIns="45700" anchor="t" anchorCtr="0">
            <a:noAutofit/>
          </a:bodyPr>
          <a:lstStyle>
            <a:lvl1pPr marL="457200" lvl="0" indent="-228600" algn="l">
              <a:spcBef>
                <a:spcPts val="480"/>
              </a:spcBef>
              <a:spcAft>
                <a:spcPts val="0"/>
              </a:spcAft>
              <a:buClr>
                <a:srgbClr val="1C3454"/>
              </a:buClr>
              <a:buSzPts val="2400"/>
              <a:buNone/>
              <a:defRPr sz="2400">
                <a:solidFill>
                  <a:srgbClr val="1C3454"/>
                </a:solidFill>
              </a:defRPr>
            </a:lvl1pPr>
            <a:lvl2pPr marL="914400" lvl="1" indent="-228600" algn="l">
              <a:spcBef>
                <a:spcPts val="480"/>
              </a:spcBef>
              <a:spcAft>
                <a:spcPts val="0"/>
              </a:spcAft>
              <a:buClr>
                <a:srgbClr val="1C3454"/>
              </a:buClr>
              <a:buSzPts val="2400"/>
              <a:buNone/>
              <a:defRPr sz="2400">
                <a:solidFill>
                  <a:srgbClr val="1C3454"/>
                </a:solidFill>
              </a:defRPr>
            </a:lvl2pPr>
            <a:lvl3pPr marL="1371600" lvl="2" indent="-228600" algn="l">
              <a:spcBef>
                <a:spcPts val="480"/>
              </a:spcBef>
              <a:spcAft>
                <a:spcPts val="0"/>
              </a:spcAft>
              <a:buClr>
                <a:srgbClr val="1C3454"/>
              </a:buClr>
              <a:buSzPts val="2400"/>
              <a:buNone/>
              <a:defRPr sz="2400">
                <a:solidFill>
                  <a:srgbClr val="1C3454"/>
                </a:solidFill>
              </a:defRPr>
            </a:lvl3pPr>
            <a:lvl4pPr marL="1828800" lvl="3" indent="-228600" algn="l">
              <a:spcBef>
                <a:spcPts val="480"/>
              </a:spcBef>
              <a:spcAft>
                <a:spcPts val="0"/>
              </a:spcAft>
              <a:buClr>
                <a:srgbClr val="1C3454"/>
              </a:buClr>
              <a:buSzPts val="2400"/>
              <a:buNone/>
              <a:defRPr sz="2400">
                <a:solidFill>
                  <a:srgbClr val="1C3454"/>
                </a:solidFill>
              </a:defRPr>
            </a:lvl4pPr>
            <a:lvl5pPr marL="2286000" lvl="4" indent="-228600" algn="l">
              <a:spcBef>
                <a:spcPts val="480"/>
              </a:spcBef>
              <a:spcAft>
                <a:spcPts val="0"/>
              </a:spcAft>
              <a:buClr>
                <a:srgbClr val="1C3454"/>
              </a:buClr>
              <a:buSzPts val="2400"/>
              <a:buNone/>
              <a:defRPr sz="2400">
                <a:solidFill>
                  <a:srgbClr val="1C3454"/>
                </a:solidFil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cxnSp>
        <p:nvCxnSpPr>
          <p:cNvPr id="16" name="Google Shape;16;p6"/>
          <p:cNvCxnSpPr/>
          <p:nvPr/>
        </p:nvCxnSpPr>
        <p:spPr>
          <a:xfrm>
            <a:off x="667915" y="5146035"/>
            <a:ext cx="2916821" cy="0"/>
          </a:xfrm>
          <a:prstGeom prst="straightConnector1">
            <a:avLst/>
          </a:prstGeom>
          <a:noFill/>
          <a:ln w="25400" cap="flat" cmpd="sng">
            <a:solidFill>
              <a:srgbClr val="1C3454"/>
            </a:solidFill>
            <a:prstDash val="solid"/>
            <a:round/>
            <a:headEnd type="none" w="sm" len="sm"/>
            <a:tailEnd type="none" w="sm" len="sm"/>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7"/>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18598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7"/>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0" name="Google Shape;20;p7"/>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1pPr>
            <a:lvl2pPr marL="0" lvl="1"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2pPr>
            <a:lvl3pPr marL="0" lvl="2"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3pPr>
            <a:lvl4pPr marL="0" lvl="3"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4pPr>
            <a:lvl5pPr marL="0" lvl="4"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5pPr>
            <a:lvl6pPr marL="0" lvl="5"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6pPr>
            <a:lvl7pPr marL="0" lvl="6"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7pPr>
            <a:lvl8pPr marL="0" lvl="7"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8pPr>
            <a:lvl9pPr marL="0" lvl="8"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914400" y="1285875"/>
            <a:ext cx="10363200" cy="4286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rgbClr val="185980"/>
              </a:buClr>
              <a:buSzPts val="4000"/>
              <a:buFont typeface="Open Sans"/>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3"/>
        <p:cNvGrpSpPr/>
        <p:nvPr/>
      </p:nvGrpSpPr>
      <p:grpSpPr>
        <a:xfrm>
          <a:off x="0" y="0"/>
          <a:ext cx="0" cy="0"/>
          <a:chOff x="0" y="0"/>
          <a:chExt cx="0" cy="0"/>
        </a:xfrm>
      </p:grpSpPr>
      <p:sp>
        <p:nvSpPr>
          <p:cNvPr id="24" name="Google Shape;24;p9"/>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18598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9"/>
          <p:cNvSpPr txBox="1">
            <a:spLocks noGrp="1"/>
          </p:cNvSpPr>
          <p:nvPr>
            <p:ph type="body" idx="1"/>
          </p:nvPr>
        </p:nvSpPr>
        <p:spPr>
          <a:xfrm>
            <a:off x="609600" y="1600201"/>
            <a:ext cx="53848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26" name="Google Shape;26;p9"/>
          <p:cNvSpPr txBox="1">
            <a:spLocks noGrp="1"/>
          </p:cNvSpPr>
          <p:nvPr>
            <p:ph type="body" idx="2"/>
          </p:nvPr>
        </p:nvSpPr>
        <p:spPr>
          <a:xfrm>
            <a:off x="6197600" y="1600201"/>
            <a:ext cx="53848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27" name="Google Shape;27;p9"/>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1pPr>
            <a:lvl2pPr marL="0" lvl="1"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2pPr>
            <a:lvl3pPr marL="0" lvl="2"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3pPr>
            <a:lvl4pPr marL="0" lvl="3"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4pPr>
            <a:lvl5pPr marL="0" lvl="4"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5pPr>
            <a:lvl6pPr marL="0" lvl="5"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6pPr>
            <a:lvl7pPr marL="0" lvl="6"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7pPr>
            <a:lvl8pPr marL="0" lvl="7"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8pPr>
            <a:lvl9pPr marL="0" lvl="8"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8"/>
        <p:cNvGrpSpPr/>
        <p:nvPr/>
      </p:nvGrpSpPr>
      <p:grpSpPr>
        <a:xfrm>
          <a:off x="0" y="0"/>
          <a:ext cx="0" cy="0"/>
          <a:chOff x="0" y="0"/>
          <a:chExt cx="0" cy="0"/>
        </a:xfrm>
      </p:grpSpPr>
      <p:sp>
        <p:nvSpPr>
          <p:cNvPr id="29" name="Google Shape;29;p10"/>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185980"/>
              </a:buClr>
              <a:buSzPts val="4400"/>
              <a:buFont typeface="Open Sans"/>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10"/>
          <p:cNvSpPr txBox="1">
            <a:spLocks noGrp="1"/>
          </p:cNvSpPr>
          <p:nvPr>
            <p:ph type="body" idx="1"/>
          </p:nvPr>
        </p:nvSpPr>
        <p:spPr>
          <a:xfrm>
            <a:off x="609600" y="1535113"/>
            <a:ext cx="5386917"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1" name="Google Shape;31;p10"/>
          <p:cNvSpPr txBox="1">
            <a:spLocks noGrp="1"/>
          </p:cNvSpPr>
          <p:nvPr>
            <p:ph type="body" idx="2"/>
          </p:nvPr>
        </p:nvSpPr>
        <p:spPr>
          <a:xfrm>
            <a:off x="609600" y="2174875"/>
            <a:ext cx="5386917"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32" name="Google Shape;32;p10"/>
          <p:cNvSpPr txBox="1">
            <a:spLocks noGrp="1"/>
          </p:cNvSpPr>
          <p:nvPr>
            <p:ph type="body" idx="3"/>
          </p:nvPr>
        </p:nvSpPr>
        <p:spPr>
          <a:xfrm>
            <a:off x="6193368" y="1535113"/>
            <a:ext cx="5389033"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3" name="Google Shape;33;p10"/>
          <p:cNvSpPr txBox="1">
            <a:spLocks noGrp="1"/>
          </p:cNvSpPr>
          <p:nvPr>
            <p:ph type="body" idx="4"/>
          </p:nvPr>
        </p:nvSpPr>
        <p:spPr>
          <a:xfrm>
            <a:off x="6193368" y="2174875"/>
            <a:ext cx="5389033"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34" name="Google Shape;34;p10"/>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1pPr>
            <a:lvl2pPr marL="0" lvl="1"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2pPr>
            <a:lvl3pPr marL="0" lvl="2"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3pPr>
            <a:lvl4pPr marL="0" lvl="3"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4pPr>
            <a:lvl5pPr marL="0" lvl="4"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5pPr>
            <a:lvl6pPr marL="0" lvl="5"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6pPr>
            <a:lvl7pPr marL="0" lvl="6"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7pPr>
            <a:lvl8pPr marL="0" lvl="7"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8pPr>
            <a:lvl9pPr marL="0" lvl="8"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11"/>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18598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11"/>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1pPr>
            <a:lvl2pPr marL="0" lvl="1"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2pPr>
            <a:lvl3pPr marL="0" lvl="2"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3pPr>
            <a:lvl4pPr marL="0" lvl="3"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4pPr>
            <a:lvl5pPr marL="0" lvl="4"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5pPr>
            <a:lvl6pPr marL="0" lvl="5"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6pPr>
            <a:lvl7pPr marL="0" lvl="6"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7pPr>
            <a:lvl8pPr marL="0" lvl="7"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8pPr>
            <a:lvl9pPr marL="0" lvl="8"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8"/>
        <p:cNvGrpSpPr/>
        <p:nvPr/>
      </p:nvGrpSpPr>
      <p:grpSpPr>
        <a:xfrm>
          <a:off x="0" y="0"/>
          <a:ext cx="0" cy="0"/>
          <a:chOff x="0" y="0"/>
          <a:chExt cx="0" cy="0"/>
        </a:xfrm>
      </p:grpSpPr>
      <p:sp>
        <p:nvSpPr>
          <p:cNvPr id="39" name="Google Shape;39;p12"/>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1pPr>
            <a:lvl2pPr marL="0" lvl="1"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2pPr>
            <a:lvl3pPr marL="0" lvl="2"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3pPr>
            <a:lvl4pPr marL="0" lvl="3"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4pPr>
            <a:lvl5pPr marL="0" lvl="4"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5pPr>
            <a:lvl6pPr marL="0" lvl="5"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6pPr>
            <a:lvl7pPr marL="0" lvl="6"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7pPr>
            <a:lvl8pPr marL="0" lvl="7"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8pPr>
            <a:lvl9pPr marL="0" lvl="8" indent="0" algn="r">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5"/>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ctr" anchorCtr="0">
            <a:normAutofit/>
          </a:bodyPr>
          <a:lstStyle>
            <a:lvl1pPr marR="0" lvl="0" algn="l" rtl="0">
              <a:spcBef>
                <a:spcPts val="0"/>
              </a:spcBef>
              <a:spcAft>
                <a:spcPts val="0"/>
              </a:spcAft>
              <a:buClr>
                <a:srgbClr val="185980"/>
              </a:buClr>
              <a:buSzPts val="4400"/>
              <a:buFont typeface="Open Sans"/>
              <a:buNone/>
              <a:defRPr sz="4400" b="1" i="0" u="none" strike="noStrike" cap="none">
                <a:solidFill>
                  <a:srgbClr val="185980"/>
                </a:solidFill>
                <a:latin typeface="Open Sans"/>
                <a:ea typeface="Open Sans"/>
                <a:cs typeface="Open Sans"/>
                <a:sym typeface="Open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5"/>
          <p:cNvSpPr txBox="1">
            <a:spLocks noGrp="1"/>
          </p:cNvSpPr>
          <p:nvPr>
            <p:ph type="body" idx="1"/>
          </p:nvPr>
        </p:nvSpPr>
        <p:spPr>
          <a:xfrm>
            <a:off x="609600" y="1600201"/>
            <a:ext cx="109728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Open Sans"/>
                <a:ea typeface="Open Sans"/>
                <a:cs typeface="Open Sans"/>
                <a:sym typeface="Open Sans"/>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Open Sans"/>
                <a:ea typeface="Open Sans"/>
                <a:cs typeface="Open Sans"/>
                <a:sym typeface="Open Sans"/>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Open Sans"/>
                <a:ea typeface="Open Sans"/>
                <a:cs typeface="Open Sans"/>
                <a:sym typeface="Open Sans"/>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Open Sans"/>
                <a:ea typeface="Open Sans"/>
                <a:cs typeface="Open Sans"/>
                <a:sym typeface="Open Sans"/>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Open Sans"/>
                <a:ea typeface="Open Sans"/>
                <a:cs typeface="Open Sans"/>
                <a:sym typeface="Open Sans"/>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orbel"/>
                <a:ea typeface="Corbel"/>
                <a:cs typeface="Corbel"/>
                <a:sym typeface="Corbe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orbel"/>
                <a:ea typeface="Corbel"/>
                <a:cs typeface="Corbel"/>
                <a:sym typeface="Corbe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orbel"/>
                <a:ea typeface="Corbel"/>
                <a:cs typeface="Corbel"/>
                <a:sym typeface="Corbe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orbel"/>
                <a:ea typeface="Corbel"/>
                <a:cs typeface="Corbel"/>
                <a:sym typeface="Corbel"/>
              </a:defRPr>
            </a:lvl9pPr>
          </a:lstStyle>
          <a:p>
            <a:endParaRPr/>
          </a:p>
        </p:txBody>
      </p:sp>
      <p:sp>
        <p:nvSpPr>
          <p:cNvPr id="8" name="Google Shape;8;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1pPr>
            <a:lvl2pPr marR="0" lvl="1"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2pPr>
            <a:lvl3pPr marR="0" lvl="2"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3pPr>
            <a:lvl4pPr marR="0" lvl="3"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4pPr>
            <a:lvl5pPr marR="0" lvl="4"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5pPr>
            <a:lvl6pPr marR="0" lvl="5"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6pPr>
            <a:lvl7pPr marR="0" lvl="6"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7pPr>
            <a:lvl8pPr marR="0" lvl="7"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8pPr>
            <a:lvl9pPr marR="0" lvl="8"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9pPr>
          </a:lstStyle>
          <a:p>
            <a:endParaRPr/>
          </a:p>
        </p:txBody>
      </p:sp>
      <p:sp>
        <p:nvSpPr>
          <p:cNvPr id="9" name="Google Shape;9;p5"/>
          <p:cNvSpPr txBox="1">
            <a:spLocks noGrp="1"/>
          </p:cNvSpPr>
          <p:nvPr>
            <p:ph type="sldNum" idx="12"/>
          </p:nvPr>
        </p:nvSpPr>
        <p:spPr>
          <a:xfrm>
            <a:off x="8839200" y="6356349"/>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1pPr>
            <a:lvl2pPr marL="0" marR="0" lvl="1" indent="0" algn="r" rtl="0">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2pPr>
            <a:lvl3pPr marL="0" marR="0" lvl="2" indent="0" algn="r" rtl="0">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3pPr>
            <a:lvl4pPr marL="0" marR="0" lvl="3" indent="0" algn="r" rtl="0">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4pPr>
            <a:lvl5pPr marL="0" marR="0" lvl="4" indent="0" algn="r" rtl="0">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5pPr>
            <a:lvl6pPr marL="0" marR="0" lvl="5" indent="0" algn="r" rtl="0">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6pPr>
            <a:lvl7pPr marL="0" marR="0" lvl="6" indent="0" algn="r" rtl="0">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7pPr>
            <a:lvl8pPr marL="0" marR="0" lvl="7" indent="0" algn="r" rtl="0">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8pPr>
            <a:lvl9pPr marL="0" marR="0" lvl="8" indent="0" algn="r" rtl="0">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US"/>
              <a:t>‹#›</a:t>
            </a:fld>
            <a:endParaRPr/>
          </a:p>
        </p:txBody>
      </p:sp>
      <p:sp>
        <p:nvSpPr>
          <p:cNvPr id="10" name="Google Shape;10;p5"/>
          <p:cNvSpPr txBox="1">
            <a:spLocks noGrp="1"/>
          </p:cNvSpPr>
          <p:nvPr>
            <p:ph type="dt" idx="10"/>
          </p:nvPr>
        </p:nvSpPr>
        <p:spPr>
          <a:xfrm>
            <a:off x="609600" y="6356349"/>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chemeClr val="accent2"/>
              </a:buClr>
              <a:buSzPts val="1200"/>
              <a:buFont typeface="Open Sans"/>
              <a:buNone/>
              <a:defRPr sz="1200" b="0" i="0" u="none" strike="noStrike" cap="none">
                <a:solidFill>
                  <a:schemeClr val="accent2"/>
                </a:solidFill>
                <a:latin typeface="Open Sans"/>
                <a:ea typeface="Open Sans"/>
                <a:cs typeface="Open Sans"/>
                <a:sym typeface="Open Sans"/>
              </a:defRPr>
            </a:lvl1pPr>
            <a:lvl2pPr marR="0" lvl="1"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2pPr>
            <a:lvl3pPr marR="0" lvl="2"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3pPr>
            <a:lvl4pPr marR="0" lvl="3"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4pPr>
            <a:lvl5pPr marR="0" lvl="4"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5pPr>
            <a:lvl6pPr marR="0" lvl="5"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6pPr>
            <a:lvl7pPr marR="0" lvl="6"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7pPr>
            <a:lvl8pPr marR="0" lvl="7"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8pPr>
            <a:lvl9pPr marR="0" lvl="8" algn="l" rtl="0">
              <a:lnSpc>
                <a:spcPct val="100000"/>
              </a:lnSpc>
              <a:spcBef>
                <a:spcPts val="0"/>
              </a:spcBef>
              <a:spcAft>
                <a:spcPts val="0"/>
              </a:spcAft>
              <a:buClr>
                <a:srgbClr val="000000"/>
              </a:buClr>
              <a:buSzPts val="2000"/>
              <a:buFont typeface="Corbel"/>
              <a:buNone/>
              <a:defRPr sz="2000" b="0" i="0" u="none" strike="noStrike" cap="none">
                <a:solidFill>
                  <a:srgbClr val="000000"/>
                </a:solidFill>
                <a:latin typeface="Corbel"/>
                <a:ea typeface="Corbel"/>
                <a:cs typeface="Corbel"/>
                <a:sym typeface="Corbel"/>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svg"/><Relationship Id="rId7" Type="http://schemas.openxmlformats.org/officeDocument/2006/relationships/image" Target="../media/image9.sv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 Id="rId9" Type="http://schemas.openxmlformats.org/officeDocument/2006/relationships/image" Target="../media/image11.sv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3"/>
        <p:cNvGrpSpPr/>
        <p:nvPr/>
      </p:nvGrpSpPr>
      <p:grpSpPr>
        <a:xfrm>
          <a:off x="0" y="0"/>
          <a:ext cx="0" cy="0"/>
          <a:chOff x="0" y="0"/>
          <a:chExt cx="0" cy="0"/>
        </a:xfrm>
      </p:grpSpPr>
      <p:sp>
        <p:nvSpPr>
          <p:cNvPr id="44" name="Google Shape;44;g33bd8d6ad8f_0_0"/>
          <p:cNvSpPr txBox="1">
            <a:spLocks noGrp="1"/>
          </p:cNvSpPr>
          <p:nvPr>
            <p:ph type="ctrTitle" idx="4294967295"/>
          </p:nvPr>
        </p:nvSpPr>
        <p:spPr>
          <a:xfrm>
            <a:off x="551384" y="2004714"/>
            <a:ext cx="7786500" cy="2942851"/>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rgbClr val="112A42"/>
              </a:buClr>
              <a:buSzPts val="3200"/>
              <a:buFont typeface="Open Sans"/>
              <a:buNone/>
            </a:pPr>
            <a:r>
              <a:rPr lang="en-US" sz="2800" b="1" i="0" u="none" strike="noStrike" cap="none" dirty="0">
                <a:solidFill>
                  <a:srgbClr val="112A42"/>
                </a:solidFill>
                <a:latin typeface="Open Sans"/>
                <a:ea typeface="Open Sans"/>
                <a:cs typeface="Open Sans"/>
                <a:sym typeface="Open Sans"/>
              </a:rPr>
              <a:t>Closing the Basic Weather and Climate Data Gaps in </a:t>
            </a:r>
            <a:r>
              <a:rPr lang="en-US" sz="2800" dirty="0">
                <a:solidFill>
                  <a:srgbClr val="112A42"/>
                </a:solidFill>
              </a:rPr>
              <a:t>the Caribbean: </a:t>
            </a:r>
            <a:r>
              <a:rPr lang="en-US" sz="2800" b="0" dirty="0">
                <a:solidFill>
                  <a:srgbClr val="1C3453"/>
                </a:solidFill>
              </a:rPr>
              <a:t>SOFF regional implementation and creating synergies</a:t>
            </a:r>
            <a:endParaRPr sz="2800" dirty="0">
              <a:solidFill>
                <a:srgbClr val="112A42"/>
              </a:solidFill>
            </a:endParaRPr>
          </a:p>
          <a:p>
            <a:pPr marL="0" marR="0" lvl="0" indent="0" algn="l" rtl="0">
              <a:spcBef>
                <a:spcPts val="0"/>
              </a:spcBef>
              <a:spcAft>
                <a:spcPts val="0"/>
              </a:spcAft>
              <a:buClr>
                <a:srgbClr val="112A42"/>
              </a:buClr>
              <a:buSzPts val="3200"/>
              <a:buFont typeface="Open Sans"/>
              <a:buNone/>
            </a:pPr>
            <a:br>
              <a:rPr lang="en-US" sz="2800" b="1" i="0" u="none" strike="noStrike" cap="none" dirty="0">
                <a:solidFill>
                  <a:srgbClr val="112A42"/>
                </a:solidFill>
                <a:latin typeface="Open Sans"/>
                <a:ea typeface="Open Sans"/>
                <a:cs typeface="Open Sans"/>
                <a:sym typeface="Open Sans"/>
              </a:rPr>
            </a:br>
            <a:r>
              <a:rPr lang="en-GB" sz="2800" dirty="0">
                <a:solidFill>
                  <a:schemeClr val="bg1"/>
                </a:solidFill>
              </a:rPr>
              <a:t>Creating leverage with other partners - technical assistance and investments</a:t>
            </a:r>
            <a:br>
              <a:rPr lang="en-GB" sz="2800" dirty="0">
                <a:solidFill>
                  <a:schemeClr val="bg1"/>
                </a:solidFill>
              </a:rPr>
            </a:br>
            <a:r>
              <a:rPr lang="en-GB" sz="2800" dirty="0">
                <a:solidFill>
                  <a:schemeClr val="bg1"/>
                </a:solidFill>
              </a:rPr>
              <a:t>UNDP</a:t>
            </a:r>
            <a:endParaRPr sz="2800" b="1" i="0" u="none" strike="noStrike" cap="none" dirty="0">
              <a:solidFill>
                <a:schemeClr val="bg1"/>
              </a:solidFill>
              <a:latin typeface="Open Sans"/>
              <a:ea typeface="Open Sans"/>
              <a:cs typeface="Open Sans"/>
              <a:sym typeface="Open Sans"/>
            </a:endParaRPr>
          </a:p>
        </p:txBody>
      </p:sp>
      <p:sp>
        <p:nvSpPr>
          <p:cNvPr id="45" name="Google Shape;45;g33bd8d6ad8f_0_0"/>
          <p:cNvSpPr txBox="1"/>
          <p:nvPr/>
        </p:nvSpPr>
        <p:spPr>
          <a:xfrm>
            <a:off x="551384" y="1148073"/>
            <a:ext cx="9865200" cy="576000"/>
          </a:xfrm>
          <a:prstGeom prst="rect">
            <a:avLst/>
          </a:prstGeom>
          <a:noFill/>
          <a:ln>
            <a:noFill/>
          </a:ln>
        </p:spPr>
        <p:txBody>
          <a:bodyPr spcFirstLastPara="1" wrap="square" lIns="121900" tIns="60950" rIns="121900" bIns="60950" anchor="t" anchorCtr="0">
            <a:noAutofit/>
          </a:bodyPr>
          <a:lstStyle/>
          <a:p>
            <a:pPr marL="0" marR="0" lvl="0" indent="0" algn="l" rtl="0">
              <a:lnSpc>
                <a:spcPct val="90000"/>
              </a:lnSpc>
              <a:spcBef>
                <a:spcPts val="0"/>
              </a:spcBef>
              <a:spcAft>
                <a:spcPts val="0"/>
              </a:spcAft>
              <a:buClr>
                <a:srgbClr val="112A42"/>
              </a:buClr>
              <a:buSzPts val="2400"/>
              <a:buFont typeface="Arial"/>
              <a:buNone/>
            </a:pPr>
            <a:endParaRPr sz="2400" b="0" i="0" u="none" strike="noStrike" cap="none">
              <a:solidFill>
                <a:srgbClr val="1C3454"/>
              </a:solidFill>
              <a:latin typeface="Quattrocento Sans"/>
              <a:ea typeface="Quattrocento Sans"/>
              <a:cs typeface="Quattrocento Sans"/>
              <a:sym typeface="Quattrocento Sans"/>
            </a:endParaRPr>
          </a:p>
        </p:txBody>
      </p:sp>
      <p:sp>
        <p:nvSpPr>
          <p:cNvPr id="46" name="Google Shape;46;g33bd8d6ad8f_0_0"/>
          <p:cNvSpPr txBox="1">
            <a:spLocks noGrp="1"/>
          </p:cNvSpPr>
          <p:nvPr>
            <p:ph type="body" idx="1"/>
          </p:nvPr>
        </p:nvSpPr>
        <p:spPr>
          <a:xfrm>
            <a:off x="551384" y="1441367"/>
            <a:ext cx="10107600" cy="5700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rgbClr val="1C3454"/>
              </a:buClr>
              <a:buSzPts val="1800"/>
              <a:buNone/>
            </a:pPr>
            <a:r>
              <a:rPr lang="en-US" sz="1100" b="1" dirty="0">
                <a:solidFill>
                  <a:schemeClr val="dk1"/>
                </a:solidFill>
              </a:rPr>
              <a:t> </a:t>
            </a:r>
            <a:r>
              <a:rPr lang="en-US" sz="1800" dirty="0"/>
              <a:t>5 - 7 May 2025</a:t>
            </a:r>
            <a:endParaRPr sz="1800" dirty="0"/>
          </a:p>
        </p:txBody>
      </p:sp>
      <p:pic>
        <p:nvPicPr>
          <p:cNvPr id="48" name="Google Shape;48;g33bd8d6ad8f_0_0"/>
          <p:cNvPicPr preferRelativeResize="0"/>
          <p:nvPr/>
        </p:nvPicPr>
        <p:blipFill rotWithShape="1">
          <a:blip r:embed="rId3">
            <a:alphaModFix/>
          </a:blip>
          <a:srcRect t="18181" b="18181"/>
          <a:stretch/>
        </p:blipFill>
        <p:spPr>
          <a:xfrm>
            <a:off x="4458100" y="318100"/>
            <a:ext cx="1877075" cy="878850"/>
          </a:xfrm>
          <a:prstGeom prst="rect">
            <a:avLst/>
          </a:prstGeom>
          <a:noFill/>
          <a:ln>
            <a:noFill/>
          </a:ln>
        </p:spPr>
      </p:pic>
      <p:pic>
        <p:nvPicPr>
          <p:cNvPr id="49" name="Google Shape;49;g33bd8d6ad8f_0_0"/>
          <p:cNvPicPr preferRelativeResize="0"/>
          <p:nvPr/>
        </p:nvPicPr>
        <p:blipFill>
          <a:blip r:embed="rId4">
            <a:alphaModFix/>
          </a:blip>
          <a:stretch>
            <a:fillRect/>
          </a:stretch>
        </p:blipFill>
        <p:spPr>
          <a:xfrm>
            <a:off x="667925" y="366975"/>
            <a:ext cx="1799325" cy="7811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49AE3-83EE-D43F-8701-A17A5D2864D7}"/>
              </a:ext>
            </a:extLst>
          </p:cNvPr>
          <p:cNvSpPr>
            <a:spLocks noGrp="1"/>
          </p:cNvSpPr>
          <p:nvPr>
            <p:ph type="title"/>
          </p:nvPr>
        </p:nvSpPr>
        <p:spPr>
          <a:xfrm>
            <a:off x="609600" y="274638"/>
            <a:ext cx="10972800" cy="813498"/>
          </a:xfrm>
        </p:spPr>
        <p:txBody>
          <a:bodyPr>
            <a:normAutofit/>
          </a:bodyPr>
          <a:lstStyle/>
          <a:p>
            <a:r>
              <a:rPr lang="en-US" sz="2800" dirty="0"/>
              <a:t>UNDP OVERVIEW</a:t>
            </a:r>
          </a:p>
        </p:txBody>
      </p:sp>
      <p:sp>
        <p:nvSpPr>
          <p:cNvPr id="3" name="Text Placeholder 2">
            <a:extLst>
              <a:ext uri="{FF2B5EF4-FFF2-40B4-BE49-F238E27FC236}">
                <a16:creationId xmlns:a16="http://schemas.microsoft.com/office/drawing/2014/main" id="{A0333F64-FE08-9182-1986-091F9128F2F5}"/>
              </a:ext>
            </a:extLst>
          </p:cNvPr>
          <p:cNvSpPr>
            <a:spLocks noGrp="1"/>
          </p:cNvSpPr>
          <p:nvPr>
            <p:ph type="body" idx="1"/>
          </p:nvPr>
        </p:nvSpPr>
        <p:spPr>
          <a:xfrm>
            <a:off x="609600" y="1088136"/>
            <a:ext cx="10972800" cy="5605272"/>
          </a:xfrm>
        </p:spPr>
        <p:txBody>
          <a:bodyPr>
            <a:normAutofit fontScale="25000" lnSpcReduction="20000"/>
          </a:bodyPr>
          <a:lstStyle/>
          <a:p>
            <a:endParaRPr lang="en-US" sz="8000" b="0" i="0" u="none" strike="noStrike" baseline="0" dirty="0">
              <a:solidFill>
                <a:schemeClr val="tx1"/>
              </a:solidFill>
              <a:latin typeface="+mj-lt"/>
            </a:endParaRPr>
          </a:p>
          <a:p>
            <a:r>
              <a:rPr lang="en-US" sz="8000" b="0" i="0" u="none" strike="noStrike" baseline="0" dirty="0">
                <a:solidFill>
                  <a:schemeClr val="tx1"/>
                </a:solidFill>
                <a:latin typeface="+mj-lt"/>
              </a:rPr>
              <a:t>SOFF is a UN fund co-created with WMO, UNDP, UNEP</a:t>
            </a:r>
          </a:p>
          <a:p>
            <a:pPr algn="l"/>
            <a:endParaRPr lang="en-US" sz="8000" b="0" i="0" u="none" strike="noStrike" baseline="0" dirty="0">
              <a:solidFill>
                <a:schemeClr val="tx1"/>
              </a:solidFill>
              <a:latin typeface="+mj-lt"/>
            </a:endParaRPr>
          </a:p>
          <a:p>
            <a:r>
              <a:rPr lang="en-US" sz="8000" b="0" i="0" u="none" strike="noStrike" baseline="0" dirty="0">
                <a:solidFill>
                  <a:schemeClr val="tx1"/>
                </a:solidFill>
                <a:latin typeface="+mj-lt"/>
              </a:rPr>
              <a:t>SOFF supports the foundational element and delivery mechanism of the UN Secretary General’s Early Warning Systems for All Initiative (2022) – 7 countries selected </a:t>
            </a:r>
          </a:p>
          <a:p>
            <a:pPr lvl="1"/>
            <a:r>
              <a:rPr lang="en-US" sz="7600" dirty="0">
                <a:solidFill>
                  <a:schemeClr val="tx1"/>
                </a:solidFill>
                <a:latin typeface="+mj-lt"/>
              </a:rPr>
              <a:t>Target: Everyone in the world to be protected from hazardous climate and weather events by 2027</a:t>
            </a:r>
            <a:endParaRPr lang="en-US" sz="7600" b="0" i="0" u="none" strike="noStrike" baseline="0" dirty="0">
              <a:solidFill>
                <a:schemeClr val="tx1"/>
              </a:solidFill>
              <a:latin typeface="+mj-lt"/>
            </a:endParaRPr>
          </a:p>
          <a:p>
            <a:pPr marL="114300" indent="0">
              <a:buNone/>
            </a:pPr>
            <a:endParaRPr lang="en-US" sz="8000" b="0" i="0" u="none" strike="noStrike" baseline="0" dirty="0">
              <a:solidFill>
                <a:schemeClr val="tx1"/>
              </a:solidFill>
              <a:latin typeface="+mj-lt"/>
            </a:endParaRPr>
          </a:p>
          <a:p>
            <a:r>
              <a:rPr lang="en-US" sz="8000" b="0" i="0" u="none" strike="noStrike" baseline="0" dirty="0">
                <a:solidFill>
                  <a:schemeClr val="tx1"/>
                </a:solidFill>
                <a:latin typeface="+mj-lt"/>
              </a:rPr>
              <a:t>UNDP has a shared commitment to support Early Warning Systems and to build regional and national capacities to meet the GBON standards and closing data gaps. </a:t>
            </a:r>
          </a:p>
          <a:p>
            <a:endParaRPr lang="en-US" sz="8000" b="0" i="0" u="none" strike="noStrike" baseline="0" dirty="0">
              <a:solidFill>
                <a:schemeClr val="tx1"/>
              </a:solidFill>
              <a:latin typeface="+mj-lt"/>
            </a:endParaRPr>
          </a:p>
          <a:p>
            <a:r>
              <a:rPr lang="en-US" sz="8000" dirty="0">
                <a:solidFill>
                  <a:schemeClr val="tx1"/>
                </a:solidFill>
                <a:latin typeface="+mj-lt"/>
              </a:rPr>
              <a:t>UNDPs </a:t>
            </a:r>
            <a:r>
              <a:rPr lang="en-US" sz="8000" dirty="0" err="1">
                <a:solidFill>
                  <a:schemeClr val="tx1"/>
                </a:solidFill>
                <a:latin typeface="+mj-lt"/>
              </a:rPr>
              <a:t>programmes</a:t>
            </a:r>
            <a:r>
              <a:rPr lang="en-US" sz="8000" dirty="0">
                <a:solidFill>
                  <a:schemeClr val="tx1"/>
                </a:solidFill>
                <a:latin typeface="+mj-lt"/>
              </a:rPr>
              <a:t> have a strong focus of Sustainable Development -Climate Change Adaptation; Crisis Prevention &amp; Recovery (DRR); Democratic Governance, Poverty alleviation among others. </a:t>
            </a:r>
          </a:p>
          <a:p>
            <a:endParaRPr lang="en-US" sz="8000" dirty="0">
              <a:solidFill>
                <a:schemeClr val="tx1"/>
              </a:solidFill>
              <a:latin typeface="+mj-lt"/>
            </a:endParaRPr>
          </a:p>
          <a:p>
            <a:r>
              <a:rPr lang="en-US" sz="8000" dirty="0">
                <a:solidFill>
                  <a:schemeClr val="tx1"/>
                </a:solidFill>
                <a:latin typeface="+mj-lt"/>
              </a:rPr>
              <a:t>Adopts core principles of inclusiveness – the vulnerable (social groups, SIDS etc.)</a:t>
            </a:r>
          </a:p>
          <a:p>
            <a:endParaRPr lang="en-US" sz="8000" dirty="0">
              <a:solidFill>
                <a:schemeClr val="tx1"/>
              </a:solidFill>
              <a:latin typeface="+mj-lt"/>
            </a:endParaRPr>
          </a:p>
          <a:p>
            <a:r>
              <a:rPr lang="en-US" sz="8000" dirty="0">
                <a:solidFill>
                  <a:schemeClr val="tx1"/>
                </a:solidFill>
                <a:latin typeface="+mj-lt"/>
              </a:rPr>
              <a:t>Recognition that countries are at different stages with meeting standard and have specific peculiarities that must be taken in consideration going forward.</a:t>
            </a:r>
          </a:p>
          <a:p>
            <a:endParaRPr lang="en-US" dirty="0"/>
          </a:p>
        </p:txBody>
      </p:sp>
    </p:spTree>
    <p:extLst>
      <p:ext uri="{BB962C8B-B14F-4D97-AF65-F5344CB8AC3E}">
        <p14:creationId xmlns:p14="http://schemas.microsoft.com/office/powerpoint/2010/main" val="994121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2"/>
          <p:cNvSpPr txBox="1">
            <a:spLocks noGrp="1"/>
          </p:cNvSpPr>
          <p:nvPr>
            <p:ph type="title"/>
          </p:nvPr>
        </p:nvSpPr>
        <p:spPr>
          <a:xfrm>
            <a:off x="609600" y="286994"/>
            <a:ext cx="10972800" cy="1143000"/>
          </a:xfrm>
          <a:prstGeom prst="rect">
            <a:avLst/>
          </a:prstGeom>
          <a:noFill/>
          <a:ln>
            <a:noFill/>
          </a:ln>
        </p:spPr>
        <p:txBody>
          <a:bodyPr spcFirstLastPara="1" wrap="square" lIns="91425" tIns="45700" rIns="91425" bIns="45700" anchor="ctr" anchorCtr="0">
            <a:normAutofit fontScale="90000"/>
          </a:bodyPr>
          <a:lstStyle/>
          <a:p>
            <a:pPr marL="0" lvl="0" indent="0" algn="l" rtl="0">
              <a:spcBef>
                <a:spcPts val="0"/>
              </a:spcBef>
              <a:spcAft>
                <a:spcPts val="0"/>
              </a:spcAft>
              <a:buClr>
                <a:srgbClr val="185980"/>
              </a:buClr>
              <a:buSzPct val="100000"/>
              <a:buFont typeface="Open Sans"/>
              <a:buNone/>
            </a:pPr>
            <a:r>
              <a:rPr lang="en-US" dirty="0">
                <a:latin typeface="Open Sans"/>
                <a:ea typeface="Open Sans"/>
                <a:cs typeface="Open Sans"/>
                <a:sym typeface="Open Sans"/>
              </a:rPr>
              <a:t>UNDP’s SOFF Portfolio in the Caribbean</a:t>
            </a:r>
            <a:endParaRPr dirty="0"/>
          </a:p>
        </p:txBody>
      </p:sp>
      <p:graphicFrame>
        <p:nvGraphicFramePr>
          <p:cNvPr id="4" name="Diagram 3">
            <a:extLst>
              <a:ext uri="{FF2B5EF4-FFF2-40B4-BE49-F238E27FC236}">
                <a16:creationId xmlns:a16="http://schemas.microsoft.com/office/drawing/2014/main" id="{BB06054A-7AE6-DE51-70FB-2E02746D0E35}"/>
              </a:ext>
            </a:extLst>
          </p:cNvPr>
          <p:cNvGraphicFramePr/>
          <p:nvPr>
            <p:extLst>
              <p:ext uri="{D42A27DB-BD31-4B8C-83A1-F6EECF244321}">
                <p14:modId xmlns:p14="http://schemas.microsoft.com/office/powerpoint/2010/main" val="724992935"/>
              </p:ext>
            </p:extLst>
          </p:nvPr>
        </p:nvGraphicFramePr>
        <p:xfrm>
          <a:off x="609600" y="1439333"/>
          <a:ext cx="10462054"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a:extLst>
            <a:ext uri="{FF2B5EF4-FFF2-40B4-BE49-F238E27FC236}">
              <a16:creationId xmlns:a16="http://schemas.microsoft.com/office/drawing/2014/main" id="{F873FE71-D51C-83F9-E1DA-18AEC168764B}"/>
            </a:ext>
          </a:extLst>
        </p:cNvPr>
        <p:cNvGrpSpPr/>
        <p:nvPr/>
      </p:nvGrpSpPr>
      <p:grpSpPr>
        <a:xfrm>
          <a:off x="0" y="0"/>
          <a:ext cx="0" cy="0"/>
          <a:chOff x="0" y="0"/>
          <a:chExt cx="0" cy="0"/>
        </a:xfrm>
      </p:grpSpPr>
      <p:sp>
        <p:nvSpPr>
          <p:cNvPr id="54" name="Google Shape;54;p2">
            <a:extLst>
              <a:ext uri="{FF2B5EF4-FFF2-40B4-BE49-F238E27FC236}">
                <a16:creationId xmlns:a16="http://schemas.microsoft.com/office/drawing/2014/main" id="{EA47351E-EEE7-D131-78CC-F6B1D338BCAE}"/>
              </a:ext>
            </a:extLst>
          </p:cNvPr>
          <p:cNvSpPr txBox="1">
            <a:spLocks noGrp="1"/>
          </p:cNvSpPr>
          <p:nvPr>
            <p:ph type="title"/>
          </p:nvPr>
        </p:nvSpPr>
        <p:spPr>
          <a:xfrm>
            <a:off x="609600" y="286994"/>
            <a:ext cx="10972800" cy="11430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rgbClr val="185980"/>
              </a:buClr>
              <a:buSzPct val="100000"/>
              <a:buFont typeface="Open Sans"/>
              <a:buNone/>
            </a:pPr>
            <a:r>
              <a:rPr lang="en-US" dirty="0">
                <a:latin typeface="Open Sans"/>
                <a:ea typeface="Open Sans"/>
                <a:cs typeface="Open Sans"/>
                <a:sym typeface="Open Sans"/>
              </a:rPr>
              <a:t>Leveraging National Resources</a:t>
            </a:r>
            <a:endParaRPr dirty="0"/>
          </a:p>
        </p:txBody>
      </p:sp>
      <p:graphicFrame>
        <p:nvGraphicFramePr>
          <p:cNvPr id="4" name="Diagram 3">
            <a:extLst>
              <a:ext uri="{FF2B5EF4-FFF2-40B4-BE49-F238E27FC236}">
                <a16:creationId xmlns:a16="http://schemas.microsoft.com/office/drawing/2014/main" id="{51220D5A-DB13-CDC9-605E-455AF5C3456C}"/>
              </a:ext>
            </a:extLst>
          </p:cNvPr>
          <p:cNvGraphicFramePr/>
          <p:nvPr>
            <p:extLst>
              <p:ext uri="{D42A27DB-BD31-4B8C-83A1-F6EECF244321}">
                <p14:modId xmlns:p14="http://schemas.microsoft.com/office/powerpoint/2010/main" val="125579959"/>
              </p:ext>
            </p:extLst>
          </p:nvPr>
        </p:nvGraphicFramePr>
        <p:xfrm>
          <a:off x="609600" y="1325881"/>
          <a:ext cx="10462054" cy="55321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59858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518B9A-3A39-3A8C-EDA3-D5EF6E0FE3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7930FE-2669-5060-9F25-E4D7E8FF867D}"/>
              </a:ext>
            </a:extLst>
          </p:cNvPr>
          <p:cNvSpPr>
            <a:spLocks noGrp="1"/>
          </p:cNvSpPr>
          <p:nvPr>
            <p:ph type="title"/>
          </p:nvPr>
        </p:nvSpPr>
        <p:spPr>
          <a:xfrm>
            <a:off x="609599" y="274638"/>
            <a:ext cx="11263313" cy="1143000"/>
          </a:xfrm>
        </p:spPr>
        <p:txBody>
          <a:bodyPr>
            <a:normAutofit fontScale="90000"/>
          </a:bodyPr>
          <a:lstStyle/>
          <a:p>
            <a:r>
              <a:rPr lang="en-US" dirty="0"/>
              <a:t>Lessons learned on programming efficiently</a:t>
            </a:r>
          </a:p>
        </p:txBody>
      </p:sp>
      <p:pic>
        <p:nvPicPr>
          <p:cNvPr id="7" name="Graphic 6" descr="Blueprint with solid fill">
            <a:extLst>
              <a:ext uri="{FF2B5EF4-FFF2-40B4-BE49-F238E27FC236}">
                <a16:creationId xmlns:a16="http://schemas.microsoft.com/office/drawing/2014/main" id="{2B215384-D0B9-D706-7F20-6614AF38E82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128050" y="2534346"/>
            <a:ext cx="914400" cy="914400"/>
          </a:xfrm>
          <a:prstGeom prst="rect">
            <a:avLst/>
          </a:prstGeom>
        </p:spPr>
      </p:pic>
      <p:sp>
        <p:nvSpPr>
          <p:cNvPr id="9" name="TextBox 8">
            <a:extLst>
              <a:ext uri="{FF2B5EF4-FFF2-40B4-BE49-F238E27FC236}">
                <a16:creationId xmlns:a16="http://schemas.microsoft.com/office/drawing/2014/main" id="{3EF64B40-2734-F17F-DF5D-EAB659297315}"/>
              </a:ext>
            </a:extLst>
          </p:cNvPr>
          <p:cNvSpPr txBox="1"/>
          <p:nvPr/>
        </p:nvSpPr>
        <p:spPr>
          <a:xfrm>
            <a:off x="136922" y="3582889"/>
            <a:ext cx="3405188" cy="1477328"/>
          </a:xfrm>
          <a:prstGeom prst="rect">
            <a:avLst/>
          </a:prstGeom>
          <a:noFill/>
        </p:spPr>
        <p:txBody>
          <a:bodyPr wrap="square">
            <a:spAutoFit/>
          </a:bodyPr>
          <a:lstStyle/>
          <a:p>
            <a:pPr algn="ctr"/>
            <a:r>
              <a:rPr lang="en-US" sz="1800" dirty="0">
                <a:solidFill>
                  <a:schemeClr val="tx1">
                    <a:lumMod val="75000"/>
                  </a:schemeClr>
                </a:solidFill>
              </a:rPr>
              <a:t>Look to </a:t>
            </a:r>
            <a:r>
              <a:rPr lang="en-US" sz="1800" b="1" dirty="0">
                <a:solidFill>
                  <a:schemeClr val="tx1">
                    <a:lumMod val="75000"/>
                  </a:schemeClr>
                </a:solidFill>
              </a:rPr>
              <a:t>ongoing portfolios </a:t>
            </a:r>
            <a:r>
              <a:rPr lang="en-US" sz="1800" dirty="0">
                <a:solidFill>
                  <a:schemeClr val="tx1">
                    <a:lumMod val="75000"/>
                  </a:schemeClr>
                </a:solidFill>
              </a:rPr>
              <a:t>to complement ongoing work (GCF and other VF programming, Climate Promise)</a:t>
            </a:r>
          </a:p>
        </p:txBody>
      </p:sp>
      <p:pic>
        <p:nvPicPr>
          <p:cNvPr id="11" name="Graphic 10" descr="Briefcase with solid fill">
            <a:extLst>
              <a:ext uri="{FF2B5EF4-FFF2-40B4-BE49-F238E27FC236}">
                <a16:creationId xmlns:a16="http://schemas.microsoft.com/office/drawing/2014/main" id="{55FB4F98-83AE-3D9D-942B-80731CAB44A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151334" y="2514600"/>
            <a:ext cx="914400" cy="914400"/>
          </a:xfrm>
          <a:prstGeom prst="rect">
            <a:avLst/>
          </a:prstGeom>
        </p:spPr>
      </p:pic>
      <p:sp>
        <p:nvSpPr>
          <p:cNvPr id="15" name="TextBox 14">
            <a:extLst>
              <a:ext uri="{FF2B5EF4-FFF2-40B4-BE49-F238E27FC236}">
                <a16:creationId xmlns:a16="http://schemas.microsoft.com/office/drawing/2014/main" id="{903DEC5A-6C89-A5B0-6286-3CCB9B1378D3}"/>
              </a:ext>
            </a:extLst>
          </p:cNvPr>
          <p:cNvSpPr txBox="1"/>
          <p:nvPr/>
        </p:nvSpPr>
        <p:spPr>
          <a:xfrm>
            <a:off x="3312913" y="3706060"/>
            <a:ext cx="3207543" cy="923330"/>
          </a:xfrm>
          <a:prstGeom prst="rect">
            <a:avLst/>
          </a:prstGeom>
          <a:noFill/>
        </p:spPr>
        <p:txBody>
          <a:bodyPr wrap="square">
            <a:spAutoFit/>
          </a:bodyPr>
          <a:lstStyle/>
          <a:p>
            <a:pPr algn="ctr"/>
            <a:r>
              <a:rPr lang="en-US" sz="1800" dirty="0"/>
              <a:t>SOFF as </a:t>
            </a:r>
            <a:r>
              <a:rPr lang="en-US" sz="1800" b="1" dirty="0"/>
              <a:t>co financin</a:t>
            </a:r>
            <a:r>
              <a:rPr lang="en-US" sz="1800" dirty="0"/>
              <a:t>g to access larger resources (EW4All)</a:t>
            </a:r>
          </a:p>
        </p:txBody>
      </p:sp>
      <p:pic>
        <p:nvPicPr>
          <p:cNvPr id="17" name="Graphic 16" descr="Cheers with solid fill">
            <a:extLst>
              <a:ext uri="{FF2B5EF4-FFF2-40B4-BE49-F238E27FC236}">
                <a16:creationId xmlns:a16="http://schemas.microsoft.com/office/drawing/2014/main" id="{6AF20EB3-E728-07CE-4E70-6350E59ECC6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310436" y="2514600"/>
            <a:ext cx="914400" cy="914400"/>
          </a:xfrm>
          <a:prstGeom prst="rect">
            <a:avLst/>
          </a:prstGeom>
        </p:spPr>
      </p:pic>
      <p:sp>
        <p:nvSpPr>
          <p:cNvPr id="19" name="TextBox 18">
            <a:extLst>
              <a:ext uri="{FF2B5EF4-FFF2-40B4-BE49-F238E27FC236}">
                <a16:creationId xmlns:a16="http://schemas.microsoft.com/office/drawing/2014/main" id="{E3223539-A33B-6007-5B5A-FFB9FDD6937C}"/>
              </a:ext>
            </a:extLst>
          </p:cNvPr>
          <p:cNvSpPr txBox="1"/>
          <p:nvPr/>
        </p:nvSpPr>
        <p:spPr>
          <a:xfrm>
            <a:off x="6242445" y="3631288"/>
            <a:ext cx="3050381" cy="1200329"/>
          </a:xfrm>
          <a:prstGeom prst="rect">
            <a:avLst/>
          </a:prstGeom>
          <a:noFill/>
        </p:spPr>
        <p:txBody>
          <a:bodyPr wrap="square">
            <a:spAutoFit/>
          </a:bodyPr>
          <a:lstStyle/>
          <a:p>
            <a:pPr algn="ctr"/>
            <a:r>
              <a:rPr lang="en-US" sz="1800" dirty="0"/>
              <a:t>Leverage </a:t>
            </a:r>
            <a:r>
              <a:rPr lang="en-US" sz="1800" b="1" dirty="0"/>
              <a:t>existing technical capacities</a:t>
            </a:r>
            <a:r>
              <a:rPr lang="en-US" sz="1800" dirty="0"/>
              <a:t> from UNDP and Peer Advisors (cost efficiencies)</a:t>
            </a:r>
          </a:p>
        </p:txBody>
      </p:sp>
      <p:sp>
        <p:nvSpPr>
          <p:cNvPr id="23" name="TextBox 22">
            <a:extLst>
              <a:ext uri="{FF2B5EF4-FFF2-40B4-BE49-F238E27FC236}">
                <a16:creationId xmlns:a16="http://schemas.microsoft.com/office/drawing/2014/main" id="{CA40D66F-6394-8835-9B19-DF99777613E2}"/>
              </a:ext>
            </a:extLst>
          </p:cNvPr>
          <p:cNvSpPr txBox="1"/>
          <p:nvPr/>
        </p:nvSpPr>
        <p:spPr>
          <a:xfrm>
            <a:off x="9188055" y="3582889"/>
            <a:ext cx="2790822" cy="1477328"/>
          </a:xfrm>
          <a:prstGeom prst="rect">
            <a:avLst/>
          </a:prstGeom>
          <a:noFill/>
        </p:spPr>
        <p:txBody>
          <a:bodyPr wrap="square">
            <a:spAutoFit/>
          </a:bodyPr>
          <a:lstStyle/>
          <a:p>
            <a:pPr algn="ctr"/>
            <a:r>
              <a:rPr lang="en-US" sz="1800" dirty="0"/>
              <a:t>Prioritize investments that favor </a:t>
            </a:r>
            <a:r>
              <a:rPr lang="en-US" sz="1800" b="1" dirty="0"/>
              <a:t>long term sustainability </a:t>
            </a:r>
            <a:r>
              <a:rPr lang="en-US" sz="1800" dirty="0"/>
              <a:t>and capacity for financial management and OM </a:t>
            </a:r>
          </a:p>
        </p:txBody>
      </p:sp>
      <p:pic>
        <p:nvPicPr>
          <p:cNvPr id="25" name="Graphic 24" descr="Gold bars with solid fill">
            <a:extLst>
              <a:ext uri="{FF2B5EF4-FFF2-40B4-BE49-F238E27FC236}">
                <a16:creationId xmlns:a16="http://schemas.microsoft.com/office/drawing/2014/main" id="{E8622CBC-6B7B-A3A0-1CAB-F2714F2CC6E6}"/>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492822" y="2514600"/>
            <a:ext cx="914400" cy="914400"/>
          </a:xfrm>
          <a:prstGeom prst="rect">
            <a:avLst/>
          </a:prstGeom>
        </p:spPr>
      </p:pic>
    </p:spTree>
    <p:extLst>
      <p:ext uri="{BB962C8B-B14F-4D97-AF65-F5344CB8AC3E}">
        <p14:creationId xmlns:p14="http://schemas.microsoft.com/office/powerpoint/2010/main" val="214196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86BC4-3635-8887-AFF0-42AB6E7AA045}"/>
              </a:ext>
            </a:extLst>
          </p:cNvPr>
          <p:cNvSpPr>
            <a:spLocks noGrp="1"/>
          </p:cNvSpPr>
          <p:nvPr>
            <p:ph type="title"/>
          </p:nvPr>
        </p:nvSpPr>
        <p:spPr/>
        <p:txBody>
          <a:bodyPr/>
          <a:lstStyle/>
          <a:p>
            <a:r>
              <a:rPr lang="en-US" dirty="0"/>
              <a:t>Opportunities</a:t>
            </a:r>
          </a:p>
        </p:txBody>
      </p:sp>
      <p:sp>
        <p:nvSpPr>
          <p:cNvPr id="3" name="Text Placeholder 2">
            <a:extLst>
              <a:ext uri="{FF2B5EF4-FFF2-40B4-BE49-F238E27FC236}">
                <a16:creationId xmlns:a16="http://schemas.microsoft.com/office/drawing/2014/main" id="{04B7471E-C442-BBD4-5924-B72C2978C771}"/>
              </a:ext>
            </a:extLst>
          </p:cNvPr>
          <p:cNvSpPr>
            <a:spLocks noGrp="1"/>
          </p:cNvSpPr>
          <p:nvPr>
            <p:ph type="body" idx="1"/>
          </p:nvPr>
        </p:nvSpPr>
        <p:spPr>
          <a:xfrm>
            <a:off x="609600" y="1417638"/>
            <a:ext cx="10972800" cy="5019738"/>
          </a:xfrm>
        </p:spPr>
        <p:txBody>
          <a:bodyPr>
            <a:normAutofit lnSpcReduction="10000"/>
          </a:bodyPr>
          <a:lstStyle/>
          <a:p>
            <a:r>
              <a:rPr lang="en-US" dirty="0"/>
              <a:t>Linkages of MHEWS to NDCs 3.0 and NAPs to ensure connection with climate finance</a:t>
            </a:r>
          </a:p>
          <a:p>
            <a:r>
              <a:rPr lang="en-US" dirty="0"/>
              <a:t>Identify national opportunities for financing, through fiscal frameworks and national policies</a:t>
            </a:r>
          </a:p>
          <a:p>
            <a:r>
              <a:rPr lang="en-US" dirty="0"/>
              <a:t>Enhance capacities to establish a business case around climate information services as a means for adaptation and avoided damage</a:t>
            </a:r>
          </a:p>
          <a:p>
            <a:r>
              <a:rPr lang="en-US" dirty="0"/>
              <a:t>Look for opportunities to cost share OM (with utilities or sectors benefiting from CI)</a:t>
            </a:r>
          </a:p>
          <a:p>
            <a:r>
              <a:rPr lang="en-US" dirty="0"/>
              <a:t>Look for opportunities for regional programming</a:t>
            </a:r>
          </a:p>
          <a:p>
            <a:pPr marL="114300" indent="0">
              <a:buNone/>
            </a:pPr>
            <a:endParaRPr lang="en-US" dirty="0"/>
          </a:p>
          <a:p>
            <a:endParaRPr lang="en-US" dirty="0"/>
          </a:p>
        </p:txBody>
      </p:sp>
    </p:spTree>
    <p:extLst>
      <p:ext uri="{BB962C8B-B14F-4D97-AF65-F5344CB8AC3E}">
        <p14:creationId xmlns:p14="http://schemas.microsoft.com/office/powerpoint/2010/main" val="2895836268"/>
      </p:ext>
    </p:extLst>
  </p:cSld>
  <p:clrMapOvr>
    <a:masterClrMapping/>
  </p:clrMapOvr>
</p:sld>
</file>

<file path=ppt/theme/theme1.xml><?xml version="1.0" encoding="utf-8"?>
<a:theme xmlns:a="http://schemas.openxmlformats.org/drawingml/2006/main" name="SOFF Theme">
  <a:themeElements>
    <a:clrScheme name="SOFF">
      <a:dk1>
        <a:srgbClr val="000000"/>
      </a:dk1>
      <a:lt1>
        <a:srgbClr val="FFFFFF"/>
      </a:lt1>
      <a:dk2>
        <a:srgbClr val="1C3353"/>
      </a:dk2>
      <a:lt2>
        <a:srgbClr val="D9D9D9"/>
      </a:lt2>
      <a:accent1>
        <a:srgbClr val="1C3353"/>
      </a:accent1>
      <a:accent2>
        <a:srgbClr val="185980"/>
      </a:accent2>
      <a:accent3>
        <a:srgbClr val="008B85"/>
      </a:accent3>
      <a:accent4>
        <a:srgbClr val="FFCC4F"/>
      </a:accent4>
      <a:accent5>
        <a:srgbClr val="FF593A"/>
      </a:accent5>
      <a:accent6>
        <a:srgbClr val="8C0108"/>
      </a:accent6>
      <a:hlink>
        <a:srgbClr val="18587F"/>
      </a:hlink>
      <a:folHlink>
        <a:srgbClr val="33323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8ECED"/>
      </a:accent5>
      <a:accent6>
        <a:srgbClr val="2E2E8B"/>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570</TotalTime>
  <Words>777</Words>
  <Application>Microsoft Office PowerPoint</Application>
  <PresentationFormat>Widescreen</PresentationFormat>
  <Paragraphs>67</Paragraphs>
  <Slides>6</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Open Sans</vt:lpstr>
      <vt:lpstr>Quattrocento Sans</vt:lpstr>
      <vt:lpstr>Helvetica Neue</vt:lpstr>
      <vt:lpstr>Arial</vt:lpstr>
      <vt:lpstr>SOFF Theme</vt:lpstr>
      <vt:lpstr>Closing the Basic Weather and Climate Data Gaps in the Caribbean: SOFF regional implementation and creating synergies  Creating leverage with other partners - technical assistance and investments UNDP</vt:lpstr>
      <vt:lpstr>UNDP OVERVIEW</vt:lpstr>
      <vt:lpstr>UNDP’s SOFF Portfolio in the Caribbean</vt:lpstr>
      <vt:lpstr>Leveraging National Resources</vt:lpstr>
      <vt:lpstr>Lessons learned on programming efficiently</vt:lpstr>
      <vt:lpstr>Opportunities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the Basic Weather and Climate Data Gaps in the Caribbean: SOFF regional implementation and creating synergies  Creating leverage with other partners - technical assistance and investments</dc:title>
  <dc:creator>Tshering Lhamo</dc:creator>
  <cp:lastModifiedBy>Elizabeth Soomer</cp:lastModifiedBy>
  <cp:revision>6</cp:revision>
  <dcterms:created xsi:type="dcterms:W3CDTF">2024-08-16T08:48:23Z</dcterms:created>
  <dcterms:modified xsi:type="dcterms:W3CDTF">2025-05-06T05:41:52Z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0x010100752F777A3B37C245853E6762AE9D7153</vt:lpwstr>
  </property>
  <property fmtid="{D5CDD505-2E9C-101B-9397-08002B2CF9AE}" pid="3" name="MediaServiceImageTags">
    <vt:lpwstr/>
  </property>
  <property fmtid="{D5CDD505-2E9C-101B-9397-08002B2CF9AE}" pid="4" name="xd_ProgID">
    <vt:lpwstr/>
  </property>
  <property fmtid="{D5CDD505-2E9C-101B-9397-08002B2CF9AE}" pid="5" name="ComplianceAssetId">
    <vt:lpwstr/>
  </property>
  <property fmtid="{D5CDD505-2E9C-101B-9397-08002B2CF9AE}" pid="6" name="TemplateUrl">
    <vt:lpwstr/>
  </property>
  <property fmtid="{D5CDD505-2E9C-101B-9397-08002B2CF9AE}" pid="7" name="_ExtendedDescription">
    <vt:lpwstr/>
  </property>
  <property fmtid="{D5CDD505-2E9C-101B-9397-08002B2CF9AE}" pid="8" name="TriggerFlowInfo">
    <vt:lpwstr/>
  </property>
  <property fmtid="{D5CDD505-2E9C-101B-9397-08002B2CF9AE}" pid="9" name="xd_Signature">
    <vt:bool>false</vt:bool>
  </property>
  <property fmtid="{D5CDD505-2E9C-101B-9397-08002B2CF9AE}" pid="10" name="SharedWithUsers">
    <vt:lpwstr>10;#Markus Repnik</vt:lpwstr>
  </property>
</Properties>
</file>