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embeddedFontLst>
    <p:embeddedFont>
      <p:font typeface="Helvetica Neue" panose="020B0604020202020204" charset="0"/>
      <p:regular r:id="rId15"/>
      <p:bold r:id="rId16"/>
      <p:italic r:id="rId17"/>
      <p:boldItalic r:id="rId18"/>
    </p:embeddedFont>
    <p:embeddedFont>
      <p:font typeface="Open Sans" panose="020B0606030504020204" pitchFamily="34" charset="0"/>
      <p:regular r:id="rId19"/>
      <p:bold r:id="rId20"/>
      <p:italic r:id="rId21"/>
      <p:boldItalic r:id="rId22"/>
    </p:embeddedFont>
    <p:embeddedFont>
      <p:font typeface="Quattrocento Sans" panose="020B0502050000020003" pitchFamily="34" charset="0"/>
      <p:regular r:id="rId23"/>
      <p:bold r:id="rId24"/>
      <p:italic r:id="rId25"/>
      <p:bold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4" roundtripDataSignature="AMtx7mhcNcvNfQHjbxj/zSj8ivxhFoX2p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84" y="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26" Type="http://schemas.openxmlformats.org/officeDocument/2006/relationships/font" Target="fonts/font12.fntdata"/><Relationship Id="rId3" Type="http://schemas.openxmlformats.org/officeDocument/2006/relationships/slide" Target="slides/slide2.xml"/><Relationship Id="rId21" Type="http://schemas.openxmlformats.org/officeDocument/2006/relationships/font" Target="fonts/font7.fntdata"/><Relationship Id="rId34" Type="http://customschemas.google.com/relationships/presentationmetadata" Target="meta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font" Target="fonts/font11.fntdata"/><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0.fntdata"/><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font" Target="fonts/font9.fntdata"/><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font" Target="fonts/font8.fntdata"/><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1pPr>
            <a:lvl2pPr marL="914400" marR="0" lvl="1"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2pPr>
            <a:lvl3pPr marL="1371600" marR="0" lvl="2"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3pPr>
            <a:lvl4pPr marL="1828800" marR="0" lvl="3"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4pPr>
            <a:lvl5pPr marL="2286000" marR="0" lvl="4"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5pPr>
            <a:lvl6pPr marL="2743200" marR="0" lvl="5"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6pPr>
            <a:lvl7pPr marL="3200400" marR="0" lvl="6"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7pPr>
            <a:lvl8pPr marL="3657600" marR="0" lvl="7"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8pPr>
            <a:lvl9pPr marL="4114800" marR="0" lvl="8"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2" name="Google Shape;52;p1: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3557e073da5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3557e073da5_0_10: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16" name="Google Shape;116;p3: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2" name="Google Shape;122;p4: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3557e073da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3557e073da5_0_0: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557e073da5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557e073da5_0_15: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3557e073da5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3557e073da5_0_20: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3557e073da5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3557e073da5_0_25: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3557e073da5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3557e073da5_0_30: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3557e073da5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3557e073da5_0_35: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3557e073da5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3557e073da5_0_45: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3557e073da5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3557e073da5_0_5: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1"/>
        <p:cNvGrpSpPr/>
        <p:nvPr/>
      </p:nvGrpSpPr>
      <p:grpSpPr>
        <a:xfrm>
          <a:off x="0" y="0"/>
          <a:ext cx="0" cy="0"/>
          <a:chOff x="0" y="0"/>
          <a:chExt cx="0" cy="0"/>
        </a:xfrm>
      </p:grpSpPr>
      <p:pic>
        <p:nvPicPr>
          <p:cNvPr id="12" name="Google Shape;12;p30"/>
          <p:cNvPicPr preferRelativeResize="0"/>
          <p:nvPr/>
        </p:nvPicPr>
        <p:blipFill rotWithShape="1">
          <a:blip r:embed="rId2">
            <a:alphaModFix/>
          </a:blip>
          <a:srcRect/>
          <a:stretch/>
        </p:blipFill>
        <p:spPr>
          <a:xfrm>
            <a:off x="0" y="0"/>
            <a:ext cx="12192000" cy="6858000"/>
          </a:xfrm>
          <a:prstGeom prst="rect">
            <a:avLst/>
          </a:prstGeom>
          <a:noFill/>
          <a:ln>
            <a:noFill/>
          </a:ln>
        </p:spPr>
      </p:pic>
      <p:sp>
        <p:nvSpPr>
          <p:cNvPr id="13" name="Google Shape;13;p30"/>
          <p:cNvSpPr txBox="1">
            <a:spLocks noGrp="1"/>
          </p:cNvSpPr>
          <p:nvPr>
            <p:ph type="ctrTitle"/>
          </p:nvPr>
        </p:nvSpPr>
        <p:spPr>
          <a:xfrm>
            <a:off x="551384" y="1913157"/>
            <a:ext cx="7963966" cy="3232876"/>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18598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cxnSp>
        <p:nvCxnSpPr>
          <p:cNvPr id="14" name="Google Shape;14;p30"/>
          <p:cNvCxnSpPr/>
          <p:nvPr/>
        </p:nvCxnSpPr>
        <p:spPr>
          <a:xfrm>
            <a:off x="667916" y="1913157"/>
            <a:ext cx="2916821" cy="0"/>
          </a:xfrm>
          <a:prstGeom prst="straightConnector1">
            <a:avLst/>
          </a:prstGeom>
          <a:noFill/>
          <a:ln w="25400" cap="flat" cmpd="sng">
            <a:solidFill>
              <a:srgbClr val="1C3454"/>
            </a:solidFill>
            <a:prstDash val="solid"/>
            <a:round/>
            <a:headEnd type="none" w="sm" len="sm"/>
            <a:tailEnd type="none" w="sm" len="sm"/>
          </a:ln>
        </p:spPr>
      </p:cxnSp>
      <p:sp>
        <p:nvSpPr>
          <p:cNvPr id="15" name="Google Shape;15;p30"/>
          <p:cNvSpPr txBox="1">
            <a:spLocks noGrp="1"/>
          </p:cNvSpPr>
          <p:nvPr>
            <p:ph type="body" idx="1"/>
          </p:nvPr>
        </p:nvSpPr>
        <p:spPr>
          <a:xfrm>
            <a:off x="551384" y="1111375"/>
            <a:ext cx="10107612" cy="569912"/>
          </a:xfrm>
          <a:prstGeom prst="rect">
            <a:avLst/>
          </a:prstGeom>
          <a:noFill/>
          <a:ln>
            <a:noFill/>
          </a:ln>
        </p:spPr>
        <p:txBody>
          <a:bodyPr spcFirstLastPara="1" wrap="square" lIns="91425" tIns="45700" rIns="91425" bIns="45700" anchor="t" anchorCtr="0">
            <a:noAutofit/>
          </a:bodyPr>
          <a:lstStyle>
            <a:lvl1pPr marL="457200" lvl="0" indent="-228600" algn="l">
              <a:spcBef>
                <a:spcPts val="480"/>
              </a:spcBef>
              <a:spcAft>
                <a:spcPts val="0"/>
              </a:spcAft>
              <a:buClr>
                <a:srgbClr val="1C3454"/>
              </a:buClr>
              <a:buSzPts val="2400"/>
              <a:buNone/>
              <a:defRPr sz="2400">
                <a:solidFill>
                  <a:srgbClr val="1C3454"/>
                </a:solidFill>
              </a:defRPr>
            </a:lvl1pPr>
            <a:lvl2pPr marL="914400" lvl="1" indent="-228600" algn="l">
              <a:spcBef>
                <a:spcPts val="480"/>
              </a:spcBef>
              <a:spcAft>
                <a:spcPts val="0"/>
              </a:spcAft>
              <a:buClr>
                <a:srgbClr val="1C3454"/>
              </a:buClr>
              <a:buSzPts val="2400"/>
              <a:buNone/>
              <a:defRPr sz="2400">
                <a:solidFill>
                  <a:srgbClr val="1C3454"/>
                </a:solidFill>
              </a:defRPr>
            </a:lvl2pPr>
            <a:lvl3pPr marL="1371600" lvl="2" indent="-228600" algn="l">
              <a:spcBef>
                <a:spcPts val="480"/>
              </a:spcBef>
              <a:spcAft>
                <a:spcPts val="0"/>
              </a:spcAft>
              <a:buClr>
                <a:srgbClr val="1C3454"/>
              </a:buClr>
              <a:buSzPts val="2400"/>
              <a:buNone/>
              <a:defRPr sz="2400">
                <a:solidFill>
                  <a:srgbClr val="1C3454"/>
                </a:solidFill>
              </a:defRPr>
            </a:lvl3pPr>
            <a:lvl4pPr marL="1828800" lvl="3" indent="-228600" algn="l">
              <a:spcBef>
                <a:spcPts val="480"/>
              </a:spcBef>
              <a:spcAft>
                <a:spcPts val="0"/>
              </a:spcAft>
              <a:buClr>
                <a:srgbClr val="1C3454"/>
              </a:buClr>
              <a:buSzPts val="2400"/>
              <a:buNone/>
              <a:defRPr sz="2400">
                <a:solidFill>
                  <a:srgbClr val="1C3454"/>
                </a:solidFill>
              </a:defRPr>
            </a:lvl4pPr>
            <a:lvl5pPr marL="2286000" lvl="4" indent="-228600" algn="l">
              <a:spcBef>
                <a:spcPts val="480"/>
              </a:spcBef>
              <a:spcAft>
                <a:spcPts val="0"/>
              </a:spcAft>
              <a:buClr>
                <a:srgbClr val="1C3454"/>
              </a:buClr>
              <a:buSzPts val="2400"/>
              <a:buNone/>
              <a:defRPr sz="2400">
                <a:solidFill>
                  <a:srgbClr val="1C3454"/>
                </a:solidFil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cxnSp>
        <p:nvCxnSpPr>
          <p:cNvPr id="16" name="Google Shape;16;p30"/>
          <p:cNvCxnSpPr/>
          <p:nvPr/>
        </p:nvCxnSpPr>
        <p:spPr>
          <a:xfrm>
            <a:off x="667915" y="5146035"/>
            <a:ext cx="2916821" cy="0"/>
          </a:xfrm>
          <a:prstGeom prst="straightConnector1">
            <a:avLst/>
          </a:prstGeom>
          <a:noFill/>
          <a:ln w="25400" cap="flat" cmpd="sng">
            <a:solidFill>
              <a:srgbClr val="1C3454"/>
            </a:solidFill>
            <a:prstDash val="solid"/>
            <a:round/>
            <a:headEnd type="none" w="sm" len="sm"/>
            <a:tailEnd type="none" w="sm" len="sm"/>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17"/>
        <p:cNvGrpSpPr/>
        <p:nvPr/>
      </p:nvGrpSpPr>
      <p:grpSpPr>
        <a:xfrm>
          <a:off x="0" y="0"/>
          <a:ext cx="0" cy="0"/>
          <a:chOff x="0" y="0"/>
          <a:chExt cx="0" cy="0"/>
        </a:xfrm>
      </p:grpSpPr>
      <p:sp>
        <p:nvSpPr>
          <p:cNvPr id="18" name="Google Shape;18;p31"/>
          <p:cNvSpPr txBox="1">
            <a:spLocks noGrp="1"/>
          </p:cNvSpPr>
          <p:nvPr>
            <p:ph type="title"/>
          </p:nvPr>
        </p:nvSpPr>
        <p:spPr>
          <a:xfrm>
            <a:off x="914400" y="1285875"/>
            <a:ext cx="10363200" cy="4286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rgbClr val="185980"/>
              </a:buClr>
              <a:buSzPts val="4000"/>
              <a:buFont typeface="Open Sans"/>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Google Shape;20;p32"/>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18598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32"/>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2" name="Google Shape;22;p32"/>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1pPr>
            <a:lvl2pPr marL="0" lvl="1"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2pPr>
            <a:lvl3pPr marL="0" lvl="2"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3pPr>
            <a:lvl4pPr marL="0" lvl="3"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4pPr>
            <a:lvl5pPr marL="0" lvl="4"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5pPr>
            <a:lvl6pPr marL="0" lvl="5"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6pPr>
            <a:lvl7pPr marL="0" lvl="6"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7pPr>
            <a:lvl8pPr marL="0" lvl="7"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8pPr>
            <a:lvl9pPr marL="0" lvl="8"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CH"/>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23"/>
        <p:cNvGrpSpPr/>
        <p:nvPr/>
      </p:nvGrpSpPr>
      <p:grpSpPr>
        <a:xfrm>
          <a:off x="0" y="0"/>
          <a:ext cx="0" cy="0"/>
          <a:chOff x="0" y="0"/>
          <a:chExt cx="0" cy="0"/>
        </a:xfrm>
      </p:grpSpPr>
      <p:sp>
        <p:nvSpPr>
          <p:cNvPr id="24" name="Google Shape;24;p33"/>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18598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3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chemeClr val="accent2"/>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a:endParaRPr/>
          </a:p>
        </p:txBody>
      </p:sp>
      <p:sp>
        <p:nvSpPr>
          <p:cNvPr id="26" name="Google Shape;26;p33"/>
          <p:cNvSpPr txBox="1">
            <a:spLocks noGrp="1"/>
          </p:cNvSpPr>
          <p:nvPr>
            <p:ph type="sldNum" idx="12"/>
          </p:nvPr>
        </p:nvSpPr>
        <p:spPr>
          <a:xfrm>
            <a:off x="8839200" y="6356349"/>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Clr>
                <a:schemeClr val="accent2"/>
              </a:buClr>
              <a:buSzPts val="1200"/>
              <a:buFont typeface="Open Sans"/>
              <a:buNone/>
              <a:defRPr/>
            </a:lvl1pPr>
            <a:lvl2pPr marL="0" lvl="1" indent="0" algn="r">
              <a:lnSpc>
                <a:spcPct val="100000"/>
              </a:lnSpc>
              <a:spcBef>
                <a:spcPts val="0"/>
              </a:spcBef>
              <a:spcAft>
                <a:spcPts val="0"/>
              </a:spcAft>
              <a:buClr>
                <a:schemeClr val="accent2"/>
              </a:buClr>
              <a:buSzPts val="1200"/>
              <a:buFont typeface="Open Sans"/>
              <a:buNone/>
              <a:defRPr/>
            </a:lvl2pPr>
            <a:lvl3pPr marL="0" lvl="2" indent="0" algn="r">
              <a:lnSpc>
                <a:spcPct val="100000"/>
              </a:lnSpc>
              <a:spcBef>
                <a:spcPts val="0"/>
              </a:spcBef>
              <a:spcAft>
                <a:spcPts val="0"/>
              </a:spcAft>
              <a:buClr>
                <a:schemeClr val="accent2"/>
              </a:buClr>
              <a:buSzPts val="1200"/>
              <a:buFont typeface="Open Sans"/>
              <a:buNone/>
              <a:defRPr/>
            </a:lvl3pPr>
            <a:lvl4pPr marL="0" lvl="3" indent="0" algn="r">
              <a:lnSpc>
                <a:spcPct val="100000"/>
              </a:lnSpc>
              <a:spcBef>
                <a:spcPts val="0"/>
              </a:spcBef>
              <a:spcAft>
                <a:spcPts val="0"/>
              </a:spcAft>
              <a:buClr>
                <a:schemeClr val="accent2"/>
              </a:buClr>
              <a:buSzPts val="1200"/>
              <a:buFont typeface="Open Sans"/>
              <a:buNone/>
              <a:defRPr/>
            </a:lvl4pPr>
            <a:lvl5pPr marL="0" lvl="4" indent="0" algn="r">
              <a:lnSpc>
                <a:spcPct val="100000"/>
              </a:lnSpc>
              <a:spcBef>
                <a:spcPts val="0"/>
              </a:spcBef>
              <a:spcAft>
                <a:spcPts val="0"/>
              </a:spcAft>
              <a:buClr>
                <a:schemeClr val="accent2"/>
              </a:buClr>
              <a:buSzPts val="1200"/>
              <a:buFont typeface="Open Sans"/>
              <a:buNone/>
              <a:defRPr/>
            </a:lvl5pPr>
            <a:lvl6pPr marL="0" lvl="5" indent="0" algn="r">
              <a:lnSpc>
                <a:spcPct val="100000"/>
              </a:lnSpc>
              <a:spcBef>
                <a:spcPts val="0"/>
              </a:spcBef>
              <a:spcAft>
                <a:spcPts val="0"/>
              </a:spcAft>
              <a:buClr>
                <a:schemeClr val="accent2"/>
              </a:buClr>
              <a:buSzPts val="1200"/>
              <a:buFont typeface="Open Sans"/>
              <a:buNone/>
              <a:defRPr/>
            </a:lvl6pPr>
            <a:lvl7pPr marL="0" lvl="6" indent="0" algn="r">
              <a:lnSpc>
                <a:spcPct val="100000"/>
              </a:lnSpc>
              <a:spcBef>
                <a:spcPts val="0"/>
              </a:spcBef>
              <a:spcAft>
                <a:spcPts val="0"/>
              </a:spcAft>
              <a:buClr>
                <a:schemeClr val="accent2"/>
              </a:buClr>
              <a:buSzPts val="1200"/>
              <a:buFont typeface="Open Sans"/>
              <a:buNone/>
              <a:defRPr/>
            </a:lvl7pPr>
            <a:lvl8pPr marL="0" lvl="7" indent="0" algn="r">
              <a:lnSpc>
                <a:spcPct val="100000"/>
              </a:lnSpc>
              <a:spcBef>
                <a:spcPts val="0"/>
              </a:spcBef>
              <a:spcAft>
                <a:spcPts val="0"/>
              </a:spcAft>
              <a:buClr>
                <a:schemeClr val="accent2"/>
              </a:buClr>
              <a:buSzPts val="1200"/>
              <a:buFont typeface="Open Sans"/>
              <a:buNone/>
              <a:defRPr/>
            </a:lvl8pPr>
            <a:lvl9pPr marL="0" lvl="8" indent="0" algn="r">
              <a:lnSpc>
                <a:spcPct val="100000"/>
              </a:lnSpc>
              <a:spcBef>
                <a:spcPts val="0"/>
              </a:spcBef>
              <a:spcAft>
                <a:spcPts val="0"/>
              </a:spcAft>
              <a:buClr>
                <a:schemeClr val="accent2"/>
              </a:buClr>
              <a:buSzPts val="1200"/>
              <a:buFont typeface="Open Sans"/>
              <a:buNone/>
              <a:defRPr/>
            </a:lvl9pPr>
          </a:lstStyle>
          <a:p>
            <a:pPr marL="0" lvl="0" indent="0" algn="r" rtl="0">
              <a:spcBef>
                <a:spcPts val="0"/>
              </a:spcBef>
              <a:spcAft>
                <a:spcPts val="0"/>
              </a:spcAft>
              <a:buNone/>
            </a:pPr>
            <a:fld id="{00000000-1234-1234-1234-123412341234}" type="slidenum">
              <a:rPr lang="en-CH"/>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
        <p:cNvGrpSpPr/>
        <p:nvPr/>
      </p:nvGrpSpPr>
      <p:grpSpPr>
        <a:xfrm>
          <a:off x="0" y="0"/>
          <a:ext cx="0" cy="0"/>
          <a:chOff x="0" y="0"/>
          <a:chExt cx="0" cy="0"/>
        </a:xfrm>
      </p:grpSpPr>
      <p:sp>
        <p:nvSpPr>
          <p:cNvPr id="28" name="Google Shape;28;p34"/>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1pPr>
            <a:lvl2pPr marL="0" lvl="1"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2pPr>
            <a:lvl3pPr marL="0" lvl="2"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3pPr>
            <a:lvl4pPr marL="0" lvl="3"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4pPr>
            <a:lvl5pPr marL="0" lvl="4"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5pPr>
            <a:lvl6pPr marL="0" lvl="5"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6pPr>
            <a:lvl7pPr marL="0" lvl="6"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7pPr>
            <a:lvl8pPr marL="0" lvl="7"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8pPr>
            <a:lvl9pPr marL="0" lvl="8"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CH"/>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35"/>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18598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35"/>
          <p:cNvSpPr txBox="1">
            <a:spLocks noGrp="1"/>
          </p:cNvSpPr>
          <p:nvPr>
            <p:ph type="body" idx="1"/>
          </p:nvPr>
        </p:nvSpPr>
        <p:spPr>
          <a:xfrm>
            <a:off x="609600" y="1600201"/>
            <a:ext cx="53848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2" name="Google Shape;32;p35"/>
          <p:cNvSpPr txBox="1">
            <a:spLocks noGrp="1"/>
          </p:cNvSpPr>
          <p:nvPr>
            <p:ph type="body" idx="2"/>
          </p:nvPr>
        </p:nvSpPr>
        <p:spPr>
          <a:xfrm>
            <a:off x="6197600" y="1600201"/>
            <a:ext cx="53848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3" name="Google Shape;33;p35"/>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1pPr>
            <a:lvl2pPr marL="0" lvl="1"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2pPr>
            <a:lvl3pPr marL="0" lvl="2"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3pPr>
            <a:lvl4pPr marL="0" lvl="3"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4pPr>
            <a:lvl5pPr marL="0" lvl="4"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5pPr>
            <a:lvl6pPr marL="0" lvl="5"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6pPr>
            <a:lvl7pPr marL="0" lvl="6"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7pPr>
            <a:lvl8pPr marL="0" lvl="7"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8pPr>
            <a:lvl9pPr marL="0" lvl="8"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CH"/>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4"/>
        <p:cNvGrpSpPr/>
        <p:nvPr/>
      </p:nvGrpSpPr>
      <p:grpSpPr>
        <a:xfrm>
          <a:off x="0" y="0"/>
          <a:ext cx="0" cy="0"/>
          <a:chOff x="0" y="0"/>
          <a:chExt cx="0" cy="0"/>
        </a:xfrm>
      </p:grpSpPr>
      <p:sp>
        <p:nvSpPr>
          <p:cNvPr id="35" name="Google Shape;35;p36"/>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185980"/>
              </a:buClr>
              <a:buSzPts val="4400"/>
              <a:buFont typeface="Open Sans"/>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36"/>
          <p:cNvSpPr txBox="1">
            <a:spLocks noGrp="1"/>
          </p:cNvSpPr>
          <p:nvPr>
            <p:ph type="body" idx="1"/>
          </p:nvPr>
        </p:nvSpPr>
        <p:spPr>
          <a:xfrm>
            <a:off x="609600" y="1535113"/>
            <a:ext cx="5386917"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7" name="Google Shape;37;p36"/>
          <p:cNvSpPr txBox="1">
            <a:spLocks noGrp="1"/>
          </p:cNvSpPr>
          <p:nvPr>
            <p:ph type="body" idx="2"/>
          </p:nvPr>
        </p:nvSpPr>
        <p:spPr>
          <a:xfrm>
            <a:off x="609600" y="2174875"/>
            <a:ext cx="5386917"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38" name="Google Shape;38;p36"/>
          <p:cNvSpPr txBox="1">
            <a:spLocks noGrp="1"/>
          </p:cNvSpPr>
          <p:nvPr>
            <p:ph type="body" idx="3"/>
          </p:nvPr>
        </p:nvSpPr>
        <p:spPr>
          <a:xfrm>
            <a:off x="6193368" y="1535113"/>
            <a:ext cx="5389033"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9" name="Google Shape;39;p36"/>
          <p:cNvSpPr txBox="1">
            <a:spLocks noGrp="1"/>
          </p:cNvSpPr>
          <p:nvPr>
            <p:ph type="body" idx="4"/>
          </p:nvPr>
        </p:nvSpPr>
        <p:spPr>
          <a:xfrm>
            <a:off x="6193368" y="2174875"/>
            <a:ext cx="5389033"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0" name="Google Shape;40;p36"/>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1pPr>
            <a:lvl2pPr marL="0" lvl="1"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2pPr>
            <a:lvl3pPr marL="0" lvl="2"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3pPr>
            <a:lvl4pPr marL="0" lvl="3"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4pPr>
            <a:lvl5pPr marL="0" lvl="4"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5pPr>
            <a:lvl6pPr marL="0" lvl="5"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6pPr>
            <a:lvl7pPr marL="0" lvl="6"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7pPr>
            <a:lvl8pPr marL="0" lvl="7"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8pPr>
            <a:lvl9pPr marL="0" lvl="8"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CH"/>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37"/>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18598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37"/>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1pPr>
            <a:lvl2pPr marL="0" lvl="1"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2pPr>
            <a:lvl3pPr marL="0" lvl="2"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3pPr>
            <a:lvl4pPr marL="0" lvl="3"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4pPr>
            <a:lvl5pPr marL="0" lvl="4"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5pPr>
            <a:lvl6pPr marL="0" lvl="5"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6pPr>
            <a:lvl7pPr marL="0" lvl="6"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7pPr>
            <a:lvl8pPr marL="0" lvl="7"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8pPr>
            <a:lvl9pPr marL="0" lvl="8"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CH"/>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Title Slide" type="title">
  <p:cSld name="TITLE">
    <p:spTree>
      <p:nvGrpSpPr>
        <p:cNvPr id="1" name="Shape 44"/>
        <p:cNvGrpSpPr/>
        <p:nvPr/>
      </p:nvGrpSpPr>
      <p:grpSpPr>
        <a:xfrm>
          <a:off x="0" y="0"/>
          <a:ext cx="0" cy="0"/>
          <a:chOff x="0" y="0"/>
          <a:chExt cx="0" cy="0"/>
        </a:xfrm>
      </p:grpSpPr>
      <p:sp>
        <p:nvSpPr>
          <p:cNvPr id="45" name="Google Shape;45;p3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spcBef>
                <a:spcPts val="0"/>
              </a:spcBef>
              <a:spcAft>
                <a:spcPts val="0"/>
              </a:spcAft>
              <a:buClr>
                <a:srgbClr val="185980"/>
              </a:buClr>
              <a:buSzPts val="6000"/>
              <a:buFont typeface="Open Sans"/>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3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spcBef>
                <a:spcPts val="480"/>
              </a:spcBef>
              <a:spcAft>
                <a:spcPts val="0"/>
              </a:spcAft>
              <a:buClr>
                <a:schemeClr val="dk1"/>
              </a:buClr>
              <a:buSzPts val="2400"/>
              <a:buNone/>
              <a:defRPr sz="2400"/>
            </a:lvl1pPr>
            <a:lvl2pPr lvl="1" algn="ctr">
              <a:spcBef>
                <a:spcPts val="400"/>
              </a:spcBef>
              <a:spcAft>
                <a:spcPts val="0"/>
              </a:spcAft>
              <a:buClr>
                <a:schemeClr val="dk1"/>
              </a:buClr>
              <a:buSzPts val="2000"/>
              <a:buNone/>
              <a:defRPr sz="2000"/>
            </a:lvl2pPr>
            <a:lvl3pPr lvl="2" algn="ctr">
              <a:spcBef>
                <a:spcPts val="360"/>
              </a:spcBef>
              <a:spcAft>
                <a:spcPts val="0"/>
              </a:spcAft>
              <a:buClr>
                <a:schemeClr val="dk1"/>
              </a:buClr>
              <a:buSzPts val="1800"/>
              <a:buNone/>
              <a:defRPr sz="1800"/>
            </a:lvl3pPr>
            <a:lvl4pPr lvl="3" algn="ctr">
              <a:spcBef>
                <a:spcPts val="320"/>
              </a:spcBef>
              <a:spcAft>
                <a:spcPts val="0"/>
              </a:spcAft>
              <a:buClr>
                <a:schemeClr val="dk1"/>
              </a:buClr>
              <a:buSzPts val="1600"/>
              <a:buNone/>
              <a:defRPr sz="1600"/>
            </a:lvl4pPr>
            <a:lvl5pPr lvl="4" algn="ctr">
              <a:spcBef>
                <a:spcPts val="320"/>
              </a:spcBef>
              <a:spcAft>
                <a:spcPts val="0"/>
              </a:spcAft>
              <a:buClr>
                <a:schemeClr val="dk1"/>
              </a:buClr>
              <a:buSzPts val="1600"/>
              <a:buNone/>
              <a:defRPr sz="1600"/>
            </a:lvl5pPr>
            <a:lvl6pPr lvl="5" algn="ctr">
              <a:spcBef>
                <a:spcPts val="320"/>
              </a:spcBef>
              <a:spcAft>
                <a:spcPts val="0"/>
              </a:spcAft>
              <a:buClr>
                <a:schemeClr val="dk1"/>
              </a:buClr>
              <a:buSzPts val="1600"/>
              <a:buNone/>
              <a:defRPr sz="1600"/>
            </a:lvl6pPr>
            <a:lvl7pPr lvl="6" algn="ctr">
              <a:spcBef>
                <a:spcPts val="320"/>
              </a:spcBef>
              <a:spcAft>
                <a:spcPts val="0"/>
              </a:spcAft>
              <a:buClr>
                <a:schemeClr val="dk1"/>
              </a:buClr>
              <a:buSzPts val="1600"/>
              <a:buNone/>
              <a:defRPr sz="1600"/>
            </a:lvl7pPr>
            <a:lvl8pPr lvl="7" algn="ctr">
              <a:spcBef>
                <a:spcPts val="320"/>
              </a:spcBef>
              <a:spcAft>
                <a:spcPts val="0"/>
              </a:spcAft>
              <a:buClr>
                <a:schemeClr val="dk1"/>
              </a:buClr>
              <a:buSzPts val="1600"/>
              <a:buNone/>
              <a:defRPr sz="1600"/>
            </a:lvl8pPr>
            <a:lvl9pPr lvl="8" algn="ctr">
              <a:spcBef>
                <a:spcPts val="320"/>
              </a:spcBef>
              <a:spcAft>
                <a:spcPts val="0"/>
              </a:spcAft>
              <a:buClr>
                <a:schemeClr val="dk1"/>
              </a:buClr>
              <a:buSzPts val="1600"/>
              <a:buNone/>
              <a:defRPr sz="1600"/>
            </a:lvl9pPr>
          </a:lstStyle>
          <a:p>
            <a:endParaRPr/>
          </a:p>
        </p:txBody>
      </p:sp>
      <p:sp>
        <p:nvSpPr>
          <p:cNvPr id="47" name="Google Shape;47;p38"/>
          <p:cNvSpPr txBox="1">
            <a:spLocks noGrp="1"/>
          </p:cNvSpPr>
          <p:nvPr>
            <p:ph type="dt" idx="10"/>
          </p:nvPr>
        </p:nvSpPr>
        <p:spPr>
          <a:xfrm>
            <a:off x="609600" y="6356349"/>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chemeClr val="accent2"/>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a:endParaRPr/>
          </a:p>
        </p:txBody>
      </p:sp>
      <p:sp>
        <p:nvSpPr>
          <p:cNvPr id="48" name="Google Shape;48;p3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chemeClr val="accent2"/>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a:endParaRPr/>
          </a:p>
        </p:txBody>
      </p:sp>
      <p:sp>
        <p:nvSpPr>
          <p:cNvPr id="49" name="Google Shape;49;p38"/>
          <p:cNvSpPr txBox="1">
            <a:spLocks noGrp="1"/>
          </p:cNvSpPr>
          <p:nvPr>
            <p:ph type="sldNum" idx="12"/>
          </p:nvPr>
        </p:nvSpPr>
        <p:spPr>
          <a:xfrm>
            <a:off x="8839200" y="6356349"/>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Clr>
                <a:schemeClr val="accent2"/>
              </a:buClr>
              <a:buSzPts val="1200"/>
              <a:buFont typeface="Open Sans"/>
              <a:buNone/>
              <a:defRPr/>
            </a:lvl1pPr>
            <a:lvl2pPr marL="0" lvl="1" indent="0" algn="r">
              <a:lnSpc>
                <a:spcPct val="100000"/>
              </a:lnSpc>
              <a:spcBef>
                <a:spcPts val="0"/>
              </a:spcBef>
              <a:spcAft>
                <a:spcPts val="0"/>
              </a:spcAft>
              <a:buClr>
                <a:schemeClr val="accent2"/>
              </a:buClr>
              <a:buSzPts val="1200"/>
              <a:buFont typeface="Open Sans"/>
              <a:buNone/>
              <a:defRPr/>
            </a:lvl2pPr>
            <a:lvl3pPr marL="0" lvl="2" indent="0" algn="r">
              <a:lnSpc>
                <a:spcPct val="100000"/>
              </a:lnSpc>
              <a:spcBef>
                <a:spcPts val="0"/>
              </a:spcBef>
              <a:spcAft>
                <a:spcPts val="0"/>
              </a:spcAft>
              <a:buClr>
                <a:schemeClr val="accent2"/>
              </a:buClr>
              <a:buSzPts val="1200"/>
              <a:buFont typeface="Open Sans"/>
              <a:buNone/>
              <a:defRPr/>
            </a:lvl3pPr>
            <a:lvl4pPr marL="0" lvl="3" indent="0" algn="r">
              <a:lnSpc>
                <a:spcPct val="100000"/>
              </a:lnSpc>
              <a:spcBef>
                <a:spcPts val="0"/>
              </a:spcBef>
              <a:spcAft>
                <a:spcPts val="0"/>
              </a:spcAft>
              <a:buClr>
                <a:schemeClr val="accent2"/>
              </a:buClr>
              <a:buSzPts val="1200"/>
              <a:buFont typeface="Open Sans"/>
              <a:buNone/>
              <a:defRPr/>
            </a:lvl4pPr>
            <a:lvl5pPr marL="0" lvl="4" indent="0" algn="r">
              <a:lnSpc>
                <a:spcPct val="100000"/>
              </a:lnSpc>
              <a:spcBef>
                <a:spcPts val="0"/>
              </a:spcBef>
              <a:spcAft>
                <a:spcPts val="0"/>
              </a:spcAft>
              <a:buClr>
                <a:schemeClr val="accent2"/>
              </a:buClr>
              <a:buSzPts val="1200"/>
              <a:buFont typeface="Open Sans"/>
              <a:buNone/>
              <a:defRPr/>
            </a:lvl5pPr>
            <a:lvl6pPr marL="0" lvl="5" indent="0" algn="r">
              <a:lnSpc>
                <a:spcPct val="100000"/>
              </a:lnSpc>
              <a:spcBef>
                <a:spcPts val="0"/>
              </a:spcBef>
              <a:spcAft>
                <a:spcPts val="0"/>
              </a:spcAft>
              <a:buClr>
                <a:schemeClr val="accent2"/>
              </a:buClr>
              <a:buSzPts val="1200"/>
              <a:buFont typeface="Open Sans"/>
              <a:buNone/>
              <a:defRPr/>
            </a:lvl6pPr>
            <a:lvl7pPr marL="0" lvl="6" indent="0" algn="r">
              <a:lnSpc>
                <a:spcPct val="100000"/>
              </a:lnSpc>
              <a:spcBef>
                <a:spcPts val="0"/>
              </a:spcBef>
              <a:spcAft>
                <a:spcPts val="0"/>
              </a:spcAft>
              <a:buClr>
                <a:schemeClr val="accent2"/>
              </a:buClr>
              <a:buSzPts val="1200"/>
              <a:buFont typeface="Open Sans"/>
              <a:buNone/>
              <a:defRPr/>
            </a:lvl7pPr>
            <a:lvl8pPr marL="0" lvl="7" indent="0" algn="r">
              <a:lnSpc>
                <a:spcPct val="100000"/>
              </a:lnSpc>
              <a:spcBef>
                <a:spcPts val="0"/>
              </a:spcBef>
              <a:spcAft>
                <a:spcPts val="0"/>
              </a:spcAft>
              <a:buClr>
                <a:schemeClr val="accent2"/>
              </a:buClr>
              <a:buSzPts val="1200"/>
              <a:buFont typeface="Open Sans"/>
              <a:buNone/>
              <a:defRPr/>
            </a:lvl8pPr>
            <a:lvl9pPr marL="0" lvl="8" indent="0" algn="r">
              <a:lnSpc>
                <a:spcPct val="100000"/>
              </a:lnSpc>
              <a:spcBef>
                <a:spcPts val="0"/>
              </a:spcBef>
              <a:spcAft>
                <a:spcPts val="0"/>
              </a:spcAft>
              <a:buClr>
                <a:schemeClr val="accent2"/>
              </a:buClr>
              <a:buSzPts val="1200"/>
              <a:buFont typeface="Open Sans"/>
              <a:buNone/>
              <a:defRPr/>
            </a:lvl9pPr>
          </a:lstStyle>
          <a:p>
            <a:pPr marL="0" lvl="0" indent="0" algn="r" rtl="0">
              <a:spcBef>
                <a:spcPts val="0"/>
              </a:spcBef>
              <a:spcAft>
                <a:spcPts val="0"/>
              </a:spcAft>
              <a:buNone/>
            </a:pPr>
            <a:fld id="{00000000-1234-1234-1234-123412341234}" type="slidenum">
              <a:rPr lang="en-CH"/>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9"/>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marR="0" lvl="0" algn="l" rtl="0">
              <a:spcBef>
                <a:spcPts val="0"/>
              </a:spcBef>
              <a:spcAft>
                <a:spcPts val="0"/>
              </a:spcAft>
              <a:buClr>
                <a:srgbClr val="185980"/>
              </a:buClr>
              <a:buSzPts val="4400"/>
              <a:buFont typeface="Open Sans"/>
              <a:buNone/>
              <a:defRPr sz="4400" b="1" i="0" u="none" strike="noStrike" cap="none">
                <a:solidFill>
                  <a:srgbClr val="185980"/>
                </a:solidFill>
                <a:latin typeface="Open Sans"/>
                <a:ea typeface="Open Sans"/>
                <a:cs typeface="Open Sans"/>
                <a:sym typeface="Open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9"/>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Open Sans"/>
                <a:ea typeface="Open Sans"/>
                <a:cs typeface="Open Sans"/>
                <a:sym typeface="Open Sans"/>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Open Sans"/>
                <a:ea typeface="Open Sans"/>
                <a:cs typeface="Open Sans"/>
                <a:sym typeface="Open Sans"/>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Open Sans"/>
                <a:ea typeface="Open Sans"/>
                <a:cs typeface="Open Sans"/>
                <a:sym typeface="Open Sans"/>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Open Sans"/>
                <a:ea typeface="Open Sans"/>
                <a:cs typeface="Open Sans"/>
                <a:sym typeface="Open Sans"/>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Open Sans"/>
                <a:ea typeface="Open Sans"/>
                <a:cs typeface="Open Sans"/>
                <a:sym typeface="Open Sans"/>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orbel"/>
                <a:ea typeface="Corbel"/>
                <a:cs typeface="Corbel"/>
                <a:sym typeface="Corbe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orbel"/>
                <a:ea typeface="Corbel"/>
                <a:cs typeface="Corbel"/>
                <a:sym typeface="Corbe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orbel"/>
                <a:ea typeface="Corbel"/>
                <a:cs typeface="Corbel"/>
                <a:sym typeface="Corbe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orbel"/>
                <a:ea typeface="Corbel"/>
                <a:cs typeface="Corbel"/>
                <a:sym typeface="Corbel"/>
              </a:defRPr>
            </a:lvl9pPr>
          </a:lstStyle>
          <a:p>
            <a:endParaRPr/>
          </a:p>
        </p:txBody>
      </p:sp>
      <p:sp>
        <p:nvSpPr>
          <p:cNvPr id="8" name="Google Shape;8;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1pPr>
            <a:lvl2pPr marR="0" lvl="1" algn="l" rtl="0">
              <a:lnSpc>
                <a:spcPct val="100000"/>
              </a:lnSpc>
              <a:spcBef>
                <a:spcPts val="0"/>
              </a:spcBef>
              <a:spcAft>
                <a:spcPts val="0"/>
              </a:spcAft>
              <a:buClr>
                <a:srgbClr val="000000"/>
              </a:buClr>
              <a:buSzPts val="2000"/>
              <a:buFont typeface="Corbel"/>
              <a:buNone/>
              <a:defRPr sz="2000" b="0" i="0" u="none" strike="noStrike" cap="none">
                <a:solidFill>
                  <a:srgbClr val="000000"/>
                </a:solidFill>
                <a:latin typeface="Corbel"/>
                <a:ea typeface="Corbel"/>
                <a:cs typeface="Corbel"/>
                <a:sym typeface="Corbel"/>
              </a:defRPr>
            </a:lvl2pPr>
            <a:lvl3pPr marR="0" lvl="2" algn="l" rtl="0">
              <a:lnSpc>
                <a:spcPct val="100000"/>
              </a:lnSpc>
              <a:spcBef>
                <a:spcPts val="0"/>
              </a:spcBef>
              <a:spcAft>
                <a:spcPts val="0"/>
              </a:spcAft>
              <a:buClr>
                <a:srgbClr val="000000"/>
              </a:buClr>
              <a:buSzPts val="2000"/>
              <a:buFont typeface="Corbel"/>
              <a:buNone/>
              <a:defRPr sz="2000" b="0" i="0" u="none" strike="noStrike" cap="none">
                <a:solidFill>
                  <a:srgbClr val="000000"/>
                </a:solidFill>
                <a:latin typeface="Corbel"/>
                <a:ea typeface="Corbel"/>
                <a:cs typeface="Corbel"/>
                <a:sym typeface="Corbel"/>
              </a:defRPr>
            </a:lvl3pPr>
            <a:lvl4pPr marR="0" lvl="3" algn="l" rtl="0">
              <a:lnSpc>
                <a:spcPct val="100000"/>
              </a:lnSpc>
              <a:spcBef>
                <a:spcPts val="0"/>
              </a:spcBef>
              <a:spcAft>
                <a:spcPts val="0"/>
              </a:spcAft>
              <a:buClr>
                <a:srgbClr val="000000"/>
              </a:buClr>
              <a:buSzPts val="2000"/>
              <a:buFont typeface="Corbel"/>
              <a:buNone/>
              <a:defRPr sz="2000" b="0" i="0" u="none" strike="noStrike" cap="none">
                <a:solidFill>
                  <a:srgbClr val="000000"/>
                </a:solidFill>
                <a:latin typeface="Corbel"/>
                <a:ea typeface="Corbel"/>
                <a:cs typeface="Corbel"/>
                <a:sym typeface="Corbel"/>
              </a:defRPr>
            </a:lvl4pPr>
            <a:lvl5pPr marR="0" lvl="4" algn="l" rtl="0">
              <a:lnSpc>
                <a:spcPct val="100000"/>
              </a:lnSpc>
              <a:spcBef>
                <a:spcPts val="0"/>
              </a:spcBef>
              <a:spcAft>
                <a:spcPts val="0"/>
              </a:spcAft>
              <a:buClr>
                <a:srgbClr val="000000"/>
              </a:buClr>
              <a:buSzPts val="2000"/>
              <a:buFont typeface="Corbel"/>
              <a:buNone/>
              <a:defRPr sz="2000" b="0" i="0" u="none" strike="noStrike" cap="none">
                <a:solidFill>
                  <a:srgbClr val="000000"/>
                </a:solidFill>
                <a:latin typeface="Corbel"/>
                <a:ea typeface="Corbel"/>
                <a:cs typeface="Corbel"/>
                <a:sym typeface="Corbel"/>
              </a:defRPr>
            </a:lvl5pPr>
            <a:lvl6pPr marR="0" lvl="5" algn="l" rtl="0">
              <a:lnSpc>
                <a:spcPct val="100000"/>
              </a:lnSpc>
              <a:spcBef>
                <a:spcPts val="0"/>
              </a:spcBef>
              <a:spcAft>
                <a:spcPts val="0"/>
              </a:spcAft>
              <a:buClr>
                <a:srgbClr val="000000"/>
              </a:buClr>
              <a:buSzPts val="2000"/>
              <a:buFont typeface="Corbel"/>
              <a:buNone/>
              <a:defRPr sz="2000" b="0" i="0" u="none" strike="noStrike" cap="none">
                <a:solidFill>
                  <a:srgbClr val="000000"/>
                </a:solidFill>
                <a:latin typeface="Corbel"/>
                <a:ea typeface="Corbel"/>
                <a:cs typeface="Corbel"/>
                <a:sym typeface="Corbel"/>
              </a:defRPr>
            </a:lvl6pPr>
            <a:lvl7pPr marR="0" lvl="6" algn="l" rtl="0">
              <a:lnSpc>
                <a:spcPct val="100000"/>
              </a:lnSpc>
              <a:spcBef>
                <a:spcPts val="0"/>
              </a:spcBef>
              <a:spcAft>
                <a:spcPts val="0"/>
              </a:spcAft>
              <a:buClr>
                <a:srgbClr val="000000"/>
              </a:buClr>
              <a:buSzPts val="2000"/>
              <a:buFont typeface="Corbel"/>
              <a:buNone/>
              <a:defRPr sz="2000" b="0" i="0" u="none" strike="noStrike" cap="none">
                <a:solidFill>
                  <a:srgbClr val="000000"/>
                </a:solidFill>
                <a:latin typeface="Corbel"/>
                <a:ea typeface="Corbel"/>
                <a:cs typeface="Corbel"/>
                <a:sym typeface="Corbel"/>
              </a:defRPr>
            </a:lvl7pPr>
            <a:lvl8pPr marR="0" lvl="7" algn="l" rtl="0">
              <a:lnSpc>
                <a:spcPct val="100000"/>
              </a:lnSpc>
              <a:spcBef>
                <a:spcPts val="0"/>
              </a:spcBef>
              <a:spcAft>
                <a:spcPts val="0"/>
              </a:spcAft>
              <a:buClr>
                <a:srgbClr val="000000"/>
              </a:buClr>
              <a:buSzPts val="2000"/>
              <a:buFont typeface="Corbel"/>
              <a:buNone/>
              <a:defRPr sz="2000" b="0" i="0" u="none" strike="noStrike" cap="none">
                <a:solidFill>
                  <a:srgbClr val="000000"/>
                </a:solidFill>
                <a:latin typeface="Corbel"/>
                <a:ea typeface="Corbel"/>
                <a:cs typeface="Corbel"/>
                <a:sym typeface="Corbel"/>
              </a:defRPr>
            </a:lvl8pPr>
            <a:lvl9pPr marR="0" lvl="8" algn="l" rtl="0">
              <a:lnSpc>
                <a:spcPct val="100000"/>
              </a:lnSpc>
              <a:spcBef>
                <a:spcPts val="0"/>
              </a:spcBef>
              <a:spcAft>
                <a:spcPts val="0"/>
              </a:spcAft>
              <a:buClr>
                <a:srgbClr val="000000"/>
              </a:buClr>
              <a:buSzPts val="2000"/>
              <a:buFont typeface="Corbel"/>
              <a:buNone/>
              <a:defRPr sz="2000" b="0" i="0" u="none" strike="noStrike" cap="none">
                <a:solidFill>
                  <a:srgbClr val="000000"/>
                </a:solidFill>
                <a:latin typeface="Corbel"/>
                <a:ea typeface="Corbel"/>
                <a:cs typeface="Corbel"/>
                <a:sym typeface="Corbel"/>
              </a:defRPr>
            </a:lvl9pPr>
          </a:lstStyle>
          <a:p>
            <a:endParaRPr/>
          </a:p>
        </p:txBody>
      </p:sp>
      <p:sp>
        <p:nvSpPr>
          <p:cNvPr id="9" name="Google Shape;9;p29"/>
          <p:cNvSpPr txBox="1">
            <a:spLocks noGrp="1"/>
          </p:cNvSpPr>
          <p:nvPr>
            <p:ph type="sldNum" idx="12"/>
          </p:nvPr>
        </p:nvSpPr>
        <p:spPr>
          <a:xfrm>
            <a:off x="8839200" y="6356349"/>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1pPr>
            <a:lvl2pPr marL="0" marR="0" lvl="1" indent="0" algn="r" rtl="0">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2pPr>
            <a:lvl3pPr marL="0" marR="0" lvl="2" indent="0" algn="r" rtl="0">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3pPr>
            <a:lvl4pPr marL="0" marR="0" lvl="3" indent="0" algn="r" rtl="0">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4pPr>
            <a:lvl5pPr marL="0" marR="0" lvl="4" indent="0" algn="r" rtl="0">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5pPr>
            <a:lvl6pPr marL="0" marR="0" lvl="5" indent="0" algn="r" rtl="0">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6pPr>
            <a:lvl7pPr marL="0" marR="0" lvl="6" indent="0" algn="r" rtl="0">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7pPr>
            <a:lvl8pPr marL="0" marR="0" lvl="7" indent="0" algn="r" rtl="0">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8pPr>
            <a:lvl9pPr marL="0" marR="0" lvl="8" indent="0" algn="r" rtl="0">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CH"/>
              <a:t>‹#›</a:t>
            </a:fld>
            <a:endParaRPr/>
          </a:p>
        </p:txBody>
      </p:sp>
      <p:sp>
        <p:nvSpPr>
          <p:cNvPr id="10" name="Google Shape;10;p29"/>
          <p:cNvSpPr txBox="1">
            <a:spLocks noGrp="1"/>
          </p:cNvSpPr>
          <p:nvPr>
            <p:ph type="dt" idx="10"/>
          </p:nvPr>
        </p:nvSpPr>
        <p:spPr>
          <a:xfrm>
            <a:off x="609600" y="6356349"/>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1pPr>
            <a:lvl2pPr marR="0" lvl="1" algn="l" rtl="0">
              <a:lnSpc>
                <a:spcPct val="100000"/>
              </a:lnSpc>
              <a:spcBef>
                <a:spcPts val="0"/>
              </a:spcBef>
              <a:spcAft>
                <a:spcPts val="0"/>
              </a:spcAft>
              <a:buClr>
                <a:srgbClr val="000000"/>
              </a:buClr>
              <a:buSzPts val="2000"/>
              <a:buFont typeface="Corbel"/>
              <a:buNone/>
              <a:defRPr sz="2000" b="0" i="0" u="none" strike="noStrike" cap="none">
                <a:solidFill>
                  <a:srgbClr val="000000"/>
                </a:solidFill>
                <a:latin typeface="Corbel"/>
                <a:ea typeface="Corbel"/>
                <a:cs typeface="Corbel"/>
                <a:sym typeface="Corbel"/>
              </a:defRPr>
            </a:lvl2pPr>
            <a:lvl3pPr marR="0" lvl="2" algn="l" rtl="0">
              <a:lnSpc>
                <a:spcPct val="100000"/>
              </a:lnSpc>
              <a:spcBef>
                <a:spcPts val="0"/>
              </a:spcBef>
              <a:spcAft>
                <a:spcPts val="0"/>
              </a:spcAft>
              <a:buClr>
                <a:srgbClr val="000000"/>
              </a:buClr>
              <a:buSzPts val="2000"/>
              <a:buFont typeface="Corbel"/>
              <a:buNone/>
              <a:defRPr sz="2000" b="0" i="0" u="none" strike="noStrike" cap="none">
                <a:solidFill>
                  <a:srgbClr val="000000"/>
                </a:solidFill>
                <a:latin typeface="Corbel"/>
                <a:ea typeface="Corbel"/>
                <a:cs typeface="Corbel"/>
                <a:sym typeface="Corbel"/>
              </a:defRPr>
            </a:lvl3pPr>
            <a:lvl4pPr marR="0" lvl="3" algn="l" rtl="0">
              <a:lnSpc>
                <a:spcPct val="100000"/>
              </a:lnSpc>
              <a:spcBef>
                <a:spcPts val="0"/>
              </a:spcBef>
              <a:spcAft>
                <a:spcPts val="0"/>
              </a:spcAft>
              <a:buClr>
                <a:srgbClr val="000000"/>
              </a:buClr>
              <a:buSzPts val="2000"/>
              <a:buFont typeface="Corbel"/>
              <a:buNone/>
              <a:defRPr sz="2000" b="0" i="0" u="none" strike="noStrike" cap="none">
                <a:solidFill>
                  <a:srgbClr val="000000"/>
                </a:solidFill>
                <a:latin typeface="Corbel"/>
                <a:ea typeface="Corbel"/>
                <a:cs typeface="Corbel"/>
                <a:sym typeface="Corbel"/>
              </a:defRPr>
            </a:lvl4pPr>
            <a:lvl5pPr marR="0" lvl="4" algn="l" rtl="0">
              <a:lnSpc>
                <a:spcPct val="100000"/>
              </a:lnSpc>
              <a:spcBef>
                <a:spcPts val="0"/>
              </a:spcBef>
              <a:spcAft>
                <a:spcPts val="0"/>
              </a:spcAft>
              <a:buClr>
                <a:srgbClr val="000000"/>
              </a:buClr>
              <a:buSzPts val="2000"/>
              <a:buFont typeface="Corbel"/>
              <a:buNone/>
              <a:defRPr sz="2000" b="0" i="0" u="none" strike="noStrike" cap="none">
                <a:solidFill>
                  <a:srgbClr val="000000"/>
                </a:solidFill>
                <a:latin typeface="Corbel"/>
                <a:ea typeface="Corbel"/>
                <a:cs typeface="Corbel"/>
                <a:sym typeface="Corbel"/>
              </a:defRPr>
            </a:lvl5pPr>
            <a:lvl6pPr marR="0" lvl="5" algn="l" rtl="0">
              <a:lnSpc>
                <a:spcPct val="100000"/>
              </a:lnSpc>
              <a:spcBef>
                <a:spcPts val="0"/>
              </a:spcBef>
              <a:spcAft>
                <a:spcPts val="0"/>
              </a:spcAft>
              <a:buClr>
                <a:srgbClr val="000000"/>
              </a:buClr>
              <a:buSzPts val="2000"/>
              <a:buFont typeface="Corbel"/>
              <a:buNone/>
              <a:defRPr sz="2000" b="0" i="0" u="none" strike="noStrike" cap="none">
                <a:solidFill>
                  <a:srgbClr val="000000"/>
                </a:solidFill>
                <a:latin typeface="Corbel"/>
                <a:ea typeface="Corbel"/>
                <a:cs typeface="Corbel"/>
                <a:sym typeface="Corbel"/>
              </a:defRPr>
            </a:lvl6pPr>
            <a:lvl7pPr marR="0" lvl="6" algn="l" rtl="0">
              <a:lnSpc>
                <a:spcPct val="100000"/>
              </a:lnSpc>
              <a:spcBef>
                <a:spcPts val="0"/>
              </a:spcBef>
              <a:spcAft>
                <a:spcPts val="0"/>
              </a:spcAft>
              <a:buClr>
                <a:srgbClr val="000000"/>
              </a:buClr>
              <a:buSzPts val="2000"/>
              <a:buFont typeface="Corbel"/>
              <a:buNone/>
              <a:defRPr sz="2000" b="0" i="0" u="none" strike="noStrike" cap="none">
                <a:solidFill>
                  <a:srgbClr val="000000"/>
                </a:solidFill>
                <a:latin typeface="Corbel"/>
                <a:ea typeface="Corbel"/>
                <a:cs typeface="Corbel"/>
                <a:sym typeface="Corbel"/>
              </a:defRPr>
            </a:lvl7pPr>
            <a:lvl8pPr marR="0" lvl="7" algn="l" rtl="0">
              <a:lnSpc>
                <a:spcPct val="100000"/>
              </a:lnSpc>
              <a:spcBef>
                <a:spcPts val="0"/>
              </a:spcBef>
              <a:spcAft>
                <a:spcPts val="0"/>
              </a:spcAft>
              <a:buClr>
                <a:srgbClr val="000000"/>
              </a:buClr>
              <a:buSzPts val="2000"/>
              <a:buFont typeface="Corbel"/>
              <a:buNone/>
              <a:defRPr sz="2000" b="0" i="0" u="none" strike="noStrike" cap="none">
                <a:solidFill>
                  <a:srgbClr val="000000"/>
                </a:solidFill>
                <a:latin typeface="Corbel"/>
                <a:ea typeface="Corbel"/>
                <a:cs typeface="Corbel"/>
                <a:sym typeface="Corbel"/>
              </a:defRPr>
            </a:lvl8pPr>
            <a:lvl9pPr marR="0" lvl="8" algn="l" rtl="0">
              <a:lnSpc>
                <a:spcPct val="100000"/>
              </a:lnSpc>
              <a:spcBef>
                <a:spcPts val="0"/>
              </a:spcBef>
              <a:spcAft>
                <a:spcPts val="0"/>
              </a:spcAft>
              <a:buClr>
                <a:srgbClr val="000000"/>
              </a:buClr>
              <a:buSzPts val="2000"/>
              <a:buFont typeface="Corbel"/>
              <a:buNone/>
              <a:defRPr sz="2000" b="0" i="0" u="none" strike="noStrike" cap="none">
                <a:solidFill>
                  <a:srgbClr val="000000"/>
                </a:solidFill>
                <a:latin typeface="Corbel"/>
                <a:ea typeface="Corbel"/>
                <a:cs typeface="Corbel"/>
                <a:sym typeface="Corbel"/>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55" name="Google Shape;55;p1"/>
          <p:cNvSpPr txBox="1">
            <a:spLocks noGrp="1"/>
          </p:cNvSpPr>
          <p:nvPr>
            <p:ph type="ctrTitle" idx="4294967295"/>
          </p:nvPr>
        </p:nvSpPr>
        <p:spPr>
          <a:xfrm>
            <a:off x="551383" y="1913157"/>
            <a:ext cx="8433333" cy="3232876"/>
          </a:xfrm>
          <a:prstGeom prst="rect">
            <a:avLst/>
          </a:prstGeom>
          <a:noFill/>
          <a:ln>
            <a:noFill/>
          </a:ln>
        </p:spPr>
        <p:txBody>
          <a:bodyPr spcFirstLastPara="1" wrap="square" lIns="91425" tIns="45700" rIns="91425" bIns="45700" anchor="ctr" anchorCtr="0">
            <a:normAutofit/>
          </a:bodyPr>
          <a:lstStyle/>
          <a:p>
            <a:pPr marL="0" marR="0" lvl="0" indent="0" algn="l" rtl="0">
              <a:spcBef>
                <a:spcPts val="0"/>
              </a:spcBef>
              <a:spcAft>
                <a:spcPts val="0"/>
              </a:spcAft>
              <a:buClr>
                <a:srgbClr val="112A42"/>
              </a:buClr>
              <a:buSzPts val="3200"/>
              <a:buFont typeface="Open Sans"/>
              <a:buNone/>
            </a:pPr>
            <a:r>
              <a:rPr lang="en-CH" sz="3200">
                <a:solidFill>
                  <a:srgbClr val="112A42"/>
                </a:solidFill>
              </a:rPr>
              <a:t>Closing the Basic Weather and Climate Data Gaps in the Caribbean: </a:t>
            </a:r>
            <a:r>
              <a:rPr lang="en-CH" sz="3200" b="0">
                <a:solidFill>
                  <a:srgbClr val="112A42"/>
                </a:solidFill>
              </a:rPr>
              <a:t>SOFF Regional implementation and creating synergies</a:t>
            </a:r>
            <a:br>
              <a:rPr lang="en-CH" sz="3200" b="1" i="0" u="none" strike="noStrike" cap="none">
                <a:solidFill>
                  <a:srgbClr val="112A42"/>
                </a:solidFill>
                <a:latin typeface="Open Sans"/>
                <a:ea typeface="Open Sans"/>
                <a:cs typeface="Open Sans"/>
                <a:sym typeface="Open Sans"/>
              </a:rPr>
            </a:br>
            <a:br>
              <a:rPr lang="en-CH" sz="3200" b="1" i="0" u="none" strike="noStrike" cap="none">
                <a:solidFill>
                  <a:srgbClr val="112A42"/>
                </a:solidFill>
                <a:latin typeface="Open Sans"/>
                <a:ea typeface="Open Sans"/>
                <a:cs typeface="Open Sans"/>
                <a:sym typeface="Open Sans"/>
              </a:rPr>
            </a:br>
            <a:r>
              <a:rPr lang="en-CH" sz="3200">
                <a:solidFill>
                  <a:schemeClr val="lt1"/>
                </a:solidFill>
              </a:rPr>
              <a:t>What are the outcomes?</a:t>
            </a:r>
            <a:endParaRPr sz="4400" b="1" i="0" u="none" strike="noStrike" cap="none">
              <a:solidFill>
                <a:schemeClr val="lt1"/>
              </a:solidFill>
              <a:latin typeface="Open Sans"/>
              <a:ea typeface="Open Sans"/>
              <a:cs typeface="Open Sans"/>
              <a:sym typeface="Open Sans"/>
            </a:endParaRPr>
          </a:p>
        </p:txBody>
      </p:sp>
      <p:sp>
        <p:nvSpPr>
          <p:cNvPr id="56" name="Google Shape;56;p1"/>
          <p:cNvSpPr txBox="1"/>
          <p:nvPr/>
        </p:nvSpPr>
        <p:spPr>
          <a:xfrm>
            <a:off x="551384" y="1148073"/>
            <a:ext cx="9865096" cy="576063"/>
          </a:xfrm>
          <a:prstGeom prst="rect">
            <a:avLst/>
          </a:prstGeom>
          <a:noFill/>
          <a:ln>
            <a:noFill/>
          </a:ln>
        </p:spPr>
        <p:txBody>
          <a:bodyPr spcFirstLastPara="1" wrap="square" lIns="121900" tIns="60950" rIns="121900" bIns="60950" anchor="t" anchorCtr="0">
            <a:noAutofit/>
          </a:bodyPr>
          <a:lstStyle/>
          <a:p>
            <a:pPr marL="0" marR="0" lvl="0" indent="0" algn="l" rtl="0">
              <a:lnSpc>
                <a:spcPct val="90000"/>
              </a:lnSpc>
              <a:spcBef>
                <a:spcPts val="0"/>
              </a:spcBef>
              <a:spcAft>
                <a:spcPts val="0"/>
              </a:spcAft>
              <a:buClr>
                <a:srgbClr val="112A42"/>
              </a:buClr>
              <a:buSzPts val="2400"/>
              <a:buFont typeface="Arial"/>
              <a:buNone/>
            </a:pPr>
            <a:endParaRPr sz="2400" b="0" i="0" u="none" strike="noStrike" cap="none">
              <a:solidFill>
                <a:srgbClr val="1C3454"/>
              </a:solidFill>
              <a:latin typeface="Quattrocento Sans"/>
              <a:ea typeface="Quattrocento Sans"/>
              <a:cs typeface="Quattrocento Sans"/>
              <a:sym typeface="Quattrocento Sans"/>
            </a:endParaRPr>
          </a:p>
        </p:txBody>
      </p:sp>
      <p:sp>
        <p:nvSpPr>
          <p:cNvPr id="57" name="Google Shape;57;p1"/>
          <p:cNvSpPr txBox="1">
            <a:spLocks noGrp="1"/>
          </p:cNvSpPr>
          <p:nvPr>
            <p:ph type="body" idx="1"/>
          </p:nvPr>
        </p:nvSpPr>
        <p:spPr>
          <a:xfrm>
            <a:off x="551384" y="1343243"/>
            <a:ext cx="10107612" cy="569912"/>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1C3454"/>
              </a:buClr>
              <a:buSzPts val="2400"/>
              <a:buNone/>
            </a:pPr>
            <a:r>
              <a:rPr lang="en-CH"/>
              <a:t>5-7 May 2025</a:t>
            </a:r>
            <a:endParaRPr/>
          </a:p>
        </p:txBody>
      </p:sp>
      <p:cxnSp>
        <p:nvCxnSpPr>
          <p:cNvPr id="58" name="Google Shape;58;p1"/>
          <p:cNvCxnSpPr/>
          <p:nvPr/>
        </p:nvCxnSpPr>
        <p:spPr>
          <a:xfrm>
            <a:off x="667916" y="1913157"/>
            <a:ext cx="2916821" cy="0"/>
          </a:xfrm>
          <a:prstGeom prst="straightConnector1">
            <a:avLst/>
          </a:prstGeom>
          <a:noFill/>
          <a:ln w="25400" cap="flat" cmpd="sng">
            <a:solidFill>
              <a:srgbClr val="1C3454"/>
            </a:solidFill>
            <a:prstDash val="solid"/>
            <a:round/>
            <a:headEnd type="none" w="sm" len="sm"/>
            <a:tailEnd type="none" w="sm" len="sm"/>
          </a:ln>
        </p:spPr>
      </p:cxnSp>
      <p:cxnSp>
        <p:nvCxnSpPr>
          <p:cNvPr id="59" name="Google Shape;59;p1"/>
          <p:cNvCxnSpPr/>
          <p:nvPr/>
        </p:nvCxnSpPr>
        <p:spPr>
          <a:xfrm>
            <a:off x="667915" y="5146035"/>
            <a:ext cx="2916821" cy="0"/>
          </a:xfrm>
          <a:prstGeom prst="straightConnector1">
            <a:avLst/>
          </a:prstGeom>
          <a:noFill/>
          <a:ln w="25400" cap="flat" cmpd="sng">
            <a:solidFill>
              <a:srgbClr val="1C3454"/>
            </a:solidFill>
            <a:prstDash val="solid"/>
            <a:round/>
            <a:headEnd type="none" w="sm" len="sm"/>
            <a:tailEnd type="none" w="sm" len="sm"/>
          </a:ln>
        </p:spPr>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g3557e073da5_0_10"/>
          <p:cNvSpPr txBox="1">
            <a:spLocks noGrp="1"/>
          </p:cNvSpPr>
          <p:nvPr>
            <p:ph type="title"/>
          </p:nvPr>
        </p:nvSpPr>
        <p:spPr>
          <a:xfrm>
            <a:off x="609600" y="274638"/>
            <a:ext cx="10972800" cy="1143000"/>
          </a:xfrm>
          <a:prstGeom prst="rect">
            <a:avLst/>
          </a:prstGeom>
        </p:spPr>
        <p:txBody>
          <a:bodyPr spcFirstLastPara="1" wrap="square" lIns="91425" tIns="45700" rIns="91425" bIns="45700" anchor="ctr" anchorCtr="0">
            <a:normAutofit fontScale="90000"/>
          </a:bodyPr>
          <a:lstStyle/>
          <a:p>
            <a:pPr marL="0" lvl="0" indent="0" algn="l" rtl="0">
              <a:spcBef>
                <a:spcPts val="0"/>
              </a:spcBef>
              <a:spcAft>
                <a:spcPts val="0"/>
              </a:spcAft>
              <a:buNone/>
            </a:pPr>
            <a:r>
              <a:rPr lang="en-CH"/>
              <a:t>Top priorities for regional collaboration</a:t>
            </a:r>
            <a:endParaRPr/>
          </a:p>
        </p:txBody>
      </p:sp>
      <p:sp>
        <p:nvSpPr>
          <p:cNvPr id="113" name="Google Shape;113;g3557e073da5_0_10"/>
          <p:cNvSpPr txBox="1">
            <a:spLocks noGrp="1"/>
          </p:cNvSpPr>
          <p:nvPr>
            <p:ph type="body" idx="1"/>
          </p:nvPr>
        </p:nvSpPr>
        <p:spPr>
          <a:xfrm>
            <a:off x="609600" y="1600201"/>
            <a:ext cx="10972800" cy="4526100"/>
          </a:xfrm>
          <a:prstGeom prst="rect">
            <a:avLst/>
          </a:prstGeom>
        </p:spPr>
        <p:txBody>
          <a:bodyPr spcFirstLastPara="1" wrap="square" lIns="91425" tIns="45700" rIns="91425" bIns="45700" anchor="t" anchorCtr="0">
            <a:normAutofit fontScale="77500" lnSpcReduction="20000"/>
          </a:bodyPr>
          <a:lstStyle/>
          <a:p>
            <a:pPr marL="457200" lvl="0" indent="-351631" algn="l" rtl="0">
              <a:spcBef>
                <a:spcPts val="360"/>
              </a:spcBef>
              <a:spcAft>
                <a:spcPts val="0"/>
              </a:spcAft>
              <a:buSzPct val="64102"/>
              <a:buChar char="•"/>
            </a:pPr>
            <a:r>
              <a:rPr lang="en-CH" sz="3900"/>
              <a:t>Data sharing infrastructure (WIS2.0, SURFACE)</a:t>
            </a:r>
            <a:endParaRPr sz="3900"/>
          </a:p>
          <a:p>
            <a:pPr marL="457200" lvl="0" indent="0" algn="l" rtl="0">
              <a:spcBef>
                <a:spcPts val="360"/>
              </a:spcBef>
              <a:spcAft>
                <a:spcPts val="0"/>
              </a:spcAft>
              <a:buNone/>
            </a:pPr>
            <a:endParaRPr sz="3900"/>
          </a:p>
          <a:p>
            <a:pPr marL="457200" lvl="0" indent="-351631" algn="l" rtl="0">
              <a:spcBef>
                <a:spcPts val="360"/>
              </a:spcBef>
              <a:spcAft>
                <a:spcPts val="0"/>
              </a:spcAft>
              <a:buSzPct val="64102"/>
              <a:buChar char="•"/>
            </a:pPr>
            <a:r>
              <a:rPr lang="en-CH" sz="3900"/>
              <a:t>Calibration, operations and maintenance</a:t>
            </a:r>
            <a:endParaRPr sz="3900"/>
          </a:p>
          <a:p>
            <a:pPr marL="457200" lvl="0" indent="0" algn="l" rtl="0">
              <a:spcBef>
                <a:spcPts val="360"/>
              </a:spcBef>
              <a:spcAft>
                <a:spcPts val="0"/>
              </a:spcAft>
              <a:buNone/>
            </a:pPr>
            <a:endParaRPr sz="3900"/>
          </a:p>
          <a:p>
            <a:pPr marL="457200" lvl="0" indent="-351631" algn="l" rtl="0">
              <a:spcBef>
                <a:spcPts val="360"/>
              </a:spcBef>
              <a:spcAft>
                <a:spcPts val="0"/>
              </a:spcAft>
              <a:buSzPct val="64102"/>
              <a:buChar char="•"/>
            </a:pPr>
            <a:r>
              <a:rPr lang="en-CH" sz="3900"/>
              <a:t>GBON related capacity development</a:t>
            </a:r>
            <a:endParaRPr sz="3900"/>
          </a:p>
          <a:p>
            <a:pPr marL="457200" lvl="0" indent="0" algn="l" rtl="0">
              <a:spcBef>
                <a:spcPts val="360"/>
              </a:spcBef>
              <a:spcAft>
                <a:spcPts val="0"/>
              </a:spcAft>
              <a:buNone/>
            </a:pPr>
            <a:endParaRPr sz="3900"/>
          </a:p>
          <a:p>
            <a:pPr marL="457200" lvl="0" indent="-351631" algn="l" rtl="0">
              <a:spcBef>
                <a:spcPts val="360"/>
              </a:spcBef>
              <a:spcAft>
                <a:spcPts val="0"/>
              </a:spcAft>
              <a:buSzPct val="64102"/>
              <a:buChar char="•"/>
            </a:pPr>
            <a:r>
              <a:rPr lang="en-CH" sz="3900"/>
              <a:t>Marine observations</a:t>
            </a:r>
            <a:endParaRPr sz="3900"/>
          </a:p>
          <a:p>
            <a:pPr marL="457200" lvl="0" indent="0" algn="l" rtl="0">
              <a:spcBef>
                <a:spcPts val="360"/>
              </a:spcBef>
              <a:spcAft>
                <a:spcPts val="0"/>
              </a:spcAft>
              <a:buNone/>
            </a:pPr>
            <a:endParaRPr sz="3900"/>
          </a:p>
          <a:p>
            <a:pPr marL="457200" lvl="0" indent="-420528" algn="l" rtl="0">
              <a:spcBef>
                <a:spcPts val="360"/>
              </a:spcBef>
              <a:spcAft>
                <a:spcPts val="0"/>
              </a:spcAft>
              <a:buSzPct val="100000"/>
              <a:buChar char="•"/>
            </a:pPr>
            <a:r>
              <a:rPr lang="en-CH" sz="3900"/>
              <a:t>Upper air measurements</a:t>
            </a:r>
            <a:endParaRPr sz="3900"/>
          </a:p>
          <a:p>
            <a:pPr marL="0" lvl="0" indent="0" algn="l" rtl="0">
              <a:spcBef>
                <a:spcPts val="360"/>
              </a:spcBef>
              <a:spcAft>
                <a:spcPts val="0"/>
              </a:spcAft>
              <a:buNone/>
            </a:pPr>
            <a:endParaRPr sz="39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3"/>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185980"/>
              </a:buClr>
              <a:buSzPts val="4000"/>
              <a:buFont typeface="Open Sans"/>
              <a:buNone/>
            </a:pPr>
            <a:r>
              <a:rPr lang="en-CH" sz="4000" dirty="0"/>
              <a:t>What are the takeaways from this meeting?</a:t>
            </a:r>
            <a:endParaRPr sz="4000" dirty="0"/>
          </a:p>
        </p:txBody>
      </p:sp>
      <p:sp>
        <p:nvSpPr>
          <p:cNvPr id="119" name="Google Shape;119;p3"/>
          <p:cNvSpPr txBox="1">
            <a:spLocks noGrp="1"/>
          </p:cNvSpPr>
          <p:nvPr>
            <p:ph type="body" idx="1"/>
          </p:nvPr>
        </p:nvSpPr>
        <p:spPr>
          <a:xfrm>
            <a:off x="308289" y="1775638"/>
            <a:ext cx="11366259" cy="4903863"/>
          </a:xfrm>
          <a:prstGeom prst="rect">
            <a:avLst/>
          </a:prstGeom>
          <a:noFill/>
          <a:ln>
            <a:noFill/>
          </a:ln>
        </p:spPr>
        <p:txBody>
          <a:bodyPr spcFirstLastPara="1" wrap="square" lIns="91425" tIns="45700" rIns="91425" bIns="45700" anchor="t" anchorCtr="0">
            <a:normAutofit lnSpcReduction="10000"/>
          </a:bodyPr>
          <a:lstStyle/>
          <a:p>
            <a:pPr marL="495300">
              <a:spcBef>
                <a:spcPts val="480"/>
              </a:spcBef>
              <a:buSzPct val="100000"/>
            </a:pPr>
            <a:r>
              <a:rPr lang="en-CH" sz="2400" dirty="0">
                <a:solidFill>
                  <a:srgbClr val="000000"/>
                </a:solidFill>
              </a:rPr>
              <a:t>Building capacity of the NMS (especially of staff) is key for successful implementation of the SOFF throughout all phases.</a:t>
            </a:r>
            <a:endParaRPr sz="2400" dirty="0">
              <a:solidFill>
                <a:srgbClr val="000000"/>
              </a:solidFill>
            </a:endParaRPr>
          </a:p>
          <a:p>
            <a:pPr marL="495300">
              <a:spcBef>
                <a:spcPts val="480"/>
              </a:spcBef>
              <a:buSzPct val="100000"/>
            </a:pPr>
            <a:r>
              <a:rPr lang="en-CH" sz="2400" dirty="0">
                <a:solidFill>
                  <a:srgbClr val="000000"/>
                </a:solidFill>
              </a:rPr>
              <a:t>Caribbean region has a strong platform for regional efforts, need to use this advantage for SOFF 2 and beyond.</a:t>
            </a:r>
            <a:endParaRPr sz="2400" dirty="0">
              <a:solidFill>
                <a:srgbClr val="000000"/>
              </a:solidFill>
            </a:endParaRPr>
          </a:p>
          <a:p>
            <a:pPr marL="495300">
              <a:spcBef>
                <a:spcPts val="480"/>
              </a:spcBef>
              <a:buSzPct val="100000"/>
            </a:pPr>
            <a:r>
              <a:rPr lang="en-CH" sz="2400" dirty="0">
                <a:solidFill>
                  <a:srgbClr val="000000"/>
                </a:solidFill>
              </a:rPr>
              <a:t>Need to elevate the importance of the work of the NMS to governments, build alliances with users (e.g. private sector, public).</a:t>
            </a:r>
            <a:endParaRPr sz="2400" dirty="0">
              <a:solidFill>
                <a:srgbClr val="000000"/>
              </a:solidFill>
            </a:endParaRPr>
          </a:p>
          <a:p>
            <a:pPr marL="495300">
              <a:spcBef>
                <a:spcPts val="480"/>
              </a:spcBef>
              <a:buSzPct val="100000"/>
            </a:pPr>
            <a:r>
              <a:rPr lang="en-CH" sz="2400" dirty="0">
                <a:solidFill>
                  <a:srgbClr val="000000"/>
                </a:solidFill>
              </a:rPr>
              <a:t>Expand the involvement of the peer advisors in the implementation phase.</a:t>
            </a:r>
            <a:endParaRPr sz="2400" dirty="0">
              <a:solidFill>
                <a:srgbClr val="000000"/>
              </a:solidFill>
            </a:endParaRPr>
          </a:p>
          <a:p>
            <a:pPr marL="495300">
              <a:spcBef>
                <a:spcPts val="480"/>
              </a:spcBef>
              <a:buSzPct val="100000"/>
            </a:pPr>
            <a:r>
              <a:rPr lang="en-CH" sz="2400" dirty="0">
                <a:solidFill>
                  <a:srgbClr val="000000"/>
                </a:solidFill>
              </a:rPr>
              <a:t>Data and data management is critical for the region.</a:t>
            </a:r>
            <a:endParaRPr sz="2400" dirty="0">
              <a:solidFill>
                <a:srgbClr val="000000"/>
              </a:solidFill>
            </a:endParaRPr>
          </a:p>
          <a:p>
            <a:pPr marL="495300">
              <a:spcBef>
                <a:spcPts val="480"/>
              </a:spcBef>
              <a:buSzPct val="100000"/>
            </a:pPr>
            <a:r>
              <a:rPr lang="en-CH" sz="2400" dirty="0">
                <a:solidFill>
                  <a:srgbClr val="000000"/>
                </a:solidFill>
              </a:rPr>
              <a:t>Funding is limited, time is going by, need for all countries to reach investment plan phase urgently.</a:t>
            </a:r>
            <a:endParaRPr sz="2400" dirty="0">
              <a:solidFill>
                <a:srgbClr val="000000"/>
              </a:solidFill>
            </a:endParaRPr>
          </a:p>
          <a:p>
            <a:pPr marL="495300">
              <a:spcBef>
                <a:spcPts val="480"/>
              </a:spcBef>
              <a:buSzPct val="100000"/>
            </a:pPr>
            <a:r>
              <a:rPr lang="en-CH" sz="2400" dirty="0">
                <a:solidFill>
                  <a:srgbClr val="000000"/>
                </a:solidFill>
              </a:rPr>
              <a:t>Role of technology is important but use has to be comprehensive i.e. adequate training is required to ensure sustainability.</a:t>
            </a:r>
            <a:endParaRPr sz="2400" dirty="0">
              <a:solidFill>
                <a:srgbClr val="000000"/>
              </a:solidFill>
            </a:endParaRPr>
          </a:p>
          <a:p>
            <a:pPr marL="152400" lvl="0" indent="0" algn="l" rtl="0">
              <a:spcBef>
                <a:spcPts val="480"/>
              </a:spcBef>
              <a:spcAft>
                <a:spcPts val="0"/>
              </a:spcAft>
              <a:buClr>
                <a:schemeClr val="dk1"/>
              </a:buClr>
              <a:buSzPct val="100000"/>
              <a:buNone/>
            </a:pPr>
            <a:endParaRPr sz="2400" dirty="0">
              <a:solidFill>
                <a:srgbClr val="000000"/>
              </a:solidFill>
            </a:endParaRPr>
          </a:p>
          <a:p>
            <a:pPr marL="152400" lvl="0" indent="0" algn="l" rtl="0">
              <a:spcBef>
                <a:spcPts val="480"/>
              </a:spcBef>
              <a:spcAft>
                <a:spcPts val="0"/>
              </a:spcAft>
              <a:buClr>
                <a:schemeClr val="dk1"/>
              </a:buClr>
              <a:buSzPct val="100000"/>
              <a:buNone/>
            </a:pPr>
            <a:endParaRPr sz="2400" dirty="0">
              <a:solidFill>
                <a:srgbClr val="0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4"/>
          <p:cNvSpPr txBox="1">
            <a:spLocks noGrp="1"/>
          </p:cNvSpPr>
          <p:nvPr>
            <p:ph type="title"/>
          </p:nvPr>
        </p:nvSpPr>
        <p:spPr>
          <a:xfrm>
            <a:off x="609600" y="525389"/>
            <a:ext cx="109728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185980"/>
              </a:buClr>
              <a:buSzPts val="3600"/>
              <a:buFont typeface="Open Sans"/>
              <a:buNone/>
            </a:pPr>
            <a:r>
              <a:rPr lang="en-CH" sz="4000" dirty="0"/>
              <a:t>Status of observation networks in the region</a:t>
            </a:r>
            <a:br>
              <a:rPr lang="en-CH" sz="4000" dirty="0"/>
            </a:br>
            <a:endParaRPr sz="4000" dirty="0"/>
          </a:p>
        </p:txBody>
      </p:sp>
      <p:sp>
        <p:nvSpPr>
          <p:cNvPr id="125" name="Google Shape;125;p4"/>
          <p:cNvSpPr txBox="1">
            <a:spLocks noGrp="1"/>
          </p:cNvSpPr>
          <p:nvPr>
            <p:ph type="body" idx="1"/>
          </p:nvPr>
        </p:nvSpPr>
        <p:spPr>
          <a:xfrm>
            <a:off x="375683" y="1293314"/>
            <a:ext cx="11596577" cy="5373300"/>
          </a:xfrm>
          <a:prstGeom prst="rect">
            <a:avLst/>
          </a:prstGeom>
          <a:noFill/>
          <a:ln>
            <a:noFill/>
          </a:ln>
        </p:spPr>
        <p:txBody>
          <a:bodyPr spcFirstLastPara="1" wrap="square" lIns="91425" tIns="45700" rIns="91425" bIns="45700" anchor="t" anchorCtr="0">
            <a:noAutofit/>
          </a:bodyPr>
          <a:lstStyle/>
          <a:p>
            <a:pPr marL="342900" lvl="0" indent="-357822" algn="l" rtl="0">
              <a:spcBef>
                <a:spcPts val="1400"/>
              </a:spcBef>
              <a:spcAft>
                <a:spcPts val="0"/>
              </a:spcAft>
              <a:buSzPct val="100000"/>
              <a:buChar char="•"/>
            </a:pPr>
            <a:r>
              <a:rPr lang="en-CH" sz="2000" b="1" dirty="0"/>
              <a:t>Gaps in the region: </a:t>
            </a:r>
            <a:r>
              <a:rPr lang="en-CH" sz="2000" dirty="0"/>
              <a:t>Still major GBON data gaps in the region due to limited upper-air capacity and frequency of reporting (often limited to daytime hours). Significant improvements have been made since 2023, mainly due to adoption of WIS 2.0. The gaps in marine measurements are not addressed yet by SOFF investments.</a:t>
            </a:r>
            <a:endParaRPr sz="2000" dirty="0"/>
          </a:p>
          <a:p>
            <a:pPr marL="342900" lvl="0" indent="-357822" algn="l" rtl="0">
              <a:spcBef>
                <a:spcPts val="0"/>
              </a:spcBef>
              <a:spcAft>
                <a:spcPts val="0"/>
              </a:spcAft>
              <a:buSzPct val="100000"/>
              <a:buChar char="•"/>
            </a:pPr>
            <a:r>
              <a:rPr lang="en-CH" sz="2000" b="1" dirty="0"/>
              <a:t>Regional UA GBON Network: </a:t>
            </a:r>
            <a:r>
              <a:rPr lang="en-CH" sz="2000" dirty="0"/>
              <a:t>The Region IV took a decision for the minimum UA regional network in the Caribbean. The regional network is the minimum required, but not limited to this. Countries not included in the decision are welcome to share additional UA data as they choose.</a:t>
            </a:r>
            <a:endParaRPr sz="2000" dirty="0"/>
          </a:p>
          <a:p>
            <a:pPr marL="342900" lvl="0" indent="-357822" algn="l" rtl="0">
              <a:spcBef>
                <a:spcPts val="1400"/>
              </a:spcBef>
              <a:spcAft>
                <a:spcPts val="0"/>
              </a:spcAft>
              <a:buSzPct val="100000"/>
              <a:buChar char="•"/>
            </a:pPr>
            <a:r>
              <a:rPr lang="en-CH" sz="2000" b="1" dirty="0"/>
              <a:t>Regional coordination: </a:t>
            </a:r>
            <a:r>
              <a:rPr lang="en-CH" sz="2000" dirty="0"/>
              <a:t>The Caribbean region has strong regional structures and collaboration in place that other WMO regions can learn from - there is already examples of regional coordination on WIS2.0, radar mosaic, capacity development and others. SURFACE CDMS that started installation in many countries is another great example of regional collaboration.</a:t>
            </a:r>
            <a:endParaRPr sz="2000" dirty="0"/>
          </a:p>
          <a:p>
            <a:pPr marL="342900" lvl="0" indent="-357822" algn="l" rtl="0">
              <a:spcBef>
                <a:spcPts val="1400"/>
              </a:spcBef>
              <a:spcAft>
                <a:spcPts val="0"/>
              </a:spcAft>
              <a:buSzPct val="100000"/>
              <a:buChar char="•"/>
            </a:pPr>
            <a:r>
              <a:rPr lang="en-CH" sz="2000" b="1" dirty="0"/>
              <a:t>Draft legislation and strategic plans: </a:t>
            </a:r>
            <a:r>
              <a:rPr lang="en-CH" sz="2000" dirty="0"/>
              <a:t>Through the CREWS project, there is a draft meteorological legislation to govern the responsibilities of the met offices and strategic plans to include current and future investment. </a:t>
            </a:r>
            <a:endParaRPr sz="2000" dirty="0"/>
          </a:p>
          <a:p>
            <a:pPr marL="342900" lvl="0" indent="-190500" algn="l" rtl="0">
              <a:spcBef>
                <a:spcPts val="1400"/>
              </a:spcBef>
              <a:spcAft>
                <a:spcPts val="0"/>
              </a:spcAft>
              <a:buClr>
                <a:schemeClr val="dk1"/>
              </a:buClr>
              <a:buSzPct val="100000"/>
              <a:buNone/>
            </a:pPr>
            <a:endParaRPr sz="2000" b="0" i="0" u="none" strike="noStrike" dirty="0">
              <a:solidFill>
                <a:srgbClr val="21212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g3557e073da5_0_0"/>
          <p:cNvSpPr txBox="1">
            <a:spLocks noGrp="1"/>
          </p:cNvSpPr>
          <p:nvPr>
            <p:ph type="title"/>
          </p:nvPr>
        </p:nvSpPr>
        <p:spPr>
          <a:xfrm>
            <a:off x="609600" y="0"/>
            <a:ext cx="10972800" cy="11430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CH" sz="4000" dirty="0"/>
              <a:t>Elephants in the room</a:t>
            </a:r>
            <a:endParaRPr sz="4000" dirty="0"/>
          </a:p>
        </p:txBody>
      </p:sp>
      <p:sp>
        <p:nvSpPr>
          <p:cNvPr id="65" name="Google Shape;65;g3557e073da5_0_0"/>
          <p:cNvSpPr txBox="1">
            <a:spLocks noGrp="1"/>
          </p:cNvSpPr>
          <p:nvPr>
            <p:ph type="body" idx="1"/>
          </p:nvPr>
        </p:nvSpPr>
        <p:spPr>
          <a:xfrm>
            <a:off x="189614" y="983512"/>
            <a:ext cx="11812772" cy="5967269"/>
          </a:xfrm>
          <a:prstGeom prst="rect">
            <a:avLst/>
          </a:prstGeom>
        </p:spPr>
        <p:txBody>
          <a:bodyPr spcFirstLastPara="1" wrap="square" lIns="91425" tIns="45700" rIns="91425" bIns="45700" anchor="t" anchorCtr="0">
            <a:normAutofit fontScale="92500" lnSpcReduction="20000"/>
          </a:bodyPr>
          <a:lstStyle/>
          <a:p>
            <a:pPr marL="444500" lvl="0" indent="-368300" algn="l" rtl="0">
              <a:spcBef>
                <a:spcPts val="1400"/>
              </a:spcBef>
              <a:spcAft>
                <a:spcPts val="0"/>
              </a:spcAft>
              <a:buSzPts val="2200"/>
              <a:buFont typeface="Open Sans"/>
              <a:buChar char="●"/>
            </a:pPr>
            <a:r>
              <a:rPr lang="en-CH" sz="2400" b="1" dirty="0"/>
              <a:t>Sometimes “less is more” </a:t>
            </a:r>
            <a:r>
              <a:rPr lang="en-CH" sz="2400" dirty="0"/>
              <a:t>- fragmented heterogeneous infrastructure is hard to maintain/sustain. There is a need for the development projects to be harmonized to reduced this fragmentation.</a:t>
            </a:r>
            <a:endParaRPr sz="2400" dirty="0"/>
          </a:p>
          <a:p>
            <a:pPr marL="444500" lvl="0" indent="-368300" algn="l" rtl="0">
              <a:spcBef>
                <a:spcPts val="1400"/>
              </a:spcBef>
              <a:spcAft>
                <a:spcPts val="0"/>
              </a:spcAft>
              <a:buSzPts val="2200"/>
              <a:buFont typeface="Noto Sans Symbols"/>
              <a:buChar char="●"/>
            </a:pPr>
            <a:r>
              <a:rPr lang="en-CH" sz="2400" dirty="0"/>
              <a:t>Procurement at national level could hold back progress, what is role of CMO/CIMH for procurement</a:t>
            </a:r>
            <a:endParaRPr sz="2400" dirty="0"/>
          </a:p>
          <a:p>
            <a:pPr marL="444500" lvl="0" indent="-368300" algn="l" rtl="0">
              <a:spcBef>
                <a:spcPts val="1400"/>
              </a:spcBef>
              <a:spcAft>
                <a:spcPts val="0"/>
              </a:spcAft>
              <a:buSzPts val="2200"/>
              <a:buFont typeface="Noto Sans Symbols"/>
              <a:buChar char="●"/>
            </a:pPr>
            <a:r>
              <a:rPr lang="en-CH" sz="2400" dirty="0"/>
              <a:t>There is a divide in the region between </a:t>
            </a:r>
            <a:r>
              <a:rPr lang="en-CH" sz="2400" dirty="0" err="1"/>
              <a:t>spanish</a:t>
            </a:r>
            <a:r>
              <a:rPr lang="en-CH" sz="2400" dirty="0"/>
              <a:t> and </a:t>
            </a:r>
            <a:r>
              <a:rPr lang="en-CH" sz="2400" dirty="0" err="1"/>
              <a:t>english</a:t>
            </a:r>
            <a:r>
              <a:rPr lang="en-CH" sz="2400" dirty="0"/>
              <a:t> speaking</a:t>
            </a:r>
            <a:endParaRPr sz="2400" dirty="0"/>
          </a:p>
          <a:p>
            <a:pPr marL="444500" lvl="0" indent="-368300" algn="l" rtl="0">
              <a:spcBef>
                <a:spcPts val="1400"/>
              </a:spcBef>
              <a:spcAft>
                <a:spcPts val="0"/>
              </a:spcAft>
              <a:buSzPts val="2200"/>
              <a:buFont typeface="Open Sans"/>
              <a:buChar char="●"/>
            </a:pPr>
            <a:r>
              <a:rPr lang="en-CH" sz="2400" b="1" dirty="0"/>
              <a:t>CHUAS programme</a:t>
            </a:r>
            <a:r>
              <a:rPr lang="en-CH" sz="2400" dirty="0"/>
              <a:t>: Current national plans for GBON compliance in the Caribbeans relies on US CHUAS programme.</a:t>
            </a:r>
            <a:endParaRPr sz="2400" dirty="0"/>
          </a:p>
          <a:p>
            <a:pPr marL="444500" lvl="0" indent="-368300" algn="l" rtl="0">
              <a:spcBef>
                <a:spcPts val="1400"/>
              </a:spcBef>
              <a:spcAft>
                <a:spcPts val="0"/>
              </a:spcAft>
              <a:buSzPts val="2200"/>
              <a:buFont typeface="Open Sans"/>
              <a:buChar char="●"/>
            </a:pPr>
            <a:r>
              <a:rPr lang="en-CH" sz="2400" b="1" dirty="0"/>
              <a:t>Long-term continuity: </a:t>
            </a:r>
            <a:r>
              <a:rPr lang="en-CH" sz="2400" dirty="0"/>
              <a:t>Caribbean countries want to ensure that they can maintain their upper-air network in the case that US support is discontinued or reduced (such as: lack of support for Hydrogen generators).</a:t>
            </a:r>
            <a:endParaRPr sz="2400" dirty="0"/>
          </a:p>
          <a:p>
            <a:pPr marL="444500" lvl="0" indent="-368300" algn="l" rtl="0">
              <a:spcBef>
                <a:spcPts val="1400"/>
              </a:spcBef>
              <a:spcAft>
                <a:spcPts val="0"/>
              </a:spcAft>
              <a:buSzPts val="2200"/>
              <a:buFont typeface="Noto Sans Symbols"/>
              <a:buChar char="●"/>
            </a:pPr>
            <a:r>
              <a:rPr lang="en-CH" sz="2400" b="1" dirty="0"/>
              <a:t>Regional Network decision: </a:t>
            </a:r>
            <a:r>
              <a:rPr lang="en-CH" sz="2400" dirty="0"/>
              <a:t>The Regional Network GBON design may impact the gap assessments prepared for SOFF.</a:t>
            </a:r>
            <a:endParaRPr sz="2400" dirty="0"/>
          </a:p>
          <a:p>
            <a:pPr marL="444500" lvl="0" indent="-368300" algn="l" rtl="0">
              <a:spcBef>
                <a:spcPts val="1400"/>
              </a:spcBef>
              <a:spcAft>
                <a:spcPts val="0"/>
              </a:spcAft>
              <a:buSzPts val="2200"/>
              <a:buFont typeface="Noto Sans Symbols"/>
              <a:buChar char="●"/>
            </a:pPr>
            <a:r>
              <a:rPr lang="en-CH" sz="2400" dirty="0"/>
              <a:t>There is a need for adequate legislation and legal protection.</a:t>
            </a:r>
            <a:endParaRPr sz="2400" dirty="0"/>
          </a:p>
          <a:p>
            <a:pPr marL="444500" lvl="0" indent="-368300" algn="l" rtl="0">
              <a:spcBef>
                <a:spcPts val="1400"/>
              </a:spcBef>
              <a:spcAft>
                <a:spcPts val="0"/>
              </a:spcAft>
              <a:buSzPts val="2200"/>
              <a:buFont typeface="Noto Sans Symbols"/>
              <a:buChar char="●"/>
            </a:pPr>
            <a:r>
              <a:rPr lang="en-CH" sz="2400" dirty="0"/>
              <a:t>Investment and compliance Phase uncertainty of the how it will be done by NMS</a:t>
            </a:r>
            <a:endParaRP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g3557e073da5_0_15"/>
          <p:cNvSpPr txBox="1">
            <a:spLocks noGrp="1"/>
          </p:cNvSpPr>
          <p:nvPr>
            <p:ph type="title"/>
          </p:nvPr>
        </p:nvSpPr>
        <p:spPr>
          <a:xfrm>
            <a:off x="492642" y="246455"/>
            <a:ext cx="11277600" cy="1143000"/>
          </a:xfrm>
          <a:prstGeom prst="rect">
            <a:avLst/>
          </a:prstGeom>
        </p:spPr>
        <p:txBody>
          <a:bodyPr spcFirstLastPara="1" wrap="square" lIns="91425" tIns="45700" rIns="91425" bIns="45700" anchor="ctr" anchorCtr="0">
            <a:normAutofit fontScale="90000"/>
          </a:bodyPr>
          <a:lstStyle/>
          <a:p>
            <a:pPr marL="0" lvl="0" indent="0" algn="l" rtl="0">
              <a:spcBef>
                <a:spcPts val="0"/>
              </a:spcBef>
              <a:spcAft>
                <a:spcPts val="0"/>
              </a:spcAft>
              <a:buNone/>
            </a:pPr>
            <a:r>
              <a:rPr lang="en-CH" dirty="0"/>
              <a:t>Data sharing infrastructure - WIS2.0, SURFACE</a:t>
            </a:r>
            <a:endParaRPr dirty="0"/>
          </a:p>
        </p:txBody>
      </p:sp>
      <p:sp>
        <p:nvSpPr>
          <p:cNvPr id="71" name="Google Shape;71;g3557e073da5_0_15"/>
          <p:cNvSpPr txBox="1">
            <a:spLocks noGrp="1"/>
          </p:cNvSpPr>
          <p:nvPr>
            <p:ph type="body" idx="1"/>
          </p:nvPr>
        </p:nvSpPr>
        <p:spPr>
          <a:xfrm>
            <a:off x="492642" y="1702673"/>
            <a:ext cx="10972800" cy="4526100"/>
          </a:xfrm>
          <a:prstGeom prst="rect">
            <a:avLst/>
          </a:prstGeom>
        </p:spPr>
        <p:txBody>
          <a:bodyPr spcFirstLastPara="1" wrap="square" lIns="91425" tIns="45700" rIns="91425" bIns="45700" anchor="t" anchorCtr="0">
            <a:normAutofit fontScale="92500"/>
          </a:bodyPr>
          <a:lstStyle/>
          <a:p>
            <a:pPr marL="457200" lvl="0" indent="-416560" algn="l" rtl="0">
              <a:spcBef>
                <a:spcPts val="0"/>
              </a:spcBef>
              <a:spcAft>
                <a:spcPts val="0"/>
              </a:spcAft>
              <a:buSzPct val="128000"/>
              <a:buChar char="•"/>
            </a:pPr>
            <a:r>
              <a:rPr lang="en-CH" sz="2500" b="1" dirty="0">
                <a:highlight>
                  <a:schemeClr val="lt1"/>
                </a:highlight>
              </a:rPr>
              <a:t>Sustainability is a problem: </a:t>
            </a:r>
            <a:r>
              <a:rPr lang="en-CH" sz="2500" dirty="0">
                <a:highlight>
                  <a:schemeClr val="lt1"/>
                </a:highlight>
              </a:rPr>
              <a:t>Success of WIS2.0 in the region relies on individuals - 2-3 people who have a lot of passion, SURFACE development is mainly supported by one individual - capacity on this needs to be built out to more people.</a:t>
            </a:r>
            <a:endParaRPr sz="2500" dirty="0">
              <a:highlight>
                <a:schemeClr val="lt1"/>
              </a:highlight>
            </a:endParaRPr>
          </a:p>
          <a:p>
            <a:pPr marL="457200" lvl="0" indent="-416560" algn="l" rtl="0">
              <a:spcBef>
                <a:spcPts val="0"/>
              </a:spcBef>
              <a:spcAft>
                <a:spcPts val="0"/>
              </a:spcAft>
              <a:buSzPct val="128000"/>
              <a:buChar char="•"/>
            </a:pPr>
            <a:r>
              <a:rPr lang="en-CH" sz="2500" b="1" dirty="0">
                <a:highlight>
                  <a:schemeClr val="lt1"/>
                </a:highlight>
              </a:rPr>
              <a:t>Financial support: </a:t>
            </a:r>
            <a:r>
              <a:rPr lang="en-CH" sz="2500" dirty="0">
                <a:highlight>
                  <a:schemeClr val="lt1"/>
                </a:highlight>
              </a:rPr>
              <a:t>support should be given to countries or organizations that support WIS2.0 &amp; SURFACE, through SOFF and CREWS.</a:t>
            </a:r>
            <a:endParaRPr sz="2500" dirty="0">
              <a:highlight>
                <a:schemeClr val="lt1"/>
              </a:highlight>
            </a:endParaRPr>
          </a:p>
          <a:p>
            <a:pPr marL="457200" lvl="0" indent="-416560" algn="l" rtl="0">
              <a:spcBef>
                <a:spcPts val="0"/>
              </a:spcBef>
              <a:spcAft>
                <a:spcPts val="0"/>
              </a:spcAft>
              <a:buSzPct val="128000"/>
              <a:buChar char="•"/>
            </a:pPr>
            <a:r>
              <a:rPr lang="en-CH" sz="2500" b="1" dirty="0">
                <a:highlight>
                  <a:schemeClr val="lt1"/>
                </a:highlight>
              </a:rPr>
              <a:t>Establishing a working group/community of practice:</a:t>
            </a:r>
            <a:r>
              <a:rPr lang="en-CH" sz="2500" dirty="0">
                <a:highlight>
                  <a:schemeClr val="lt1"/>
                </a:highlight>
              </a:rPr>
              <a:t> Establishing a regional IT team/group that works closely together and meets regularly.</a:t>
            </a:r>
            <a:endParaRPr sz="2500" dirty="0">
              <a:highlight>
                <a:schemeClr val="lt1"/>
              </a:highlight>
            </a:endParaRPr>
          </a:p>
          <a:p>
            <a:pPr marL="457200" lvl="0" indent="-416560" algn="l" rtl="0">
              <a:spcBef>
                <a:spcPts val="0"/>
              </a:spcBef>
              <a:spcAft>
                <a:spcPts val="0"/>
              </a:spcAft>
              <a:buSzPct val="128000"/>
              <a:buChar char="•"/>
            </a:pPr>
            <a:r>
              <a:rPr lang="en-CH" sz="2500" b="1" dirty="0">
                <a:highlight>
                  <a:schemeClr val="lt1"/>
                </a:highlight>
              </a:rPr>
              <a:t>Create a platform: </a:t>
            </a:r>
            <a:r>
              <a:rPr lang="en-CH" sz="2500" dirty="0">
                <a:highlight>
                  <a:schemeClr val="lt1"/>
                </a:highlight>
              </a:rPr>
              <a:t>for sharing technical standards, technical documents and information between countries.</a:t>
            </a:r>
            <a:endParaRPr sz="2500" dirty="0">
              <a:highlight>
                <a:schemeClr val="lt1"/>
              </a:highlight>
            </a:endParaRPr>
          </a:p>
          <a:p>
            <a:pPr marL="457200" lvl="0" indent="-416560" algn="l" rtl="0">
              <a:spcBef>
                <a:spcPts val="0"/>
              </a:spcBef>
              <a:spcAft>
                <a:spcPts val="0"/>
              </a:spcAft>
              <a:buSzPct val="128000"/>
              <a:buChar char="•"/>
            </a:pPr>
            <a:r>
              <a:rPr lang="en-CH" sz="2500" b="1" dirty="0">
                <a:highlight>
                  <a:schemeClr val="lt1"/>
                </a:highlight>
              </a:rPr>
              <a:t>Training for this team: </a:t>
            </a:r>
            <a:r>
              <a:rPr lang="en-CH" sz="2500" dirty="0">
                <a:highlight>
                  <a:schemeClr val="lt1"/>
                </a:highlight>
              </a:rPr>
              <a:t>regular training in-person in needed.</a:t>
            </a:r>
            <a:endParaRPr sz="2500" dirty="0">
              <a:highlight>
                <a:schemeClr val="lt1"/>
              </a:highlight>
            </a:endParaRPr>
          </a:p>
          <a:p>
            <a:pPr marL="0" lvl="0" indent="0" algn="l" rtl="0">
              <a:spcBef>
                <a:spcPts val="1400"/>
              </a:spcBef>
              <a:spcAft>
                <a:spcPts val="1400"/>
              </a:spcAft>
              <a:buNone/>
            </a:pPr>
            <a:endParaRPr sz="2400" dirty="0">
              <a:highlight>
                <a:srgbClr val="FFFF00"/>
              </a:highligh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g3557e073da5_0_20"/>
          <p:cNvSpPr txBox="1">
            <a:spLocks noGrp="1"/>
          </p:cNvSpPr>
          <p:nvPr>
            <p:ph type="title"/>
          </p:nvPr>
        </p:nvSpPr>
        <p:spPr>
          <a:xfrm>
            <a:off x="428846" y="104517"/>
            <a:ext cx="10972800" cy="1143000"/>
          </a:xfrm>
          <a:prstGeom prst="rect">
            <a:avLst/>
          </a:prstGeom>
        </p:spPr>
        <p:txBody>
          <a:bodyPr spcFirstLastPara="1" wrap="square" lIns="91425" tIns="45700" rIns="91425" bIns="45700" anchor="ctr" anchorCtr="0">
            <a:normAutofit fontScale="90000"/>
          </a:bodyPr>
          <a:lstStyle/>
          <a:p>
            <a:pPr marL="0" lvl="0" indent="0" algn="l" rtl="0">
              <a:spcBef>
                <a:spcPts val="0"/>
              </a:spcBef>
              <a:spcAft>
                <a:spcPts val="0"/>
              </a:spcAft>
              <a:buNone/>
            </a:pPr>
            <a:r>
              <a:rPr lang="en-CH" dirty="0"/>
              <a:t>Calibration, operations and maintenance</a:t>
            </a:r>
            <a:endParaRPr dirty="0"/>
          </a:p>
        </p:txBody>
      </p:sp>
      <p:sp>
        <p:nvSpPr>
          <p:cNvPr id="77" name="Google Shape;77;g3557e073da5_0_20"/>
          <p:cNvSpPr txBox="1">
            <a:spLocks noGrp="1"/>
          </p:cNvSpPr>
          <p:nvPr>
            <p:ph type="body" idx="1"/>
          </p:nvPr>
        </p:nvSpPr>
        <p:spPr>
          <a:xfrm>
            <a:off x="88605" y="1247517"/>
            <a:ext cx="11674549" cy="5610483"/>
          </a:xfrm>
          <a:prstGeom prst="rect">
            <a:avLst/>
          </a:prstGeom>
        </p:spPr>
        <p:txBody>
          <a:bodyPr spcFirstLastPara="1" wrap="square" lIns="91425" tIns="45700" rIns="91425" bIns="45700" anchor="t" anchorCtr="0">
            <a:normAutofit fontScale="92500" lnSpcReduction="20000"/>
          </a:bodyPr>
          <a:lstStyle/>
          <a:p>
            <a:pPr marL="457200" lvl="0" indent="-363696" algn="l" rtl="0">
              <a:spcBef>
                <a:spcPts val="0"/>
              </a:spcBef>
              <a:spcAft>
                <a:spcPts val="0"/>
              </a:spcAft>
              <a:buSzPct val="100000"/>
              <a:buFont typeface="Open Sans"/>
              <a:buChar char="•"/>
            </a:pPr>
            <a:r>
              <a:rPr lang="en-CH" sz="2400" b="1" dirty="0">
                <a:highlight>
                  <a:schemeClr val="lt1"/>
                </a:highlight>
              </a:rPr>
              <a:t>Regional </a:t>
            </a:r>
            <a:r>
              <a:rPr lang="en-CH" sz="2400" b="1" dirty="0" err="1">
                <a:highlight>
                  <a:schemeClr val="lt1"/>
                </a:highlight>
              </a:rPr>
              <a:t>Centers</a:t>
            </a:r>
            <a:r>
              <a:rPr lang="en-CH" sz="2400" b="1" dirty="0">
                <a:highlight>
                  <a:schemeClr val="lt1"/>
                </a:highlight>
              </a:rPr>
              <a:t>:</a:t>
            </a:r>
            <a:r>
              <a:rPr lang="en-CH" sz="2400" dirty="0">
                <a:highlight>
                  <a:schemeClr val="lt1"/>
                </a:highlight>
              </a:rPr>
              <a:t> two main calibration </a:t>
            </a:r>
            <a:r>
              <a:rPr lang="en-CH" sz="2400" dirty="0" err="1">
                <a:highlight>
                  <a:schemeClr val="lt1"/>
                </a:highlight>
              </a:rPr>
              <a:t>centers</a:t>
            </a:r>
            <a:r>
              <a:rPr lang="en-CH" sz="2400" dirty="0">
                <a:highlight>
                  <a:schemeClr val="lt1"/>
                </a:highlight>
              </a:rPr>
              <a:t> in the region CIMH and Cuba. In the current mechanism, SOFF can support Cuba, but </a:t>
            </a:r>
            <a:r>
              <a:rPr lang="en-CH" sz="2400" dirty="0">
                <a:solidFill>
                  <a:srgbClr val="FF0000"/>
                </a:solidFill>
                <a:highlight>
                  <a:schemeClr val="lt1"/>
                </a:highlight>
              </a:rPr>
              <a:t>CIMH cannot be supported with the current SOFF model</a:t>
            </a:r>
            <a:endParaRPr sz="2400" dirty="0">
              <a:solidFill>
                <a:srgbClr val="FF0000"/>
              </a:solidFill>
              <a:highlight>
                <a:schemeClr val="lt1"/>
              </a:highlight>
            </a:endParaRPr>
          </a:p>
          <a:p>
            <a:pPr marL="457200" lvl="0" indent="-363696" algn="l" rtl="0">
              <a:spcBef>
                <a:spcPts val="0"/>
              </a:spcBef>
              <a:spcAft>
                <a:spcPts val="0"/>
              </a:spcAft>
              <a:buSzPct val="100000"/>
              <a:buChar char="•"/>
            </a:pPr>
            <a:r>
              <a:rPr lang="en-CH" sz="2400" b="1" dirty="0">
                <a:highlight>
                  <a:schemeClr val="lt1"/>
                </a:highlight>
              </a:rPr>
              <a:t>Capacity of larger </a:t>
            </a:r>
            <a:r>
              <a:rPr lang="en-CH" sz="2400" b="1" dirty="0" err="1">
                <a:highlight>
                  <a:schemeClr val="lt1"/>
                </a:highlight>
              </a:rPr>
              <a:t>NMHSs</a:t>
            </a:r>
            <a:r>
              <a:rPr lang="en-CH" sz="2400" b="1" dirty="0">
                <a:highlight>
                  <a:schemeClr val="lt1"/>
                </a:highlight>
              </a:rPr>
              <a:t> built: </a:t>
            </a:r>
            <a:r>
              <a:rPr lang="en-CH" sz="2400" dirty="0">
                <a:highlight>
                  <a:schemeClr val="lt1"/>
                </a:highlight>
              </a:rPr>
              <a:t>Larger met services can build calibration services as a backup to the two main CIMH and Cuba </a:t>
            </a:r>
            <a:endParaRPr sz="2400" dirty="0">
              <a:solidFill>
                <a:srgbClr val="FF0000"/>
              </a:solidFill>
              <a:highlight>
                <a:schemeClr val="lt1"/>
              </a:highlight>
            </a:endParaRPr>
          </a:p>
          <a:p>
            <a:pPr marL="457200" lvl="0" indent="-363696" algn="l" rtl="0">
              <a:spcBef>
                <a:spcPts val="0"/>
              </a:spcBef>
              <a:spcAft>
                <a:spcPts val="0"/>
              </a:spcAft>
              <a:buSzPct val="100000"/>
              <a:buChar char="•"/>
            </a:pPr>
            <a:r>
              <a:rPr lang="en-CH" sz="2400" b="1" dirty="0">
                <a:highlight>
                  <a:schemeClr val="lt1"/>
                </a:highlight>
              </a:rPr>
              <a:t>Calibration kits for all:</a:t>
            </a:r>
            <a:r>
              <a:rPr lang="en-CH" sz="2400" dirty="0">
                <a:highlight>
                  <a:schemeClr val="lt1"/>
                </a:highlight>
              </a:rPr>
              <a:t> All met services having calibration kits (traveling standard), suggestion to </a:t>
            </a:r>
            <a:r>
              <a:rPr lang="en-CH" sz="2400" dirty="0" err="1">
                <a:highlight>
                  <a:schemeClr val="lt1"/>
                </a:highlight>
              </a:rPr>
              <a:t>hamonize</a:t>
            </a:r>
            <a:r>
              <a:rPr lang="en-CH" sz="2400" dirty="0">
                <a:highlight>
                  <a:schemeClr val="lt1"/>
                </a:highlight>
              </a:rPr>
              <a:t> these kits across the region</a:t>
            </a:r>
            <a:endParaRPr sz="2400" dirty="0">
              <a:highlight>
                <a:schemeClr val="lt1"/>
              </a:highlight>
            </a:endParaRPr>
          </a:p>
          <a:p>
            <a:pPr marL="457200" lvl="0" indent="-363696" algn="l" rtl="0">
              <a:spcBef>
                <a:spcPts val="0"/>
              </a:spcBef>
              <a:spcAft>
                <a:spcPts val="0"/>
              </a:spcAft>
              <a:buClr>
                <a:srgbClr val="FF0000"/>
              </a:buClr>
              <a:buSzPct val="100000"/>
              <a:buChar char="•"/>
            </a:pPr>
            <a:r>
              <a:rPr lang="en-CH" sz="2400" dirty="0">
                <a:solidFill>
                  <a:srgbClr val="FF0000"/>
                </a:solidFill>
                <a:highlight>
                  <a:schemeClr val="lt1"/>
                </a:highlight>
              </a:rPr>
              <a:t>Create a regional policy for regional procurement and storage of spare parts</a:t>
            </a:r>
            <a:endParaRPr sz="2400" dirty="0">
              <a:solidFill>
                <a:srgbClr val="FF0000"/>
              </a:solidFill>
              <a:highlight>
                <a:schemeClr val="lt1"/>
              </a:highlight>
            </a:endParaRPr>
          </a:p>
          <a:p>
            <a:pPr marL="457200" lvl="0" indent="-363696" algn="l" rtl="0">
              <a:spcBef>
                <a:spcPts val="0"/>
              </a:spcBef>
              <a:spcAft>
                <a:spcPts val="0"/>
              </a:spcAft>
              <a:buSzPct val="100000"/>
              <a:buChar char="•"/>
            </a:pPr>
            <a:r>
              <a:rPr lang="en-CH" sz="2400" b="1" dirty="0">
                <a:highlight>
                  <a:schemeClr val="lt1"/>
                </a:highlight>
              </a:rPr>
              <a:t>Need for spares in each country as well as regional pool:</a:t>
            </a:r>
            <a:r>
              <a:rPr lang="en-CH" sz="2400" dirty="0">
                <a:highlight>
                  <a:schemeClr val="lt1"/>
                </a:highlight>
              </a:rPr>
              <a:t> Need a spare facility within the country itself, because of the different equipment used and since when you send sensors to a calibration lab you need to have spares in the meantime. Regional pool may be considered for equipment that is used by many - such as upper air renewables or radar spare parts. </a:t>
            </a:r>
            <a:endParaRPr sz="2400" dirty="0">
              <a:highlight>
                <a:schemeClr val="lt1"/>
              </a:highlight>
            </a:endParaRPr>
          </a:p>
          <a:p>
            <a:pPr marL="457200" lvl="0" indent="-363696" algn="l" rtl="0">
              <a:spcBef>
                <a:spcPts val="0"/>
              </a:spcBef>
              <a:spcAft>
                <a:spcPts val="0"/>
              </a:spcAft>
              <a:buSzPct val="100000"/>
              <a:buChar char="•"/>
            </a:pPr>
            <a:r>
              <a:rPr lang="en-CH" sz="2400" b="1" dirty="0">
                <a:highlight>
                  <a:schemeClr val="lt1"/>
                </a:highlight>
              </a:rPr>
              <a:t>We need to know the costs: </a:t>
            </a:r>
            <a:r>
              <a:rPr lang="en-CH" sz="2400" dirty="0">
                <a:highlight>
                  <a:schemeClr val="lt1"/>
                </a:highlight>
              </a:rPr>
              <a:t>of what it will take to achieve this in order for SOFF to fund this or consider the funding. It was suggested that regional </a:t>
            </a:r>
            <a:r>
              <a:rPr lang="en-CH" sz="2400" dirty="0" err="1">
                <a:highlight>
                  <a:schemeClr val="lt1"/>
                </a:highlight>
              </a:rPr>
              <a:t>centers</a:t>
            </a:r>
            <a:r>
              <a:rPr lang="en-CH" sz="2400" dirty="0">
                <a:highlight>
                  <a:schemeClr val="lt1"/>
                </a:highlight>
              </a:rPr>
              <a:t> will have a price catalogue to allow incorporating the needed funds into the budgeting of the NCPs. </a:t>
            </a:r>
            <a:endParaRPr sz="2400" dirty="0">
              <a:highlight>
                <a:schemeClr val="lt1"/>
              </a:highlight>
            </a:endParaRPr>
          </a:p>
          <a:p>
            <a:pPr marL="457200" lvl="0" indent="-363696" algn="l" rtl="0">
              <a:spcBef>
                <a:spcPts val="0"/>
              </a:spcBef>
              <a:spcAft>
                <a:spcPts val="0"/>
              </a:spcAft>
              <a:buSzPct val="100000"/>
              <a:buChar char="•"/>
            </a:pPr>
            <a:r>
              <a:rPr lang="en-CH" sz="2400" b="1" dirty="0">
                <a:highlight>
                  <a:schemeClr val="lt1"/>
                </a:highlight>
              </a:rPr>
              <a:t>Regional funding window or support:</a:t>
            </a:r>
            <a:r>
              <a:rPr lang="en-CH" sz="2400" dirty="0">
                <a:highlight>
                  <a:schemeClr val="lt1"/>
                </a:highlight>
              </a:rPr>
              <a:t> through SOFF, CREWS or other to support calibration approach outlined above</a:t>
            </a:r>
            <a:endParaRPr sz="2400" dirty="0">
              <a:highlight>
                <a:schemeClr val="lt1"/>
              </a:highligh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g3557e073da5_0_25"/>
          <p:cNvSpPr txBox="1">
            <a:spLocks noGrp="1"/>
          </p:cNvSpPr>
          <p:nvPr>
            <p:ph type="title"/>
          </p:nvPr>
        </p:nvSpPr>
        <p:spPr>
          <a:xfrm>
            <a:off x="609600" y="0"/>
            <a:ext cx="10972800" cy="11430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CH" sz="4000" dirty="0"/>
              <a:t>GBON related capacity development</a:t>
            </a:r>
            <a:endParaRPr sz="4000" dirty="0"/>
          </a:p>
        </p:txBody>
      </p:sp>
      <p:sp>
        <p:nvSpPr>
          <p:cNvPr id="83" name="Google Shape;83;g3557e073da5_0_25"/>
          <p:cNvSpPr txBox="1">
            <a:spLocks noGrp="1"/>
          </p:cNvSpPr>
          <p:nvPr>
            <p:ph type="body" idx="1"/>
          </p:nvPr>
        </p:nvSpPr>
        <p:spPr>
          <a:xfrm>
            <a:off x="212651" y="1143000"/>
            <a:ext cx="11674549" cy="5715000"/>
          </a:xfrm>
          <a:prstGeom prst="rect">
            <a:avLst/>
          </a:prstGeom>
        </p:spPr>
        <p:txBody>
          <a:bodyPr spcFirstLastPara="1" wrap="square" lIns="91425" tIns="45700" rIns="91425" bIns="45700" anchor="t" anchorCtr="0">
            <a:noAutofit/>
          </a:bodyPr>
          <a:lstStyle/>
          <a:p>
            <a:pPr marL="457200" lvl="0" indent="-369570" algn="l" rtl="0">
              <a:spcBef>
                <a:spcPts val="0"/>
              </a:spcBef>
              <a:spcAft>
                <a:spcPts val="0"/>
              </a:spcAft>
              <a:buSzPct val="100000"/>
              <a:buChar char="•"/>
            </a:pPr>
            <a:r>
              <a:rPr lang="en-CH" sz="2200" b="1" dirty="0">
                <a:highlight>
                  <a:schemeClr val="lt1"/>
                </a:highlight>
              </a:rPr>
              <a:t>Equipment has no value and no sustainability without dedicated technicians. </a:t>
            </a:r>
            <a:r>
              <a:rPr lang="en-CH" sz="2200" dirty="0">
                <a:highlight>
                  <a:schemeClr val="lt1"/>
                </a:highlight>
              </a:rPr>
              <a:t>Every plan needs to contain the needed training and capacity building for the relevant technicians, as well as preparation of the needed maintenance/calibration procedures.</a:t>
            </a:r>
            <a:endParaRPr sz="2200" dirty="0">
              <a:highlight>
                <a:schemeClr val="lt1"/>
              </a:highlight>
            </a:endParaRPr>
          </a:p>
          <a:p>
            <a:pPr marL="457200" lvl="0" indent="-369570" algn="l" rtl="0">
              <a:spcBef>
                <a:spcPts val="0"/>
              </a:spcBef>
              <a:spcAft>
                <a:spcPts val="0"/>
              </a:spcAft>
              <a:buSzPct val="100000"/>
              <a:buChar char="•"/>
            </a:pPr>
            <a:r>
              <a:rPr lang="en-CH" sz="2200" b="1" dirty="0">
                <a:highlight>
                  <a:schemeClr val="lt1"/>
                </a:highlight>
              </a:rPr>
              <a:t>Competence framework: </a:t>
            </a:r>
            <a:r>
              <a:rPr lang="en-CH" sz="2200" dirty="0">
                <a:highlight>
                  <a:schemeClr val="lt1"/>
                </a:highlight>
              </a:rPr>
              <a:t>Countries need to develop clear competence frameworks - maintenance, calibration, IT, marine observations. Regional effort with WMO should be done in this regards, which may be supported by SOFF, CREWS or others. </a:t>
            </a:r>
            <a:endParaRPr sz="2200" dirty="0">
              <a:highlight>
                <a:schemeClr val="lt1"/>
              </a:highlight>
            </a:endParaRPr>
          </a:p>
          <a:p>
            <a:pPr marL="457200" lvl="0" indent="-416560" algn="l" rtl="0">
              <a:spcBef>
                <a:spcPts val="0"/>
              </a:spcBef>
              <a:spcAft>
                <a:spcPts val="0"/>
              </a:spcAft>
              <a:buSzPct val="128000"/>
              <a:buChar char="•"/>
            </a:pPr>
            <a:r>
              <a:rPr lang="en-CH" sz="2200" b="1" dirty="0">
                <a:highlight>
                  <a:schemeClr val="lt1"/>
                </a:highlight>
              </a:rPr>
              <a:t>Establishing a working groups/communities of practice:</a:t>
            </a:r>
            <a:r>
              <a:rPr lang="en-CH" sz="2200" dirty="0">
                <a:highlight>
                  <a:schemeClr val="lt1"/>
                </a:highlight>
              </a:rPr>
              <a:t> Establishing regional teams/groups that works closely together and meets regularly - not only IT but also maintenance, calibration, marine obs., radar etc. </a:t>
            </a:r>
            <a:endParaRPr sz="2200" dirty="0">
              <a:highlight>
                <a:schemeClr val="lt1"/>
              </a:highlight>
            </a:endParaRPr>
          </a:p>
          <a:p>
            <a:pPr marL="457200" lvl="0" indent="-375443" algn="l" rtl="0">
              <a:spcBef>
                <a:spcPts val="0"/>
              </a:spcBef>
              <a:spcAft>
                <a:spcPts val="0"/>
              </a:spcAft>
              <a:buSzPct val="100000"/>
              <a:buChar char="•"/>
            </a:pPr>
            <a:r>
              <a:rPr lang="en-CH" sz="2200" dirty="0">
                <a:highlight>
                  <a:schemeClr val="lt1"/>
                </a:highlight>
              </a:rPr>
              <a:t>Need </a:t>
            </a:r>
            <a:r>
              <a:rPr lang="en-CH" sz="2200" dirty="0" err="1">
                <a:highlight>
                  <a:schemeClr val="lt1"/>
                </a:highlight>
              </a:rPr>
              <a:t>roaving</a:t>
            </a:r>
            <a:r>
              <a:rPr lang="en-CH" sz="2200" dirty="0">
                <a:highlight>
                  <a:schemeClr val="lt1"/>
                </a:highlight>
              </a:rPr>
              <a:t> experts to go and support members </a:t>
            </a:r>
            <a:endParaRPr sz="2200" dirty="0">
              <a:highlight>
                <a:schemeClr val="lt1"/>
              </a:highlight>
            </a:endParaRPr>
          </a:p>
          <a:p>
            <a:pPr marL="457200" lvl="0" indent="-369570" algn="l" rtl="0">
              <a:spcBef>
                <a:spcPts val="0"/>
              </a:spcBef>
              <a:spcAft>
                <a:spcPts val="0"/>
              </a:spcAft>
              <a:buSzPct val="100000"/>
              <a:buChar char="•"/>
            </a:pPr>
            <a:r>
              <a:rPr lang="en-CH" sz="2200" b="1" dirty="0">
                <a:highlight>
                  <a:schemeClr val="lt1"/>
                </a:highlight>
              </a:rPr>
              <a:t>Communicating the value of </a:t>
            </a:r>
            <a:r>
              <a:rPr lang="en-CH" sz="2200" b="1" dirty="0" err="1">
                <a:highlight>
                  <a:schemeClr val="lt1"/>
                </a:highlight>
              </a:rPr>
              <a:t>NMHSs</a:t>
            </a:r>
            <a:r>
              <a:rPr lang="en-CH" sz="2200" b="1" dirty="0">
                <a:highlight>
                  <a:schemeClr val="lt1"/>
                </a:highlight>
              </a:rPr>
              <a:t>: </a:t>
            </a:r>
            <a:r>
              <a:rPr lang="en-CH" sz="2200" dirty="0">
                <a:highlight>
                  <a:schemeClr val="lt1"/>
                </a:highlight>
              </a:rPr>
              <a:t>Lack of ability of met services to leverage funding from government. There is a big need for WMO and CMO to help met offices to communicate the value of met services to get sustainable support from their government.</a:t>
            </a:r>
            <a:r>
              <a:rPr lang="en-CH" sz="2200" dirty="0">
                <a:solidFill>
                  <a:srgbClr val="FF0000"/>
                </a:solidFill>
                <a:highlight>
                  <a:schemeClr val="lt1"/>
                </a:highlight>
              </a:rPr>
              <a:t> </a:t>
            </a:r>
            <a:endParaRPr sz="2200" dirty="0">
              <a:solidFill>
                <a:srgbClr val="FF0000"/>
              </a:solidFill>
              <a:highlight>
                <a:schemeClr val="lt1"/>
              </a:highlight>
            </a:endParaRPr>
          </a:p>
          <a:p>
            <a:pPr marL="457200" lvl="0" indent="-369570" algn="l" rtl="0">
              <a:spcBef>
                <a:spcPts val="0"/>
              </a:spcBef>
              <a:spcAft>
                <a:spcPts val="0"/>
              </a:spcAft>
              <a:buClr>
                <a:srgbClr val="FF0000"/>
              </a:buClr>
              <a:buSzPct val="100000"/>
              <a:buChar char="•"/>
            </a:pPr>
            <a:r>
              <a:rPr lang="en-CH" sz="2200" dirty="0">
                <a:solidFill>
                  <a:srgbClr val="FF0000"/>
                </a:solidFill>
                <a:highlight>
                  <a:schemeClr val="lt1"/>
                </a:highlight>
              </a:rPr>
              <a:t>Importance of Socio economical benefits studies - supported through CREWS</a:t>
            </a:r>
            <a:endParaRPr sz="2200" dirty="0">
              <a:solidFill>
                <a:srgbClr val="FF0000"/>
              </a:solidFill>
              <a:highlight>
                <a:schemeClr val="lt1"/>
              </a:highligh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g3557e073da5_0_30"/>
          <p:cNvSpPr txBox="1">
            <a:spLocks noGrp="1"/>
          </p:cNvSpPr>
          <p:nvPr>
            <p:ph type="title"/>
          </p:nvPr>
        </p:nvSpPr>
        <p:spPr>
          <a:xfrm>
            <a:off x="609600" y="0"/>
            <a:ext cx="10972800" cy="11430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CH" sz="4000" dirty="0"/>
              <a:t>Leveraging investments in the region</a:t>
            </a:r>
            <a:endParaRPr sz="4000" dirty="0"/>
          </a:p>
        </p:txBody>
      </p:sp>
      <p:sp>
        <p:nvSpPr>
          <p:cNvPr id="89" name="Google Shape;89;g3557e073da5_0_30"/>
          <p:cNvSpPr txBox="1">
            <a:spLocks noGrp="1"/>
          </p:cNvSpPr>
          <p:nvPr>
            <p:ph type="body" idx="1"/>
          </p:nvPr>
        </p:nvSpPr>
        <p:spPr>
          <a:xfrm>
            <a:off x="102781" y="1036674"/>
            <a:ext cx="11834037" cy="6103088"/>
          </a:xfrm>
          <a:prstGeom prst="rect">
            <a:avLst/>
          </a:prstGeom>
        </p:spPr>
        <p:txBody>
          <a:bodyPr spcFirstLastPara="1" wrap="square" lIns="91425" tIns="45700" rIns="91425" bIns="45700" anchor="t" anchorCtr="0">
            <a:normAutofit/>
          </a:bodyPr>
          <a:lstStyle/>
          <a:p>
            <a:pPr marL="457200" lvl="0" indent="-317182" rtl="0">
              <a:spcBef>
                <a:spcPts val="360"/>
              </a:spcBef>
              <a:spcAft>
                <a:spcPts val="0"/>
              </a:spcAft>
              <a:buSzPct val="56250"/>
              <a:buChar char="•"/>
            </a:pPr>
            <a:r>
              <a:rPr lang="en-CH" sz="2300" b="1" dirty="0"/>
              <a:t>SOFF is single-purposed fund supporting GBON compliance</a:t>
            </a:r>
            <a:r>
              <a:rPr lang="en-CH" sz="2300" dirty="0"/>
              <a:t>, while other climate funds including CREWS, with significant portfolio in the region, can provide support to </a:t>
            </a:r>
            <a:r>
              <a:rPr lang="en-CH" sz="2300" dirty="0" err="1"/>
              <a:t>NMHs</a:t>
            </a:r>
            <a:r>
              <a:rPr lang="en-CH" sz="2300" dirty="0"/>
              <a:t> in a broader sense</a:t>
            </a:r>
            <a:endParaRPr sz="2300" dirty="0"/>
          </a:p>
          <a:p>
            <a:pPr marL="457200" lvl="0" indent="-317182" rtl="0">
              <a:spcBef>
                <a:spcPts val="0"/>
              </a:spcBef>
              <a:spcAft>
                <a:spcPts val="0"/>
              </a:spcAft>
              <a:buSzPct val="56250"/>
              <a:buChar char="•"/>
            </a:pPr>
            <a:r>
              <a:rPr lang="en-CH" sz="2300" b="1" dirty="0"/>
              <a:t>Important that </a:t>
            </a:r>
            <a:r>
              <a:rPr lang="en-CH" sz="2300" b="1" dirty="0" err="1"/>
              <a:t>NMHs</a:t>
            </a:r>
            <a:r>
              <a:rPr lang="en-CH" sz="2300" b="1" dirty="0"/>
              <a:t> have a clear perspective about the investments </a:t>
            </a:r>
            <a:r>
              <a:rPr lang="en-CH" sz="2300" dirty="0"/>
              <a:t>being made in their countries so they can identify priorities for funding - projects country driven and not fund driven. Strategic plans to be put in place to help guide this process.</a:t>
            </a:r>
            <a:endParaRPr sz="2300" dirty="0"/>
          </a:p>
          <a:p>
            <a:pPr marL="457200" lvl="0" indent="-317182" rtl="0">
              <a:spcBef>
                <a:spcPts val="0"/>
              </a:spcBef>
              <a:spcAft>
                <a:spcPts val="0"/>
              </a:spcAft>
              <a:buSzPct val="56250"/>
              <a:buChar char="•"/>
            </a:pPr>
            <a:r>
              <a:rPr lang="en-CH" sz="2300" b="1" dirty="0"/>
              <a:t>For additional support beyond SOFF scope, it’s recommended to work also with countries’ IEs</a:t>
            </a:r>
            <a:r>
              <a:rPr lang="en-CH" sz="2300" dirty="0"/>
              <a:t>, that can crowd in additional own resources or support the country accessing additional climate funding </a:t>
            </a:r>
            <a:endParaRPr sz="2300" dirty="0"/>
          </a:p>
          <a:p>
            <a:pPr marL="457200" lvl="0" indent="-317182" rtl="0">
              <a:spcBef>
                <a:spcPts val="0"/>
              </a:spcBef>
              <a:spcAft>
                <a:spcPts val="0"/>
              </a:spcAft>
              <a:buSzPct val="56250"/>
              <a:buChar char="•"/>
            </a:pPr>
            <a:r>
              <a:rPr lang="en-CH" sz="2300" b="1" dirty="0"/>
              <a:t>Opportunities could result from having regional bodies like CIMH accredited</a:t>
            </a:r>
            <a:r>
              <a:rPr lang="en-CH" sz="2300" dirty="0"/>
              <a:t> to access funding from multi-lateral funds.</a:t>
            </a:r>
            <a:endParaRPr sz="2300" dirty="0"/>
          </a:p>
          <a:p>
            <a:pPr marL="457200" lvl="0" indent="-317182" rtl="0">
              <a:spcBef>
                <a:spcPts val="0"/>
              </a:spcBef>
              <a:spcAft>
                <a:spcPts val="0"/>
              </a:spcAft>
              <a:buSzPct val="56250"/>
              <a:buChar char="•"/>
            </a:pPr>
            <a:r>
              <a:rPr lang="en-CH" sz="2300" b="1" dirty="0"/>
              <a:t>Funders and programmes are also responsible to better coordinate support to countries</a:t>
            </a:r>
            <a:r>
              <a:rPr lang="en-CH" sz="2300" dirty="0"/>
              <a:t> to avoid contributing fragmentation, particularly in relation to the procurement of equipment. Coordinate what is expected from the met service because they have limited capacity to support programmes.</a:t>
            </a:r>
            <a:endParaRPr sz="23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g3557e073da5_0_35"/>
          <p:cNvSpPr txBox="1">
            <a:spLocks noGrp="1"/>
          </p:cNvSpPr>
          <p:nvPr>
            <p:ph type="title"/>
          </p:nvPr>
        </p:nvSpPr>
        <p:spPr>
          <a:xfrm>
            <a:off x="800986" y="233917"/>
            <a:ext cx="10972800" cy="11430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CH" sz="4000" dirty="0"/>
              <a:t>Final reflections</a:t>
            </a:r>
            <a:endParaRPr sz="4000" dirty="0"/>
          </a:p>
        </p:txBody>
      </p:sp>
      <p:sp>
        <p:nvSpPr>
          <p:cNvPr id="95" name="Google Shape;95;g3557e073da5_0_35"/>
          <p:cNvSpPr txBox="1">
            <a:spLocks noGrp="1"/>
          </p:cNvSpPr>
          <p:nvPr>
            <p:ph type="body" idx="1"/>
          </p:nvPr>
        </p:nvSpPr>
        <p:spPr>
          <a:xfrm>
            <a:off x="535172" y="1376917"/>
            <a:ext cx="10972800" cy="4526100"/>
          </a:xfrm>
          <a:prstGeom prst="rect">
            <a:avLst/>
          </a:prstGeom>
        </p:spPr>
        <p:txBody>
          <a:bodyPr spcFirstLastPara="1" wrap="square" lIns="91425" tIns="45700" rIns="91425" bIns="45700" anchor="t" anchorCtr="0">
            <a:normAutofit fontScale="85000" lnSpcReduction="20000"/>
          </a:bodyPr>
          <a:lstStyle/>
          <a:p>
            <a:pPr marL="597218" lvl="0" indent="-457200" algn="l" rtl="0">
              <a:spcBef>
                <a:spcPts val="360"/>
              </a:spcBef>
              <a:spcAft>
                <a:spcPts val="0"/>
              </a:spcAft>
              <a:buSzPct val="56250"/>
              <a:buFont typeface="Arial" panose="020B0604020202020204" pitchFamily="34" charset="0"/>
              <a:buChar char="•"/>
            </a:pPr>
            <a:r>
              <a:rPr lang="en-CH" dirty="0"/>
              <a:t>Collaborative environment in this region, working hand and hand</a:t>
            </a:r>
            <a:endParaRPr dirty="0"/>
          </a:p>
          <a:p>
            <a:pPr marL="597218" lvl="0" indent="-457200" algn="l" rtl="0">
              <a:spcBef>
                <a:spcPts val="0"/>
              </a:spcBef>
              <a:spcAft>
                <a:spcPts val="0"/>
              </a:spcAft>
              <a:buSzPct val="56250"/>
              <a:buFont typeface="Arial" panose="020B0604020202020204" pitchFamily="34" charset="0"/>
              <a:buChar char="•"/>
            </a:pPr>
            <a:r>
              <a:rPr lang="en-CH" dirty="0"/>
              <a:t>Recognize role of peer advisors because it is a human’s role to do these assessments</a:t>
            </a:r>
            <a:endParaRPr dirty="0"/>
          </a:p>
          <a:p>
            <a:pPr marL="597218" lvl="0" indent="-457200" algn="l" rtl="0">
              <a:spcBef>
                <a:spcPts val="0"/>
              </a:spcBef>
              <a:spcAft>
                <a:spcPts val="0"/>
              </a:spcAft>
              <a:buSzPct val="56250"/>
              <a:buFont typeface="Arial" panose="020B0604020202020204" pitchFamily="34" charset="0"/>
              <a:buChar char="•"/>
            </a:pPr>
            <a:r>
              <a:rPr lang="en-CH" dirty="0"/>
              <a:t>Building self reliance, countries want to be self sufficient </a:t>
            </a:r>
            <a:endParaRPr dirty="0"/>
          </a:p>
          <a:p>
            <a:pPr marL="597218" lvl="0" indent="-457200" algn="l" rtl="0">
              <a:spcBef>
                <a:spcPts val="0"/>
              </a:spcBef>
              <a:spcAft>
                <a:spcPts val="0"/>
              </a:spcAft>
              <a:buSzPct val="56250"/>
              <a:buFont typeface="Arial" panose="020B0604020202020204" pitchFamily="34" charset="0"/>
              <a:buChar char="•"/>
            </a:pPr>
            <a:r>
              <a:rPr lang="en-CH" dirty="0"/>
              <a:t>Training of trainers - for forecasting and other topics and will be led by CIMH</a:t>
            </a:r>
            <a:endParaRPr dirty="0"/>
          </a:p>
          <a:p>
            <a:pPr marL="597218" lvl="0" indent="-457200" algn="l" rtl="0">
              <a:spcBef>
                <a:spcPts val="0"/>
              </a:spcBef>
              <a:spcAft>
                <a:spcPts val="0"/>
              </a:spcAft>
              <a:buSzPct val="56250"/>
              <a:buFont typeface="Arial" panose="020B0604020202020204" pitchFamily="34" charset="0"/>
              <a:buChar char="•"/>
            </a:pPr>
            <a:r>
              <a:rPr lang="en-CH" dirty="0"/>
              <a:t>CIMH to develop a calibration request portal</a:t>
            </a:r>
            <a:endParaRPr dirty="0"/>
          </a:p>
          <a:p>
            <a:pPr marL="597218" lvl="0" indent="-457200" algn="l" rtl="0">
              <a:spcBef>
                <a:spcPts val="0"/>
              </a:spcBef>
              <a:spcAft>
                <a:spcPts val="0"/>
              </a:spcAft>
              <a:buSzPct val="56250"/>
              <a:buFont typeface="Arial" panose="020B0604020202020204" pitchFamily="34" charset="0"/>
              <a:buChar char="•"/>
            </a:pPr>
            <a:r>
              <a:rPr lang="en-CH" dirty="0"/>
              <a:t>Gerard from IDB emphasized that SOFF is going to push countries, and there will be growing pains but he is already seeing countries growing</a:t>
            </a:r>
            <a:endParaRPr dirty="0"/>
          </a:p>
          <a:p>
            <a:pPr marL="597218" lvl="0" indent="-457200" algn="l" rtl="0">
              <a:spcBef>
                <a:spcPts val="0"/>
              </a:spcBef>
              <a:spcAft>
                <a:spcPts val="0"/>
              </a:spcAft>
              <a:buSzPct val="56250"/>
              <a:buFont typeface="Arial" panose="020B0604020202020204" pitchFamily="34" charset="0"/>
              <a:buChar char="•"/>
            </a:pPr>
            <a:r>
              <a:rPr lang="en-CH" dirty="0"/>
              <a:t>Challenge how we continue to move together to reach to finish line together, but at different speed</a:t>
            </a:r>
            <a:endParaRPr dirty="0"/>
          </a:p>
          <a:p>
            <a:pPr marL="597218" lvl="0" indent="-457200" algn="l" rtl="0">
              <a:spcBef>
                <a:spcPts val="0"/>
              </a:spcBef>
              <a:spcAft>
                <a:spcPts val="0"/>
              </a:spcAft>
              <a:buSzPct val="56250"/>
              <a:buFont typeface="Arial" panose="020B0604020202020204" pitchFamily="34" charset="0"/>
              <a:buChar char="•"/>
            </a:pP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g3557e073da5_0_45"/>
          <p:cNvSpPr txBox="1">
            <a:spLocks noGrp="1"/>
          </p:cNvSpPr>
          <p:nvPr>
            <p:ph type="title"/>
          </p:nvPr>
        </p:nvSpPr>
        <p:spPr>
          <a:xfrm>
            <a:off x="609600" y="274638"/>
            <a:ext cx="10972800" cy="11430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CH"/>
              <a:t>Thank you</a:t>
            </a:r>
            <a:endParaRPr/>
          </a:p>
        </p:txBody>
      </p:sp>
      <p:sp>
        <p:nvSpPr>
          <p:cNvPr id="101" name="Google Shape;101;g3557e073da5_0_45"/>
          <p:cNvSpPr txBox="1">
            <a:spLocks noGrp="1"/>
          </p:cNvSpPr>
          <p:nvPr>
            <p:ph type="body" idx="1"/>
          </p:nvPr>
        </p:nvSpPr>
        <p:spPr>
          <a:xfrm>
            <a:off x="609600" y="1600201"/>
            <a:ext cx="10972800" cy="4526100"/>
          </a:xfrm>
          <a:prstGeom prst="rect">
            <a:avLst/>
          </a:prstGeom>
        </p:spPr>
        <p:txBody>
          <a:bodyPr spcFirstLastPara="1" wrap="square" lIns="91425" tIns="45700" rIns="91425" bIns="45700" anchor="t" anchorCtr="0">
            <a:normAutofit/>
          </a:bodyPr>
          <a:lstStyle/>
          <a:p>
            <a:pPr marL="0" lvl="0" indent="0" algn="l" rtl="0">
              <a:spcBef>
                <a:spcPts val="360"/>
              </a:spcBef>
              <a:spcAft>
                <a:spcPts val="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g3557e073da5_0_5"/>
          <p:cNvSpPr txBox="1">
            <a:spLocks noGrp="1"/>
          </p:cNvSpPr>
          <p:nvPr>
            <p:ph type="title"/>
          </p:nvPr>
        </p:nvSpPr>
        <p:spPr>
          <a:xfrm>
            <a:off x="609600" y="274638"/>
            <a:ext cx="10972800" cy="11430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CH"/>
              <a:t>Marine observations</a:t>
            </a:r>
            <a:endParaRPr/>
          </a:p>
        </p:txBody>
      </p:sp>
      <p:sp>
        <p:nvSpPr>
          <p:cNvPr id="107" name="Google Shape;107;g3557e073da5_0_5"/>
          <p:cNvSpPr txBox="1">
            <a:spLocks noGrp="1"/>
          </p:cNvSpPr>
          <p:nvPr>
            <p:ph type="body" idx="1"/>
          </p:nvPr>
        </p:nvSpPr>
        <p:spPr>
          <a:xfrm>
            <a:off x="609600" y="1600201"/>
            <a:ext cx="10972800" cy="4526100"/>
          </a:xfrm>
          <a:prstGeom prst="rect">
            <a:avLst/>
          </a:prstGeom>
        </p:spPr>
        <p:txBody>
          <a:bodyPr spcFirstLastPara="1" wrap="square" lIns="91425" tIns="45700" rIns="91425" bIns="45700" anchor="t" anchorCtr="0">
            <a:normAutofit/>
          </a:bodyPr>
          <a:lstStyle/>
          <a:p>
            <a:pPr marL="457200" lvl="0" indent="-368300" algn="l" rtl="0">
              <a:spcBef>
                <a:spcPts val="1400"/>
              </a:spcBef>
              <a:spcAft>
                <a:spcPts val="0"/>
              </a:spcAft>
              <a:buSzPts val="2200"/>
              <a:buChar char="•"/>
            </a:pPr>
            <a:r>
              <a:rPr lang="en-CH" sz="2200" b="1" dirty="0"/>
              <a:t>Global view:</a:t>
            </a:r>
            <a:r>
              <a:rPr lang="en-CH" sz="2200" dirty="0"/>
              <a:t> important to think about feasible and cost effective solutions for marine observations. Ship observations and buoys are more affordable than fixed platforms. Bahamas introduced that the buoys are needed as they provide a standard for calibration.</a:t>
            </a:r>
            <a:endParaRPr sz="2200" dirty="0"/>
          </a:p>
          <a:p>
            <a:pPr marL="457200" lvl="0" indent="-368300" algn="l" rtl="0">
              <a:spcBef>
                <a:spcPts val="0"/>
              </a:spcBef>
              <a:spcAft>
                <a:spcPts val="0"/>
              </a:spcAft>
              <a:buSzPts val="2200"/>
              <a:buChar char="•"/>
            </a:pPr>
            <a:r>
              <a:rPr lang="en-CH" sz="2200" b="1" dirty="0"/>
              <a:t>Regional view:</a:t>
            </a:r>
            <a:r>
              <a:rPr lang="en-CH" sz="2200" dirty="0"/>
              <a:t> ocean observations need to be a regional approach to ensure sustainability. put in place regional coordination and invite all people doing observations to the table to have an iterative way to collaborate. </a:t>
            </a:r>
            <a:endParaRPr sz="2200" dirty="0"/>
          </a:p>
          <a:p>
            <a:pPr marL="457200" lvl="0" indent="-368300" algn="l" rtl="0">
              <a:spcBef>
                <a:spcPts val="0"/>
              </a:spcBef>
              <a:spcAft>
                <a:spcPts val="0"/>
              </a:spcAft>
              <a:buSzPts val="2200"/>
              <a:buChar char="•"/>
            </a:pPr>
            <a:r>
              <a:rPr lang="en-CH" sz="2200" dirty="0"/>
              <a:t>The only way to proceed for investments in ocean observations is to do an inventory of the existing status and have a regional approach to investment.</a:t>
            </a:r>
            <a:endParaRPr sz="2200" dirty="0"/>
          </a:p>
          <a:p>
            <a:pPr marL="457200" lvl="0" indent="-368300" algn="l" rtl="0">
              <a:spcBef>
                <a:spcPts val="0"/>
              </a:spcBef>
              <a:spcAft>
                <a:spcPts val="0"/>
              </a:spcAft>
              <a:buSzPts val="2200"/>
              <a:buChar char="•"/>
            </a:pPr>
            <a:r>
              <a:rPr lang="en-CH" sz="2200" b="1" dirty="0"/>
              <a:t>National view:</a:t>
            </a:r>
            <a:r>
              <a:rPr lang="en-CH" sz="2200" dirty="0"/>
              <a:t> collaboration is most needed for technical expertise in operations and maintenance, it is too complex to do at a national level.</a:t>
            </a:r>
            <a:endParaRPr sz="2200" dirty="0"/>
          </a:p>
          <a:p>
            <a:pPr marL="0" lvl="0" indent="0" algn="l" rtl="0">
              <a:spcBef>
                <a:spcPts val="1400"/>
              </a:spcBef>
              <a:spcAft>
                <a:spcPts val="0"/>
              </a:spcAft>
              <a:buNone/>
            </a:pPr>
            <a:endParaRPr dirty="0"/>
          </a:p>
        </p:txBody>
      </p:sp>
    </p:spTree>
  </p:cSld>
  <p:clrMapOvr>
    <a:masterClrMapping/>
  </p:clrMapOvr>
</p:sld>
</file>

<file path=ppt/theme/theme1.xml><?xml version="1.0" encoding="utf-8"?>
<a:theme xmlns:a="http://schemas.openxmlformats.org/drawingml/2006/main" name="SOFF Theme">
  <a:themeElements>
    <a:clrScheme name="SOFF">
      <a:dk1>
        <a:srgbClr val="000000"/>
      </a:dk1>
      <a:lt1>
        <a:srgbClr val="FFFFFF"/>
      </a:lt1>
      <a:dk2>
        <a:srgbClr val="1C3353"/>
      </a:dk2>
      <a:lt2>
        <a:srgbClr val="D9D9D9"/>
      </a:lt2>
      <a:accent1>
        <a:srgbClr val="1C3353"/>
      </a:accent1>
      <a:accent2>
        <a:srgbClr val="185980"/>
      </a:accent2>
      <a:accent3>
        <a:srgbClr val="008B85"/>
      </a:accent3>
      <a:accent4>
        <a:srgbClr val="FFCC4F"/>
      </a:accent4>
      <a:accent5>
        <a:srgbClr val="FF593A"/>
      </a:accent5>
      <a:accent6>
        <a:srgbClr val="8C0108"/>
      </a:accent6>
      <a:hlink>
        <a:srgbClr val="18587F"/>
      </a:hlink>
      <a:folHlink>
        <a:srgbClr val="33323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8ECED"/>
      </a:accent5>
      <a:accent6>
        <a:srgbClr val="2E2E8B"/>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1528</Words>
  <Application>Microsoft Office PowerPoint</Application>
  <PresentationFormat>Widescreen</PresentationFormat>
  <Paragraphs>75</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Quattrocento Sans</vt:lpstr>
      <vt:lpstr>Open Sans</vt:lpstr>
      <vt:lpstr>Helvetica Neue</vt:lpstr>
      <vt:lpstr>Arial</vt:lpstr>
      <vt:lpstr>Noto Sans Symbols</vt:lpstr>
      <vt:lpstr>SOFF Theme</vt:lpstr>
      <vt:lpstr>Closing the Basic Weather and Climate Data Gaps in the Caribbean: SOFF Regional implementation and creating synergies  What are the outcomes?</vt:lpstr>
      <vt:lpstr>Elephants in the room</vt:lpstr>
      <vt:lpstr>Data sharing infrastructure - WIS2.0, SURFACE</vt:lpstr>
      <vt:lpstr>Calibration, operations and maintenance</vt:lpstr>
      <vt:lpstr>GBON related capacity development</vt:lpstr>
      <vt:lpstr>Leveraging investments in the region</vt:lpstr>
      <vt:lpstr>Final reflections</vt:lpstr>
      <vt:lpstr>Thank you</vt:lpstr>
      <vt:lpstr>Marine observations</vt:lpstr>
      <vt:lpstr>Top priorities for regional collaboration</vt:lpstr>
      <vt:lpstr>What are the takeaways from this meeting?</vt:lpstr>
      <vt:lpstr>Status of observation networks in the region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Tshering Lhamo</dc:creator>
  <cp:lastModifiedBy>Tshering Lhamo</cp:lastModifiedBy>
  <cp:revision>2</cp:revision>
  <dcterms:created xsi:type="dcterms:W3CDTF">2024-07-23T11:46:03Z</dcterms:created>
  <dcterms:modified xsi:type="dcterms:W3CDTF">2025-05-08T08:04:14Z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0x010100752F777A3B37C245853E6762AE9D7153</vt:lpwstr>
  </property>
  <property fmtid="{D5CDD505-2E9C-101B-9397-08002B2CF9AE}" pid="3" name="MediaServiceImageTags">
    <vt:lpwstr/>
  </property>
  <property fmtid="{D5CDD505-2E9C-101B-9397-08002B2CF9AE}" pid="4" name="xd_ProgID">
    <vt:lpwstr/>
  </property>
  <property fmtid="{D5CDD505-2E9C-101B-9397-08002B2CF9AE}" pid="5" name="_SourceUrl">
    <vt:lpwstr/>
  </property>
  <property fmtid="{D5CDD505-2E9C-101B-9397-08002B2CF9AE}" pid="6" name="_SharedFileIndex">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y fmtid="{D5CDD505-2E9C-101B-9397-08002B2CF9AE}" pid="11" name="xd_Signature">
    <vt:bool>false</vt:bool>
  </property>
  <property fmtid="{D5CDD505-2E9C-101B-9397-08002B2CF9AE}" pid="12" name="SharedWithUsers">
    <vt:lpwstr>10;#Markus Repnik</vt:lpwstr>
  </property>
</Properties>
</file>