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theme/theme4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5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  <p:sldMasterId id="2147483706" r:id="rId6"/>
    <p:sldMasterId id="2147483672" r:id="rId7"/>
    <p:sldMasterId id="2147483682" r:id="rId8"/>
    <p:sldMasterId id="2147483703" r:id="rId9"/>
    <p:sldMasterId id="2147483660" r:id="rId10"/>
  </p:sldMasterIdLst>
  <p:notesMasterIdLst>
    <p:notesMasterId r:id="rId24"/>
  </p:notesMasterIdLst>
  <p:sldIdLst>
    <p:sldId id="256" r:id="rId11"/>
    <p:sldId id="680" r:id="rId12"/>
    <p:sldId id="681" r:id="rId13"/>
    <p:sldId id="682" r:id="rId14"/>
    <p:sldId id="683" r:id="rId15"/>
    <p:sldId id="684" r:id="rId16"/>
    <p:sldId id="686" r:id="rId17"/>
    <p:sldId id="679" r:id="rId18"/>
    <p:sldId id="688" r:id="rId19"/>
    <p:sldId id="689" r:id="rId20"/>
    <p:sldId id="691" r:id="rId21"/>
    <p:sldId id="690" r:id="rId22"/>
    <p:sldId id="687" r:id="rId23"/>
  </p:sldIdLst>
  <p:sldSz cx="12192000" cy="6858000"/>
  <p:notesSz cx="6858000" cy="9144000"/>
  <p:defaultTextStyle>
    <a:defPPr>
      <a:defRPr lang="en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B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812D5E1-E835-4D22-9E2C-C9279D7C2B3D}" v="1" dt="2025-05-01T11:57:38.0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30"/>
    <p:restoredTop sz="94086" autoAdjust="0"/>
  </p:normalViewPr>
  <p:slideViewPr>
    <p:cSldViewPr snapToGrid="0">
      <p:cViewPr varScale="1">
        <p:scale>
          <a:sx n="84" d="100"/>
          <a:sy n="84" d="100"/>
        </p:scale>
        <p:origin x="24" y="2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1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tableStyles" Target="tableStyles.xml"/><Relationship Id="rId10" Type="http://schemas.openxmlformats.org/officeDocument/2006/relationships/slideMaster" Target="slideMasters/slideMaster6.xml"/><Relationship Id="rId19" Type="http://schemas.openxmlformats.org/officeDocument/2006/relationships/slide" Target="slides/slide9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A22D3B-4500-4C32-A124-AF0531E79A20}" type="doc">
      <dgm:prSet loTypeId="urn:microsoft.com/office/officeart/2017/3/layout/DropPinTimeline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B46DEE0-C8F8-4495-97E9-B90F639F71AD}">
      <dgm:prSet/>
      <dgm:spPr/>
      <dgm:t>
        <a:bodyPr/>
        <a:lstStyle/>
        <a:p>
          <a:pPr>
            <a:defRPr b="1"/>
          </a:pPr>
          <a:r>
            <a:rPr lang="en-US" dirty="0">
              <a:solidFill>
                <a:schemeClr val="tx2">
                  <a:lumMod val="75000"/>
                </a:schemeClr>
              </a:solidFill>
            </a:rPr>
            <a:t>1963</a:t>
          </a:r>
        </a:p>
      </dgm:t>
    </dgm:pt>
    <dgm:pt modelId="{32C9CCFE-8325-40B6-8AFE-850177B5A149}" type="parTrans" cxnId="{8E0B60A7-D359-4674-835F-BCC99BF2C664}">
      <dgm:prSet/>
      <dgm:spPr/>
      <dgm:t>
        <a:bodyPr/>
        <a:lstStyle/>
        <a:p>
          <a:endParaRPr lang="en-US"/>
        </a:p>
      </dgm:t>
    </dgm:pt>
    <dgm:pt modelId="{424C060F-9DCD-43E3-A575-F32E4A5B27F3}" type="sibTrans" cxnId="{8E0B60A7-D359-4674-835F-BCC99BF2C664}">
      <dgm:prSet/>
      <dgm:spPr/>
      <dgm:t>
        <a:bodyPr/>
        <a:lstStyle/>
        <a:p>
          <a:endParaRPr lang="en-US"/>
        </a:p>
      </dgm:t>
    </dgm:pt>
    <dgm:pt modelId="{75FE9F5B-08AA-45C5-A6CC-AC7E770A6BD3}">
      <dgm:prSet/>
      <dgm:spPr/>
      <dgm:t>
        <a:bodyPr/>
        <a:lstStyle/>
        <a:p>
          <a:r>
            <a:rPr lang="en-US" b="1" dirty="0">
              <a:solidFill>
                <a:schemeClr val="accent1">
                  <a:lumMod val="50000"/>
                </a:schemeClr>
              </a:solidFill>
            </a:rPr>
            <a:t>World Weather Watch</a:t>
          </a:r>
        </a:p>
      </dgm:t>
    </dgm:pt>
    <dgm:pt modelId="{FF4BBB77-3414-47CF-9FA0-2F16ECF0410D}" type="parTrans" cxnId="{4942BD11-877E-4438-8B9B-DCF885F6F50C}">
      <dgm:prSet/>
      <dgm:spPr/>
      <dgm:t>
        <a:bodyPr/>
        <a:lstStyle/>
        <a:p>
          <a:endParaRPr lang="en-US"/>
        </a:p>
      </dgm:t>
    </dgm:pt>
    <dgm:pt modelId="{171F4ECA-6DD3-4CCC-A6EB-855606234424}" type="sibTrans" cxnId="{4942BD11-877E-4438-8B9B-DCF885F6F50C}">
      <dgm:prSet/>
      <dgm:spPr/>
      <dgm:t>
        <a:bodyPr/>
        <a:lstStyle/>
        <a:p>
          <a:endParaRPr lang="en-US"/>
        </a:p>
      </dgm:t>
    </dgm:pt>
    <dgm:pt modelId="{D53D3BD5-968E-45D4-982A-68C0E5A2A9E4}">
      <dgm:prSet/>
      <dgm:spPr/>
      <dgm:t>
        <a:bodyPr/>
        <a:lstStyle/>
        <a:p>
          <a:pPr>
            <a:defRPr b="1"/>
          </a:pPr>
          <a:r>
            <a:rPr lang="en-US" dirty="0">
              <a:solidFill>
                <a:schemeClr val="accent3">
                  <a:lumMod val="50000"/>
                </a:schemeClr>
              </a:solidFill>
            </a:rPr>
            <a:t>1970s</a:t>
          </a:r>
        </a:p>
      </dgm:t>
    </dgm:pt>
    <dgm:pt modelId="{D80D73F1-CB36-4D76-AEEB-DBBE627B7834}" type="parTrans" cxnId="{CCF0133E-08F1-4338-9C3C-26D0D82853BB}">
      <dgm:prSet/>
      <dgm:spPr/>
      <dgm:t>
        <a:bodyPr/>
        <a:lstStyle/>
        <a:p>
          <a:endParaRPr lang="en-US"/>
        </a:p>
      </dgm:t>
    </dgm:pt>
    <dgm:pt modelId="{787CAA7C-9C00-4750-BC22-29B0F73C69DB}" type="sibTrans" cxnId="{CCF0133E-08F1-4338-9C3C-26D0D82853BB}">
      <dgm:prSet/>
      <dgm:spPr/>
      <dgm:t>
        <a:bodyPr/>
        <a:lstStyle/>
        <a:p>
          <a:endParaRPr lang="en-US"/>
        </a:p>
      </dgm:t>
    </dgm:pt>
    <dgm:pt modelId="{B697AEC4-FF79-4A08-BEBF-A18CB791452D}">
      <dgm:prSet/>
      <dgm:spPr/>
      <dgm:t>
        <a:bodyPr/>
        <a:lstStyle/>
        <a:p>
          <a:r>
            <a:rPr lang="en-US" b="1" dirty="0">
              <a:solidFill>
                <a:schemeClr val="accent3">
                  <a:lumMod val="50000"/>
                </a:schemeClr>
              </a:solidFill>
            </a:rPr>
            <a:t>Global Telecommunication System (GTS)</a:t>
          </a:r>
        </a:p>
      </dgm:t>
    </dgm:pt>
    <dgm:pt modelId="{74519FAE-1F0F-4972-A646-48B94A7A8D4E}" type="parTrans" cxnId="{58CD2DFB-0B57-482C-BE95-C0BBA96CB93E}">
      <dgm:prSet/>
      <dgm:spPr/>
      <dgm:t>
        <a:bodyPr/>
        <a:lstStyle/>
        <a:p>
          <a:endParaRPr lang="en-US"/>
        </a:p>
      </dgm:t>
    </dgm:pt>
    <dgm:pt modelId="{5E8CAC7F-212D-4FD7-96D5-BD8B212D2316}" type="sibTrans" cxnId="{58CD2DFB-0B57-482C-BE95-C0BBA96CB93E}">
      <dgm:prSet/>
      <dgm:spPr/>
      <dgm:t>
        <a:bodyPr/>
        <a:lstStyle/>
        <a:p>
          <a:endParaRPr lang="en-US"/>
        </a:p>
      </dgm:t>
    </dgm:pt>
    <dgm:pt modelId="{F269929B-3251-4842-9672-02345734ADF8}">
      <dgm:prSet/>
      <dgm:spPr/>
      <dgm:t>
        <a:bodyPr/>
        <a:lstStyle/>
        <a:p>
          <a:pPr>
            <a:defRPr b="1"/>
          </a:pPr>
          <a:r>
            <a:rPr lang="en-US" dirty="0">
              <a:solidFill>
                <a:schemeClr val="accent3">
                  <a:lumMod val="50000"/>
                </a:schemeClr>
              </a:solidFill>
            </a:rPr>
            <a:t>2007</a:t>
          </a:r>
        </a:p>
      </dgm:t>
    </dgm:pt>
    <dgm:pt modelId="{897D95FF-B7A0-4141-8C7C-F44327717BAB}" type="parTrans" cxnId="{4A7F2DDD-2888-4890-BAAA-3D7BBDB1B0C3}">
      <dgm:prSet/>
      <dgm:spPr/>
      <dgm:t>
        <a:bodyPr/>
        <a:lstStyle/>
        <a:p>
          <a:endParaRPr lang="en-US"/>
        </a:p>
      </dgm:t>
    </dgm:pt>
    <dgm:pt modelId="{1D473766-757C-498A-A39D-A2285A167486}" type="sibTrans" cxnId="{4A7F2DDD-2888-4890-BAAA-3D7BBDB1B0C3}">
      <dgm:prSet/>
      <dgm:spPr/>
      <dgm:t>
        <a:bodyPr/>
        <a:lstStyle/>
        <a:p>
          <a:endParaRPr lang="en-US"/>
        </a:p>
      </dgm:t>
    </dgm:pt>
    <dgm:pt modelId="{F6C3C2BE-CD13-4AB3-86B2-13858B9AA624}">
      <dgm:prSet/>
      <dgm:spPr/>
      <dgm:t>
        <a:bodyPr/>
        <a:lstStyle/>
        <a:p>
          <a:r>
            <a:rPr lang="en-US" b="1" dirty="0">
              <a:solidFill>
                <a:schemeClr val="tx2">
                  <a:lumMod val="50000"/>
                </a:schemeClr>
              </a:solidFill>
            </a:rPr>
            <a:t>WMO Information System (WIS)</a:t>
          </a:r>
        </a:p>
      </dgm:t>
    </dgm:pt>
    <dgm:pt modelId="{9B2048B3-D82F-4A66-AAD4-F6281CC4E2B5}" type="parTrans" cxnId="{8B827CD9-A788-4697-824E-A4F22245B138}">
      <dgm:prSet/>
      <dgm:spPr/>
      <dgm:t>
        <a:bodyPr/>
        <a:lstStyle/>
        <a:p>
          <a:endParaRPr lang="en-US"/>
        </a:p>
      </dgm:t>
    </dgm:pt>
    <dgm:pt modelId="{F15B4682-1356-4B59-9886-36238CB7696E}" type="sibTrans" cxnId="{8B827CD9-A788-4697-824E-A4F22245B138}">
      <dgm:prSet/>
      <dgm:spPr/>
      <dgm:t>
        <a:bodyPr/>
        <a:lstStyle/>
        <a:p>
          <a:endParaRPr lang="en-US"/>
        </a:p>
      </dgm:t>
    </dgm:pt>
    <dgm:pt modelId="{58E06F38-B30B-459A-9B81-48E588711215}">
      <dgm:prSet/>
      <dgm:spPr/>
      <dgm:t>
        <a:bodyPr/>
        <a:lstStyle/>
        <a:p>
          <a:pPr>
            <a:defRPr b="1"/>
          </a:pPr>
          <a:r>
            <a:rPr lang="en-US" dirty="0">
              <a:solidFill>
                <a:schemeClr val="accent6">
                  <a:lumMod val="50000"/>
                </a:schemeClr>
              </a:solidFill>
            </a:rPr>
            <a:t>2019</a:t>
          </a:r>
        </a:p>
      </dgm:t>
    </dgm:pt>
    <dgm:pt modelId="{A130F4FD-E64B-44A2-B8B9-B77994A52CB1}" type="parTrans" cxnId="{DD775814-B38D-439F-9136-11B1611E8E3F}">
      <dgm:prSet/>
      <dgm:spPr/>
      <dgm:t>
        <a:bodyPr/>
        <a:lstStyle/>
        <a:p>
          <a:endParaRPr lang="en-US"/>
        </a:p>
      </dgm:t>
    </dgm:pt>
    <dgm:pt modelId="{F98F6890-EF53-49A1-9798-9DC6941EA0B7}" type="sibTrans" cxnId="{DD775814-B38D-439F-9136-11B1611E8E3F}">
      <dgm:prSet/>
      <dgm:spPr/>
      <dgm:t>
        <a:bodyPr/>
        <a:lstStyle/>
        <a:p>
          <a:endParaRPr lang="en-US"/>
        </a:p>
      </dgm:t>
    </dgm:pt>
    <dgm:pt modelId="{196E8161-98E2-40F7-88B5-DAD49B156063}">
      <dgm:prSet/>
      <dgm:spPr/>
      <dgm:t>
        <a:bodyPr/>
        <a:lstStyle/>
        <a:p>
          <a:r>
            <a:rPr lang="en-US" b="1" dirty="0">
              <a:solidFill>
                <a:schemeClr val="accent6">
                  <a:lumMod val="50000"/>
                </a:schemeClr>
              </a:solidFill>
            </a:rPr>
            <a:t>WMO Reform (Earth System Approach)</a:t>
          </a:r>
        </a:p>
      </dgm:t>
    </dgm:pt>
    <dgm:pt modelId="{258D24B5-F6EB-45CC-8A60-243AAF044F95}" type="parTrans" cxnId="{8801B272-C496-4731-B8D1-08F3616D3B91}">
      <dgm:prSet/>
      <dgm:spPr/>
      <dgm:t>
        <a:bodyPr/>
        <a:lstStyle/>
        <a:p>
          <a:endParaRPr lang="en-US"/>
        </a:p>
      </dgm:t>
    </dgm:pt>
    <dgm:pt modelId="{F7E3E153-4223-4978-8F47-E7F98789FEAA}" type="sibTrans" cxnId="{8801B272-C496-4731-B8D1-08F3616D3B91}">
      <dgm:prSet/>
      <dgm:spPr/>
      <dgm:t>
        <a:bodyPr/>
        <a:lstStyle/>
        <a:p>
          <a:endParaRPr lang="en-US"/>
        </a:p>
      </dgm:t>
    </dgm:pt>
    <dgm:pt modelId="{A8840A45-BB2E-4782-82D1-70A0FD3C425F}">
      <dgm:prSet/>
      <dgm:spPr/>
      <dgm:t>
        <a:bodyPr/>
        <a:lstStyle/>
        <a:p>
          <a:pPr>
            <a:defRPr b="1"/>
          </a:pPr>
          <a:r>
            <a:rPr lang="en-US" dirty="0">
              <a:solidFill>
                <a:schemeClr val="accent3">
                  <a:lumMod val="50000"/>
                </a:schemeClr>
              </a:solidFill>
            </a:rPr>
            <a:t>2021</a:t>
          </a:r>
        </a:p>
      </dgm:t>
    </dgm:pt>
    <dgm:pt modelId="{CCCB40C6-E041-4E42-8C5C-F8E63B797249}" type="parTrans" cxnId="{4FAD57E4-32F7-4F6C-8AB0-19225E0DF08C}">
      <dgm:prSet/>
      <dgm:spPr/>
      <dgm:t>
        <a:bodyPr/>
        <a:lstStyle/>
        <a:p>
          <a:endParaRPr lang="en-US"/>
        </a:p>
      </dgm:t>
    </dgm:pt>
    <dgm:pt modelId="{AC88B356-9F10-44F1-AA48-6A0EA7F1C48A}" type="sibTrans" cxnId="{4FAD57E4-32F7-4F6C-8AB0-19225E0DF08C}">
      <dgm:prSet/>
      <dgm:spPr/>
      <dgm:t>
        <a:bodyPr/>
        <a:lstStyle/>
        <a:p>
          <a:endParaRPr lang="en-US"/>
        </a:p>
      </dgm:t>
    </dgm:pt>
    <dgm:pt modelId="{6885D350-10CB-4078-8DCD-D3FDBA88EFC4}">
      <dgm:prSet/>
      <dgm:spPr/>
      <dgm:t>
        <a:bodyPr/>
        <a:lstStyle/>
        <a:p>
          <a:r>
            <a:rPr lang="en-US" b="1" dirty="0">
              <a:solidFill>
                <a:schemeClr val="accent3">
                  <a:lumMod val="75000"/>
                </a:schemeClr>
              </a:solidFill>
            </a:rPr>
            <a:t>WMO Unified Data Policy (Core, Recommended)</a:t>
          </a:r>
        </a:p>
      </dgm:t>
    </dgm:pt>
    <dgm:pt modelId="{C1C4C1A6-4C86-4E45-A8B6-010122B34478}" type="parTrans" cxnId="{DD7CB120-3E02-4D33-B998-1260B8468EDD}">
      <dgm:prSet/>
      <dgm:spPr/>
      <dgm:t>
        <a:bodyPr/>
        <a:lstStyle/>
        <a:p>
          <a:endParaRPr lang="en-US"/>
        </a:p>
      </dgm:t>
    </dgm:pt>
    <dgm:pt modelId="{DD03CAE9-D293-4CE9-BCB1-1815476EFF72}" type="sibTrans" cxnId="{DD7CB120-3E02-4D33-B998-1260B8468EDD}">
      <dgm:prSet/>
      <dgm:spPr/>
      <dgm:t>
        <a:bodyPr/>
        <a:lstStyle/>
        <a:p>
          <a:endParaRPr lang="en-US"/>
        </a:p>
      </dgm:t>
    </dgm:pt>
    <dgm:pt modelId="{64629CA8-7F26-42A8-8E2E-D0438A3BC984}" type="pres">
      <dgm:prSet presAssocID="{1DA22D3B-4500-4C32-A124-AF0531E79A20}" presName="root" presStyleCnt="0">
        <dgm:presLayoutVars>
          <dgm:chMax/>
          <dgm:chPref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1E75480-B9FF-4B3E-A4C1-15E78505B73A}" type="pres">
      <dgm:prSet presAssocID="{1DA22D3B-4500-4C32-A124-AF0531E79A20}" presName="divider" presStyleLbl="fgAcc1" presStyleIdx="0" presStyleCnt="6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triangle" w="lg" len="lg"/>
        </a:ln>
        <a:effectLst/>
      </dgm:spPr>
    </dgm:pt>
    <dgm:pt modelId="{94E40E96-1FB1-4FC6-94FE-AFF6B445B069}" type="pres">
      <dgm:prSet presAssocID="{1DA22D3B-4500-4C32-A124-AF0531E79A20}" presName="nodes" presStyleCnt="0">
        <dgm:presLayoutVars>
          <dgm:chMax/>
          <dgm:chPref/>
          <dgm:animLvl val="lvl"/>
        </dgm:presLayoutVars>
      </dgm:prSet>
      <dgm:spPr/>
    </dgm:pt>
    <dgm:pt modelId="{B449F22A-68F7-4448-8E65-FF935B235F3C}" type="pres">
      <dgm:prSet presAssocID="{7B46DEE0-C8F8-4495-97E9-B90F639F71AD}" presName="composite" presStyleCnt="0"/>
      <dgm:spPr/>
    </dgm:pt>
    <dgm:pt modelId="{201D47EB-6A2E-4D38-BE5C-F3E21EB45F62}" type="pres">
      <dgm:prSet presAssocID="{7B46DEE0-C8F8-4495-97E9-B90F639F71AD}" presName="ConnectorPoint" presStyleLbl="lnNode1" presStyleIdx="0" presStyleCnt="5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</dgm:pt>
    <dgm:pt modelId="{0A923FD1-9926-4862-91B3-4E91D602E3B7}" type="pres">
      <dgm:prSet presAssocID="{7B46DEE0-C8F8-4495-97E9-B90F639F71AD}" presName="DropPinPlaceHolder" presStyleCnt="0"/>
      <dgm:spPr/>
    </dgm:pt>
    <dgm:pt modelId="{5B826F56-CE46-4F18-8072-737FB6BE0BF9}" type="pres">
      <dgm:prSet presAssocID="{7B46DEE0-C8F8-4495-97E9-B90F639F71AD}" presName="DropPin" presStyleLbl="alignNode1" presStyleIdx="0" presStyleCnt="5"/>
      <dgm:spPr/>
    </dgm:pt>
    <dgm:pt modelId="{470BC029-A5AC-4D71-AACA-EE67FCA9B246}" type="pres">
      <dgm:prSet presAssocID="{7B46DEE0-C8F8-4495-97E9-B90F639F71AD}" presName="Ellipse" presStyleLbl="fgAcc1" presStyleIdx="1" presStyleCnt="6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gm:spPr>
    </dgm:pt>
    <dgm:pt modelId="{A2F9B65A-83DA-47FD-A675-FA36B99B4EC7}" type="pres">
      <dgm:prSet presAssocID="{7B46DEE0-C8F8-4495-97E9-B90F639F71AD}" presName="L2TextContainer" presStyleLbl="revTx" presStyleIdx="0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BC14E8-9D02-4012-AF4B-64B21DC0C5A8}" type="pres">
      <dgm:prSet presAssocID="{7B46DEE0-C8F8-4495-97E9-B90F639F71AD}" presName="L1TextContainer" presStyleLbl="revTx" presStyleIdx="1" presStyleCnt="1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4680B9-50E1-481B-A68A-4A3F2111A551}" type="pres">
      <dgm:prSet presAssocID="{7B46DEE0-C8F8-4495-97E9-B90F639F71AD}" presName="ConnectLine" presStyleLbl="sibTrans1D1" presStyleIdx="0" presStyleCnt="5"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</a:ln>
        <a:effectLst/>
      </dgm:spPr>
    </dgm:pt>
    <dgm:pt modelId="{EF42C823-3C4D-4A22-AFBA-2949724E5236}" type="pres">
      <dgm:prSet presAssocID="{7B46DEE0-C8F8-4495-97E9-B90F639F71AD}" presName="EmptyPlaceHolder" presStyleCnt="0"/>
      <dgm:spPr/>
    </dgm:pt>
    <dgm:pt modelId="{2E78A65F-9AE4-4DE4-AD04-1626FDD98668}" type="pres">
      <dgm:prSet presAssocID="{424C060F-9DCD-43E3-A575-F32E4A5B27F3}" presName="spaceBetweenRectangles" presStyleCnt="0"/>
      <dgm:spPr/>
    </dgm:pt>
    <dgm:pt modelId="{7EDC8658-3FBA-4D6B-8332-EEB40BF8DD6B}" type="pres">
      <dgm:prSet presAssocID="{D53D3BD5-968E-45D4-982A-68C0E5A2A9E4}" presName="composite" presStyleCnt="0"/>
      <dgm:spPr/>
    </dgm:pt>
    <dgm:pt modelId="{13839D65-A34A-4E92-BCDB-70350932F18A}" type="pres">
      <dgm:prSet presAssocID="{D53D3BD5-968E-45D4-982A-68C0E5A2A9E4}" presName="ConnectorPoint" presStyleLbl="lnNode1" presStyleIdx="1" presStyleCnt="5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</dgm:pt>
    <dgm:pt modelId="{CC6A3B5E-9C44-432A-88D2-8C232C224086}" type="pres">
      <dgm:prSet presAssocID="{D53D3BD5-968E-45D4-982A-68C0E5A2A9E4}" presName="DropPinPlaceHolder" presStyleCnt="0"/>
      <dgm:spPr/>
    </dgm:pt>
    <dgm:pt modelId="{E279B2C8-5507-4FEA-9B03-9FA0E3C0FE24}" type="pres">
      <dgm:prSet presAssocID="{D53D3BD5-968E-45D4-982A-68C0E5A2A9E4}" presName="DropPin" presStyleLbl="alignNode1" presStyleIdx="1" presStyleCnt="5"/>
      <dgm:spPr/>
    </dgm:pt>
    <dgm:pt modelId="{68548E1E-97E8-4BD4-96CF-348D5F1F3DC5}" type="pres">
      <dgm:prSet presAssocID="{D53D3BD5-968E-45D4-982A-68C0E5A2A9E4}" presName="Ellipse" presStyleLbl="fgAcc1" presStyleIdx="2" presStyleCnt="6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gm:spPr>
    </dgm:pt>
    <dgm:pt modelId="{8B159D9B-D5D7-49B4-8B22-D1E96D60CAC8}" type="pres">
      <dgm:prSet presAssocID="{D53D3BD5-968E-45D4-982A-68C0E5A2A9E4}" presName="L2TextContainer" presStyleLbl="revTx" presStyleIdx="2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43EE56-367D-4D13-A517-5AAAFA3A97A8}" type="pres">
      <dgm:prSet presAssocID="{D53D3BD5-968E-45D4-982A-68C0E5A2A9E4}" presName="L1TextContainer" presStyleLbl="revTx" presStyleIdx="3" presStyleCnt="1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1B37CA-AF97-46E9-8A74-B0BE5DAE80A1}" type="pres">
      <dgm:prSet presAssocID="{D53D3BD5-968E-45D4-982A-68C0E5A2A9E4}" presName="ConnectLine" presStyleLbl="sibTrans1D1" presStyleIdx="1" presStyleCnt="5"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</a:ln>
        <a:effectLst/>
      </dgm:spPr>
    </dgm:pt>
    <dgm:pt modelId="{B1866E44-C610-4606-ACBB-479D8D38E666}" type="pres">
      <dgm:prSet presAssocID="{D53D3BD5-968E-45D4-982A-68C0E5A2A9E4}" presName="EmptyPlaceHolder" presStyleCnt="0"/>
      <dgm:spPr/>
    </dgm:pt>
    <dgm:pt modelId="{B7F9D302-DA1A-4654-BA52-BAB9117645C8}" type="pres">
      <dgm:prSet presAssocID="{787CAA7C-9C00-4750-BC22-29B0F73C69DB}" presName="spaceBetweenRectangles" presStyleCnt="0"/>
      <dgm:spPr/>
    </dgm:pt>
    <dgm:pt modelId="{3D11A44F-6440-4724-B849-F46804E08CED}" type="pres">
      <dgm:prSet presAssocID="{F269929B-3251-4842-9672-02345734ADF8}" presName="composite" presStyleCnt="0"/>
      <dgm:spPr/>
    </dgm:pt>
    <dgm:pt modelId="{CD29AC93-27DA-4CF0-9A9A-193B71777673}" type="pres">
      <dgm:prSet presAssocID="{F269929B-3251-4842-9672-02345734ADF8}" presName="ConnectorPoint" presStyleLbl="lnNode1" presStyleIdx="2" presStyleCnt="5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</dgm:pt>
    <dgm:pt modelId="{3FF0BD8D-E213-475E-AB34-B9EC1490EEDD}" type="pres">
      <dgm:prSet presAssocID="{F269929B-3251-4842-9672-02345734ADF8}" presName="DropPinPlaceHolder" presStyleCnt="0"/>
      <dgm:spPr/>
    </dgm:pt>
    <dgm:pt modelId="{B643E18D-0A8F-4089-A112-165E1AA9FF92}" type="pres">
      <dgm:prSet presAssocID="{F269929B-3251-4842-9672-02345734ADF8}" presName="DropPin" presStyleLbl="alignNode1" presStyleIdx="2" presStyleCnt="5"/>
      <dgm:spPr/>
    </dgm:pt>
    <dgm:pt modelId="{61E3F466-888F-4A79-9D81-2B51CDB6BCB9}" type="pres">
      <dgm:prSet presAssocID="{F269929B-3251-4842-9672-02345734ADF8}" presName="Ellipse" presStyleLbl="fgAcc1" presStyleIdx="3" presStyleCnt="6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gm:spPr>
    </dgm:pt>
    <dgm:pt modelId="{FBFAD679-C474-4901-B5AF-716CB38F2309}" type="pres">
      <dgm:prSet presAssocID="{F269929B-3251-4842-9672-02345734ADF8}" presName="L2TextContainer" presStyleLbl="revTx" presStyleIdx="4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E2C63C-961E-4025-BDD2-289D0CC4A922}" type="pres">
      <dgm:prSet presAssocID="{F269929B-3251-4842-9672-02345734ADF8}" presName="L1TextContainer" presStyleLbl="revTx" presStyleIdx="5" presStyleCnt="10" custScaleX="10333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9DAC7F-7320-4385-BB1F-B869551BF281}" type="pres">
      <dgm:prSet presAssocID="{F269929B-3251-4842-9672-02345734ADF8}" presName="ConnectLine" presStyleLbl="sibTrans1D1" presStyleIdx="2" presStyleCnt="5"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</a:ln>
        <a:effectLst/>
      </dgm:spPr>
    </dgm:pt>
    <dgm:pt modelId="{F199EC56-9921-49FA-86CD-4063F2CE4F6E}" type="pres">
      <dgm:prSet presAssocID="{F269929B-3251-4842-9672-02345734ADF8}" presName="EmptyPlaceHolder" presStyleCnt="0"/>
      <dgm:spPr/>
    </dgm:pt>
    <dgm:pt modelId="{01F5585C-0999-4FFD-9C3F-35CA462E9069}" type="pres">
      <dgm:prSet presAssocID="{1D473766-757C-498A-A39D-A2285A167486}" presName="spaceBetweenRectangles" presStyleCnt="0"/>
      <dgm:spPr/>
    </dgm:pt>
    <dgm:pt modelId="{14E798EB-B1F8-40A9-8CAA-046FAA0CD808}" type="pres">
      <dgm:prSet presAssocID="{58E06F38-B30B-459A-9B81-48E588711215}" presName="composite" presStyleCnt="0"/>
      <dgm:spPr/>
    </dgm:pt>
    <dgm:pt modelId="{428C9D5B-E718-4127-8006-D62427A5276C}" type="pres">
      <dgm:prSet presAssocID="{58E06F38-B30B-459A-9B81-48E588711215}" presName="ConnectorPoint" presStyleLbl="lnNode1" presStyleIdx="3" presStyleCnt="5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</dgm:pt>
    <dgm:pt modelId="{991A8CB0-0EA9-4909-A6E4-AEBBF0235757}" type="pres">
      <dgm:prSet presAssocID="{58E06F38-B30B-459A-9B81-48E588711215}" presName="DropPinPlaceHolder" presStyleCnt="0"/>
      <dgm:spPr/>
    </dgm:pt>
    <dgm:pt modelId="{60FCB926-A19B-46D0-B75D-46635D85318B}" type="pres">
      <dgm:prSet presAssocID="{58E06F38-B30B-459A-9B81-48E588711215}" presName="DropPin" presStyleLbl="alignNode1" presStyleIdx="3" presStyleCnt="5"/>
      <dgm:spPr/>
    </dgm:pt>
    <dgm:pt modelId="{052FCF96-02C7-4D7D-B985-47B7A16DE9F9}" type="pres">
      <dgm:prSet presAssocID="{58E06F38-B30B-459A-9B81-48E588711215}" presName="Ellipse" presStyleLbl="fgAcc1" presStyleIdx="4" presStyleCnt="6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gm:spPr>
    </dgm:pt>
    <dgm:pt modelId="{623257FD-13EB-4FF5-9559-E903A4F954FE}" type="pres">
      <dgm:prSet presAssocID="{58E06F38-B30B-459A-9B81-48E588711215}" presName="L2TextContainer" presStyleLbl="revTx" presStyleIdx="6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B4AA27-0E0C-4AB8-8D13-37F43847A4D9}" type="pres">
      <dgm:prSet presAssocID="{58E06F38-B30B-459A-9B81-48E588711215}" presName="L1TextContainer" presStyleLbl="revTx" presStyleIdx="7" presStyleCnt="1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E9292D-0C7A-4706-8F1D-6CB950B6CE1E}" type="pres">
      <dgm:prSet presAssocID="{58E06F38-B30B-459A-9B81-48E588711215}" presName="ConnectLine" presStyleLbl="sibTrans1D1" presStyleIdx="3" presStyleCnt="5"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</a:ln>
        <a:effectLst/>
      </dgm:spPr>
    </dgm:pt>
    <dgm:pt modelId="{173B4E29-51EB-4601-A4CB-82C44E41893F}" type="pres">
      <dgm:prSet presAssocID="{58E06F38-B30B-459A-9B81-48E588711215}" presName="EmptyPlaceHolder" presStyleCnt="0"/>
      <dgm:spPr/>
    </dgm:pt>
    <dgm:pt modelId="{08D35383-51E1-4496-B1D2-0D2F391712B1}" type="pres">
      <dgm:prSet presAssocID="{F98F6890-EF53-49A1-9798-9DC6941EA0B7}" presName="spaceBetweenRectangles" presStyleCnt="0"/>
      <dgm:spPr/>
    </dgm:pt>
    <dgm:pt modelId="{0659356E-AEEB-4AFC-9C95-21DD7C4C803C}" type="pres">
      <dgm:prSet presAssocID="{A8840A45-BB2E-4782-82D1-70A0FD3C425F}" presName="composite" presStyleCnt="0"/>
      <dgm:spPr/>
    </dgm:pt>
    <dgm:pt modelId="{FE871D11-51F1-414B-B74F-DD510C91954A}" type="pres">
      <dgm:prSet presAssocID="{A8840A45-BB2E-4782-82D1-70A0FD3C425F}" presName="ConnectorPoint" presStyleLbl="lnNode1" presStyleIdx="4" presStyleCnt="5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</dgm:pt>
    <dgm:pt modelId="{29A7A720-7DF0-4857-8D55-42A7D85EEEE9}" type="pres">
      <dgm:prSet presAssocID="{A8840A45-BB2E-4782-82D1-70A0FD3C425F}" presName="DropPinPlaceHolder" presStyleCnt="0"/>
      <dgm:spPr/>
    </dgm:pt>
    <dgm:pt modelId="{FBA53EE5-ECB5-4C47-AF5E-F2DBB365413C}" type="pres">
      <dgm:prSet presAssocID="{A8840A45-BB2E-4782-82D1-70A0FD3C425F}" presName="DropPin" presStyleLbl="alignNode1" presStyleIdx="4" presStyleCnt="5"/>
      <dgm:spPr/>
    </dgm:pt>
    <dgm:pt modelId="{590570BE-74B2-4EC0-AE99-6D29C466D217}" type="pres">
      <dgm:prSet presAssocID="{A8840A45-BB2E-4782-82D1-70A0FD3C425F}" presName="Ellipse" presStyleLbl="fgAcc1" presStyleIdx="5" presStyleCnt="6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gm:spPr>
    </dgm:pt>
    <dgm:pt modelId="{7660FACC-3E1D-4E3E-B733-292E4E4103F6}" type="pres">
      <dgm:prSet presAssocID="{A8840A45-BB2E-4782-82D1-70A0FD3C425F}" presName="L2TextContainer" presStyleLbl="revTx" presStyleIdx="8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C1D811-F97B-45BE-9726-24BFC4486C75}" type="pres">
      <dgm:prSet presAssocID="{A8840A45-BB2E-4782-82D1-70A0FD3C425F}" presName="L1TextContainer" presStyleLbl="revTx" presStyleIdx="9" presStyleCnt="1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33DE78-8ECB-44C9-9BBC-ADC1B137A7D8}" type="pres">
      <dgm:prSet presAssocID="{A8840A45-BB2E-4782-82D1-70A0FD3C425F}" presName="ConnectLine" presStyleLbl="sibTrans1D1" presStyleIdx="4" presStyleCnt="5"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</a:ln>
        <a:effectLst/>
      </dgm:spPr>
    </dgm:pt>
    <dgm:pt modelId="{278A41A4-1320-45D0-82BD-0135A28FCB11}" type="pres">
      <dgm:prSet presAssocID="{A8840A45-BB2E-4782-82D1-70A0FD3C425F}" presName="EmptyPlaceHolder" presStyleCnt="0"/>
      <dgm:spPr/>
    </dgm:pt>
  </dgm:ptLst>
  <dgm:cxnLst>
    <dgm:cxn modelId="{0CF0D055-1124-46B6-A985-CE8DC1A7D313}" type="presOf" srcId="{F6C3C2BE-CD13-4AB3-86B2-13858B9AA624}" destId="{FBFAD679-C474-4901-B5AF-716CB38F2309}" srcOrd="0" destOrd="0" presId="urn:microsoft.com/office/officeart/2017/3/layout/DropPinTimeline"/>
    <dgm:cxn modelId="{8B827CD9-A788-4697-824E-A4F22245B138}" srcId="{F269929B-3251-4842-9672-02345734ADF8}" destId="{F6C3C2BE-CD13-4AB3-86B2-13858B9AA624}" srcOrd="0" destOrd="0" parTransId="{9B2048B3-D82F-4A66-AAD4-F6281CC4E2B5}" sibTransId="{F15B4682-1356-4B59-9886-36238CB7696E}"/>
    <dgm:cxn modelId="{B0E49E0D-FF9A-476C-AE46-EE4E22540929}" type="presOf" srcId="{D53D3BD5-968E-45D4-982A-68C0E5A2A9E4}" destId="{7043EE56-367D-4D13-A517-5AAAFA3A97A8}" srcOrd="0" destOrd="0" presId="urn:microsoft.com/office/officeart/2017/3/layout/DropPinTimeline"/>
    <dgm:cxn modelId="{8801B272-C496-4731-B8D1-08F3616D3B91}" srcId="{58E06F38-B30B-459A-9B81-48E588711215}" destId="{196E8161-98E2-40F7-88B5-DAD49B156063}" srcOrd="0" destOrd="0" parTransId="{258D24B5-F6EB-45CC-8A60-243AAF044F95}" sibTransId="{F7E3E153-4223-4978-8F47-E7F98789FEAA}"/>
    <dgm:cxn modelId="{A54A3BFF-C21B-40E1-A2DD-9D4ECC2F607C}" type="presOf" srcId="{B697AEC4-FF79-4A08-BEBF-A18CB791452D}" destId="{8B159D9B-D5D7-49B4-8B22-D1E96D60CAC8}" srcOrd="0" destOrd="0" presId="urn:microsoft.com/office/officeart/2017/3/layout/DropPinTimeline"/>
    <dgm:cxn modelId="{2F5E9058-995E-4FB9-B3E5-7A900655A2EE}" type="presOf" srcId="{1DA22D3B-4500-4C32-A124-AF0531E79A20}" destId="{64629CA8-7F26-42A8-8E2E-D0438A3BC984}" srcOrd="0" destOrd="0" presId="urn:microsoft.com/office/officeart/2017/3/layout/DropPinTimeline"/>
    <dgm:cxn modelId="{C3A6A0B5-ACF8-4C7C-AC46-F1D114ADCE13}" type="presOf" srcId="{75FE9F5B-08AA-45C5-A6CC-AC7E770A6BD3}" destId="{A2F9B65A-83DA-47FD-A675-FA36B99B4EC7}" srcOrd="0" destOrd="0" presId="urn:microsoft.com/office/officeart/2017/3/layout/DropPinTimeline"/>
    <dgm:cxn modelId="{4942BD11-877E-4438-8B9B-DCF885F6F50C}" srcId="{7B46DEE0-C8F8-4495-97E9-B90F639F71AD}" destId="{75FE9F5B-08AA-45C5-A6CC-AC7E770A6BD3}" srcOrd="0" destOrd="0" parTransId="{FF4BBB77-3414-47CF-9FA0-2F16ECF0410D}" sibTransId="{171F4ECA-6DD3-4CCC-A6EB-855606234424}"/>
    <dgm:cxn modelId="{DD775814-B38D-439F-9136-11B1611E8E3F}" srcId="{1DA22D3B-4500-4C32-A124-AF0531E79A20}" destId="{58E06F38-B30B-459A-9B81-48E588711215}" srcOrd="3" destOrd="0" parTransId="{A130F4FD-E64B-44A2-B8B9-B77994A52CB1}" sibTransId="{F98F6890-EF53-49A1-9798-9DC6941EA0B7}"/>
    <dgm:cxn modelId="{0A263D68-559C-455B-9494-695B41C653EE}" type="presOf" srcId="{7B46DEE0-C8F8-4495-97E9-B90F639F71AD}" destId="{F3BC14E8-9D02-4012-AF4B-64B21DC0C5A8}" srcOrd="0" destOrd="0" presId="urn:microsoft.com/office/officeart/2017/3/layout/DropPinTimeline"/>
    <dgm:cxn modelId="{B32BF8B0-2B21-4834-83CB-05D464A8260A}" type="presOf" srcId="{196E8161-98E2-40F7-88B5-DAD49B156063}" destId="{623257FD-13EB-4FF5-9559-E903A4F954FE}" srcOrd="0" destOrd="0" presId="urn:microsoft.com/office/officeart/2017/3/layout/DropPinTimeline"/>
    <dgm:cxn modelId="{CCF0133E-08F1-4338-9C3C-26D0D82853BB}" srcId="{1DA22D3B-4500-4C32-A124-AF0531E79A20}" destId="{D53D3BD5-968E-45D4-982A-68C0E5A2A9E4}" srcOrd="1" destOrd="0" parTransId="{D80D73F1-CB36-4D76-AEEB-DBBE627B7834}" sibTransId="{787CAA7C-9C00-4750-BC22-29B0F73C69DB}"/>
    <dgm:cxn modelId="{E87A0AD4-C1FE-44EA-8B1E-5604DCFBE260}" type="presOf" srcId="{58E06F38-B30B-459A-9B81-48E588711215}" destId="{22B4AA27-0E0C-4AB8-8D13-37F43847A4D9}" srcOrd="0" destOrd="0" presId="urn:microsoft.com/office/officeart/2017/3/layout/DropPinTimeline"/>
    <dgm:cxn modelId="{F85967D4-C8F4-4B9C-8511-3E3A490A5414}" type="presOf" srcId="{6885D350-10CB-4078-8DCD-D3FDBA88EFC4}" destId="{7660FACC-3E1D-4E3E-B733-292E4E4103F6}" srcOrd="0" destOrd="0" presId="urn:microsoft.com/office/officeart/2017/3/layout/DropPinTimeline"/>
    <dgm:cxn modelId="{8B151B4F-7751-4AEB-8096-F4729A5DA9F2}" type="presOf" srcId="{A8840A45-BB2E-4782-82D1-70A0FD3C425F}" destId="{5CC1D811-F97B-45BE-9726-24BFC4486C75}" srcOrd="0" destOrd="0" presId="urn:microsoft.com/office/officeart/2017/3/layout/DropPinTimeline"/>
    <dgm:cxn modelId="{58CD2DFB-0B57-482C-BE95-C0BBA96CB93E}" srcId="{D53D3BD5-968E-45D4-982A-68C0E5A2A9E4}" destId="{B697AEC4-FF79-4A08-BEBF-A18CB791452D}" srcOrd="0" destOrd="0" parTransId="{74519FAE-1F0F-4972-A646-48B94A7A8D4E}" sibTransId="{5E8CAC7F-212D-4FD7-96D5-BD8B212D2316}"/>
    <dgm:cxn modelId="{CA6AABE4-B802-4E7C-9BBB-CC7E9180478E}" type="presOf" srcId="{F269929B-3251-4842-9672-02345734ADF8}" destId="{23E2C63C-961E-4025-BDD2-289D0CC4A922}" srcOrd="0" destOrd="0" presId="urn:microsoft.com/office/officeart/2017/3/layout/DropPinTimeline"/>
    <dgm:cxn modelId="{4FAD57E4-32F7-4F6C-8AB0-19225E0DF08C}" srcId="{1DA22D3B-4500-4C32-A124-AF0531E79A20}" destId="{A8840A45-BB2E-4782-82D1-70A0FD3C425F}" srcOrd="4" destOrd="0" parTransId="{CCCB40C6-E041-4E42-8C5C-F8E63B797249}" sibTransId="{AC88B356-9F10-44F1-AA48-6A0EA7F1C48A}"/>
    <dgm:cxn modelId="{4A7F2DDD-2888-4890-BAAA-3D7BBDB1B0C3}" srcId="{1DA22D3B-4500-4C32-A124-AF0531E79A20}" destId="{F269929B-3251-4842-9672-02345734ADF8}" srcOrd="2" destOrd="0" parTransId="{897D95FF-B7A0-4141-8C7C-F44327717BAB}" sibTransId="{1D473766-757C-498A-A39D-A2285A167486}"/>
    <dgm:cxn modelId="{DD7CB120-3E02-4D33-B998-1260B8468EDD}" srcId="{A8840A45-BB2E-4782-82D1-70A0FD3C425F}" destId="{6885D350-10CB-4078-8DCD-D3FDBA88EFC4}" srcOrd="0" destOrd="0" parTransId="{C1C4C1A6-4C86-4E45-A8B6-010122B34478}" sibTransId="{DD03CAE9-D293-4CE9-BCB1-1815476EFF72}"/>
    <dgm:cxn modelId="{8E0B60A7-D359-4674-835F-BCC99BF2C664}" srcId="{1DA22D3B-4500-4C32-A124-AF0531E79A20}" destId="{7B46DEE0-C8F8-4495-97E9-B90F639F71AD}" srcOrd="0" destOrd="0" parTransId="{32C9CCFE-8325-40B6-8AFE-850177B5A149}" sibTransId="{424C060F-9DCD-43E3-A575-F32E4A5B27F3}"/>
    <dgm:cxn modelId="{F6270D71-E89E-4951-A806-EA31CCAB70B8}" type="presParOf" srcId="{64629CA8-7F26-42A8-8E2E-D0438A3BC984}" destId="{D1E75480-B9FF-4B3E-A4C1-15E78505B73A}" srcOrd="0" destOrd="0" presId="urn:microsoft.com/office/officeart/2017/3/layout/DropPinTimeline"/>
    <dgm:cxn modelId="{664E56BA-538A-4D9B-B2ED-476D2962C64A}" type="presParOf" srcId="{64629CA8-7F26-42A8-8E2E-D0438A3BC984}" destId="{94E40E96-1FB1-4FC6-94FE-AFF6B445B069}" srcOrd="1" destOrd="0" presId="urn:microsoft.com/office/officeart/2017/3/layout/DropPinTimeline"/>
    <dgm:cxn modelId="{C6EBC257-DA83-4C51-9FF2-AE4637BAB998}" type="presParOf" srcId="{94E40E96-1FB1-4FC6-94FE-AFF6B445B069}" destId="{B449F22A-68F7-4448-8E65-FF935B235F3C}" srcOrd="0" destOrd="0" presId="urn:microsoft.com/office/officeart/2017/3/layout/DropPinTimeline"/>
    <dgm:cxn modelId="{1E858AA8-DF2F-4443-8B03-09483FA9A94F}" type="presParOf" srcId="{B449F22A-68F7-4448-8E65-FF935B235F3C}" destId="{201D47EB-6A2E-4D38-BE5C-F3E21EB45F62}" srcOrd="0" destOrd="0" presId="urn:microsoft.com/office/officeart/2017/3/layout/DropPinTimeline"/>
    <dgm:cxn modelId="{B52F39F7-F8DC-48ED-AF63-9D094BBB2A11}" type="presParOf" srcId="{B449F22A-68F7-4448-8E65-FF935B235F3C}" destId="{0A923FD1-9926-4862-91B3-4E91D602E3B7}" srcOrd="1" destOrd="0" presId="urn:microsoft.com/office/officeart/2017/3/layout/DropPinTimeline"/>
    <dgm:cxn modelId="{F11363F7-D8D0-4123-8D32-2AB9FF60F2F7}" type="presParOf" srcId="{0A923FD1-9926-4862-91B3-4E91D602E3B7}" destId="{5B826F56-CE46-4F18-8072-737FB6BE0BF9}" srcOrd="0" destOrd="0" presId="urn:microsoft.com/office/officeart/2017/3/layout/DropPinTimeline"/>
    <dgm:cxn modelId="{59FB66CE-9EF7-40D5-9EFD-1BA71697D6AA}" type="presParOf" srcId="{0A923FD1-9926-4862-91B3-4E91D602E3B7}" destId="{470BC029-A5AC-4D71-AACA-EE67FCA9B246}" srcOrd="1" destOrd="0" presId="urn:microsoft.com/office/officeart/2017/3/layout/DropPinTimeline"/>
    <dgm:cxn modelId="{EFFBDC67-1E58-4CCC-82CD-5951B6845547}" type="presParOf" srcId="{B449F22A-68F7-4448-8E65-FF935B235F3C}" destId="{A2F9B65A-83DA-47FD-A675-FA36B99B4EC7}" srcOrd="2" destOrd="0" presId="urn:microsoft.com/office/officeart/2017/3/layout/DropPinTimeline"/>
    <dgm:cxn modelId="{65E71BDE-FB94-4E2E-8EDA-B65E8998D816}" type="presParOf" srcId="{B449F22A-68F7-4448-8E65-FF935B235F3C}" destId="{F3BC14E8-9D02-4012-AF4B-64B21DC0C5A8}" srcOrd="3" destOrd="0" presId="urn:microsoft.com/office/officeart/2017/3/layout/DropPinTimeline"/>
    <dgm:cxn modelId="{72097434-0160-4A92-A51E-9B9CCC51FA35}" type="presParOf" srcId="{B449F22A-68F7-4448-8E65-FF935B235F3C}" destId="{8F4680B9-50E1-481B-A68A-4A3F2111A551}" srcOrd="4" destOrd="0" presId="urn:microsoft.com/office/officeart/2017/3/layout/DropPinTimeline"/>
    <dgm:cxn modelId="{C2456E4C-E5D1-44A4-8D13-3180C5A8FDF4}" type="presParOf" srcId="{B449F22A-68F7-4448-8E65-FF935B235F3C}" destId="{EF42C823-3C4D-4A22-AFBA-2949724E5236}" srcOrd="5" destOrd="0" presId="urn:microsoft.com/office/officeart/2017/3/layout/DropPinTimeline"/>
    <dgm:cxn modelId="{BBD73284-BE70-44BE-ABC9-2972E3CE2F76}" type="presParOf" srcId="{94E40E96-1FB1-4FC6-94FE-AFF6B445B069}" destId="{2E78A65F-9AE4-4DE4-AD04-1626FDD98668}" srcOrd="1" destOrd="0" presId="urn:microsoft.com/office/officeart/2017/3/layout/DropPinTimeline"/>
    <dgm:cxn modelId="{7DB1E160-5CE3-4677-8006-DD56301499BE}" type="presParOf" srcId="{94E40E96-1FB1-4FC6-94FE-AFF6B445B069}" destId="{7EDC8658-3FBA-4D6B-8332-EEB40BF8DD6B}" srcOrd="2" destOrd="0" presId="urn:microsoft.com/office/officeart/2017/3/layout/DropPinTimeline"/>
    <dgm:cxn modelId="{54DAE0AD-3E2B-430F-AF10-05D9B5AEF0CE}" type="presParOf" srcId="{7EDC8658-3FBA-4D6B-8332-EEB40BF8DD6B}" destId="{13839D65-A34A-4E92-BCDB-70350932F18A}" srcOrd="0" destOrd="0" presId="urn:microsoft.com/office/officeart/2017/3/layout/DropPinTimeline"/>
    <dgm:cxn modelId="{428EC542-4F2B-45B1-B606-50E86045EE90}" type="presParOf" srcId="{7EDC8658-3FBA-4D6B-8332-EEB40BF8DD6B}" destId="{CC6A3B5E-9C44-432A-88D2-8C232C224086}" srcOrd="1" destOrd="0" presId="urn:microsoft.com/office/officeart/2017/3/layout/DropPinTimeline"/>
    <dgm:cxn modelId="{922A59B5-B61D-4E47-91BE-1100A3320F6A}" type="presParOf" srcId="{CC6A3B5E-9C44-432A-88D2-8C232C224086}" destId="{E279B2C8-5507-4FEA-9B03-9FA0E3C0FE24}" srcOrd="0" destOrd="0" presId="urn:microsoft.com/office/officeart/2017/3/layout/DropPinTimeline"/>
    <dgm:cxn modelId="{56961B19-C0BB-467A-89C8-70CEA1AA6BCC}" type="presParOf" srcId="{CC6A3B5E-9C44-432A-88D2-8C232C224086}" destId="{68548E1E-97E8-4BD4-96CF-348D5F1F3DC5}" srcOrd="1" destOrd="0" presId="urn:microsoft.com/office/officeart/2017/3/layout/DropPinTimeline"/>
    <dgm:cxn modelId="{9F28D700-1754-4AF4-834D-6632A7254F14}" type="presParOf" srcId="{7EDC8658-3FBA-4D6B-8332-EEB40BF8DD6B}" destId="{8B159D9B-D5D7-49B4-8B22-D1E96D60CAC8}" srcOrd="2" destOrd="0" presId="urn:microsoft.com/office/officeart/2017/3/layout/DropPinTimeline"/>
    <dgm:cxn modelId="{744BA85F-658F-48DD-9E2A-3E81BB1A9AEE}" type="presParOf" srcId="{7EDC8658-3FBA-4D6B-8332-EEB40BF8DD6B}" destId="{7043EE56-367D-4D13-A517-5AAAFA3A97A8}" srcOrd="3" destOrd="0" presId="urn:microsoft.com/office/officeart/2017/3/layout/DropPinTimeline"/>
    <dgm:cxn modelId="{7330EBF7-F003-4E17-9244-F717D4CD8338}" type="presParOf" srcId="{7EDC8658-3FBA-4D6B-8332-EEB40BF8DD6B}" destId="{A91B37CA-AF97-46E9-8A74-B0BE5DAE80A1}" srcOrd="4" destOrd="0" presId="urn:microsoft.com/office/officeart/2017/3/layout/DropPinTimeline"/>
    <dgm:cxn modelId="{5B4F96C4-8935-4A82-B0C9-D0B3B0DD0DF0}" type="presParOf" srcId="{7EDC8658-3FBA-4D6B-8332-EEB40BF8DD6B}" destId="{B1866E44-C610-4606-ACBB-479D8D38E666}" srcOrd="5" destOrd="0" presId="urn:microsoft.com/office/officeart/2017/3/layout/DropPinTimeline"/>
    <dgm:cxn modelId="{1B3470CD-DBEF-4711-8326-95FB8926C863}" type="presParOf" srcId="{94E40E96-1FB1-4FC6-94FE-AFF6B445B069}" destId="{B7F9D302-DA1A-4654-BA52-BAB9117645C8}" srcOrd="3" destOrd="0" presId="urn:microsoft.com/office/officeart/2017/3/layout/DropPinTimeline"/>
    <dgm:cxn modelId="{941D08F0-18F7-4C14-9682-86A93C0D3189}" type="presParOf" srcId="{94E40E96-1FB1-4FC6-94FE-AFF6B445B069}" destId="{3D11A44F-6440-4724-B849-F46804E08CED}" srcOrd="4" destOrd="0" presId="urn:microsoft.com/office/officeart/2017/3/layout/DropPinTimeline"/>
    <dgm:cxn modelId="{8FC24DDD-19B6-4B08-B3D0-DAA6B758468A}" type="presParOf" srcId="{3D11A44F-6440-4724-B849-F46804E08CED}" destId="{CD29AC93-27DA-4CF0-9A9A-193B71777673}" srcOrd="0" destOrd="0" presId="urn:microsoft.com/office/officeart/2017/3/layout/DropPinTimeline"/>
    <dgm:cxn modelId="{0E555119-B282-4DA6-8E4A-CC5297829DC8}" type="presParOf" srcId="{3D11A44F-6440-4724-B849-F46804E08CED}" destId="{3FF0BD8D-E213-475E-AB34-B9EC1490EEDD}" srcOrd="1" destOrd="0" presId="urn:microsoft.com/office/officeart/2017/3/layout/DropPinTimeline"/>
    <dgm:cxn modelId="{A0E676CE-5AB3-4CE7-8215-3FD635067FC2}" type="presParOf" srcId="{3FF0BD8D-E213-475E-AB34-B9EC1490EEDD}" destId="{B643E18D-0A8F-4089-A112-165E1AA9FF92}" srcOrd="0" destOrd="0" presId="urn:microsoft.com/office/officeart/2017/3/layout/DropPinTimeline"/>
    <dgm:cxn modelId="{31BC956E-8343-4026-9CFC-52DB6162A7CA}" type="presParOf" srcId="{3FF0BD8D-E213-475E-AB34-B9EC1490EEDD}" destId="{61E3F466-888F-4A79-9D81-2B51CDB6BCB9}" srcOrd="1" destOrd="0" presId="urn:microsoft.com/office/officeart/2017/3/layout/DropPinTimeline"/>
    <dgm:cxn modelId="{C9C928C1-CC24-486A-923B-5BFC27855F07}" type="presParOf" srcId="{3D11A44F-6440-4724-B849-F46804E08CED}" destId="{FBFAD679-C474-4901-B5AF-716CB38F2309}" srcOrd="2" destOrd="0" presId="urn:microsoft.com/office/officeart/2017/3/layout/DropPinTimeline"/>
    <dgm:cxn modelId="{04F1328C-D1C4-4C20-8DDB-68CF0C67819E}" type="presParOf" srcId="{3D11A44F-6440-4724-B849-F46804E08CED}" destId="{23E2C63C-961E-4025-BDD2-289D0CC4A922}" srcOrd="3" destOrd="0" presId="urn:microsoft.com/office/officeart/2017/3/layout/DropPinTimeline"/>
    <dgm:cxn modelId="{1338268E-405E-4808-BD74-EA0A5DBD9CFF}" type="presParOf" srcId="{3D11A44F-6440-4724-B849-F46804E08CED}" destId="{B19DAC7F-7320-4385-BB1F-B869551BF281}" srcOrd="4" destOrd="0" presId="urn:microsoft.com/office/officeart/2017/3/layout/DropPinTimeline"/>
    <dgm:cxn modelId="{8EAE3F86-FB3C-44FA-AE11-631E18AB6E73}" type="presParOf" srcId="{3D11A44F-6440-4724-B849-F46804E08CED}" destId="{F199EC56-9921-49FA-86CD-4063F2CE4F6E}" srcOrd="5" destOrd="0" presId="urn:microsoft.com/office/officeart/2017/3/layout/DropPinTimeline"/>
    <dgm:cxn modelId="{A49CDD90-540E-46CF-A507-65761A241922}" type="presParOf" srcId="{94E40E96-1FB1-4FC6-94FE-AFF6B445B069}" destId="{01F5585C-0999-4FFD-9C3F-35CA462E9069}" srcOrd="5" destOrd="0" presId="urn:microsoft.com/office/officeart/2017/3/layout/DropPinTimeline"/>
    <dgm:cxn modelId="{982AFB7E-E86D-4423-B778-665D27955E44}" type="presParOf" srcId="{94E40E96-1FB1-4FC6-94FE-AFF6B445B069}" destId="{14E798EB-B1F8-40A9-8CAA-046FAA0CD808}" srcOrd="6" destOrd="0" presId="urn:microsoft.com/office/officeart/2017/3/layout/DropPinTimeline"/>
    <dgm:cxn modelId="{A091A2E7-B707-45DD-BDDA-9BB378893C04}" type="presParOf" srcId="{14E798EB-B1F8-40A9-8CAA-046FAA0CD808}" destId="{428C9D5B-E718-4127-8006-D62427A5276C}" srcOrd="0" destOrd="0" presId="urn:microsoft.com/office/officeart/2017/3/layout/DropPinTimeline"/>
    <dgm:cxn modelId="{57FE3431-CF6F-4438-8510-E35B4EE43DE8}" type="presParOf" srcId="{14E798EB-B1F8-40A9-8CAA-046FAA0CD808}" destId="{991A8CB0-0EA9-4909-A6E4-AEBBF0235757}" srcOrd="1" destOrd="0" presId="urn:microsoft.com/office/officeart/2017/3/layout/DropPinTimeline"/>
    <dgm:cxn modelId="{F51CAA7B-E3F3-47E3-B6B0-A03DB0EBA160}" type="presParOf" srcId="{991A8CB0-0EA9-4909-A6E4-AEBBF0235757}" destId="{60FCB926-A19B-46D0-B75D-46635D85318B}" srcOrd="0" destOrd="0" presId="urn:microsoft.com/office/officeart/2017/3/layout/DropPinTimeline"/>
    <dgm:cxn modelId="{1853C0C8-F7E5-42E5-9DCB-56C85C483043}" type="presParOf" srcId="{991A8CB0-0EA9-4909-A6E4-AEBBF0235757}" destId="{052FCF96-02C7-4D7D-B985-47B7A16DE9F9}" srcOrd="1" destOrd="0" presId="urn:microsoft.com/office/officeart/2017/3/layout/DropPinTimeline"/>
    <dgm:cxn modelId="{697C449A-B7E3-4DE5-894C-6D7C3694E6AF}" type="presParOf" srcId="{14E798EB-B1F8-40A9-8CAA-046FAA0CD808}" destId="{623257FD-13EB-4FF5-9559-E903A4F954FE}" srcOrd="2" destOrd="0" presId="urn:microsoft.com/office/officeart/2017/3/layout/DropPinTimeline"/>
    <dgm:cxn modelId="{12E98D88-FCC8-4D13-9E19-661BE595BF86}" type="presParOf" srcId="{14E798EB-B1F8-40A9-8CAA-046FAA0CD808}" destId="{22B4AA27-0E0C-4AB8-8D13-37F43847A4D9}" srcOrd="3" destOrd="0" presId="urn:microsoft.com/office/officeart/2017/3/layout/DropPinTimeline"/>
    <dgm:cxn modelId="{A9464A96-7FD1-4823-8D98-5D1B88F7BFFC}" type="presParOf" srcId="{14E798EB-B1F8-40A9-8CAA-046FAA0CD808}" destId="{12E9292D-0C7A-4706-8F1D-6CB950B6CE1E}" srcOrd="4" destOrd="0" presId="urn:microsoft.com/office/officeart/2017/3/layout/DropPinTimeline"/>
    <dgm:cxn modelId="{7EC1FBB7-CD2C-4F68-BC76-A9B9FE9015F5}" type="presParOf" srcId="{14E798EB-B1F8-40A9-8CAA-046FAA0CD808}" destId="{173B4E29-51EB-4601-A4CB-82C44E41893F}" srcOrd="5" destOrd="0" presId="urn:microsoft.com/office/officeart/2017/3/layout/DropPinTimeline"/>
    <dgm:cxn modelId="{F8235E6E-0A10-4A7E-857C-32829260DDB9}" type="presParOf" srcId="{94E40E96-1FB1-4FC6-94FE-AFF6B445B069}" destId="{08D35383-51E1-4496-B1D2-0D2F391712B1}" srcOrd="7" destOrd="0" presId="urn:microsoft.com/office/officeart/2017/3/layout/DropPinTimeline"/>
    <dgm:cxn modelId="{8946C6E9-4F65-41CF-81CA-262F23860E46}" type="presParOf" srcId="{94E40E96-1FB1-4FC6-94FE-AFF6B445B069}" destId="{0659356E-AEEB-4AFC-9C95-21DD7C4C803C}" srcOrd="8" destOrd="0" presId="urn:microsoft.com/office/officeart/2017/3/layout/DropPinTimeline"/>
    <dgm:cxn modelId="{F619DA29-6980-4792-A8BE-2BAD8AE402BF}" type="presParOf" srcId="{0659356E-AEEB-4AFC-9C95-21DD7C4C803C}" destId="{FE871D11-51F1-414B-B74F-DD510C91954A}" srcOrd="0" destOrd="0" presId="urn:microsoft.com/office/officeart/2017/3/layout/DropPinTimeline"/>
    <dgm:cxn modelId="{897A1756-6D28-425B-B325-595F3426B5FF}" type="presParOf" srcId="{0659356E-AEEB-4AFC-9C95-21DD7C4C803C}" destId="{29A7A720-7DF0-4857-8D55-42A7D85EEEE9}" srcOrd="1" destOrd="0" presId="urn:microsoft.com/office/officeart/2017/3/layout/DropPinTimeline"/>
    <dgm:cxn modelId="{8143F157-560A-438B-82AA-84849DB5827A}" type="presParOf" srcId="{29A7A720-7DF0-4857-8D55-42A7D85EEEE9}" destId="{FBA53EE5-ECB5-4C47-AF5E-F2DBB365413C}" srcOrd="0" destOrd="0" presId="urn:microsoft.com/office/officeart/2017/3/layout/DropPinTimeline"/>
    <dgm:cxn modelId="{B6BE2B1F-35C6-4FF4-AA0B-80A14FD7F144}" type="presParOf" srcId="{29A7A720-7DF0-4857-8D55-42A7D85EEEE9}" destId="{590570BE-74B2-4EC0-AE99-6D29C466D217}" srcOrd="1" destOrd="0" presId="urn:microsoft.com/office/officeart/2017/3/layout/DropPinTimeline"/>
    <dgm:cxn modelId="{5B719EF7-9A9E-4AC9-9516-C191AE9ABBF4}" type="presParOf" srcId="{0659356E-AEEB-4AFC-9C95-21DD7C4C803C}" destId="{7660FACC-3E1D-4E3E-B733-292E4E4103F6}" srcOrd="2" destOrd="0" presId="urn:microsoft.com/office/officeart/2017/3/layout/DropPinTimeline"/>
    <dgm:cxn modelId="{A657CDC3-6BB6-40F6-B687-9E04AC9D76BC}" type="presParOf" srcId="{0659356E-AEEB-4AFC-9C95-21DD7C4C803C}" destId="{5CC1D811-F97B-45BE-9726-24BFC4486C75}" srcOrd="3" destOrd="0" presId="urn:microsoft.com/office/officeart/2017/3/layout/DropPinTimeline"/>
    <dgm:cxn modelId="{CA99BFAB-E0B3-43C6-BE9C-5EECB577E5C0}" type="presParOf" srcId="{0659356E-AEEB-4AFC-9C95-21DD7C4C803C}" destId="{5133DE78-8ECB-44C9-9BBC-ADC1B137A7D8}" srcOrd="4" destOrd="0" presId="urn:microsoft.com/office/officeart/2017/3/layout/DropPinTimeline"/>
    <dgm:cxn modelId="{A180CCD9-269A-4DF1-80FD-E0C79F4CF2B1}" type="presParOf" srcId="{0659356E-AEEB-4AFC-9C95-21DD7C4C803C}" destId="{278A41A4-1320-45D0-82BD-0135A28FCB11}" srcOrd="5" destOrd="0" presId="urn:microsoft.com/office/officeart/2017/3/layout/DropPinTimelin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6AF17FE-9A73-41B7-B146-5DD61C3D8AF7}" type="doc">
      <dgm:prSet loTypeId="urn:microsoft.com/office/officeart/2005/8/layout/vList3" loCatId="picture" qsTypeId="urn:microsoft.com/office/officeart/2005/8/quickstyle/simple1" qsCatId="simple" csTypeId="urn:microsoft.com/office/officeart/2005/8/colors/accent0_2" csCatId="mainScheme" phldr="1"/>
      <dgm:spPr/>
    </dgm:pt>
    <dgm:pt modelId="{434173C3-46E6-40D7-BA7D-A304172C89D6}">
      <dgm:prSet phldrT="[Text]"/>
      <dgm:spPr/>
      <dgm:t>
        <a:bodyPr/>
        <a:lstStyle/>
        <a:p>
          <a:pPr algn="l">
            <a:buFont typeface="Wingdings" panose="05000000000000000000" pitchFamily="2" charset="2"/>
            <a:buChar char="q"/>
          </a:pPr>
          <a:r>
            <a:rPr lang="en-US" dirty="0">
              <a:solidFill>
                <a:srgbClr val="002060"/>
              </a:solidFill>
            </a:rPr>
            <a:t>Each WMO Member shall implement at least one WIS2 node to share data in WIS2</a:t>
          </a:r>
          <a:endParaRPr lang="en-CH" dirty="0"/>
        </a:p>
      </dgm:t>
    </dgm:pt>
    <dgm:pt modelId="{EFE6E3FE-7005-49F3-897F-213B21652A7D}" type="parTrans" cxnId="{4833255F-C2D9-4D68-A50F-362ECFBC291E}">
      <dgm:prSet/>
      <dgm:spPr/>
      <dgm:t>
        <a:bodyPr/>
        <a:lstStyle/>
        <a:p>
          <a:endParaRPr lang="en-GB"/>
        </a:p>
      </dgm:t>
    </dgm:pt>
    <dgm:pt modelId="{9C0DFAA8-F14E-4496-9576-779DDA0F29D6}" type="sibTrans" cxnId="{4833255F-C2D9-4D68-A50F-362ECFBC291E}">
      <dgm:prSet/>
      <dgm:spPr/>
      <dgm:t>
        <a:bodyPr/>
        <a:lstStyle/>
        <a:p>
          <a:endParaRPr lang="en-GB"/>
        </a:p>
      </dgm:t>
    </dgm:pt>
    <dgm:pt modelId="{28B20416-6239-9A4D-ADB2-1BD2BBB3C6C1}">
      <dgm:prSet phldrT="[Text]"/>
      <dgm:spPr/>
      <dgm:t>
        <a:bodyPr/>
        <a:lstStyle/>
        <a:p>
          <a:pPr>
            <a:buFont typeface="Wingdings" panose="05000000000000000000" pitchFamily="2" charset="2"/>
            <a:buChar char="q"/>
          </a:pPr>
          <a:r>
            <a:rPr lang="en-CH" dirty="0">
              <a:solidFill>
                <a:srgbClr val="002060"/>
              </a:solidFill>
            </a:rPr>
            <a:t>A WIS2 node replaces the GTS Message Switching System</a:t>
          </a:r>
        </a:p>
      </dgm:t>
    </dgm:pt>
    <dgm:pt modelId="{9D445340-344C-8D48-BF9C-702930C21F59}" type="parTrans" cxnId="{CAC58B36-07D1-CE4F-883E-CF6D60A5477E}">
      <dgm:prSet/>
      <dgm:spPr/>
      <dgm:t>
        <a:bodyPr/>
        <a:lstStyle/>
        <a:p>
          <a:endParaRPr lang="en-GB"/>
        </a:p>
      </dgm:t>
    </dgm:pt>
    <dgm:pt modelId="{140B277A-8E43-6443-A094-7ED4832A7A80}" type="sibTrans" cxnId="{CAC58B36-07D1-CE4F-883E-CF6D60A5477E}">
      <dgm:prSet/>
      <dgm:spPr/>
      <dgm:t>
        <a:bodyPr/>
        <a:lstStyle/>
        <a:p>
          <a:endParaRPr lang="en-GB"/>
        </a:p>
      </dgm:t>
    </dgm:pt>
    <dgm:pt modelId="{688A1699-4D02-E644-AE70-3DD631FB6FF5}">
      <dgm:prSet phldrT="[Text]"/>
      <dgm:spPr/>
      <dgm:t>
        <a:bodyPr/>
        <a:lstStyle/>
        <a:p>
          <a:pPr>
            <a:buFont typeface="Wingdings" panose="05000000000000000000" pitchFamily="2" charset="2"/>
            <a:buChar char="q"/>
          </a:pPr>
          <a:r>
            <a:rPr lang="en-GB" dirty="0">
              <a:solidFill>
                <a:srgbClr val="002060"/>
              </a:solidFill>
            </a:rPr>
            <a:t>Data and metadata are shared through a WIS2 node</a:t>
          </a:r>
          <a:endParaRPr lang="en-CH" dirty="0">
            <a:solidFill>
              <a:srgbClr val="002060"/>
            </a:solidFill>
          </a:endParaRPr>
        </a:p>
      </dgm:t>
    </dgm:pt>
    <dgm:pt modelId="{6215BEDC-046D-9B48-BB25-9D3A79C43314}" type="parTrans" cxnId="{577165A6-98D9-7C49-88DC-4F454A62BDCC}">
      <dgm:prSet/>
      <dgm:spPr/>
      <dgm:t>
        <a:bodyPr/>
        <a:lstStyle/>
        <a:p>
          <a:endParaRPr lang="en-GB"/>
        </a:p>
      </dgm:t>
    </dgm:pt>
    <dgm:pt modelId="{D1F3606F-44AE-9941-A78F-63A6E4C31963}" type="sibTrans" cxnId="{577165A6-98D9-7C49-88DC-4F454A62BDCC}">
      <dgm:prSet/>
      <dgm:spPr/>
      <dgm:t>
        <a:bodyPr/>
        <a:lstStyle/>
        <a:p>
          <a:endParaRPr lang="en-GB"/>
        </a:p>
      </dgm:t>
    </dgm:pt>
    <dgm:pt modelId="{4F9C9A9D-55A3-594B-9989-00F975623F90}">
      <dgm:prSet phldrT="[Text]"/>
      <dgm:spPr/>
      <dgm:t>
        <a:bodyPr/>
        <a:lstStyle/>
        <a:p>
          <a:pPr>
            <a:buFont typeface="Wingdings" panose="05000000000000000000" pitchFamily="2" charset="2"/>
            <a:buChar char="q"/>
          </a:pPr>
          <a:r>
            <a:rPr lang="en-GB" dirty="0">
              <a:solidFill>
                <a:srgbClr val="002060"/>
              </a:solidFill>
            </a:rPr>
            <a:t>A WIS2 Node shares data via an HTTPS service and sends notifications to MQTT subscribers</a:t>
          </a:r>
          <a:endParaRPr lang="en-CH" dirty="0">
            <a:solidFill>
              <a:srgbClr val="002060"/>
            </a:solidFill>
          </a:endParaRPr>
        </a:p>
      </dgm:t>
    </dgm:pt>
    <dgm:pt modelId="{7B81C9B2-124D-0640-802C-AB6391CD2A96}" type="parTrans" cxnId="{3B6AA4B1-D05D-A240-8390-9AA359A31C73}">
      <dgm:prSet/>
      <dgm:spPr/>
      <dgm:t>
        <a:bodyPr/>
        <a:lstStyle/>
        <a:p>
          <a:endParaRPr lang="en-GB"/>
        </a:p>
      </dgm:t>
    </dgm:pt>
    <dgm:pt modelId="{B74EC62A-87EE-E24E-A0D0-AA9AD441F123}" type="sibTrans" cxnId="{3B6AA4B1-D05D-A240-8390-9AA359A31C73}">
      <dgm:prSet/>
      <dgm:spPr/>
      <dgm:t>
        <a:bodyPr/>
        <a:lstStyle/>
        <a:p>
          <a:endParaRPr lang="en-GB"/>
        </a:p>
      </dgm:t>
    </dgm:pt>
    <dgm:pt modelId="{18F57640-9461-054E-AF64-F51FB4D0ABB7}">
      <dgm:prSet phldrT="[Text]"/>
      <dgm:spPr/>
      <dgm:t>
        <a:bodyPr/>
        <a:lstStyle/>
        <a:p>
          <a:pPr>
            <a:buFont typeface="Wingdings" panose="05000000000000000000" pitchFamily="2" charset="2"/>
            <a:buChar char="q"/>
          </a:pPr>
          <a:r>
            <a:rPr lang="en-GB" dirty="0">
              <a:solidFill>
                <a:srgbClr val="002060"/>
              </a:solidFill>
            </a:rPr>
            <a:t>A WIS2 node shares </a:t>
          </a:r>
          <a:r>
            <a:rPr lang="en-GB">
              <a:solidFill>
                <a:srgbClr val="002060"/>
              </a:solidFill>
            </a:rPr>
            <a:t>notifications with </a:t>
          </a:r>
          <a:r>
            <a:rPr lang="en-GB" dirty="0">
              <a:solidFill>
                <a:srgbClr val="002060"/>
              </a:solidFill>
            </a:rPr>
            <a:t>Global Broker</a:t>
          </a:r>
          <a:endParaRPr lang="en-CH" dirty="0">
            <a:solidFill>
              <a:srgbClr val="002060"/>
            </a:solidFill>
          </a:endParaRPr>
        </a:p>
      </dgm:t>
    </dgm:pt>
    <dgm:pt modelId="{04E29D63-6A82-754A-A1AC-EA937DCC7944}" type="parTrans" cxnId="{2C2ACB0A-E754-4E47-B085-B7CAE0BDD6CA}">
      <dgm:prSet/>
      <dgm:spPr/>
      <dgm:t>
        <a:bodyPr/>
        <a:lstStyle/>
        <a:p>
          <a:endParaRPr lang="en-GB"/>
        </a:p>
      </dgm:t>
    </dgm:pt>
    <dgm:pt modelId="{B208BFA0-4148-6544-8B1D-602A2C37A536}" type="sibTrans" cxnId="{2C2ACB0A-E754-4E47-B085-B7CAE0BDD6CA}">
      <dgm:prSet/>
      <dgm:spPr/>
      <dgm:t>
        <a:bodyPr/>
        <a:lstStyle/>
        <a:p>
          <a:endParaRPr lang="en-GB"/>
        </a:p>
      </dgm:t>
    </dgm:pt>
    <dgm:pt modelId="{B5FEFA07-4EFC-41B9-B508-467877AD988A}" type="pres">
      <dgm:prSet presAssocID="{76AF17FE-9A73-41B7-B146-5DD61C3D8AF7}" presName="linearFlow" presStyleCnt="0">
        <dgm:presLayoutVars>
          <dgm:dir/>
          <dgm:resizeHandles val="exact"/>
        </dgm:presLayoutVars>
      </dgm:prSet>
      <dgm:spPr/>
    </dgm:pt>
    <dgm:pt modelId="{14D3804A-E38D-4244-A4DF-D9BEC890DDEA}" type="pres">
      <dgm:prSet presAssocID="{434173C3-46E6-40D7-BA7D-A304172C89D6}" presName="composite" presStyleCnt="0"/>
      <dgm:spPr/>
    </dgm:pt>
    <dgm:pt modelId="{2FD79F02-E460-4536-B255-602FED97B9DD}" type="pres">
      <dgm:prSet presAssocID="{434173C3-46E6-40D7-BA7D-A304172C89D6}" presName="imgShp" presStyleLbl="fgImgPlac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430E623F-E623-4A47-9023-D9D3DA7CA424}" type="pres">
      <dgm:prSet presAssocID="{434173C3-46E6-40D7-BA7D-A304172C89D6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AE16D5-8369-4E8E-AC92-D9ABB0CEB9CF}" type="pres">
      <dgm:prSet presAssocID="{9C0DFAA8-F14E-4496-9576-779DDA0F29D6}" presName="spacing" presStyleCnt="0"/>
      <dgm:spPr/>
    </dgm:pt>
    <dgm:pt modelId="{CA65E36A-F0EC-E244-B940-16368FEFB7FA}" type="pres">
      <dgm:prSet presAssocID="{28B20416-6239-9A4D-ADB2-1BD2BBB3C6C1}" presName="composite" presStyleCnt="0"/>
      <dgm:spPr/>
    </dgm:pt>
    <dgm:pt modelId="{C7B8C7D8-40FC-7342-8E81-092A56755211}" type="pres">
      <dgm:prSet presAssocID="{28B20416-6239-9A4D-ADB2-1BD2BBB3C6C1}" presName="imgShp" presStyleLbl="fgImgPlace1" presStyleIdx="1" presStyleCnt="5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60B1AD0E-E724-6141-B783-AE4ECD659A6F}" type="pres">
      <dgm:prSet presAssocID="{28B20416-6239-9A4D-ADB2-1BD2BBB3C6C1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E0F436-7F14-9B4C-BDA1-A6812AD756A0}" type="pres">
      <dgm:prSet presAssocID="{140B277A-8E43-6443-A094-7ED4832A7A80}" presName="spacing" presStyleCnt="0"/>
      <dgm:spPr/>
    </dgm:pt>
    <dgm:pt modelId="{D32E379E-A0FC-CD49-A63E-E78B78A51A06}" type="pres">
      <dgm:prSet presAssocID="{688A1699-4D02-E644-AE70-3DD631FB6FF5}" presName="composite" presStyleCnt="0"/>
      <dgm:spPr/>
    </dgm:pt>
    <dgm:pt modelId="{93BF86F2-C9BA-0042-974D-14291ABC6CF8}" type="pres">
      <dgm:prSet presAssocID="{688A1699-4D02-E644-AE70-3DD631FB6FF5}" presName="imgShp" presStyleLbl="fgImgPlace1" presStyleIdx="2" presStyleCnt="5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326EC4C9-A949-F041-BE79-4EE64A93EE37}" type="pres">
      <dgm:prSet presAssocID="{688A1699-4D02-E644-AE70-3DD631FB6FF5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9D0E70-18D8-4949-9900-E90C94614B51}" type="pres">
      <dgm:prSet presAssocID="{D1F3606F-44AE-9941-A78F-63A6E4C31963}" presName="spacing" presStyleCnt="0"/>
      <dgm:spPr/>
    </dgm:pt>
    <dgm:pt modelId="{DDA28F1B-7A52-FE48-B432-9FA5FB48B678}" type="pres">
      <dgm:prSet presAssocID="{4F9C9A9D-55A3-594B-9989-00F975623F90}" presName="composite" presStyleCnt="0"/>
      <dgm:spPr/>
    </dgm:pt>
    <dgm:pt modelId="{6C73D1C5-472B-1C4D-9050-CBD860749F3A}" type="pres">
      <dgm:prSet presAssocID="{4F9C9A9D-55A3-594B-9989-00F975623F90}" presName="imgShp" presStyleLbl="fgImgPlace1" presStyleIdx="3" presStyleCnt="5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637964D3-3DE7-0A4B-9C64-A13D8100AD1C}" type="pres">
      <dgm:prSet presAssocID="{4F9C9A9D-55A3-594B-9989-00F975623F90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F39557-6BB8-424E-B567-E99198750EEA}" type="pres">
      <dgm:prSet presAssocID="{B74EC62A-87EE-E24E-A0D0-AA9AD441F123}" presName="spacing" presStyleCnt="0"/>
      <dgm:spPr/>
    </dgm:pt>
    <dgm:pt modelId="{3FFAF9F9-95DE-6142-BFF6-BEC371F73538}" type="pres">
      <dgm:prSet presAssocID="{18F57640-9461-054E-AF64-F51FB4D0ABB7}" presName="composite" presStyleCnt="0"/>
      <dgm:spPr/>
    </dgm:pt>
    <dgm:pt modelId="{50570A3A-9C60-F147-BA5B-8397E4060A78}" type="pres">
      <dgm:prSet presAssocID="{18F57640-9461-054E-AF64-F51FB4D0ABB7}" presName="imgShp" presStyleLbl="fgImgPlace1" presStyleIdx="4" presStyleCnt="5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94BCE33D-8C84-9042-ACC9-810C04664A46}" type="pres">
      <dgm:prSet presAssocID="{18F57640-9461-054E-AF64-F51FB4D0ABB7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77165A6-98D9-7C49-88DC-4F454A62BDCC}" srcId="{76AF17FE-9A73-41B7-B146-5DD61C3D8AF7}" destId="{688A1699-4D02-E644-AE70-3DD631FB6FF5}" srcOrd="2" destOrd="0" parTransId="{6215BEDC-046D-9B48-BB25-9D3A79C43314}" sibTransId="{D1F3606F-44AE-9941-A78F-63A6E4C31963}"/>
    <dgm:cxn modelId="{CAC58B36-07D1-CE4F-883E-CF6D60A5477E}" srcId="{76AF17FE-9A73-41B7-B146-5DD61C3D8AF7}" destId="{28B20416-6239-9A4D-ADB2-1BD2BBB3C6C1}" srcOrd="1" destOrd="0" parTransId="{9D445340-344C-8D48-BF9C-702930C21F59}" sibTransId="{140B277A-8E43-6443-A094-7ED4832A7A80}"/>
    <dgm:cxn modelId="{3E1B4544-7CE5-4F34-8417-DD43C06E6801}" type="presOf" srcId="{76AF17FE-9A73-41B7-B146-5DD61C3D8AF7}" destId="{B5FEFA07-4EFC-41B9-B508-467877AD988A}" srcOrd="0" destOrd="0" presId="urn:microsoft.com/office/officeart/2005/8/layout/vList3"/>
    <dgm:cxn modelId="{4833255F-C2D9-4D68-A50F-362ECFBC291E}" srcId="{76AF17FE-9A73-41B7-B146-5DD61C3D8AF7}" destId="{434173C3-46E6-40D7-BA7D-A304172C89D6}" srcOrd="0" destOrd="0" parTransId="{EFE6E3FE-7005-49F3-897F-213B21652A7D}" sibTransId="{9C0DFAA8-F14E-4496-9576-779DDA0F29D6}"/>
    <dgm:cxn modelId="{11ECBC40-6311-C140-9140-9F28FF32B577}" type="presOf" srcId="{18F57640-9461-054E-AF64-F51FB4D0ABB7}" destId="{94BCE33D-8C84-9042-ACC9-810C04664A46}" srcOrd="0" destOrd="0" presId="urn:microsoft.com/office/officeart/2005/8/layout/vList3"/>
    <dgm:cxn modelId="{32E381A1-6378-4961-9075-2F51EC8656AE}" type="presOf" srcId="{434173C3-46E6-40D7-BA7D-A304172C89D6}" destId="{430E623F-E623-4A47-9023-D9D3DA7CA424}" srcOrd="0" destOrd="0" presId="urn:microsoft.com/office/officeart/2005/8/layout/vList3"/>
    <dgm:cxn modelId="{E7495F4C-CC1E-E046-BFB8-7DC1E5B80C01}" type="presOf" srcId="{4F9C9A9D-55A3-594B-9989-00F975623F90}" destId="{637964D3-3DE7-0A4B-9C64-A13D8100AD1C}" srcOrd="0" destOrd="0" presId="urn:microsoft.com/office/officeart/2005/8/layout/vList3"/>
    <dgm:cxn modelId="{2C2ACB0A-E754-4E47-B085-B7CAE0BDD6CA}" srcId="{76AF17FE-9A73-41B7-B146-5DD61C3D8AF7}" destId="{18F57640-9461-054E-AF64-F51FB4D0ABB7}" srcOrd="4" destOrd="0" parTransId="{04E29D63-6A82-754A-A1AC-EA937DCC7944}" sibTransId="{B208BFA0-4148-6544-8B1D-602A2C37A536}"/>
    <dgm:cxn modelId="{A6ECEA39-D341-C94D-8A76-D62D03E8DA70}" type="presOf" srcId="{28B20416-6239-9A4D-ADB2-1BD2BBB3C6C1}" destId="{60B1AD0E-E724-6141-B783-AE4ECD659A6F}" srcOrd="0" destOrd="0" presId="urn:microsoft.com/office/officeart/2005/8/layout/vList3"/>
    <dgm:cxn modelId="{5D1D76C2-5A78-7C47-AB13-CC67E349CBB2}" type="presOf" srcId="{688A1699-4D02-E644-AE70-3DD631FB6FF5}" destId="{326EC4C9-A949-F041-BE79-4EE64A93EE37}" srcOrd="0" destOrd="0" presId="urn:microsoft.com/office/officeart/2005/8/layout/vList3"/>
    <dgm:cxn modelId="{3B6AA4B1-D05D-A240-8390-9AA359A31C73}" srcId="{76AF17FE-9A73-41B7-B146-5DD61C3D8AF7}" destId="{4F9C9A9D-55A3-594B-9989-00F975623F90}" srcOrd="3" destOrd="0" parTransId="{7B81C9B2-124D-0640-802C-AB6391CD2A96}" sibTransId="{B74EC62A-87EE-E24E-A0D0-AA9AD441F123}"/>
    <dgm:cxn modelId="{96BFB4D7-106D-40D4-9A72-5DA731031861}" type="presParOf" srcId="{B5FEFA07-4EFC-41B9-B508-467877AD988A}" destId="{14D3804A-E38D-4244-A4DF-D9BEC890DDEA}" srcOrd="0" destOrd="0" presId="urn:microsoft.com/office/officeart/2005/8/layout/vList3"/>
    <dgm:cxn modelId="{483B871D-913F-4C45-8723-D62697951E53}" type="presParOf" srcId="{14D3804A-E38D-4244-A4DF-D9BEC890DDEA}" destId="{2FD79F02-E460-4536-B255-602FED97B9DD}" srcOrd="0" destOrd="0" presId="urn:microsoft.com/office/officeart/2005/8/layout/vList3"/>
    <dgm:cxn modelId="{F41D9523-4E11-4B9D-9E52-ECFF04EF367D}" type="presParOf" srcId="{14D3804A-E38D-4244-A4DF-D9BEC890DDEA}" destId="{430E623F-E623-4A47-9023-D9D3DA7CA424}" srcOrd="1" destOrd="0" presId="urn:microsoft.com/office/officeart/2005/8/layout/vList3"/>
    <dgm:cxn modelId="{42C0AAF1-91C9-43F3-94E4-CD73FF685577}" type="presParOf" srcId="{B5FEFA07-4EFC-41B9-B508-467877AD988A}" destId="{C9AE16D5-8369-4E8E-AC92-D9ABB0CEB9CF}" srcOrd="1" destOrd="0" presId="urn:microsoft.com/office/officeart/2005/8/layout/vList3"/>
    <dgm:cxn modelId="{0DEAC261-5ECF-514A-8CF0-969512993C76}" type="presParOf" srcId="{B5FEFA07-4EFC-41B9-B508-467877AD988A}" destId="{CA65E36A-F0EC-E244-B940-16368FEFB7FA}" srcOrd="2" destOrd="0" presId="urn:microsoft.com/office/officeart/2005/8/layout/vList3"/>
    <dgm:cxn modelId="{A811AE67-2A2D-C043-944C-0172A2A25B0D}" type="presParOf" srcId="{CA65E36A-F0EC-E244-B940-16368FEFB7FA}" destId="{C7B8C7D8-40FC-7342-8E81-092A56755211}" srcOrd="0" destOrd="0" presId="urn:microsoft.com/office/officeart/2005/8/layout/vList3"/>
    <dgm:cxn modelId="{E0DCFCB9-A67C-974E-AE5A-54EBD68EB141}" type="presParOf" srcId="{CA65E36A-F0EC-E244-B940-16368FEFB7FA}" destId="{60B1AD0E-E724-6141-B783-AE4ECD659A6F}" srcOrd="1" destOrd="0" presId="urn:microsoft.com/office/officeart/2005/8/layout/vList3"/>
    <dgm:cxn modelId="{589AD982-3FFA-B44B-9816-7820FCB78217}" type="presParOf" srcId="{B5FEFA07-4EFC-41B9-B508-467877AD988A}" destId="{56E0F436-7F14-9B4C-BDA1-A6812AD756A0}" srcOrd="3" destOrd="0" presId="urn:microsoft.com/office/officeart/2005/8/layout/vList3"/>
    <dgm:cxn modelId="{DCBF7D0B-0E60-DD49-A9ED-FE7EF73B3A2F}" type="presParOf" srcId="{B5FEFA07-4EFC-41B9-B508-467877AD988A}" destId="{D32E379E-A0FC-CD49-A63E-E78B78A51A06}" srcOrd="4" destOrd="0" presId="urn:microsoft.com/office/officeart/2005/8/layout/vList3"/>
    <dgm:cxn modelId="{D1E8F8C8-5039-1D43-8BA0-31894775C546}" type="presParOf" srcId="{D32E379E-A0FC-CD49-A63E-E78B78A51A06}" destId="{93BF86F2-C9BA-0042-974D-14291ABC6CF8}" srcOrd="0" destOrd="0" presId="urn:microsoft.com/office/officeart/2005/8/layout/vList3"/>
    <dgm:cxn modelId="{94AB1E6F-346E-7946-9513-56E981DB1D53}" type="presParOf" srcId="{D32E379E-A0FC-CD49-A63E-E78B78A51A06}" destId="{326EC4C9-A949-F041-BE79-4EE64A93EE37}" srcOrd="1" destOrd="0" presId="urn:microsoft.com/office/officeart/2005/8/layout/vList3"/>
    <dgm:cxn modelId="{C9BE7E83-CB7E-4644-AD27-6EC8D8497D46}" type="presParOf" srcId="{B5FEFA07-4EFC-41B9-B508-467877AD988A}" destId="{709D0E70-18D8-4949-9900-E90C94614B51}" srcOrd="5" destOrd="0" presId="urn:microsoft.com/office/officeart/2005/8/layout/vList3"/>
    <dgm:cxn modelId="{DA4B185C-1B00-D543-9F43-633D940C0330}" type="presParOf" srcId="{B5FEFA07-4EFC-41B9-B508-467877AD988A}" destId="{DDA28F1B-7A52-FE48-B432-9FA5FB48B678}" srcOrd="6" destOrd="0" presId="urn:microsoft.com/office/officeart/2005/8/layout/vList3"/>
    <dgm:cxn modelId="{113FC936-72D1-3243-8BFD-59CA80A5AE08}" type="presParOf" srcId="{DDA28F1B-7A52-FE48-B432-9FA5FB48B678}" destId="{6C73D1C5-472B-1C4D-9050-CBD860749F3A}" srcOrd="0" destOrd="0" presId="urn:microsoft.com/office/officeart/2005/8/layout/vList3"/>
    <dgm:cxn modelId="{E8D3E360-EFEC-8D46-9AED-0E56CD1BADC4}" type="presParOf" srcId="{DDA28F1B-7A52-FE48-B432-9FA5FB48B678}" destId="{637964D3-3DE7-0A4B-9C64-A13D8100AD1C}" srcOrd="1" destOrd="0" presId="urn:microsoft.com/office/officeart/2005/8/layout/vList3"/>
    <dgm:cxn modelId="{8A25B4E3-5C09-6B45-A0B2-71080589A32B}" type="presParOf" srcId="{B5FEFA07-4EFC-41B9-B508-467877AD988A}" destId="{7CF39557-6BB8-424E-B567-E99198750EEA}" srcOrd="7" destOrd="0" presId="urn:microsoft.com/office/officeart/2005/8/layout/vList3"/>
    <dgm:cxn modelId="{ABAB98C3-6A1C-4346-97E4-846DE3BFD88A}" type="presParOf" srcId="{B5FEFA07-4EFC-41B9-B508-467877AD988A}" destId="{3FFAF9F9-95DE-6142-BFF6-BEC371F73538}" srcOrd="8" destOrd="0" presId="urn:microsoft.com/office/officeart/2005/8/layout/vList3"/>
    <dgm:cxn modelId="{A78C06D9-EB57-734B-9497-85C78260FC73}" type="presParOf" srcId="{3FFAF9F9-95DE-6142-BFF6-BEC371F73538}" destId="{50570A3A-9C60-F147-BA5B-8397E4060A78}" srcOrd="0" destOrd="0" presId="urn:microsoft.com/office/officeart/2005/8/layout/vList3"/>
    <dgm:cxn modelId="{87DBA632-4D45-8F42-8C15-C40D32E87B4E}" type="presParOf" srcId="{3FFAF9F9-95DE-6142-BFF6-BEC371F73538}" destId="{94BCE33D-8C84-9042-ACC9-810C04664A4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E75480-B9FF-4B3E-A4C1-15E78505B73A}">
      <dsp:nvSpPr>
        <dsp:cNvPr id="0" name=""/>
        <dsp:cNvSpPr/>
      </dsp:nvSpPr>
      <dsp:spPr>
        <a:xfrm>
          <a:off x="0" y="1293742"/>
          <a:ext cx="7566991" cy="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triangle" w="lg" len="lg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826F56-CE46-4F18-8072-737FB6BE0BF9}">
      <dsp:nvSpPr>
        <dsp:cNvPr id="0" name=""/>
        <dsp:cNvSpPr/>
      </dsp:nvSpPr>
      <dsp:spPr>
        <a:xfrm rot="8100000">
          <a:off x="41150" y="298157"/>
          <a:ext cx="190281" cy="190281"/>
        </a:xfrm>
        <a:prstGeom prst="teardrop">
          <a:avLst>
            <a:gd name="adj" fmla="val 11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70BC029-A5AC-4D71-AACA-EE67FCA9B246}">
      <dsp:nvSpPr>
        <dsp:cNvPr id="0" name=""/>
        <dsp:cNvSpPr/>
      </dsp:nvSpPr>
      <dsp:spPr>
        <a:xfrm>
          <a:off x="62289" y="319295"/>
          <a:ext cx="148004" cy="148004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F9B65A-83DA-47FD-A675-FA36B99B4EC7}">
      <dsp:nvSpPr>
        <dsp:cNvPr id="0" name=""/>
        <dsp:cNvSpPr/>
      </dsp:nvSpPr>
      <dsp:spPr>
        <a:xfrm>
          <a:off x="270840" y="527846"/>
          <a:ext cx="2097044" cy="7658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8900" rIns="88900" bIns="13335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solidFill>
                <a:schemeClr val="accent1">
                  <a:lumMod val="50000"/>
                </a:schemeClr>
              </a:solidFill>
            </a:rPr>
            <a:t>World Weather Watch</a:t>
          </a:r>
        </a:p>
      </dsp:txBody>
      <dsp:txXfrm>
        <a:off x="270840" y="527846"/>
        <a:ext cx="2097044" cy="765895"/>
      </dsp:txXfrm>
    </dsp:sp>
    <dsp:sp modelId="{F3BC14E8-9D02-4012-AF4B-64B21DC0C5A8}">
      <dsp:nvSpPr>
        <dsp:cNvPr id="0" name=""/>
        <dsp:cNvSpPr/>
      </dsp:nvSpPr>
      <dsp:spPr>
        <a:xfrm>
          <a:off x="270840" y="258748"/>
          <a:ext cx="2097044" cy="2690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0650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en-US" sz="1900" kern="1200" dirty="0">
              <a:solidFill>
                <a:schemeClr val="tx2">
                  <a:lumMod val="75000"/>
                </a:schemeClr>
              </a:solidFill>
            </a:rPr>
            <a:t>1963</a:t>
          </a:r>
        </a:p>
      </dsp:txBody>
      <dsp:txXfrm>
        <a:off x="270840" y="258748"/>
        <a:ext cx="2097044" cy="269098"/>
      </dsp:txXfrm>
    </dsp:sp>
    <dsp:sp modelId="{8F4680B9-50E1-481B-A68A-4A3F2111A551}">
      <dsp:nvSpPr>
        <dsp:cNvPr id="0" name=""/>
        <dsp:cNvSpPr/>
      </dsp:nvSpPr>
      <dsp:spPr>
        <a:xfrm>
          <a:off x="136291" y="527846"/>
          <a:ext cx="0" cy="765895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1D47EB-6A2E-4D38-BE5C-F3E21EB45F62}">
      <dsp:nvSpPr>
        <dsp:cNvPr id="0" name=""/>
        <dsp:cNvSpPr/>
      </dsp:nvSpPr>
      <dsp:spPr>
        <a:xfrm>
          <a:off x="111643" y="1269523"/>
          <a:ext cx="48437" cy="484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279B2C8-5507-4FEA-9B03-9FA0E3C0FE24}">
      <dsp:nvSpPr>
        <dsp:cNvPr id="0" name=""/>
        <dsp:cNvSpPr/>
      </dsp:nvSpPr>
      <dsp:spPr>
        <a:xfrm rot="18900000">
          <a:off x="1300387" y="2099046"/>
          <a:ext cx="190281" cy="190281"/>
        </a:xfrm>
        <a:prstGeom prst="teardrop">
          <a:avLst>
            <a:gd name="adj" fmla="val 11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8548E1E-97E8-4BD4-96CF-348D5F1F3DC5}">
      <dsp:nvSpPr>
        <dsp:cNvPr id="0" name=""/>
        <dsp:cNvSpPr/>
      </dsp:nvSpPr>
      <dsp:spPr>
        <a:xfrm>
          <a:off x="1321525" y="2120185"/>
          <a:ext cx="148004" cy="148004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159D9B-D5D7-49B4-8B22-D1E96D60CAC8}">
      <dsp:nvSpPr>
        <dsp:cNvPr id="0" name=""/>
        <dsp:cNvSpPr/>
      </dsp:nvSpPr>
      <dsp:spPr>
        <a:xfrm>
          <a:off x="1530077" y="1293742"/>
          <a:ext cx="2097044" cy="7658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33350" rIns="0" bIns="8890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solidFill>
                <a:schemeClr val="accent3">
                  <a:lumMod val="50000"/>
                </a:schemeClr>
              </a:solidFill>
            </a:rPr>
            <a:t>Global Telecommunication System (GTS)</a:t>
          </a:r>
        </a:p>
      </dsp:txBody>
      <dsp:txXfrm>
        <a:off x="1530077" y="1293742"/>
        <a:ext cx="2097044" cy="765895"/>
      </dsp:txXfrm>
    </dsp:sp>
    <dsp:sp modelId="{7043EE56-367D-4D13-A517-5AAAFA3A97A8}">
      <dsp:nvSpPr>
        <dsp:cNvPr id="0" name=""/>
        <dsp:cNvSpPr/>
      </dsp:nvSpPr>
      <dsp:spPr>
        <a:xfrm>
          <a:off x="1530077" y="2059638"/>
          <a:ext cx="2097044" cy="2690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0650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en-US" sz="1900" kern="1200" dirty="0">
              <a:solidFill>
                <a:schemeClr val="accent3">
                  <a:lumMod val="50000"/>
                </a:schemeClr>
              </a:solidFill>
            </a:rPr>
            <a:t>1970s</a:t>
          </a:r>
        </a:p>
      </dsp:txBody>
      <dsp:txXfrm>
        <a:off x="1530077" y="2059638"/>
        <a:ext cx="2097044" cy="269098"/>
      </dsp:txXfrm>
    </dsp:sp>
    <dsp:sp modelId="{A91B37CA-AF97-46E9-8A74-B0BE5DAE80A1}">
      <dsp:nvSpPr>
        <dsp:cNvPr id="0" name=""/>
        <dsp:cNvSpPr/>
      </dsp:nvSpPr>
      <dsp:spPr>
        <a:xfrm>
          <a:off x="1395528" y="1293742"/>
          <a:ext cx="0" cy="765895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839D65-A34A-4E92-BCDB-70350932F18A}">
      <dsp:nvSpPr>
        <dsp:cNvPr id="0" name=""/>
        <dsp:cNvSpPr/>
      </dsp:nvSpPr>
      <dsp:spPr>
        <a:xfrm>
          <a:off x="1370879" y="1269523"/>
          <a:ext cx="48437" cy="484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643E18D-0A8F-4089-A112-165E1AA9FF92}">
      <dsp:nvSpPr>
        <dsp:cNvPr id="0" name=""/>
        <dsp:cNvSpPr/>
      </dsp:nvSpPr>
      <dsp:spPr>
        <a:xfrm rot="8100000">
          <a:off x="2559624" y="298157"/>
          <a:ext cx="190281" cy="190281"/>
        </a:xfrm>
        <a:prstGeom prst="teardrop">
          <a:avLst>
            <a:gd name="adj" fmla="val 11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1E3F466-888F-4A79-9D81-2B51CDB6BCB9}">
      <dsp:nvSpPr>
        <dsp:cNvPr id="0" name=""/>
        <dsp:cNvSpPr/>
      </dsp:nvSpPr>
      <dsp:spPr>
        <a:xfrm>
          <a:off x="2580762" y="319295"/>
          <a:ext cx="148004" cy="148004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FAD679-C474-4901-B5AF-716CB38F2309}">
      <dsp:nvSpPr>
        <dsp:cNvPr id="0" name=""/>
        <dsp:cNvSpPr/>
      </dsp:nvSpPr>
      <dsp:spPr>
        <a:xfrm>
          <a:off x="2754335" y="527846"/>
          <a:ext cx="2167002" cy="7658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8900" rIns="88900" bIns="13335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solidFill>
                <a:schemeClr val="tx2">
                  <a:lumMod val="50000"/>
                </a:schemeClr>
              </a:solidFill>
            </a:rPr>
            <a:t>WMO Information System (WIS)</a:t>
          </a:r>
        </a:p>
      </dsp:txBody>
      <dsp:txXfrm>
        <a:off x="2754335" y="527846"/>
        <a:ext cx="2167002" cy="765895"/>
      </dsp:txXfrm>
    </dsp:sp>
    <dsp:sp modelId="{23E2C63C-961E-4025-BDD2-289D0CC4A922}">
      <dsp:nvSpPr>
        <dsp:cNvPr id="0" name=""/>
        <dsp:cNvSpPr/>
      </dsp:nvSpPr>
      <dsp:spPr>
        <a:xfrm>
          <a:off x="2754335" y="258748"/>
          <a:ext cx="2167002" cy="2690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0650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en-US" sz="1900" kern="1200" dirty="0">
              <a:solidFill>
                <a:schemeClr val="accent3">
                  <a:lumMod val="50000"/>
                </a:schemeClr>
              </a:solidFill>
            </a:rPr>
            <a:t>2007</a:t>
          </a:r>
        </a:p>
      </dsp:txBody>
      <dsp:txXfrm>
        <a:off x="2754335" y="258748"/>
        <a:ext cx="2167002" cy="269098"/>
      </dsp:txXfrm>
    </dsp:sp>
    <dsp:sp modelId="{B19DAC7F-7320-4385-BB1F-B869551BF281}">
      <dsp:nvSpPr>
        <dsp:cNvPr id="0" name=""/>
        <dsp:cNvSpPr/>
      </dsp:nvSpPr>
      <dsp:spPr>
        <a:xfrm>
          <a:off x="2654764" y="527846"/>
          <a:ext cx="0" cy="765895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29AC93-27DA-4CF0-9A9A-193B71777673}">
      <dsp:nvSpPr>
        <dsp:cNvPr id="0" name=""/>
        <dsp:cNvSpPr/>
      </dsp:nvSpPr>
      <dsp:spPr>
        <a:xfrm>
          <a:off x="2630116" y="1269523"/>
          <a:ext cx="48437" cy="484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0FCB926-A19B-46D0-B75D-46635D85318B}">
      <dsp:nvSpPr>
        <dsp:cNvPr id="0" name=""/>
        <dsp:cNvSpPr/>
      </dsp:nvSpPr>
      <dsp:spPr>
        <a:xfrm rot="18900000">
          <a:off x="3818860" y="2099046"/>
          <a:ext cx="190281" cy="190281"/>
        </a:xfrm>
        <a:prstGeom prst="teardrop">
          <a:avLst>
            <a:gd name="adj" fmla="val 11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52FCF96-02C7-4D7D-B985-47B7A16DE9F9}">
      <dsp:nvSpPr>
        <dsp:cNvPr id="0" name=""/>
        <dsp:cNvSpPr/>
      </dsp:nvSpPr>
      <dsp:spPr>
        <a:xfrm>
          <a:off x="3839999" y="2120185"/>
          <a:ext cx="148004" cy="148004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3257FD-13EB-4FF5-9559-E903A4F954FE}">
      <dsp:nvSpPr>
        <dsp:cNvPr id="0" name=""/>
        <dsp:cNvSpPr/>
      </dsp:nvSpPr>
      <dsp:spPr>
        <a:xfrm>
          <a:off x="4048550" y="1293742"/>
          <a:ext cx="2097044" cy="7658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33350" rIns="0" bIns="8890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solidFill>
                <a:schemeClr val="accent6">
                  <a:lumMod val="50000"/>
                </a:schemeClr>
              </a:solidFill>
            </a:rPr>
            <a:t>WMO Reform (Earth System Approach)</a:t>
          </a:r>
        </a:p>
      </dsp:txBody>
      <dsp:txXfrm>
        <a:off x="4048550" y="1293742"/>
        <a:ext cx="2097044" cy="765895"/>
      </dsp:txXfrm>
    </dsp:sp>
    <dsp:sp modelId="{22B4AA27-0E0C-4AB8-8D13-37F43847A4D9}">
      <dsp:nvSpPr>
        <dsp:cNvPr id="0" name=""/>
        <dsp:cNvSpPr/>
      </dsp:nvSpPr>
      <dsp:spPr>
        <a:xfrm>
          <a:off x="4048550" y="2059638"/>
          <a:ext cx="2097044" cy="2690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0650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en-US" sz="1900" kern="1200" dirty="0">
              <a:solidFill>
                <a:schemeClr val="accent6">
                  <a:lumMod val="50000"/>
                </a:schemeClr>
              </a:solidFill>
            </a:rPr>
            <a:t>2019</a:t>
          </a:r>
        </a:p>
      </dsp:txBody>
      <dsp:txXfrm>
        <a:off x="4048550" y="2059638"/>
        <a:ext cx="2097044" cy="269098"/>
      </dsp:txXfrm>
    </dsp:sp>
    <dsp:sp modelId="{12E9292D-0C7A-4706-8F1D-6CB950B6CE1E}">
      <dsp:nvSpPr>
        <dsp:cNvPr id="0" name=""/>
        <dsp:cNvSpPr/>
      </dsp:nvSpPr>
      <dsp:spPr>
        <a:xfrm>
          <a:off x="3914001" y="1293742"/>
          <a:ext cx="0" cy="765895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8C9D5B-E718-4127-8006-D62427A5276C}">
      <dsp:nvSpPr>
        <dsp:cNvPr id="0" name=""/>
        <dsp:cNvSpPr/>
      </dsp:nvSpPr>
      <dsp:spPr>
        <a:xfrm>
          <a:off x="3889353" y="1269523"/>
          <a:ext cx="48437" cy="484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BA53EE5-ECB5-4C47-AF5E-F2DBB365413C}">
      <dsp:nvSpPr>
        <dsp:cNvPr id="0" name=""/>
        <dsp:cNvSpPr/>
      </dsp:nvSpPr>
      <dsp:spPr>
        <a:xfrm rot="8100000">
          <a:off x="5078097" y="298157"/>
          <a:ext cx="190281" cy="190281"/>
        </a:xfrm>
        <a:prstGeom prst="teardrop">
          <a:avLst>
            <a:gd name="adj" fmla="val 11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90570BE-74B2-4EC0-AE99-6D29C466D217}">
      <dsp:nvSpPr>
        <dsp:cNvPr id="0" name=""/>
        <dsp:cNvSpPr/>
      </dsp:nvSpPr>
      <dsp:spPr>
        <a:xfrm>
          <a:off x="5099236" y="319295"/>
          <a:ext cx="148004" cy="148004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60FACC-3E1D-4E3E-B733-292E4E4103F6}">
      <dsp:nvSpPr>
        <dsp:cNvPr id="0" name=""/>
        <dsp:cNvSpPr/>
      </dsp:nvSpPr>
      <dsp:spPr>
        <a:xfrm>
          <a:off x="5307787" y="527846"/>
          <a:ext cx="2097044" cy="7658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8900" rIns="88900" bIns="13335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solidFill>
                <a:schemeClr val="accent3">
                  <a:lumMod val="75000"/>
                </a:schemeClr>
              </a:solidFill>
            </a:rPr>
            <a:t>WMO Unified Data Policy (Core, Recommended)</a:t>
          </a:r>
        </a:p>
      </dsp:txBody>
      <dsp:txXfrm>
        <a:off x="5307787" y="527846"/>
        <a:ext cx="2097044" cy="765895"/>
      </dsp:txXfrm>
    </dsp:sp>
    <dsp:sp modelId="{5CC1D811-F97B-45BE-9726-24BFC4486C75}">
      <dsp:nvSpPr>
        <dsp:cNvPr id="0" name=""/>
        <dsp:cNvSpPr/>
      </dsp:nvSpPr>
      <dsp:spPr>
        <a:xfrm>
          <a:off x="5307787" y="258748"/>
          <a:ext cx="2097044" cy="2690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0650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en-US" sz="1900" kern="1200" dirty="0">
              <a:solidFill>
                <a:schemeClr val="accent3">
                  <a:lumMod val="50000"/>
                </a:schemeClr>
              </a:solidFill>
            </a:rPr>
            <a:t>2021</a:t>
          </a:r>
        </a:p>
      </dsp:txBody>
      <dsp:txXfrm>
        <a:off x="5307787" y="258748"/>
        <a:ext cx="2097044" cy="269098"/>
      </dsp:txXfrm>
    </dsp:sp>
    <dsp:sp modelId="{5133DE78-8ECB-44C9-9BBC-ADC1B137A7D8}">
      <dsp:nvSpPr>
        <dsp:cNvPr id="0" name=""/>
        <dsp:cNvSpPr/>
      </dsp:nvSpPr>
      <dsp:spPr>
        <a:xfrm>
          <a:off x="5173238" y="527846"/>
          <a:ext cx="0" cy="765895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871D11-51F1-414B-B74F-DD510C91954A}">
      <dsp:nvSpPr>
        <dsp:cNvPr id="0" name=""/>
        <dsp:cNvSpPr/>
      </dsp:nvSpPr>
      <dsp:spPr>
        <a:xfrm>
          <a:off x="5148590" y="1269523"/>
          <a:ext cx="48437" cy="484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0E623F-E623-4A47-9023-D9D3DA7CA424}">
      <dsp:nvSpPr>
        <dsp:cNvPr id="0" name=""/>
        <dsp:cNvSpPr/>
      </dsp:nvSpPr>
      <dsp:spPr>
        <a:xfrm rot="10800000">
          <a:off x="1239654" y="876"/>
          <a:ext cx="4307462" cy="618767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2859" tIns="57150" rIns="10668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Char char="q"/>
          </a:pPr>
          <a:r>
            <a:rPr lang="en-US" sz="1500" kern="1200" dirty="0">
              <a:solidFill>
                <a:srgbClr val="002060"/>
              </a:solidFill>
            </a:rPr>
            <a:t>Each WMO Member shall implement at least one WIS2 node to share data in WIS2</a:t>
          </a:r>
          <a:endParaRPr lang="en-CH" sz="1500" kern="1200" dirty="0"/>
        </a:p>
      </dsp:txBody>
      <dsp:txXfrm rot="10800000">
        <a:off x="1394346" y="876"/>
        <a:ext cx="4152770" cy="618767"/>
      </dsp:txXfrm>
    </dsp:sp>
    <dsp:sp modelId="{2FD79F02-E460-4536-B255-602FED97B9DD}">
      <dsp:nvSpPr>
        <dsp:cNvPr id="0" name=""/>
        <dsp:cNvSpPr/>
      </dsp:nvSpPr>
      <dsp:spPr>
        <a:xfrm>
          <a:off x="930270" y="876"/>
          <a:ext cx="618767" cy="618767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B1AD0E-E724-6141-B783-AE4ECD659A6F}">
      <dsp:nvSpPr>
        <dsp:cNvPr id="0" name=""/>
        <dsp:cNvSpPr/>
      </dsp:nvSpPr>
      <dsp:spPr>
        <a:xfrm rot="10800000">
          <a:off x="1239654" y="804350"/>
          <a:ext cx="4307462" cy="618767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2859" tIns="57150" rIns="10668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Char char="q"/>
          </a:pPr>
          <a:r>
            <a:rPr lang="en-CH" sz="1500" kern="1200" dirty="0">
              <a:solidFill>
                <a:srgbClr val="002060"/>
              </a:solidFill>
            </a:rPr>
            <a:t>A WIS2 node replaces the GTS Message Switching System</a:t>
          </a:r>
        </a:p>
      </dsp:txBody>
      <dsp:txXfrm rot="10800000">
        <a:off x="1394346" y="804350"/>
        <a:ext cx="4152770" cy="618767"/>
      </dsp:txXfrm>
    </dsp:sp>
    <dsp:sp modelId="{C7B8C7D8-40FC-7342-8E81-092A56755211}">
      <dsp:nvSpPr>
        <dsp:cNvPr id="0" name=""/>
        <dsp:cNvSpPr/>
      </dsp:nvSpPr>
      <dsp:spPr>
        <a:xfrm>
          <a:off x="930270" y="804350"/>
          <a:ext cx="618767" cy="618767"/>
        </a:xfrm>
        <a:prstGeom prst="ellipse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6EC4C9-A949-F041-BE79-4EE64A93EE37}">
      <dsp:nvSpPr>
        <dsp:cNvPr id="0" name=""/>
        <dsp:cNvSpPr/>
      </dsp:nvSpPr>
      <dsp:spPr>
        <a:xfrm rot="10800000">
          <a:off x="1239654" y="1607824"/>
          <a:ext cx="4307462" cy="618767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2859" tIns="57150" rIns="10668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Char char="q"/>
          </a:pPr>
          <a:r>
            <a:rPr lang="en-GB" sz="1500" kern="1200" dirty="0">
              <a:solidFill>
                <a:srgbClr val="002060"/>
              </a:solidFill>
            </a:rPr>
            <a:t>Data and metadata are shared through a WIS2 node</a:t>
          </a:r>
          <a:endParaRPr lang="en-CH" sz="1500" kern="1200" dirty="0">
            <a:solidFill>
              <a:srgbClr val="002060"/>
            </a:solidFill>
          </a:endParaRPr>
        </a:p>
      </dsp:txBody>
      <dsp:txXfrm rot="10800000">
        <a:off x="1394346" y="1607824"/>
        <a:ext cx="4152770" cy="618767"/>
      </dsp:txXfrm>
    </dsp:sp>
    <dsp:sp modelId="{93BF86F2-C9BA-0042-974D-14291ABC6CF8}">
      <dsp:nvSpPr>
        <dsp:cNvPr id="0" name=""/>
        <dsp:cNvSpPr/>
      </dsp:nvSpPr>
      <dsp:spPr>
        <a:xfrm>
          <a:off x="930270" y="1607824"/>
          <a:ext cx="618767" cy="618767"/>
        </a:xfrm>
        <a:prstGeom prst="ellipse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7964D3-3DE7-0A4B-9C64-A13D8100AD1C}">
      <dsp:nvSpPr>
        <dsp:cNvPr id="0" name=""/>
        <dsp:cNvSpPr/>
      </dsp:nvSpPr>
      <dsp:spPr>
        <a:xfrm rot="10800000">
          <a:off x="1239654" y="2411299"/>
          <a:ext cx="4307462" cy="618767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2859" tIns="57150" rIns="10668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Char char="q"/>
          </a:pPr>
          <a:r>
            <a:rPr lang="en-GB" sz="1500" kern="1200" dirty="0">
              <a:solidFill>
                <a:srgbClr val="002060"/>
              </a:solidFill>
            </a:rPr>
            <a:t>A WIS2 Node shares data via an HTTPS service and sends notifications to MQTT subscribers</a:t>
          </a:r>
          <a:endParaRPr lang="en-CH" sz="1500" kern="1200" dirty="0">
            <a:solidFill>
              <a:srgbClr val="002060"/>
            </a:solidFill>
          </a:endParaRPr>
        </a:p>
      </dsp:txBody>
      <dsp:txXfrm rot="10800000">
        <a:off x="1394346" y="2411299"/>
        <a:ext cx="4152770" cy="618767"/>
      </dsp:txXfrm>
    </dsp:sp>
    <dsp:sp modelId="{6C73D1C5-472B-1C4D-9050-CBD860749F3A}">
      <dsp:nvSpPr>
        <dsp:cNvPr id="0" name=""/>
        <dsp:cNvSpPr/>
      </dsp:nvSpPr>
      <dsp:spPr>
        <a:xfrm>
          <a:off x="930270" y="2411299"/>
          <a:ext cx="618767" cy="618767"/>
        </a:xfrm>
        <a:prstGeom prst="ellipse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BCE33D-8C84-9042-ACC9-810C04664A46}">
      <dsp:nvSpPr>
        <dsp:cNvPr id="0" name=""/>
        <dsp:cNvSpPr/>
      </dsp:nvSpPr>
      <dsp:spPr>
        <a:xfrm rot="10800000">
          <a:off x="1239654" y="3214773"/>
          <a:ext cx="4307462" cy="618767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2859" tIns="57150" rIns="10668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Char char="q"/>
          </a:pPr>
          <a:r>
            <a:rPr lang="en-GB" sz="1500" kern="1200" dirty="0">
              <a:solidFill>
                <a:srgbClr val="002060"/>
              </a:solidFill>
            </a:rPr>
            <a:t>A WIS2 node shares </a:t>
          </a:r>
          <a:r>
            <a:rPr lang="en-GB" sz="1500" kern="1200">
              <a:solidFill>
                <a:srgbClr val="002060"/>
              </a:solidFill>
            </a:rPr>
            <a:t>notifications with </a:t>
          </a:r>
          <a:r>
            <a:rPr lang="en-GB" sz="1500" kern="1200" dirty="0">
              <a:solidFill>
                <a:srgbClr val="002060"/>
              </a:solidFill>
            </a:rPr>
            <a:t>Global Broker</a:t>
          </a:r>
          <a:endParaRPr lang="en-CH" sz="1500" kern="1200" dirty="0">
            <a:solidFill>
              <a:srgbClr val="002060"/>
            </a:solidFill>
          </a:endParaRPr>
        </a:p>
      </dsp:txBody>
      <dsp:txXfrm rot="10800000">
        <a:off x="1394346" y="3214773"/>
        <a:ext cx="4152770" cy="618767"/>
      </dsp:txXfrm>
    </dsp:sp>
    <dsp:sp modelId="{50570A3A-9C60-F147-BA5B-8397E4060A78}">
      <dsp:nvSpPr>
        <dsp:cNvPr id="0" name=""/>
        <dsp:cNvSpPr/>
      </dsp:nvSpPr>
      <dsp:spPr>
        <a:xfrm>
          <a:off x="930270" y="3214773"/>
          <a:ext cx="618767" cy="618767"/>
        </a:xfrm>
        <a:prstGeom prst="ellipse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7/3/layout/DropPinTimeline">
  <dgm:title val="Drop Pin Timeline"/>
  <dgm:desc val="Use to show a list of events in chronological order. An invisible box next to the pin contains the date and the description is immediately below. It can display a medium amount of text and medium length date format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/>
      <dgm:constr type="ctrY" for="ch" forName="divider" refType="h" fact="0.5"/>
      <dgm:constr type="l" for="ch" forName="divider"/>
      <dgm:constr type="w" for="ch" forName="nodes" refType="w"/>
      <dgm:constr type="h" for="ch" forName="nodes" refType="h" fact="0.8"/>
      <dgm:constr type="ctrY" for="ch" forName="nodes" refType="h" fact="0.5"/>
    </dgm:constrLst>
    <dgm:layoutNode name="divider" styleLbl="fgAcc1">
      <dgm:alg type="sp"/>
      <dgm:choose name="ArrowShape">
        <dgm:if name="ArrowShapeLTR" func="var" arg="dir" op="equ" val="norm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="" xmlns:dgm1612="http://schemas.microsoft.com/office/drawing/2016/12/diagram">
                  <a:ln w="19050">
                    <a:solidFill>
                      <a:srgbClr val="000000"/>
                    </a:solidFill>
                    <a:tailEnd type="triangle" w="lg" len="lg"/>
                  </a:ln>
                </dgm1612:spPr>
              </a:ext>
            </dgm:extLst>
          </dgm:shape>
        </dgm:if>
        <dgm:else name="ArrowShapeRTL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="" xmlns:dgm1612="http://schemas.microsoft.com/office/drawing/2016/12/diagram">
                  <a:ln>
                    <a:solidFill>
                      <a:srgbClr val="000000"/>
                    </a:solidFill>
                    <a:headEnd type="triangle" w="lg" len="lg"/>
                  </a:ln>
                </dgm1612:spPr>
              </a:ext>
            </dgm:extLst>
          </dgm:shape>
        </dgm:else>
      </dgm:choos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onstrLst>
        <dgm:constr type="primFontSz" for="des" forName="L1TextContainer" val="20"/>
        <dgm:constr type="primFontSz" for="des" forName="L2TextContainer" refType="primFontSz" refFor="des" refForName="L1TextContainer" op="equ" fact="0.75"/>
        <dgm:constr type="w" for="ch" forName="composite" refType="w"/>
        <dgm:constr type="h" for="ch" forName="composite" refType="h"/>
        <dgm:constr type="w" for="ch" forName="spaceBetweenRectangles" refType="w" refFor="ch" refForName="composite" fact="-0.5"/>
        <dgm:constr type="w" for="ch" ptType="sibTrans" op="equ"/>
        <dgm:constr type="primFontSz" for="des" forName="L1TextContainer" op="equ"/>
        <dgm:constr type="primFontSz" for="des" forName="L2TextContainer" op="equ"/>
        <dgm:constr type="primFontSz" for="des" forName="L1TextContainer1" val="20"/>
        <dgm:constr type="primFontSz" for="des" forName="L2TextContainer1" refType="primFontSz" refFor="des" refForName="L1TextContainer1" op="equ" fact="0.75"/>
        <dgm:constr type="w" for="ch" forName="composite1" refType="w"/>
        <dgm:constr type="h" for="ch" forName="composite1" refType="h"/>
        <dgm:constr type="w" for="ch" forName="spaceBetweenRectangles1" refType="w" refFor="ch" refForName="composite1" fact="0.28"/>
        <dgm:constr type="primFontSz" for="des" forName="L1TextContainer1" op="equ"/>
        <dgm:constr type="primFontSz" for="des" forName="L2TextContainer1" op="equ"/>
      </dgm:constrLst>
      <dgm:choose name="LayoutBasedOnCountOfNodes">
        <dgm:if name="LessThanOrEqualToTwoNodes" axis="ch" ptType="node" func="cnt" op="lte" val="2">
          <dgm:forEach name="nodesForEach1" axis="ch" ptType="node">
            <dgm:layoutNode name="composite1">
              <dgm:alg type="composite"/>
              <dgm:shape xmlns:r="http://schemas.openxmlformats.org/officeDocument/2006/relationships" r:blip="">
                <dgm:adjLst/>
              </dgm:shape>
              <dgm:choose name="CaseForLayoutDirection1">
                <dgm:if name="CaseForLayoutDirectionLTR1" func="var" arg="dir" op="equ" val="norm">
                  <dgm:choose name="CaseForPlacingNodesAboveAndBelowDividerLTR1">
                    <dgm:if name="CaseForPlacingNodeAboveDividerLTR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LTR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if>
                <dgm:else name="CaseForLayoutDirectionRTL1">
                  <dgm:choose name="CaseForPlacingNodesAboveAndBelowDividerRTL1">
                    <dgm:if name="CaseForPlacingNodeAboveDividerRTL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RTL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else>
              </dgm:choose>
              <dgm:layoutNode name="ConnectorPoint1" styleLbl="lnNode1" moveWith="ConnectLine1">
                <dgm:alg type="sp"/>
                <dgm:shape xmlns:r="http://schemas.openxmlformats.org/officeDocument/2006/relationships" type="ellipse" r:blip="" zOrderOff="10">
                  <dgm:adjLst/>
                </dgm:shape>
                <dgm:presOf/>
                <dgm:constrLst>
                  <dgm:constr type="w" refType="h" op="equ"/>
                </dgm:constrLst>
              </dgm:layoutNode>
              <dgm:layoutNode name="DropPinPlaceHolder1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1" refType="w"/>
                  <dgm:constr type="h" for="ch" forName="DropPin1" refType="h"/>
                  <dgm:constr type="ctrX" for="ch" forName="DropPin1" refType="w" fact="0.5"/>
                  <dgm:constr type="ctrY" for="ch" forName="DropPin1" refType="h" fact="0.5"/>
                  <dgm:constr type="w" for="ch" forName="Ellipse1" refType="w" refFor="ch" refForName="DropPin1" fact="0.55"/>
                  <dgm:constr type="h" for="ch" forName="Ellipse1" refType="w" refFor="ch" refForName="DropPin1" fact="0.55"/>
                  <dgm:constr type="ctrX" for="ch" forName="Ellipse1" refType="ctrX" refFor="ch" refForName="DropPin1"/>
                  <dgm:constr type="ctrY" for="ch" forName="Ellipse1" refType="ctrY" refFor="ch" refForName="DropPin1"/>
                </dgm:constrLst>
                <dgm:layoutNode name="DropPin1" styleLbl="alignNode1">
                  <dgm:alg type="sp"/>
                  <dgm:choose name="CaseForPlacingTearDropAboveAndBelowDivider1">
                    <dgm:if name="CaseForPlacingTearDropAboveDivider1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1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1" styleLbl="fgAcc1" moveWith="DropPin1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=""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1" styleLbl="revTx" moveWith="L1TextContainer">
                <dgm:varLst>
                  <dgm:bulletEnabled val="1"/>
                </dgm:varLst>
                <dgm:choose name="casesForTxtDirLogic1">
                  <dgm:if name="Name771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5"/>
                      <dgm:constr type="bMarg" refType="primFontSz" fact="0.75"/>
                    </dgm:constrLst>
                  </dgm:if>
                  <dgm:else name="Name881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1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1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=""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1" axis="followSib" ptType="sibTrans" cnt="1">
              <dgm:layoutNode name="spaceBetweenRectangles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if>
        <dgm:else name="MoreThanTwoNodes">
          <dgm:forEach name="nodesForEach" axis="ch" ptType="node">
            <dgm:layoutNode name="composite">
              <dgm:alg type="composite"/>
              <dgm:shape xmlns:r="http://schemas.openxmlformats.org/officeDocument/2006/relationships" r:blip="">
                <dgm:adjLst/>
              </dgm:shape>
              <dgm:choose name="CaseForLayoutDirection">
                <dgm:if name="CaseForLayoutDirectionLTR" func="var" arg="dir" op="equ" val="norm">
                  <dgm:choose name="CaseForPlacingNodesAboveAndBelowDividerLTR">
                    <dgm:if name="CaseForPlacingNodeAboveDividerLTR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LTR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if>
                <dgm:else name="CaseForLayoutDirectionRTL">
                  <dgm:choose name="CaseForPlacingNodesAboveAndBelowDividerRTL">
                    <dgm:if name="CaseForPlacingNodeAboveDividerRTL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RTL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else>
              </dgm:choose>
              <dgm:layoutNode name="ConnectorPoint" styleLbl="lnNode1" moveWith="ConnectLine">
                <dgm:alg type="sp"/>
                <dgm:shape xmlns:r="http://schemas.openxmlformats.org/officeDocument/2006/relationships" type="ellipse" r:blip="" zOrderOff="10">
                  <dgm:adjLst/>
                  <dgm:extLst>
                    <a:ext uri="{B698B0E9-8C71-41B9-8309-B3DCBF30829C}">
                      <dgm1612:spPr xmlns="" xmlns:dgm1612="http://schemas.microsoft.com/office/drawing/2016/12/diagram">
                        <a:ln w="6350"/>
                      </dgm1612:spPr>
                    </a:ext>
                  </dgm:extLst>
                </dgm:shape>
                <dgm:presOf/>
                <dgm:constrLst>
                  <dgm:constr type="w" refType="h" op="equ"/>
                </dgm:constrLst>
              </dgm:layoutNode>
              <dgm:layoutNode name="DropPinPlaceHolder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" refType="w"/>
                  <dgm:constr type="h" for="ch" forName="DropPin" refType="h"/>
                  <dgm:constr type="ctrX" for="ch" forName="DropPin" refType="w" fact="0.5"/>
                  <dgm:constr type="ctrY" for="ch" forName="DropPin" refType="h" fact="0.5"/>
                  <dgm:constr type="w" for="ch" forName="Ellipse" refType="w" refFor="ch" refForName="DropPin" fact="0.55"/>
                  <dgm:constr type="h" for="ch" forName="Ellipse" refType="w" refFor="ch" refForName="DropPin" fact="0.55"/>
                  <dgm:constr type="ctrX" for="ch" forName="Ellipse" refType="ctrX" refFor="ch" refForName="DropPin"/>
                  <dgm:constr type="ctrY" for="ch" forName="Ellipse" refType="ctrY" refFor="ch" refForName="DropPin"/>
                </dgm:constrLst>
                <dgm:layoutNode name="DropPin" styleLbl="alignNode1">
                  <dgm:alg type="sp"/>
                  <dgm:choose name="CaseForPlacingTearDropAboveAndBelowDivider">
                    <dgm:if name="CaseForPlacingTearDropAboveDivider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" styleLbl="fgAcc1" moveWith="DropPin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=""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" styleLbl="revTx" moveWith="L1TextContainer">
                <dgm:varLst>
                  <dgm:bulletEnabled val="1"/>
                </dgm:varLst>
                <dgm:choose name="casesForTxtDirLogic">
                  <dgm:if name="Name77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5"/>
                      <dgm:constr type="bMarg" refType="primFontSz" fact="0.75"/>
                    </dgm:constrLst>
                  </dgm:if>
                  <dgm:else name="Name88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=""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" axis="followSib" ptType="sibTrans" cnt="1">
              <dgm:layoutNode name="spaceBetweenRectangles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else>
      </dgm:choose>
    </dgm:layoutNode>
  </dgm:layoutNode>
  <dgm:extLst>
    <a:ext uri="{68A01E43-0DF5-4B5B-8FA6-DAF915123BFB}">
      <dgm1612:lstStyle xmlns="" xmlns:dgm1612="http://schemas.microsoft.com/office/drawing/2016/12/diagram">
        <a:lvl1pPr>
          <a:defRPr b="1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6B7046-9A18-48F3-B8BA-A5116AB8CF8F}" type="datetimeFigureOut">
              <a:rPr lang="en-CH" smtClean="0"/>
              <a:t>05/05/2025</a:t>
            </a:fld>
            <a:endParaRPr lang="en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AC1FB4-8C79-497F-8635-01031FF95EBE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15508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C1FB4-8C79-497F-8635-01031FF95EBE}" type="slidenum">
              <a:rPr lang="en-CH" smtClean="0"/>
              <a:t>1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84438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C1FB4-8C79-497F-8635-01031FF95EBE}" type="slidenum">
              <a:rPr lang="en-CH" smtClean="0"/>
              <a:t>2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4823288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D7448-BA1D-3742-9819-D3EC6E0D6AB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91780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C1FB4-8C79-497F-8635-01031FF95EBE}" type="slidenum">
              <a:rPr lang="en-CH" smtClean="0"/>
              <a:t>4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8795839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C1FB4-8C79-497F-8635-01031FF95EBE}" type="slidenum">
              <a:rPr lang="en-CH" smtClean="0"/>
              <a:t>5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2890812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CD4AB8-3A11-4583-AC31-2BAB11A6963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3215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AC1FB4-8C79-497F-8635-01031FF95EBE}" type="slidenum">
              <a:rPr lang="en-CH" smtClean="0"/>
              <a:t>7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549924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C1FB4-8C79-497F-8635-01031FF95EBE}" type="slidenum">
              <a:rPr lang="en-CH" smtClean="0"/>
              <a:t>8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024389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/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1B796776-E13E-EE70-1024-61D0E5489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554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Cover – Insert title</a:t>
            </a:r>
            <a:endParaRPr lang="en-FR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93A33BDE-5827-B978-8782-68D8565EB7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16043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ctr">
              <a:defRPr sz="2800">
                <a:solidFill>
                  <a:schemeClr val="bg1"/>
                </a:solidFill>
              </a:defRPr>
            </a:lvl1pPr>
            <a:lvl2pPr algn="ctr">
              <a:defRPr sz="2800">
                <a:solidFill>
                  <a:schemeClr val="bg1"/>
                </a:solidFill>
              </a:defRPr>
            </a:lvl2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44701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23C0AB1-DC1A-370D-2DBC-7F636C925F8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685172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400">
                <a:solidFill>
                  <a:srgbClr val="005BAA"/>
                </a:solidFill>
              </a:defRPr>
            </a:lvl1pPr>
          </a:lstStyle>
          <a:p>
            <a:r>
              <a:rPr lang="en-GB" dirty="0"/>
              <a:t>Content</a:t>
            </a:r>
            <a:endParaRPr lang="en-FR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4E4AFEC8-D7E6-FB46-B2C8-3E1FF51841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041451"/>
            <a:ext cx="9144000" cy="322698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0064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bullet poi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984C69AE-3299-1F59-997F-1709C1DD7A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60902"/>
            <a:ext cx="10515600" cy="1325563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GB" dirty="0"/>
              <a:t>Lorem Ipsum</a:t>
            </a:r>
            <a:endParaRPr lang="en-FR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EDA0CF7-60D6-4B86-6F50-ECF55C6DBF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9558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3963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ientific Slide with Graph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E3AAD9ED-75F1-0289-7EF5-74AB2DFDDA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50112" y="1059400"/>
            <a:ext cx="5664915" cy="45609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R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32C05C5-F63A-53B8-E6BB-6E73E6E74904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585197" y="1460093"/>
            <a:ext cx="5240250" cy="83565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4400" b="1">
                <a:solidFill>
                  <a:srgbClr val="005BA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59AFEE7-E5E4-8C50-6361-BB9205652A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5197" y="2434976"/>
            <a:ext cx="5240250" cy="3185418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97126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17684-9640-7B9F-691F-3B5A26663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5BAA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F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45FF9C-C20C-490B-6F06-81BD2D8FB7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569EF0-726B-80A7-9DCD-6896F352D9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200"/>
            </a:lvl1pPr>
            <a:lvl2pPr marL="457200" indent="0" algn="l">
              <a:buNone/>
              <a:defRPr sz="2200"/>
            </a:lvl2pPr>
            <a:lvl3pPr marL="914400" indent="0" algn="l">
              <a:buNone/>
              <a:defRPr sz="2200"/>
            </a:lvl3pPr>
            <a:lvl4pPr marL="1371600" indent="0" algn="l">
              <a:buNone/>
              <a:defRPr sz="2200"/>
            </a:lvl4pPr>
            <a:lvl5pPr marL="1828800" indent="0" algn="l">
              <a:buNone/>
              <a:defRPr sz="22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4901CD-B4D9-4C0A-A8C1-D42233A2E2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05A26A-1F4A-80E3-3CF1-B5AF98EE4D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200"/>
            </a:lvl1pPr>
            <a:lvl2pPr marL="457200" indent="0" algn="l">
              <a:buNone/>
              <a:defRPr sz="2200"/>
            </a:lvl2pPr>
            <a:lvl3pPr marL="914400" indent="0" algn="l">
              <a:buNone/>
              <a:defRPr sz="2200"/>
            </a:lvl3pPr>
            <a:lvl4pPr marL="1371600" indent="0" algn="l">
              <a:buNone/>
              <a:defRPr sz="2200"/>
            </a:lvl4pPr>
            <a:lvl5pPr marL="1828800" indent="0" algn="l">
              <a:buNone/>
              <a:defRPr sz="22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68542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4C3EAE96-DCE0-88A1-D4B1-3E38DC1986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103437"/>
            <a:ext cx="121920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BAA"/>
                </a:solidFill>
              </a:defRPr>
            </a:lvl1pPr>
          </a:lstStyle>
          <a:p>
            <a:r>
              <a:rPr lang="en-GB" dirty="0"/>
              <a:t>Thank you.</a:t>
            </a:r>
            <a:endParaRPr lang="en-FR" dirty="0"/>
          </a:p>
        </p:txBody>
      </p:sp>
      <p:sp>
        <p:nvSpPr>
          <p:cNvPr id="9" name="CuadroTexto 3">
            <a:extLst>
              <a:ext uri="{FF2B5EF4-FFF2-40B4-BE49-F238E27FC236}">
                <a16:creationId xmlns:a16="http://schemas.microsoft.com/office/drawing/2014/main" id="{002E4A1E-1EB0-0593-1C8D-3884AC9BB310}"/>
              </a:ext>
            </a:extLst>
          </p:cNvPr>
          <p:cNvSpPr txBox="1"/>
          <p:nvPr userDrawn="1"/>
        </p:nvSpPr>
        <p:spPr>
          <a:xfrm>
            <a:off x="3824879" y="4572080"/>
            <a:ext cx="4542242" cy="523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rtl="0">
              <a:lnSpc>
                <a:spcPct val="150000"/>
              </a:lnSpc>
            </a:pPr>
            <a:r>
              <a:rPr lang="en-US" sz="3200" b="0" i="0" u="none" strike="noStrike" baseline="30000" dirty="0">
                <a:solidFill>
                  <a:srgbClr val="005BA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wmo.int</a:t>
            </a:r>
          </a:p>
        </p:txBody>
      </p:sp>
    </p:spTree>
    <p:extLst>
      <p:ext uri="{BB962C8B-B14F-4D97-AF65-F5344CB8AC3E}">
        <p14:creationId xmlns:p14="http://schemas.microsoft.com/office/powerpoint/2010/main" val="23757814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93899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AD252D8-47A9-4F50-0A77-F7F2B5C75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554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Cover – Insert title</a:t>
            </a:r>
            <a:endParaRPr lang="en-FR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954E0E61-AEC0-9130-9970-54CD0B1FE7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16043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ctr">
              <a:defRPr sz="2800"/>
            </a:lvl1pPr>
            <a:lvl2pPr algn="ctr">
              <a:defRPr sz="2800"/>
            </a:lvl2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5359333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F1E8E-B63B-2812-4914-7B39E38C71F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685172"/>
          </a:xfrm>
        </p:spPr>
        <p:txBody>
          <a:bodyPr anchor="b">
            <a:noAutofit/>
          </a:bodyPr>
          <a:lstStyle>
            <a:lvl1pPr algn="l">
              <a:defRPr sz="4400">
                <a:solidFill>
                  <a:srgbClr val="005BAA"/>
                </a:solidFill>
              </a:defRPr>
            </a:lvl1pPr>
          </a:lstStyle>
          <a:p>
            <a:r>
              <a:rPr lang="en-GB" dirty="0"/>
              <a:t>Content</a:t>
            </a:r>
            <a:endParaRPr lang="en-F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C65A07-4D49-E8EF-40E0-498B3F03B7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041451"/>
            <a:ext cx="9144000" cy="322698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30710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bullet poi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4CE9B65-7C16-AD40-4E8F-376EFB31DB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60902"/>
            <a:ext cx="10515600" cy="1325563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 dirty="0"/>
              <a:t>Lorem Ipsum</a:t>
            </a:r>
            <a:endParaRPr lang="en-FR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BCEF2646-4A29-9DC6-94A1-9C78C840C2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9558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27135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ientific Slide with Graph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83CBA443-1DB4-591B-10FB-89F19A331B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884739"/>
            <a:ext cx="5664915" cy="45609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R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DF71B37-838A-25F4-2891-96F126B3BD48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31085" y="1285432"/>
            <a:ext cx="5240250" cy="83565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4400" b="1">
                <a:solidFill>
                  <a:srgbClr val="005BA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1F64250E-B7FE-5C77-8772-835E1D3B09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1085" y="2260315"/>
            <a:ext cx="5240250" cy="3185418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9793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73637AC-ADC8-93B9-85DF-F33A355184C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685172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Content</a:t>
            </a:r>
            <a:endParaRPr lang="en-FR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7BA7D7FA-A6C1-15E9-248F-222403659F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041451"/>
            <a:ext cx="9144000" cy="322698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67457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551E2-0AA8-B538-88F2-E8FEE737F0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 dirty="0"/>
              <a:t>Comparison Slide</a:t>
            </a:r>
            <a:endParaRPr lang="en-F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1FE506-04E4-4D79-51C0-DE1A5396B8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EEB5BD-B42E-8768-14F6-DA6AD364E3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FR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B263CD-AEDB-2834-CF69-D950F370BD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A0949F-23D7-43BC-86B5-A59EEC23A3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38431057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EBD8F-B49C-E9AF-967A-FE2625C117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103437"/>
            <a:ext cx="12192000" cy="1325563"/>
          </a:xfrm>
        </p:spPr>
        <p:txBody>
          <a:bodyPr/>
          <a:lstStyle>
            <a:lvl1pPr>
              <a:defRPr>
                <a:solidFill>
                  <a:srgbClr val="005BAA"/>
                </a:solidFill>
              </a:defRPr>
            </a:lvl1pPr>
          </a:lstStyle>
          <a:p>
            <a:r>
              <a:rPr lang="en-GB" dirty="0"/>
              <a:t>Thank you.</a:t>
            </a:r>
            <a:endParaRPr lang="en-FR" dirty="0"/>
          </a:p>
        </p:txBody>
      </p:sp>
      <p:sp>
        <p:nvSpPr>
          <p:cNvPr id="10" name="CuadroTexto 3">
            <a:extLst>
              <a:ext uri="{FF2B5EF4-FFF2-40B4-BE49-F238E27FC236}">
                <a16:creationId xmlns:a16="http://schemas.microsoft.com/office/drawing/2014/main" id="{9CC6D77E-AF65-470D-B774-7812FAD3C4A3}"/>
              </a:ext>
            </a:extLst>
          </p:cNvPr>
          <p:cNvSpPr txBox="1"/>
          <p:nvPr userDrawn="1"/>
        </p:nvSpPr>
        <p:spPr>
          <a:xfrm>
            <a:off x="3824879" y="5024143"/>
            <a:ext cx="4542242" cy="523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rtl="0">
              <a:lnSpc>
                <a:spcPct val="150000"/>
              </a:lnSpc>
            </a:pPr>
            <a:r>
              <a:rPr lang="en-US" sz="3200" b="0" i="0" u="none" strike="noStrike" baseline="30000" dirty="0">
                <a:solidFill>
                  <a:srgbClr val="005BA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wmo.int</a:t>
            </a:r>
          </a:p>
        </p:txBody>
      </p:sp>
    </p:spTree>
    <p:extLst>
      <p:ext uri="{BB962C8B-B14F-4D97-AF65-F5344CB8AC3E}">
        <p14:creationId xmlns:p14="http://schemas.microsoft.com/office/powerpoint/2010/main" val="15165021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8217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ge to Edge Photo 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963ED7F9-AC2F-AB90-E59E-6D3DCE7D9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8078" y="1013439"/>
            <a:ext cx="4274474" cy="1600200"/>
          </a:xfrm>
        </p:spPr>
        <p:txBody>
          <a:bodyPr anchor="b">
            <a:norm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FR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B6C12E21-29DC-AD1F-41A5-AE890AAD23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690053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R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84530C31-AD13-5759-E472-94A0E49161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38078" y="2941814"/>
            <a:ext cx="4274474" cy="2667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10681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EC799-4231-2346-88CD-50EB4F7D6D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A7F83-D93D-B848-B8B4-C00862A7B9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910179-53D6-2541-984B-2302772D1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6A9576-B9E5-EC45-822F-70872F479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47FFFE-58EC-AD47-BCC4-79F7901ED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8586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2344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FCC1A-4612-27E5-415B-3AD60BF095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AE96D9-B465-714D-CCF9-066BCCFBB5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EE42D0-2E2B-3593-922A-683BFED9B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81C04-B951-4CDE-A156-71F75E343D3B}" type="datetimeFigureOut">
              <a:rPr lang="en-CH" smtClean="0"/>
              <a:t>05/05/2025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E74FE8-BC3C-F62E-F5C2-7C1963EC5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E305A-7D81-D065-501B-37CE4AE30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4C222-CAFC-4CD9-AB6A-F5AD6C8232D7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0581316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5EA068-FDC7-DE2F-C43A-1B5692715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81C04-B951-4CDE-A156-71F75E343D3B}" type="datetimeFigureOut">
              <a:rPr lang="en-CH" smtClean="0"/>
              <a:t>05/05/2025</a:t>
            </a:fld>
            <a:endParaRPr lang="en-C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F8E1C9-1B53-4760-FA72-57A77979A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0B3123-470F-492D-2BF9-14743BD64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4C222-CAFC-4CD9-AB6A-F5AD6C8232D7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74586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bullet poi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3590D3C-988E-2567-60EB-0A4602CD3C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60902"/>
            <a:ext cx="10515600" cy="1325563"/>
          </a:xfrm>
          <a:prstGeom prst="rect">
            <a:avLst/>
          </a:prstGeom>
        </p:spPr>
        <p:txBody>
          <a:bodyPr/>
          <a:lstStyle>
            <a:lvl1pPr algn="l">
              <a:defRPr b="1"/>
            </a:lvl1pPr>
          </a:lstStyle>
          <a:p>
            <a:r>
              <a:rPr lang="en-GB" dirty="0"/>
              <a:t>Lorem Ipsum</a:t>
            </a:r>
            <a:endParaRPr lang="en-FR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0E4EEFA-0995-9CCD-6D7F-70B9EBD45C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95584"/>
            <a:ext cx="10515600" cy="150018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9114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ientific Slide with Graph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BCD4D1A9-9F6B-C561-7AC4-05C86FF1A4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50112" y="1059400"/>
            <a:ext cx="5664915" cy="45609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R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7FCF368-AB64-5FEB-A4ED-1837EE8E806B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585197" y="1460093"/>
            <a:ext cx="5240250" cy="83565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4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633C1AC0-3A73-603A-A859-24A89A5E39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5197" y="2434976"/>
            <a:ext cx="5240250" cy="3185418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5126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D452C-9105-195E-DD50-B85571BF7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GB" dirty="0"/>
              <a:t>Click to edit Master title style</a:t>
            </a:r>
            <a:endParaRPr lang="en-F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7CA40B-4ECB-51F3-7BA4-D0C43996D6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BCB4D9-3A4B-1F8B-5219-5EE058F878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200"/>
            </a:lvl1pPr>
            <a:lvl2pPr marL="457200" indent="0" algn="l">
              <a:buNone/>
              <a:defRPr sz="2200"/>
            </a:lvl2pPr>
            <a:lvl3pPr marL="914400" indent="0" algn="l">
              <a:buNone/>
              <a:defRPr sz="2200"/>
            </a:lvl3pPr>
            <a:lvl4pPr marL="1371600" indent="0" algn="l">
              <a:buNone/>
              <a:defRPr sz="2200"/>
            </a:lvl4pPr>
            <a:lvl5pPr marL="1828800" indent="0" algn="l">
              <a:buNone/>
              <a:defRPr sz="22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B03604-72C3-D5CE-C09C-E05C72BFC9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A53E66-3D7A-FC9C-DAAB-7750C48125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2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to edit Master text styles</a:t>
            </a:r>
          </a:p>
          <a:p>
            <a:pPr lvl="0"/>
            <a:endParaRPr lang="en-FR" dirty="0"/>
          </a:p>
        </p:txBody>
      </p:sp>
    </p:spTree>
    <p:extLst>
      <p:ext uri="{BB962C8B-B14F-4D97-AF65-F5344CB8AC3E}">
        <p14:creationId xmlns:p14="http://schemas.microsoft.com/office/powerpoint/2010/main" val="2208314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FBC293F6-E8B6-92CA-8DD3-F46267F226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564" y="2103437"/>
            <a:ext cx="12192000" cy="132556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Thank you.</a:t>
            </a:r>
            <a:endParaRPr lang="en-FR" dirty="0"/>
          </a:p>
        </p:txBody>
      </p:sp>
      <p:sp>
        <p:nvSpPr>
          <p:cNvPr id="8" name="CuadroTexto 3">
            <a:extLst>
              <a:ext uri="{FF2B5EF4-FFF2-40B4-BE49-F238E27FC236}">
                <a16:creationId xmlns:a16="http://schemas.microsoft.com/office/drawing/2014/main" id="{85E8BFE3-BE3F-06D0-2E51-B1A3E835A55D}"/>
              </a:ext>
            </a:extLst>
          </p:cNvPr>
          <p:cNvSpPr txBox="1"/>
          <p:nvPr userDrawn="1"/>
        </p:nvSpPr>
        <p:spPr>
          <a:xfrm>
            <a:off x="3958443" y="4346049"/>
            <a:ext cx="4542242" cy="523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rtl="0">
              <a:lnSpc>
                <a:spcPct val="150000"/>
              </a:lnSpc>
            </a:pPr>
            <a:r>
              <a:rPr lang="en-US" sz="3200" b="0" i="0" u="none" strike="noStrike" baseline="3000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wmo.int</a:t>
            </a:r>
          </a:p>
        </p:txBody>
      </p:sp>
    </p:spTree>
    <p:extLst>
      <p:ext uri="{BB962C8B-B14F-4D97-AF65-F5344CB8AC3E}">
        <p14:creationId xmlns:p14="http://schemas.microsoft.com/office/powerpoint/2010/main" val="583930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8122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619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ACC09337-932E-DF18-5552-8A10A7DDC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554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>
                <a:solidFill>
                  <a:srgbClr val="005BAA"/>
                </a:solidFill>
              </a:defRPr>
            </a:lvl1pPr>
          </a:lstStyle>
          <a:p>
            <a:r>
              <a:rPr lang="en-GB" dirty="0"/>
              <a:t>Cover – Insert title</a:t>
            </a:r>
            <a:endParaRPr lang="en-FR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0165C1A-53B3-D986-E0E9-DDD54523D0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16043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ctr">
              <a:defRPr sz="2800"/>
            </a:lvl1pPr>
            <a:lvl2pPr algn="ctr">
              <a:defRPr sz="2800"/>
            </a:lvl2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2264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1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Relationship Id="rId9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3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E43E974-FF92-2065-59B5-7198AC9AFE00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rcRect/>
          <a:stretch/>
        </p:blipFill>
        <p:spPr>
          <a:xfrm>
            <a:off x="337" y="0"/>
            <a:ext cx="12474857" cy="7017488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1AAFC96D-DE28-DCBB-6A7D-6E7FC08F8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90" y="220419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WMO PPT Style #1</a:t>
            </a:r>
            <a:endParaRPr lang="en-FR" dirty="0"/>
          </a:p>
        </p:txBody>
      </p:sp>
    </p:spTree>
    <p:extLst>
      <p:ext uri="{BB962C8B-B14F-4D97-AF65-F5344CB8AC3E}">
        <p14:creationId xmlns:p14="http://schemas.microsoft.com/office/powerpoint/2010/main" val="2580343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7" r:id="rId3"/>
    <p:sldLayoutId id="2147483652" r:id="rId4"/>
    <p:sldLayoutId id="2147483653" r:id="rId5"/>
    <p:sldLayoutId id="2147483658" r:id="rId6"/>
    <p:sldLayoutId id="2147483659" r:id="rId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6C007C7-A317-B3BD-4F67-1F0F9741F8A9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rcRect/>
          <a:stretch/>
        </p:blipFill>
        <p:spPr>
          <a:xfrm>
            <a:off x="0" y="3477952"/>
            <a:ext cx="12192000" cy="3380048"/>
          </a:xfrm>
          <a:prstGeom prst="rect">
            <a:avLst/>
          </a:prstGeom>
        </p:spPr>
      </p:pic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B8A9C213-3E26-B848-BF1A-9E6EC69BD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90" y="220419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WMO PPT Style #2</a:t>
            </a:r>
            <a:endParaRPr lang="en-FR" dirty="0"/>
          </a:p>
        </p:txBody>
      </p:sp>
    </p:spTree>
    <p:extLst>
      <p:ext uri="{BB962C8B-B14F-4D97-AF65-F5344CB8AC3E}">
        <p14:creationId xmlns:p14="http://schemas.microsoft.com/office/powerpoint/2010/main" val="1933180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66" r:id="rId2"/>
    <p:sldLayoutId id="2147483667" r:id="rId3"/>
    <p:sldLayoutId id="2147483669" r:id="rId4"/>
    <p:sldLayoutId id="2147483670" r:id="rId5"/>
    <p:sldLayoutId id="2147483665" r:id="rId6"/>
    <p:sldLayoutId id="2147483671" r:id="rId7"/>
    <p:sldLayoutId id="2147483681" r:id="rId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5BAA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E8A25AD-8EE8-C80F-37B6-E5BC4C2CBA50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rcRect/>
          <a:stretch/>
        </p:blipFill>
        <p:spPr>
          <a:xfrm>
            <a:off x="0" y="5776713"/>
            <a:ext cx="12195019" cy="1081287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DCF8C2-75E9-6016-486F-1EAB50245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90" y="220419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WMO PPT Style #3</a:t>
            </a:r>
            <a:endParaRPr lang="en-FR" dirty="0"/>
          </a:p>
        </p:txBody>
      </p:sp>
    </p:spTree>
    <p:extLst>
      <p:ext uri="{BB962C8B-B14F-4D97-AF65-F5344CB8AC3E}">
        <p14:creationId xmlns:p14="http://schemas.microsoft.com/office/powerpoint/2010/main" val="403081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73" r:id="rId2"/>
    <p:sldLayoutId id="2147483675" r:id="rId3"/>
    <p:sldLayoutId id="2147483676" r:id="rId4"/>
    <p:sldLayoutId id="2147483679" r:id="rId5"/>
    <p:sldLayoutId id="2147483677" r:id="rId6"/>
    <p:sldLayoutId id="2147483705" r:id="rId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5BAA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400" indent="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91F7C8-B977-11A8-F895-8D99CAC03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Photography Slides</a:t>
            </a:r>
            <a:endParaRPr lang="en-FR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4FDA4F3-78CD-1AB6-C649-9A0EF319DC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31" y="0"/>
            <a:ext cx="121913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645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F57D95-4D65-F719-C191-5DE6FF188BE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0" y="3477952"/>
            <a:ext cx="12192000" cy="338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397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704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0D5028-C9C6-9241-A1E8-22658D207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66D874-01FC-91D0-409B-7498DE231A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476410-D977-0D3C-3BFD-62AE0A07EB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1281C04-B951-4CDE-A156-71F75E343D3B}" type="datetimeFigureOut">
              <a:rPr lang="en-CH" smtClean="0"/>
              <a:t>05/05/2025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4E2D0F-82C9-07B0-C1B9-B9838D5906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AB0499-826E-F46E-4226-692C5ACCDB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44C222-CAFC-4CD9-AB6A-F5AD6C8232D7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551353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iscaribbeancmo.org/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wiscaribbeancmo.org/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8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7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image" Target="../media/image12.png"/><Relationship Id="rId7" Type="http://schemas.openxmlformats.org/officeDocument/2006/relationships/diagramData" Target="../diagrams/data2.xml"/><Relationship Id="rId12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6" Type="http://schemas.microsoft.com/office/2007/relationships/hdphoto" Target="../media/hdphoto2.wdp"/><Relationship Id="rId11" Type="http://schemas.microsoft.com/office/2007/relationships/diagramDrawing" Target="../diagrams/drawing2.xml"/><Relationship Id="rId5" Type="http://schemas.openxmlformats.org/officeDocument/2006/relationships/image" Target="../media/image13.png"/><Relationship Id="rId10" Type="http://schemas.openxmlformats.org/officeDocument/2006/relationships/diagramColors" Target="../diagrams/colors2.xml"/><Relationship Id="rId4" Type="http://schemas.microsoft.com/office/2007/relationships/hdphoto" Target="../media/hdphoto1.wdp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15.jpg"/><Relationship Id="rId3" Type="http://schemas.openxmlformats.org/officeDocument/2006/relationships/image" Target="../media/image16.png"/><Relationship Id="rId7" Type="http://schemas.openxmlformats.org/officeDocument/2006/relationships/image" Target="../media/image20.sv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8.png"/><Relationship Id="rId11" Type="http://schemas.openxmlformats.org/officeDocument/2006/relationships/image" Target="../media/image24.svg"/><Relationship Id="rId5" Type="http://schemas.openxmlformats.org/officeDocument/2006/relationships/image" Target="../media/image18.svg"/><Relationship Id="rId15" Type="http://schemas.microsoft.com/office/2007/relationships/hdphoto" Target="../media/hdphoto1.wdp"/><Relationship Id="rId10" Type="http://schemas.openxmlformats.org/officeDocument/2006/relationships/image" Target="../media/image20.png"/><Relationship Id="rId4" Type="http://schemas.openxmlformats.org/officeDocument/2006/relationships/image" Target="../media/image17.png"/><Relationship Id="rId9" Type="http://schemas.openxmlformats.org/officeDocument/2006/relationships/image" Target="../media/image22.svg"/><Relationship Id="rId1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svg"/><Relationship Id="rId5" Type="http://schemas.openxmlformats.org/officeDocument/2006/relationships/image" Target="../media/image18.png"/><Relationship Id="rId10" Type="http://schemas.openxmlformats.org/officeDocument/2006/relationships/image" Target="../media/image18.svg"/><Relationship Id="rId4" Type="http://schemas.openxmlformats.org/officeDocument/2006/relationships/image" Target="../media/image22.sv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F41481-C6BF-C213-3477-846899AA2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991" y="1234441"/>
            <a:ext cx="10515600" cy="2194560"/>
          </a:xfrm>
        </p:spPr>
        <p:txBody>
          <a:bodyPr>
            <a:normAutofit/>
          </a:bodyPr>
          <a:lstStyle/>
          <a:p>
            <a:r>
              <a:rPr lang="fr-FR" dirty="0" smtClean="0"/>
              <a:t>WMO Data Sharing Infrastructure</a:t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WIS </a:t>
            </a:r>
            <a:r>
              <a:rPr lang="fr-FR" dirty="0"/>
              <a:t>2.0 Overview</a:t>
            </a:r>
          </a:p>
        </p:txBody>
      </p:sp>
      <p:sp>
        <p:nvSpPr>
          <p:cNvPr id="3" name="Rectangle 2"/>
          <p:cNvSpPr/>
          <p:nvPr/>
        </p:nvSpPr>
        <p:spPr>
          <a:xfrm>
            <a:off x="2876550" y="4356005"/>
            <a:ext cx="6096000" cy="65325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lnSpc>
                <a:spcPct val="90000"/>
              </a:lnSpc>
              <a:buClr>
                <a:srgbClr val="4F81BD"/>
              </a:buClr>
              <a:buSzPct val="80000"/>
            </a:pPr>
            <a:r>
              <a:rPr lang="en-US" sz="1350" b="1" dirty="0">
                <a:solidFill>
                  <a:schemeClr val="bg1"/>
                </a:solidFill>
                <a:latin typeface="Calibri"/>
              </a:rPr>
              <a:t>Kenneth Kerr (Science &amp; Technology </a:t>
            </a:r>
            <a:r>
              <a:rPr lang="en-US" sz="1350" b="1" dirty="0" smtClean="0">
                <a:solidFill>
                  <a:schemeClr val="bg1"/>
                </a:solidFill>
                <a:latin typeface="Calibri"/>
              </a:rPr>
              <a:t>Officer)</a:t>
            </a:r>
            <a:endParaRPr lang="en-US" sz="1350" b="1" dirty="0">
              <a:solidFill>
                <a:schemeClr val="bg1"/>
              </a:solidFill>
              <a:latin typeface="Calibri"/>
            </a:endParaRPr>
          </a:p>
          <a:p>
            <a:pPr lvl="0" algn="ctr">
              <a:lnSpc>
                <a:spcPct val="90000"/>
              </a:lnSpc>
              <a:buClr>
                <a:srgbClr val="4F81BD"/>
              </a:buClr>
              <a:buSzPct val="80000"/>
            </a:pPr>
            <a:r>
              <a:rPr lang="en-US" sz="1350" dirty="0">
                <a:solidFill>
                  <a:schemeClr val="bg1"/>
                </a:solidFill>
                <a:latin typeface="Calibri"/>
              </a:rPr>
              <a:t>CMO Headquarters Unit Trinidad &amp; </a:t>
            </a:r>
            <a:r>
              <a:rPr lang="en-US" sz="1350" dirty="0" smtClean="0">
                <a:solidFill>
                  <a:schemeClr val="bg1"/>
                </a:solidFill>
                <a:latin typeface="Calibri"/>
              </a:rPr>
              <a:t>Tobago</a:t>
            </a:r>
          </a:p>
          <a:p>
            <a:pPr lvl="0" algn="ctr">
              <a:lnSpc>
                <a:spcPct val="90000"/>
              </a:lnSpc>
              <a:buClr>
                <a:srgbClr val="4F81BD"/>
              </a:buClr>
              <a:buSzPct val="80000"/>
            </a:pPr>
            <a:endParaRPr lang="en-US" sz="1350" dirty="0" smtClean="0">
              <a:solidFill>
                <a:schemeClr val="bg1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3559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0016" y="319639"/>
            <a:ext cx="7431275" cy="65558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Wis2box in a Cloud – CMO</a:t>
            </a:r>
            <a:endParaRPr lang="en-US" sz="1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06672" y="1039952"/>
            <a:ext cx="5267641" cy="57261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113741" y="1753705"/>
            <a:ext cx="3253535" cy="45588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800" b="1" u="sng" dirty="0" smtClean="0">
                <a:solidFill>
                  <a:schemeClr val="tx1"/>
                </a:solidFill>
                <a:hlinkClick r:id="rId3"/>
              </a:rPr>
              <a:t>https://</a:t>
            </a:r>
            <a:r>
              <a:rPr lang="en-US" sz="1800" b="1" u="sng" dirty="0" smtClean="0">
                <a:solidFill>
                  <a:schemeClr val="tx1"/>
                </a:solidFill>
                <a:hlinkClick r:id="rId3"/>
              </a:rPr>
              <a:t>wiscaribbeancmo.org</a:t>
            </a:r>
            <a:endParaRPr lang="en-US" sz="1800" b="1" u="sng" dirty="0" smtClean="0">
              <a:solidFill>
                <a:schemeClr val="tx1"/>
              </a:solidFill>
            </a:endParaRPr>
          </a:p>
          <a:p>
            <a:endParaRPr lang="en-US" sz="1800" b="1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08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0016" y="319639"/>
            <a:ext cx="7431275" cy="65558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Wis2box in a Cloud – CMO</a:t>
            </a:r>
            <a:endParaRPr lang="en-US" sz="18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000475" y="1144105"/>
            <a:ext cx="3253535" cy="45588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800" b="1" u="sng" dirty="0" smtClean="0">
                <a:solidFill>
                  <a:srgbClr val="00B0F0"/>
                </a:solidFill>
                <a:hlinkClick r:id="rId2"/>
              </a:rPr>
              <a:t>https://</a:t>
            </a:r>
            <a:r>
              <a:rPr lang="en-US" sz="1800" b="1" u="sng" dirty="0" smtClean="0">
                <a:solidFill>
                  <a:srgbClr val="00B0F0"/>
                </a:solidFill>
                <a:hlinkClick r:id="rId2"/>
              </a:rPr>
              <a:t>wiscaribbeancm</a:t>
            </a:r>
            <a:r>
              <a:rPr lang="en-US" sz="1800" b="1" u="sng" dirty="0" smtClean="0">
                <a:solidFill>
                  <a:schemeClr val="tx1"/>
                </a:solidFill>
                <a:hlinkClick r:id="rId2"/>
              </a:rPr>
              <a:t>o.org</a:t>
            </a:r>
            <a:endParaRPr lang="en-US" sz="1800" b="1" u="sng" dirty="0" smtClean="0">
              <a:solidFill>
                <a:schemeClr val="tx1"/>
              </a:solidFill>
            </a:endParaRPr>
          </a:p>
          <a:p>
            <a:endParaRPr lang="en-US" sz="1800" b="1" u="sng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618" y="1721798"/>
            <a:ext cx="5868955" cy="3593038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2268" y="1721798"/>
            <a:ext cx="5549629" cy="351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55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4866" y="-111031"/>
            <a:ext cx="8596668" cy="1320800"/>
          </a:xfrm>
        </p:spPr>
        <p:txBody>
          <a:bodyPr/>
          <a:lstStyle/>
          <a:p>
            <a:r>
              <a:rPr lang="en-US" dirty="0" err="1" smtClean="0"/>
              <a:t>Grafana</a:t>
            </a:r>
            <a:r>
              <a:rPr lang="en-US" dirty="0" smtClean="0"/>
              <a:t> Monitoring Dashboard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18" y="836448"/>
            <a:ext cx="11015128" cy="58170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676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F41481-C6BF-C213-3477-846899AA2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91063"/>
            <a:ext cx="10515600" cy="1325563"/>
          </a:xfrm>
        </p:spPr>
        <p:txBody>
          <a:bodyPr/>
          <a:lstStyle/>
          <a:p>
            <a:r>
              <a:rPr lang="fr-FR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69808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E2FD4D8D-1AC1-225F-B23E-2250929C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Evolution of WMO data exchange</a:t>
            </a:r>
            <a:br>
              <a:rPr lang="en-US" dirty="0">
                <a:solidFill>
                  <a:schemeClr val="tx2">
                    <a:lumMod val="75000"/>
                  </a:schemeClr>
                </a:solidFill>
              </a:rPr>
            </a:b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7" name="TextBox 4">
            <a:extLst>
              <a:ext uri="{FF2B5EF4-FFF2-40B4-BE49-F238E27FC236}">
                <a16:creationId xmlns:a16="http://schemas.microsoft.com/office/drawing/2014/main" id="{DDECE793-FD84-D8F9-02BB-0CEFBA90C2A8}"/>
              </a:ext>
            </a:extLst>
          </p:cNvPr>
          <p:cNvGraphicFramePr/>
          <p:nvPr/>
        </p:nvGraphicFramePr>
        <p:xfrm>
          <a:off x="185531" y="1023619"/>
          <a:ext cx="7566991" cy="25874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305AB29-2A7F-19FA-0EE3-6090DEDE2BFC}"/>
              </a:ext>
            </a:extLst>
          </p:cNvPr>
          <p:cNvSpPr txBox="1"/>
          <p:nvPr/>
        </p:nvSpPr>
        <p:spPr>
          <a:xfrm>
            <a:off x="5804452" y="2859277"/>
            <a:ext cx="6294782" cy="4191917"/>
          </a:xfrm>
          <a:prstGeom prst="rect">
            <a:avLst/>
          </a:prstGeom>
          <a:solidFill>
            <a:srgbClr val="EEECE1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WIS 2.0</a:t>
            </a:r>
          </a:p>
          <a:p>
            <a:pPr marL="0" marR="0" lvl="1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0" cap="none" spc="0" normalizeH="0" baseline="0" noProof="0" dirty="0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… collaborative system of systems using Web-architecture and open standards to provide simple, timely and seamless sharing of trusted data and information …  </a:t>
            </a:r>
          </a:p>
          <a:p>
            <a:pPr marL="600075" marR="0" lvl="1" indent="-257175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Open Standards (OGC, W3C, IETF, …)</a:t>
            </a:r>
          </a:p>
          <a:p>
            <a:pPr marL="600075" marR="0" lvl="1" indent="-257175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Free and Open Source tooling</a:t>
            </a:r>
          </a:p>
          <a:p>
            <a:pPr marL="600075" marR="0" lvl="1" indent="-257175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Data sharing through Web and real-time notifications with publication/subscription (pub/sub) protocols</a:t>
            </a:r>
          </a:p>
          <a:p>
            <a:pPr marL="600075" marR="0" lvl="1" indent="-257175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Cloud ready (turn-key solutions)</a:t>
            </a:r>
          </a:p>
          <a:p>
            <a:pPr marL="600075" marR="0" lvl="1" indent="-257175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Web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services and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APIs (Application Programming Interface)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8DD270DE-17B9-4558-E378-E5F5C74BE4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duotone>
              <a:srgbClr val="9BBB59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4278">
            <a:off x="6942434" y="787064"/>
            <a:ext cx="2448646" cy="2187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35F545C7-813C-5376-9200-A4A2A8335C80}"/>
              </a:ext>
            </a:extLst>
          </p:cNvPr>
          <p:cNvGrpSpPr/>
          <p:nvPr/>
        </p:nvGrpSpPr>
        <p:grpSpPr>
          <a:xfrm>
            <a:off x="2084419" y="4247588"/>
            <a:ext cx="2750932" cy="1415293"/>
            <a:chOff x="1932764" y="3495741"/>
            <a:chExt cx="2750932" cy="1415293"/>
          </a:xfrm>
        </p:grpSpPr>
        <p:pic>
          <p:nvPicPr>
            <p:cNvPr id="10" name="Picture 2" descr="Image result for ietf logo">
              <a:extLst>
                <a:ext uri="{FF2B5EF4-FFF2-40B4-BE49-F238E27FC236}">
                  <a16:creationId xmlns:a16="http://schemas.microsoft.com/office/drawing/2014/main" id="{4076F0F4-155F-3A14-AACD-8CD92A747E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4214" y="4475479"/>
              <a:ext cx="769484" cy="410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6" descr="Image result for w3c logo">
              <a:extLst>
                <a:ext uri="{FF2B5EF4-FFF2-40B4-BE49-F238E27FC236}">
                  <a16:creationId xmlns:a16="http://schemas.microsoft.com/office/drawing/2014/main" id="{EF615F9B-7FCB-AB15-D7FA-AE1513B5EC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2764" y="4185106"/>
              <a:ext cx="602819" cy="410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IndoorGML OGC">
              <a:extLst>
                <a:ext uri="{FF2B5EF4-FFF2-40B4-BE49-F238E27FC236}">
                  <a16:creationId xmlns:a16="http://schemas.microsoft.com/office/drawing/2014/main" id="{4B4F84C5-D585-AE10-CF95-03E6FC12F7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8163" y="3548623"/>
              <a:ext cx="874840" cy="4401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Google Shape;119;gbe90d9cf2c_12_0">
              <a:extLst>
                <a:ext uri="{FF2B5EF4-FFF2-40B4-BE49-F238E27FC236}">
                  <a16:creationId xmlns:a16="http://schemas.microsoft.com/office/drawing/2014/main" id="{6F7E33F3-B07B-E848-9366-19AF1D89CE83}"/>
                </a:ext>
              </a:extLst>
            </p:cNvPr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 rot="411341">
              <a:off x="3000458" y="3939349"/>
              <a:ext cx="944966" cy="3903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Picture 2" descr="4 Ways Cloud Computing Can Save Money | TechnologyAdvice">
              <a:extLst>
                <a:ext uri="{FF2B5EF4-FFF2-40B4-BE49-F238E27FC236}">
                  <a16:creationId xmlns:a16="http://schemas.microsoft.com/office/drawing/2014/main" id="{06991C0B-80BC-74E8-26DF-2C104C2414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6436" y="3495741"/>
              <a:ext cx="697260" cy="4930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4" descr="API Integration Quick Start – RunSignup Blog">
              <a:extLst>
                <a:ext uri="{FF2B5EF4-FFF2-40B4-BE49-F238E27FC236}">
                  <a16:creationId xmlns:a16="http://schemas.microsoft.com/office/drawing/2014/main" id="{9FEA7A3F-F571-5EF6-A3CA-36A31942B0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0008" y="4280219"/>
              <a:ext cx="809966" cy="6308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8351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balloon, transport, aircraft&#10;&#10;Description automatically generated">
            <a:extLst>
              <a:ext uri="{FF2B5EF4-FFF2-40B4-BE49-F238E27FC236}">
                <a16:creationId xmlns:a16="http://schemas.microsoft.com/office/drawing/2014/main" id="{7E7EBD5B-4FAD-AD0B-F8ED-D95BE179E2E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6000"/>
                    </a14:imgEffect>
                    <a14:imgEffect>
                      <a14:colorTemperature colorTemp="5686"/>
                    </a14:imgEffect>
                    <a14:imgEffect>
                      <a14:saturation sat="47000"/>
                    </a14:imgEffect>
                    <a14:imgEffect>
                      <a14:brightnessContrast contrast="-2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26541" y="1547309"/>
            <a:ext cx="1916831" cy="19168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158F41E-C208-DBA0-C410-5123F264D002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615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10304" y="4761098"/>
            <a:ext cx="1403244" cy="1283819"/>
          </a:xfrm>
          <a:prstGeom prst="rect">
            <a:avLst/>
          </a:prstGeom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BD7D380-6A75-B24E-07F9-D0A2EF8B7044}"/>
              </a:ext>
            </a:extLst>
          </p:cNvPr>
          <p:cNvGraphicFramePr/>
          <p:nvPr/>
        </p:nvGraphicFramePr>
        <p:xfrm>
          <a:off x="-445255" y="1766661"/>
          <a:ext cx="6477387" cy="38344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AED8AFDA-4808-91D3-4A69-BC144A2653DE}"/>
              </a:ext>
            </a:extLst>
          </p:cNvPr>
          <p:cNvSpPr txBox="1"/>
          <p:nvPr/>
        </p:nvSpPr>
        <p:spPr>
          <a:xfrm>
            <a:off x="6004837" y="6100331"/>
            <a:ext cx="1790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WIS2 node</a:t>
            </a:r>
            <a:endParaRPr kumimoji="0" lang="en-CH" sz="28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EE103346-FDAD-6927-B2B6-AC61001AAB58}"/>
              </a:ext>
            </a:extLst>
          </p:cNvPr>
          <p:cNvCxnSpPr>
            <a:cxnSpLocks/>
            <a:endCxn id="7" idx="1"/>
          </p:cNvCxnSpPr>
          <p:nvPr/>
        </p:nvCxnSpPr>
        <p:spPr>
          <a:xfrm rot="5400000">
            <a:off x="5383725" y="4534755"/>
            <a:ext cx="1694833" cy="41673"/>
          </a:xfrm>
          <a:prstGeom prst="curvedConnector4">
            <a:avLst>
              <a:gd name="adj1" fmla="val 31063"/>
              <a:gd name="adj2" fmla="val 648557"/>
            </a:avLst>
          </a:prstGeom>
          <a:ln cap="sq">
            <a:bevel/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071B77FC-851C-50A8-318F-15AECBDFF159}"/>
              </a:ext>
            </a:extLst>
          </p:cNvPr>
          <p:cNvSpPr txBox="1"/>
          <p:nvPr/>
        </p:nvSpPr>
        <p:spPr>
          <a:xfrm rot="18724564">
            <a:off x="5409557" y="4625670"/>
            <a:ext cx="1081986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14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Subscribes to  </a:t>
            </a:r>
            <a:endParaRPr kumimoji="0" lang="en-CH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CE27FE2B-A4E5-3C92-F881-069285141A6F}"/>
              </a:ext>
            </a:extLst>
          </p:cNvPr>
          <p:cNvCxnSpPr>
            <a:cxnSpLocks/>
            <a:endCxn id="7" idx="0"/>
          </p:cNvCxnSpPr>
          <p:nvPr/>
        </p:nvCxnSpPr>
        <p:spPr>
          <a:xfrm>
            <a:off x="6911926" y="3567007"/>
            <a:ext cx="0" cy="119409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28044277-BDF1-ADDA-49E2-B2E1AC485C44}"/>
              </a:ext>
            </a:extLst>
          </p:cNvPr>
          <p:cNvSpPr txBox="1"/>
          <p:nvPr/>
        </p:nvSpPr>
        <p:spPr>
          <a:xfrm>
            <a:off x="6444689" y="4032518"/>
            <a:ext cx="849855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Downloads data from</a:t>
            </a:r>
            <a:endParaRPr kumimoji="0" lang="en-CH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48" name="Connector: Curved 147">
            <a:extLst>
              <a:ext uri="{FF2B5EF4-FFF2-40B4-BE49-F238E27FC236}">
                <a16:creationId xmlns:a16="http://schemas.microsoft.com/office/drawing/2014/main" id="{4404AEE8-F929-3DBD-12A3-8A25A98B372F}"/>
              </a:ext>
            </a:extLst>
          </p:cNvPr>
          <p:cNvCxnSpPr>
            <a:cxnSpLocks/>
            <a:stCxn id="7" idx="3"/>
          </p:cNvCxnSpPr>
          <p:nvPr/>
        </p:nvCxnSpPr>
        <p:spPr>
          <a:xfrm flipH="1" flipV="1">
            <a:off x="7487255" y="3658425"/>
            <a:ext cx="126293" cy="1744583"/>
          </a:xfrm>
          <a:prstGeom prst="curvedConnector4">
            <a:avLst>
              <a:gd name="adj1" fmla="val -181008"/>
              <a:gd name="adj2" fmla="val 68397"/>
            </a:avLst>
          </a:prstGeom>
          <a:ln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D9BA023-9A99-FB15-B0D1-3E662109F767}"/>
              </a:ext>
            </a:extLst>
          </p:cNvPr>
          <p:cNvSpPr txBox="1"/>
          <p:nvPr/>
        </p:nvSpPr>
        <p:spPr>
          <a:xfrm rot="19258275">
            <a:off x="7355055" y="3970082"/>
            <a:ext cx="1541975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Receives notifications of new data</a:t>
            </a:r>
            <a:endParaRPr kumimoji="0" lang="en-CH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0C81C87F-179A-FBB4-7804-9CB6CA2FB57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91982" y="1323299"/>
            <a:ext cx="904768" cy="904768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DE8DD6CD-7CB4-7B8C-30E3-624DD67CDD0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989377" y="2890894"/>
            <a:ext cx="904768" cy="904768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E4EAAAC5-8FD4-F05A-7280-90C03263798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498606" y="1996246"/>
            <a:ext cx="904768" cy="904768"/>
          </a:xfrm>
          <a:prstGeom prst="rect">
            <a:avLst/>
          </a:prstGeom>
        </p:spPr>
      </p:pic>
      <p:cxnSp>
        <p:nvCxnSpPr>
          <p:cNvPr id="14" name="Straight Connector 66">
            <a:extLst>
              <a:ext uri="{FF2B5EF4-FFF2-40B4-BE49-F238E27FC236}">
                <a16:creationId xmlns:a16="http://schemas.microsoft.com/office/drawing/2014/main" id="{75D2034D-4E41-2E2C-2E86-541984191A5B}"/>
              </a:ext>
            </a:extLst>
          </p:cNvPr>
          <p:cNvCxnSpPr>
            <a:cxnSpLocks/>
          </p:cNvCxnSpPr>
          <p:nvPr/>
        </p:nvCxnSpPr>
        <p:spPr>
          <a:xfrm rot="16200000" flipH="1" flipV="1">
            <a:off x="9367512" y="199970"/>
            <a:ext cx="617166" cy="3159269"/>
          </a:xfrm>
          <a:prstGeom prst="curvedConnector4">
            <a:avLst>
              <a:gd name="adj1" fmla="val 18761"/>
              <a:gd name="adj2" fmla="val 41936"/>
            </a:avLst>
          </a:prstGeom>
          <a:ln cap="sq">
            <a:bevel/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9E906224-3829-F75A-266B-F74AF52EB24C}"/>
              </a:ext>
            </a:extLst>
          </p:cNvPr>
          <p:cNvSpPr txBox="1"/>
          <p:nvPr/>
        </p:nvSpPr>
        <p:spPr>
          <a:xfrm>
            <a:off x="9268976" y="1762809"/>
            <a:ext cx="1081986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14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Subscribes to  </a:t>
            </a:r>
            <a:endParaRPr kumimoji="0" lang="en-CH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3" name="Connector: Curved 147">
            <a:extLst>
              <a:ext uri="{FF2B5EF4-FFF2-40B4-BE49-F238E27FC236}">
                <a16:creationId xmlns:a16="http://schemas.microsoft.com/office/drawing/2014/main" id="{F8910A60-08F5-A9C1-3573-9A37200551F8}"/>
              </a:ext>
            </a:extLst>
          </p:cNvPr>
          <p:cNvCxnSpPr>
            <a:cxnSpLocks/>
            <a:endCxn id="13" idx="2"/>
          </p:cNvCxnSpPr>
          <p:nvPr/>
        </p:nvCxnSpPr>
        <p:spPr>
          <a:xfrm>
            <a:off x="8071357" y="2941674"/>
            <a:ext cx="3370404" cy="853988"/>
          </a:xfrm>
          <a:prstGeom prst="curvedConnector4">
            <a:avLst>
              <a:gd name="adj1" fmla="val 43289"/>
              <a:gd name="adj2" fmla="val 126769"/>
            </a:avLst>
          </a:prstGeom>
          <a:ln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7D8055DE-D3B7-7C3F-D7FE-C5A333D53F2F}"/>
              </a:ext>
            </a:extLst>
          </p:cNvPr>
          <p:cNvSpPr txBox="1"/>
          <p:nvPr/>
        </p:nvSpPr>
        <p:spPr>
          <a:xfrm>
            <a:off x="8555362" y="3344893"/>
            <a:ext cx="178908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Downloads data from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D217F58C-1B9C-89F1-8ACC-437C8621F3F6}"/>
              </a:ext>
            </a:extLst>
          </p:cNvPr>
          <p:cNvCxnSpPr>
            <a:cxnSpLocks/>
            <a:stCxn id="6" idx="1"/>
          </p:cNvCxnSpPr>
          <p:nvPr/>
        </p:nvCxnSpPr>
        <p:spPr>
          <a:xfrm flipH="1" flipV="1">
            <a:off x="8096460" y="2430637"/>
            <a:ext cx="2402146" cy="17993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96796C00-7BD3-5A7A-B674-429CEFAF8D34}"/>
              </a:ext>
            </a:extLst>
          </p:cNvPr>
          <p:cNvSpPr txBox="1"/>
          <p:nvPr/>
        </p:nvSpPr>
        <p:spPr>
          <a:xfrm>
            <a:off x="8478721" y="2269954"/>
            <a:ext cx="1825563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Receives notifications of new data from</a:t>
            </a:r>
            <a:endParaRPr kumimoji="0" lang="en-CH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" name="Straight Connector 66">
            <a:extLst>
              <a:ext uri="{FF2B5EF4-FFF2-40B4-BE49-F238E27FC236}">
                <a16:creationId xmlns:a16="http://schemas.microsoft.com/office/drawing/2014/main" id="{6EC9D9A6-DB7D-9455-42B5-202E8C7F8FCF}"/>
              </a:ext>
            </a:extLst>
          </p:cNvPr>
          <p:cNvCxnSpPr>
            <a:cxnSpLocks/>
          </p:cNvCxnSpPr>
          <p:nvPr/>
        </p:nvCxnSpPr>
        <p:spPr>
          <a:xfrm rot="10800000" flipV="1">
            <a:off x="8096461" y="969545"/>
            <a:ext cx="3134167" cy="751157"/>
          </a:xfrm>
          <a:prstGeom prst="curvedConnector3">
            <a:avLst>
              <a:gd name="adj1" fmla="val 50000"/>
            </a:avLst>
          </a:prstGeom>
          <a:ln cap="sq">
            <a:bevel/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AA4DB90-CE8E-B900-F1DC-12AC0B207A1D}"/>
              </a:ext>
            </a:extLst>
          </p:cNvPr>
          <p:cNvSpPr txBox="1"/>
          <p:nvPr/>
        </p:nvSpPr>
        <p:spPr>
          <a:xfrm>
            <a:off x="8845169" y="1131183"/>
            <a:ext cx="1611645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14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Discovers data from  </a:t>
            </a:r>
            <a:endParaRPr kumimoji="0" lang="en-CH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30BB3DD-D7BB-E0C3-3041-BE7CC86B7E0F}"/>
              </a:ext>
            </a:extLst>
          </p:cNvPr>
          <p:cNvSpPr txBox="1"/>
          <p:nvPr/>
        </p:nvSpPr>
        <p:spPr>
          <a:xfrm>
            <a:off x="5659753" y="1077077"/>
            <a:ext cx="2504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Global Services</a:t>
            </a:r>
            <a:endParaRPr kumimoji="0" lang="en-CH" sz="28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853302A-E65D-1A28-3061-037FB80FFA24}"/>
              </a:ext>
            </a:extLst>
          </p:cNvPr>
          <p:cNvSpPr/>
          <p:nvPr/>
        </p:nvSpPr>
        <p:spPr>
          <a:xfrm>
            <a:off x="-53788" y="-13415"/>
            <a:ext cx="12245788" cy="734218"/>
          </a:xfrm>
          <a:prstGeom prst="rect">
            <a:avLst/>
          </a:prstGeom>
          <a:solidFill>
            <a:srgbClr val="034D9E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1440" tIns="45720" rIns="91440" bIns="4572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WIS2 node and Global Services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1381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>
            <a:extLst>
              <a:ext uri="{FF2B5EF4-FFF2-40B4-BE49-F238E27FC236}">
                <a16:creationId xmlns:a16="http://schemas.microsoft.com/office/drawing/2014/main" id="{46688C6B-4EC4-B1D5-5579-F1D422F9C640}"/>
              </a:ext>
            </a:extLst>
          </p:cNvPr>
          <p:cNvGrpSpPr/>
          <p:nvPr/>
        </p:nvGrpSpPr>
        <p:grpSpPr>
          <a:xfrm>
            <a:off x="2351695" y="1539882"/>
            <a:ext cx="926187" cy="914400"/>
            <a:chOff x="4851042" y="4429399"/>
            <a:chExt cx="1256145" cy="1200330"/>
          </a:xfrm>
        </p:grpSpPr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A90532BF-8968-4EC0-D8E9-196198E6EBFC}"/>
                </a:ext>
              </a:extLst>
            </p:cNvPr>
            <p:cNvSpPr/>
            <p:nvPr/>
          </p:nvSpPr>
          <p:spPr>
            <a:xfrm>
              <a:off x="4851042" y="4429399"/>
              <a:ext cx="1256145" cy="1200330"/>
            </a:xfrm>
            <a:prstGeom prst="ellipse">
              <a:avLst/>
            </a:prstGeom>
            <a:solidFill>
              <a:srgbClr val="F79646">
                <a:lumMod val="20000"/>
                <a:lumOff val="80000"/>
              </a:srgbClr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H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61" name="Graphic 60" descr="Bar chart with solid fill">
              <a:extLst>
                <a:ext uri="{FF2B5EF4-FFF2-40B4-BE49-F238E27FC236}">
                  <a16:creationId xmlns:a16="http://schemas.microsoft.com/office/drawing/2014/main" id="{AFC96809-F27C-17AE-3EE9-7DAF4A8D402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085089" y="4571279"/>
              <a:ext cx="914401" cy="914398"/>
            </a:xfrm>
            <a:prstGeom prst="rect">
              <a:avLst/>
            </a:prstGeom>
          </p:spPr>
        </p:pic>
      </p:grpSp>
      <p:sp>
        <p:nvSpPr>
          <p:cNvPr id="62" name="Title 1">
            <a:extLst>
              <a:ext uri="{FF2B5EF4-FFF2-40B4-BE49-F238E27FC236}">
                <a16:creationId xmlns:a16="http://schemas.microsoft.com/office/drawing/2014/main" id="{E4AEFA91-4FA3-20D3-A699-AF089284F888}"/>
              </a:ext>
            </a:extLst>
          </p:cNvPr>
          <p:cNvSpPr txBox="1">
            <a:spLocks/>
          </p:cNvSpPr>
          <p:nvPr/>
        </p:nvSpPr>
        <p:spPr>
          <a:xfrm>
            <a:off x="1266611" y="714896"/>
            <a:ext cx="3421837" cy="7614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Global Services</a:t>
            </a:r>
            <a:endParaRPr kumimoji="0" lang="en-CH" sz="44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34DF091E-2238-30D2-4436-944C1D643692}"/>
              </a:ext>
            </a:extLst>
          </p:cNvPr>
          <p:cNvGrpSpPr/>
          <p:nvPr/>
        </p:nvGrpSpPr>
        <p:grpSpPr>
          <a:xfrm>
            <a:off x="6002134" y="2918624"/>
            <a:ext cx="926187" cy="914400"/>
            <a:chOff x="3107885" y="2667808"/>
            <a:chExt cx="1256145" cy="1200330"/>
          </a:xfrm>
        </p:grpSpPr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11669A2A-6AB9-CC48-1E85-A6DED62DBF5B}"/>
                </a:ext>
              </a:extLst>
            </p:cNvPr>
            <p:cNvSpPr/>
            <p:nvPr/>
          </p:nvSpPr>
          <p:spPr>
            <a:xfrm>
              <a:off x="3107885" y="2667808"/>
              <a:ext cx="1256145" cy="1200330"/>
            </a:xfrm>
            <a:prstGeom prst="ellipse">
              <a:avLst/>
            </a:prstGeom>
            <a:solidFill>
              <a:srgbClr val="1F497D">
                <a:lumMod val="40000"/>
                <a:lumOff val="60000"/>
              </a:srgbClr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H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65" name="Graphic 64" descr="Database with solid fill">
              <a:extLst>
                <a:ext uri="{FF2B5EF4-FFF2-40B4-BE49-F238E27FC236}">
                  <a16:creationId xmlns:a16="http://schemas.microsoft.com/office/drawing/2014/main" id="{0824472C-5FDB-C437-D453-F184FD27E2A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260369" y="2810772"/>
              <a:ext cx="914400" cy="914399"/>
            </a:xfrm>
            <a:prstGeom prst="rect">
              <a:avLst/>
            </a:prstGeom>
          </p:spPr>
        </p:pic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id="{F7EDA944-5761-02C5-F46B-362930430309}"/>
              </a:ext>
            </a:extLst>
          </p:cNvPr>
          <p:cNvSpPr txBox="1"/>
          <p:nvPr/>
        </p:nvSpPr>
        <p:spPr>
          <a:xfrm>
            <a:off x="6934931" y="3094144"/>
            <a:ext cx="7136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Global Cache</a:t>
            </a:r>
            <a:endParaRPr kumimoji="0" lang="en-CH" sz="1400" b="1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2F475F5B-EE10-6B58-2193-9FD8B11C8EC2}"/>
              </a:ext>
            </a:extLst>
          </p:cNvPr>
          <p:cNvSpPr txBox="1"/>
          <p:nvPr/>
        </p:nvSpPr>
        <p:spPr>
          <a:xfrm>
            <a:off x="2113432" y="2986422"/>
            <a:ext cx="10485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Global Discovery Catalogue</a:t>
            </a:r>
            <a:endParaRPr kumimoji="0" lang="en-CH" sz="1400" b="1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EB7390D8-9CE4-DDCC-F8AE-969DD61D39C5}"/>
              </a:ext>
            </a:extLst>
          </p:cNvPr>
          <p:cNvSpPr txBox="1"/>
          <p:nvPr/>
        </p:nvSpPr>
        <p:spPr>
          <a:xfrm>
            <a:off x="4525282" y="3094144"/>
            <a:ext cx="9429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Global Broker</a:t>
            </a:r>
            <a:endParaRPr kumimoji="0" lang="en-CH" sz="1400" b="1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E6533BC-F189-02B5-847C-87A67D0BBC19}"/>
              </a:ext>
            </a:extLst>
          </p:cNvPr>
          <p:cNvSpPr txBox="1"/>
          <p:nvPr/>
        </p:nvSpPr>
        <p:spPr>
          <a:xfrm>
            <a:off x="3311130" y="1688240"/>
            <a:ext cx="10423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Global Monitoring</a:t>
            </a:r>
            <a:endParaRPr kumimoji="0" lang="en-CH" sz="1400" b="1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Rectangle: Rounded Corners 16">
            <a:extLst>
              <a:ext uri="{FF2B5EF4-FFF2-40B4-BE49-F238E27FC236}">
                <a16:creationId xmlns:a16="http://schemas.microsoft.com/office/drawing/2014/main" id="{7905FC91-3F01-7A5C-E964-4E5105B26EB6}"/>
              </a:ext>
            </a:extLst>
          </p:cNvPr>
          <p:cNvSpPr/>
          <p:nvPr/>
        </p:nvSpPr>
        <p:spPr>
          <a:xfrm>
            <a:off x="5560207" y="3926994"/>
            <a:ext cx="1800000" cy="1233711"/>
          </a:xfrm>
          <a:prstGeom prst="roundRect">
            <a:avLst/>
          </a:prstGeom>
          <a:solidFill>
            <a:srgbClr val="1F497D">
              <a:lumMod val="40000"/>
              <a:lumOff val="60000"/>
            </a:srgbClr>
          </a:solidFill>
          <a:ln w="9525" cap="flat" cmpd="sng" algn="ctr">
            <a:noFill/>
            <a:prstDash val="solid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1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Provides users HTTP download of </a:t>
            </a:r>
            <a:r>
              <a:rPr kumimoji="0" lang="en-GB" sz="1300" b="1" i="0" u="sng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core</a:t>
            </a:r>
            <a:r>
              <a:rPr kumimoji="0" lang="en-GB" sz="1300" b="1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data cached from WIS2 nodes</a:t>
            </a:r>
          </a:p>
        </p:txBody>
      </p:sp>
      <p:sp>
        <p:nvSpPr>
          <p:cNvPr id="71" name="Rectangle: Rounded Corners 18">
            <a:extLst>
              <a:ext uri="{FF2B5EF4-FFF2-40B4-BE49-F238E27FC236}">
                <a16:creationId xmlns:a16="http://schemas.microsoft.com/office/drawing/2014/main" id="{2D174326-BBF7-6D7B-88DD-8CCC956A3B91}"/>
              </a:ext>
            </a:extLst>
          </p:cNvPr>
          <p:cNvSpPr/>
          <p:nvPr/>
        </p:nvSpPr>
        <p:spPr>
          <a:xfrm>
            <a:off x="3134239" y="3926994"/>
            <a:ext cx="1800000" cy="1233711"/>
          </a:xfrm>
          <a:prstGeom prst="roundRect">
            <a:avLst/>
          </a:prstGeom>
          <a:solidFill>
            <a:srgbClr val="C0504D">
              <a:lumMod val="40000"/>
              <a:lumOff val="60000"/>
            </a:srgbClr>
          </a:solidFill>
          <a:ln w="9525" cap="flat" cmpd="sng" algn="ctr">
            <a:noFill/>
            <a:prstDash val="solid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pPr marL="88900" marR="0" lvl="1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1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Sends notifications of new data to be downloaded from Global Caches or WIS2 nodes</a:t>
            </a:r>
          </a:p>
        </p:txBody>
      </p:sp>
      <p:sp>
        <p:nvSpPr>
          <p:cNvPr id="72" name="Rectangle: Rounded Corners 23">
            <a:extLst>
              <a:ext uri="{FF2B5EF4-FFF2-40B4-BE49-F238E27FC236}">
                <a16:creationId xmlns:a16="http://schemas.microsoft.com/office/drawing/2014/main" id="{A06430CC-87CD-066D-F227-85B17F0326AA}"/>
              </a:ext>
            </a:extLst>
          </p:cNvPr>
          <p:cNvSpPr/>
          <p:nvPr/>
        </p:nvSpPr>
        <p:spPr>
          <a:xfrm>
            <a:off x="714519" y="3926994"/>
            <a:ext cx="1800000" cy="1233711"/>
          </a:xfrm>
          <a:prstGeom prst="roundRect">
            <a:avLst/>
          </a:prstGeom>
          <a:solidFill>
            <a:srgbClr val="9BBB59">
              <a:lumMod val="20000"/>
              <a:lumOff val="80000"/>
            </a:srgbClr>
          </a:solidFill>
          <a:ln w="9525" cap="flat" cmpd="sng" algn="ctr">
            <a:noFill/>
            <a:prstDash val="solid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1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Provides an API to discover datasets and services 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00" b="1" i="0" u="none" strike="noStrike" kern="0" cap="none" spc="0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35C1B791-C81E-A45C-A827-15D33B342B07}"/>
              </a:ext>
            </a:extLst>
          </p:cNvPr>
          <p:cNvCxnSpPr>
            <a:cxnSpLocks/>
          </p:cNvCxnSpPr>
          <p:nvPr/>
        </p:nvCxnSpPr>
        <p:spPr>
          <a:xfrm flipH="1">
            <a:off x="1946995" y="1125907"/>
            <a:ext cx="8791862" cy="1926628"/>
          </a:xfrm>
          <a:prstGeom prst="straightConnector1">
            <a:avLst/>
          </a:prstGeom>
          <a:noFill/>
          <a:ln w="9525" cap="flat" cmpd="sng" algn="ctr">
            <a:solidFill>
              <a:srgbClr val="9BBB59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9B47945E-BDF1-A6DC-5836-2C78988FCAA4}"/>
              </a:ext>
            </a:extLst>
          </p:cNvPr>
          <p:cNvCxnSpPr>
            <a:cxnSpLocks/>
          </p:cNvCxnSpPr>
          <p:nvPr/>
        </p:nvCxnSpPr>
        <p:spPr>
          <a:xfrm flipH="1">
            <a:off x="4368237" y="1655386"/>
            <a:ext cx="5967698" cy="1397149"/>
          </a:xfrm>
          <a:prstGeom prst="line">
            <a:avLst/>
          </a:prstGeom>
          <a:noFill/>
          <a:ln w="9525" cap="flat" cmpd="sng" algn="ctr">
            <a:solidFill>
              <a:srgbClr val="C0504D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8E1CA1D6-4256-C8F0-5024-7AECF02A034E}"/>
              </a:ext>
            </a:extLst>
          </p:cNvPr>
          <p:cNvCxnSpPr>
            <a:cxnSpLocks/>
          </p:cNvCxnSpPr>
          <p:nvPr/>
        </p:nvCxnSpPr>
        <p:spPr>
          <a:xfrm flipH="1">
            <a:off x="6792684" y="2062003"/>
            <a:ext cx="3902837" cy="990532"/>
          </a:xfrm>
          <a:prstGeom prst="line">
            <a:avLst/>
          </a:prstGeom>
          <a:noFill/>
          <a:ln w="9525" cap="flat" cmpd="sng" algn="ctr">
            <a:solidFill>
              <a:srgbClr val="4F81BD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62E8C946-531D-DB44-9F4E-853FDAE1E24C}"/>
              </a:ext>
            </a:extLst>
          </p:cNvPr>
          <p:cNvSpPr txBox="1"/>
          <p:nvPr/>
        </p:nvSpPr>
        <p:spPr>
          <a:xfrm rot="20853257">
            <a:off x="6122184" y="2180679"/>
            <a:ext cx="14949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Subscribes to topics </a:t>
            </a:r>
            <a:endParaRPr kumimoji="0" lang="en-CH" sz="1200" b="1" i="0" u="none" strike="noStrike" kern="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04596C67-5CA5-1212-1385-73831B7E7396}"/>
              </a:ext>
            </a:extLst>
          </p:cNvPr>
          <p:cNvSpPr txBox="1"/>
          <p:nvPr/>
        </p:nvSpPr>
        <p:spPr>
          <a:xfrm rot="20780909">
            <a:off x="7544887" y="2358117"/>
            <a:ext cx="16166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Downloads core data</a:t>
            </a:r>
            <a:endParaRPr kumimoji="0" lang="en-CH" sz="1200" b="1" i="0" u="none" strike="noStrike" kern="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B259E811-CC70-47DB-F33B-6E8A492DFE1C}"/>
              </a:ext>
            </a:extLst>
          </p:cNvPr>
          <p:cNvGrpSpPr/>
          <p:nvPr/>
        </p:nvGrpSpPr>
        <p:grpSpPr>
          <a:xfrm>
            <a:off x="3577687" y="2918624"/>
            <a:ext cx="926187" cy="914400"/>
            <a:chOff x="3100578" y="2626881"/>
            <a:chExt cx="926187" cy="914400"/>
          </a:xfrm>
        </p:grpSpPr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9E44260D-E118-866D-DD32-98B325CD0A60}"/>
                </a:ext>
              </a:extLst>
            </p:cNvPr>
            <p:cNvSpPr/>
            <p:nvPr/>
          </p:nvSpPr>
          <p:spPr>
            <a:xfrm>
              <a:off x="3100578" y="2626881"/>
              <a:ext cx="926187" cy="914400"/>
            </a:xfrm>
            <a:prstGeom prst="ellipse">
              <a:avLst/>
            </a:prstGeom>
            <a:solidFill>
              <a:srgbClr val="C0504D">
                <a:lumMod val="60000"/>
                <a:lumOff val="40000"/>
              </a:srgbClr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H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80" name="Graphic 79" descr="Network with solid fill">
              <a:extLst>
                <a:ext uri="{FF2B5EF4-FFF2-40B4-BE49-F238E27FC236}">
                  <a16:creationId xmlns:a16="http://schemas.microsoft.com/office/drawing/2014/main" id="{81DE844A-2E78-E55C-601F-A12D05112F4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167308" y="2639091"/>
              <a:ext cx="789683" cy="789683"/>
            </a:xfrm>
            <a:prstGeom prst="rect">
              <a:avLst/>
            </a:prstGeom>
          </p:spPr>
        </p:pic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F7FA7FA9-7455-ED8E-9F7A-3077BB443A96}"/>
              </a:ext>
            </a:extLst>
          </p:cNvPr>
          <p:cNvGrpSpPr/>
          <p:nvPr/>
        </p:nvGrpSpPr>
        <p:grpSpPr>
          <a:xfrm>
            <a:off x="1156445" y="2918624"/>
            <a:ext cx="926187" cy="914400"/>
            <a:chOff x="6018575" y="2624111"/>
            <a:chExt cx="926187" cy="914400"/>
          </a:xfrm>
        </p:grpSpPr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A46DB76E-DD4A-4A0E-C082-B8F022E891C7}"/>
                </a:ext>
              </a:extLst>
            </p:cNvPr>
            <p:cNvSpPr/>
            <p:nvPr/>
          </p:nvSpPr>
          <p:spPr>
            <a:xfrm>
              <a:off x="6018575" y="2624111"/>
              <a:ext cx="926187" cy="914400"/>
            </a:xfrm>
            <a:prstGeom prst="ellipse">
              <a:avLst/>
            </a:prstGeom>
            <a:solidFill>
              <a:srgbClr val="9BBB59">
                <a:lumMod val="20000"/>
                <a:lumOff val="80000"/>
              </a:srgbClr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H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83" name="Graphic 82" descr="Books outline">
              <a:extLst>
                <a:ext uri="{FF2B5EF4-FFF2-40B4-BE49-F238E27FC236}">
                  <a16:creationId xmlns:a16="http://schemas.microsoft.com/office/drawing/2014/main" id="{6D6F1BBA-190A-9E9F-748E-B5E88972A6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6105969" y="2732194"/>
              <a:ext cx="751399" cy="751399"/>
            </a:xfrm>
            <a:prstGeom prst="rect">
              <a:avLst/>
            </a:prstGeom>
          </p:spPr>
        </p:pic>
      </p:grpSp>
      <p:pic>
        <p:nvPicPr>
          <p:cNvPr id="84" name="Picture 83">
            <a:extLst>
              <a:ext uri="{FF2B5EF4-FFF2-40B4-BE49-F238E27FC236}">
                <a16:creationId xmlns:a16="http://schemas.microsoft.com/office/drawing/2014/main" id="{3F536804-970B-4142-F892-051013980D6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054764" y="4397363"/>
            <a:ext cx="899051" cy="822536"/>
          </a:xfrm>
          <a:prstGeom prst="rect">
            <a:avLst/>
          </a:prstGeom>
        </p:spPr>
      </p:pic>
      <p:sp>
        <p:nvSpPr>
          <p:cNvPr id="85" name="TextBox 84">
            <a:extLst>
              <a:ext uri="{FF2B5EF4-FFF2-40B4-BE49-F238E27FC236}">
                <a16:creationId xmlns:a16="http://schemas.microsoft.com/office/drawing/2014/main" id="{55BB7904-6B30-4BF8-8186-DCE625BA2CDA}"/>
              </a:ext>
            </a:extLst>
          </p:cNvPr>
          <p:cNvSpPr txBox="1"/>
          <p:nvPr/>
        </p:nvSpPr>
        <p:spPr>
          <a:xfrm>
            <a:off x="7820797" y="5254327"/>
            <a:ext cx="13669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WIS2 node</a:t>
            </a:r>
            <a:endParaRPr kumimoji="0" lang="en-CH" sz="2000" b="1" i="0" u="none" strike="noStrike" kern="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BB400312-293B-B953-B4E3-99664C7C4DC5}"/>
              </a:ext>
            </a:extLst>
          </p:cNvPr>
          <p:cNvCxnSpPr>
            <a:cxnSpLocks/>
            <a:endCxn id="84" idx="0"/>
          </p:cNvCxnSpPr>
          <p:nvPr/>
        </p:nvCxnSpPr>
        <p:spPr>
          <a:xfrm flipH="1">
            <a:off x="8504290" y="2378408"/>
            <a:ext cx="1907312" cy="2018955"/>
          </a:xfrm>
          <a:prstGeom prst="line">
            <a:avLst/>
          </a:prstGeom>
          <a:noFill/>
          <a:ln w="9525" cap="flat" cmpd="sng" algn="ctr">
            <a:solidFill>
              <a:srgbClr val="4F81BD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87" name="TextBox 86">
            <a:extLst>
              <a:ext uri="{FF2B5EF4-FFF2-40B4-BE49-F238E27FC236}">
                <a16:creationId xmlns:a16="http://schemas.microsoft.com/office/drawing/2014/main" id="{4171307F-813D-07F2-2B46-AF9618009390}"/>
              </a:ext>
            </a:extLst>
          </p:cNvPr>
          <p:cNvSpPr txBox="1"/>
          <p:nvPr/>
        </p:nvSpPr>
        <p:spPr>
          <a:xfrm rot="18743655">
            <a:off x="8267199" y="3038560"/>
            <a:ext cx="23668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Downloads recommended data</a:t>
            </a:r>
            <a:endParaRPr kumimoji="0" lang="en-CH" sz="1200" b="1" i="0" u="none" strike="noStrike" kern="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8" name="Picture 87" descr="Icon&#10;&#10;Description automatically generated">
            <a:extLst>
              <a:ext uri="{FF2B5EF4-FFF2-40B4-BE49-F238E27FC236}">
                <a16:creationId xmlns:a16="http://schemas.microsoft.com/office/drawing/2014/main" id="{4A78199F-DA2C-1ECB-58BB-2538DE1E93C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572307" y="630929"/>
            <a:ext cx="904768" cy="904768"/>
          </a:xfrm>
          <a:prstGeom prst="rect">
            <a:avLst/>
          </a:prstGeom>
        </p:spPr>
      </p:pic>
      <p:sp>
        <p:nvSpPr>
          <p:cNvPr id="89" name="TextBox 88">
            <a:extLst>
              <a:ext uri="{FF2B5EF4-FFF2-40B4-BE49-F238E27FC236}">
                <a16:creationId xmlns:a16="http://schemas.microsoft.com/office/drawing/2014/main" id="{77B63C46-215C-346B-46F1-E0CB107F7471}"/>
              </a:ext>
            </a:extLst>
          </p:cNvPr>
          <p:cNvSpPr txBox="1"/>
          <p:nvPr/>
        </p:nvSpPr>
        <p:spPr>
          <a:xfrm rot="20853349">
            <a:off x="5248253" y="1855111"/>
            <a:ext cx="14949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Discovers datasets</a:t>
            </a:r>
            <a:endParaRPr kumimoji="0" lang="en-CH" sz="1200" b="1" i="0" u="none" strike="noStrike" kern="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0" name="Picture 89" descr="Icon&#10;&#10;Description automatically generated">
            <a:extLst>
              <a:ext uri="{FF2B5EF4-FFF2-40B4-BE49-F238E27FC236}">
                <a16:creationId xmlns:a16="http://schemas.microsoft.com/office/drawing/2014/main" id="{58053081-F3A3-2576-FE8F-DA91F458012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643142" y="1538311"/>
            <a:ext cx="904768" cy="904768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F5104017-F873-97D2-A57C-2938CAF1099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71384" y="4777724"/>
            <a:ext cx="899051" cy="822536"/>
          </a:xfrm>
          <a:prstGeom prst="rect">
            <a:avLst/>
          </a:prstGeom>
        </p:spPr>
      </p:pic>
      <p:sp>
        <p:nvSpPr>
          <p:cNvPr id="92" name="TextBox 91">
            <a:extLst>
              <a:ext uri="{FF2B5EF4-FFF2-40B4-BE49-F238E27FC236}">
                <a16:creationId xmlns:a16="http://schemas.microsoft.com/office/drawing/2014/main" id="{0AC4128C-F520-4289-5C35-5E0745B8642A}"/>
              </a:ext>
            </a:extLst>
          </p:cNvPr>
          <p:cNvSpPr txBox="1"/>
          <p:nvPr/>
        </p:nvSpPr>
        <p:spPr>
          <a:xfrm>
            <a:off x="8937417" y="5634688"/>
            <a:ext cx="13669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WIS2 node</a:t>
            </a:r>
            <a:endParaRPr kumimoji="0" lang="en-CH" sz="2000" b="1" i="0" u="none" strike="noStrike" kern="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9D683A25-5397-21B0-DC30-54ABAA8AC683}"/>
              </a:ext>
            </a:extLst>
          </p:cNvPr>
          <p:cNvCxnSpPr>
            <a:cxnSpLocks/>
            <a:endCxn id="91" idx="0"/>
          </p:cNvCxnSpPr>
          <p:nvPr/>
        </p:nvCxnSpPr>
        <p:spPr>
          <a:xfrm flipH="1">
            <a:off x="9620910" y="2443079"/>
            <a:ext cx="1292180" cy="2334645"/>
          </a:xfrm>
          <a:prstGeom prst="line">
            <a:avLst/>
          </a:prstGeom>
          <a:noFill/>
          <a:ln w="9525" cap="flat" cmpd="sng" algn="ctr">
            <a:solidFill>
              <a:srgbClr val="4F81BD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94" name="TextBox 93">
            <a:extLst>
              <a:ext uri="{FF2B5EF4-FFF2-40B4-BE49-F238E27FC236}">
                <a16:creationId xmlns:a16="http://schemas.microsoft.com/office/drawing/2014/main" id="{D82B21BC-2AC7-C30F-FDD1-7B834B73D547}"/>
              </a:ext>
            </a:extLst>
          </p:cNvPr>
          <p:cNvSpPr txBox="1"/>
          <p:nvPr/>
        </p:nvSpPr>
        <p:spPr>
          <a:xfrm rot="17913310">
            <a:off x="8960667" y="3390874"/>
            <a:ext cx="23668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Downloads recommended data</a:t>
            </a:r>
            <a:endParaRPr kumimoji="0" lang="en-CH" sz="1200" b="1" i="0" u="none" strike="noStrike" kern="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5" name="Picture 94">
            <a:extLst>
              <a:ext uri="{FF2B5EF4-FFF2-40B4-BE49-F238E27FC236}">
                <a16:creationId xmlns:a16="http://schemas.microsoft.com/office/drawing/2014/main" id="{34580B4E-C926-B387-95DF-08A54867C7F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380577" y="5043276"/>
            <a:ext cx="899051" cy="822536"/>
          </a:xfrm>
          <a:prstGeom prst="rect">
            <a:avLst/>
          </a:prstGeom>
        </p:spPr>
      </p:pic>
      <p:sp>
        <p:nvSpPr>
          <p:cNvPr id="96" name="TextBox 95">
            <a:extLst>
              <a:ext uri="{FF2B5EF4-FFF2-40B4-BE49-F238E27FC236}">
                <a16:creationId xmlns:a16="http://schemas.microsoft.com/office/drawing/2014/main" id="{9E016F25-23DA-14BE-E3DD-A937B9FF7E78}"/>
              </a:ext>
            </a:extLst>
          </p:cNvPr>
          <p:cNvSpPr txBox="1"/>
          <p:nvPr/>
        </p:nvSpPr>
        <p:spPr>
          <a:xfrm>
            <a:off x="10146610" y="5900240"/>
            <a:ext cx="13669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WIS2 node</a:t>
            </a:r>
            <a:endParaRPr kumimoji="0" lang="en-CH" sz="2000" b="1" i="0" u="none" strike="noStrike" kern="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D92D295B-076E-10EF-F7AD-4EABB1852DFF}"/>
              </a:ext>
            </a:extLst>
          </p:cNvPr>
          <p:cNvCxnSpPr>
            <a:cxnSpLocks/>
            <a:endCxn id="95" idx="0"/>
          </p:cNvCxnSpPr>
          <p:nvPr/>
        </p:nvCxnSpPr>
        <p:spPr>
          <a:xfrm flipH="1">
            <a:off x="10830103" y="2316191"/>
            <a:ext cx="646972" cy="2727085"/>
          </a:xfrm>
          <a:prstGeom prst="line">
            <a:avLst/>
          </a:prstGeom>
          <a:noFill/>
          <a:ln w="9525" cap="flat" cmpd="sng" algn="ctr">
            <a:solidFill>
              <a:srgbClr val="4F81BD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98" name="TextBox 97">
            <a:extLst>
              <a:ext uri="{FF2B5EF4-FFF2-40B4-BE49-F238E27FC236}">
                <a16:creationId xmlns:a16="http://schemas.microsoft.com/office/drawing/2014/main" id="{94B42367-D740-22E1-282C-ED1C29B29CD8}"/>
              </a:ext>
            </a:extLst>
          </p:cNvPr>
          <p:cNvSpPr txBox="1"/>
          <p:nvPr/>
        </p:nvSpPr>
        <p:spPr>
          <a:xfrm rot="17034295">
            <a:off x="9799116" y="3597000"/>
            <a:ext cx="23668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Downloads recommended data</a:t>
            </a:r>
            <a:endParaRPr kumimoji="0" lang="en-CH" sz="1200" b="1" i="0" u="none" strike="noStrike" kern="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B17C5B62-E267-DB18-1D81-7A22C0CD4905}"/>
              </a:ext>
            </a:extLst>
          </p:cNvPr>
          <p:cNvSpPr txBox="1"/>
          <p:nvPr/>
        </p:nvSpPr>
        <p:spPr>
          <a:xfrm>
            <a:off x="11362765" y="37719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0" name="Rectangle: Rounded Corners 4">
            <a:extLst>
              <a:ext uri="{FF2B5EF4-FFF2-40B4-BE49-F238E27FC236}">
                <a16:creationId xmlns:a16="http://schemas.microsoft.com/office/drawing/2014/main" id="{E65D29F0-C4C3-C4CC-3D1E-B499299BC1BB}"/>
              </a:ext>
            </a:extLst>
          </p:cNvPr>
          <p:cNvSpPr/>
          <p:nvPr/>
        </p:nvSpPr>
        <p:spPr>
          <a:xfrm>
            <a:off x="562098" y="1348309"/>
            <a:ext cx="6999373" cy="4027255"/>
          </a:xfrm>
          <a:prstGeom prst="roundRect">
            <a:avLst>
              <a:gd name="adj" fmla="val 7113"/>
            </a:avLst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ysDot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1" name="Picture 100" descr="A picture containing text, balloon, transport, aircraft&#10;&#10;Description automatically generated">
            <a:extLst>
              <a:ext uri="{FF2B5EF4-FFF2-40B4-BE49-F238E27FC236}">
                <a16:creationId xmlns:a16="http://schemas.microsoft.com/office/drawing/2014/main" id="{7A84ADA8-218E-8439-E2F8-324247217BEF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-26000"/>
                    </a14:imgEffect>
                    <a14:imgEffect>
                      <a14:colorTemperature colorTemp="5686"/>
                    </a14:imgEffect>
                    <a14:imgEffect>
                      <a14:saturation sat="47000"/>
                    </a14:imgEffect>
                    <a14:imgEffect>
                      <a14:brightnessContrast contrast="-2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784382"/>
            <a:ext cx="1472111" cy="1472111"/>
          </a:xfrm>
          <a:prstGeom prst="rect">
            <a:avLst/>
          </a:prstGeom>
        </p:spPr>
      </p:pic>
      <p:sp>
        <p:nvSpPr>
          <p:cNvPr id="102" name="Rectangle 101">
            <a:extLst>
              <a:ext uri="{FF2B5EF4-FFF2-40B4-BE49-F238E27FC236}">
                <a16:creationId xmlns:a16="http://schemas.microsoft.com/office/drawing/2014/main" id="{FBC6D9A2-2D08-C42B-1324-4FC7D6BD18C2}"/>
              </a:ext>
            </a:extLst>
          </p:cNvPr>
          <p:cNvSpPr/>
          <p:nvPr/>
        </p:nvSpPr>
        <p:spPr>
          <a:xfrm>
            <a:off x="-53788" y="-13415"/>
            <a:ext cx="12245788" cy="734218"/>
          </a:xfrm>
          <a:prstGeom prst="rect">
            <a:avLst/>
          </a:prstGeom>
          <a:solidFill>
            <a:srgbClr val="034D9E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WIS2</a:t>
            </a: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Components: Global Services</a:t>
            </a:r>
            <a:endParaRPr kumimoji="0" lang="en-CH" sz="3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3" name="Picture 102" descr="Icon&#10;&#10;Description automatically generated">
            <a:extLst>
              <a:ext uri="{FF2B5EF4-FFF2-40B4-BE49-F238E27FC236}">
                <a16:creationId xmlns:a16="http://schemas.microsoft.com/office/drawing/2014/main" id="{198944BF-E1C5-4DF0-9760-25BB75D66405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12197" r="7526"/>
          <a:stretch/>
        </p:blipFill>
        <p:spPr>
          <a:xfrm>
            <a:off x="11362765" y="1078590"/>
            <a:ext cx="726320" cy="904768"/>
          </a:xfrm>
          <a:prstGeom prst="rect">
            <a:avLst/>
          </a:prstGeom>
        </p:spPr>
      </p:pic>
      <p:sp>
        <p:nvSpPr>
          <p:cNvPr id="104" name="TextBox 103">
            <a:extLst>
              <a:ext uri="{FF2B5EF4-FFF2-40B4-BE49-F238E27FC236}">
                <a16:creationId xmlns:a16="http://schemas.microsoft.com/office/drawing/2014/main" id="{3EA88C42-5BD9-5F78-12BC-8846D2168DB9}"/>
              </a:ext>
            </a:extLst>
          </p:cNvPr>
          <p:cNvSpPr txBox="1"/>
          <p:nvPr/>
        </p:nvSpPr>
        <p:spPr>
          <a:xfrm>
            <a:off x="10227934" y="1336457"/>
            <a:ext cx="1366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users</a:t>
            </a:r>
            <a:endParaRPr kumimoji="0" lang="en-CH" sz="1800" b="1" i="0" u="none" strike="noStrike" kern="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" name="Freeform: Shape 14">
            <a:extLst>
              <a:ext uri="{FF2B5EF4-FFF2-40B4-BE49-F238E27FC236}">
                <a16:creationId xmlns:a16="http://schemas.microsoft.com/office/drawing/2014/main" id="{797A28D1-CF8C-894C-CF18-0083AF60D53B}"/>
              </a:ext>
            </a:extLst>
          </p:cNvPr>
          <p:cNvSpPr/>
          <p:nvPr/>
        </p:nvSpPr>
        <p:spPr>
          <a:xfrm>
            <a:off x="5965371" y="5640779"/>
            <a:ext cx="2386941" cy="586693"/>
          </a:xfrm>
          <a:custGeom>
            <a:avLst/>
            <a:gdLst>
              <a:gd name="connsiteX0" fmla="*/ 2386941 w 2386941"/>
              <a:gd name="connsiteY0" fmla="*/ 110837 h 586693"/>
              <a:gd name="connsiteX1" fmla="*/ 1666504 w 2386941"/>
              <a:gd name="connsiteY1" fmla="*/ 562099 h 586693"/>
              <a:gd name="connsiteX2" fmla="*/ 676894 w 2386941"/>
              <a:gd name="connsiteY2" fmla="*/ 471055 h 586693"/>
              <a:gd name="connsiteX3" fmla="*/ 0 w 2386941"/>
              <a:gd name="connsiteY3" fmla="*/ 0 h 586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86941" h="586693">
                <a:moveTo>
                  <a:pt x="2386941" y="110837"/>
                </a:moveTo>
                <a:cubicBezTo>
                  <a:pt x="2169226" y="306450"/>
                  <a:pt x="1951512" y="502063"/>
                  <a:pt x="1666504" y="562099"/>
                </a:cubicBezTo>
                <a:cubicBezTo>
                  <a:pt x="1381496" y="622135"/>
                  <a:pt x="954645" y="564738"/>
                  <a:pt x="676894" y="471055"/>
                </a:cubicBezTo>
                <a:cubicBezTo>
                  <a:pt x="399143" y="377372"/>
                  <a:pt x="199571" y="188686"/>
                  <a:pt x="0" y="0"/>
                </a:cubicBezTo>
              </a:path>
            </a:pathLst>
          </a:custGeom>
          <a:noFill/>
          <a:ln w="9525" cap="flat" cmpd="sng" algn="ctr">
            <a:solidFill>
              <a:srgbClr val="4F81BD"/>
            </a:solidFill>
            <a:prstDash val="dash"/>
            <a:round/>
            <a:headEnd type="none" w="med" len="med"/>
            <a:tailEnd type="triangle" w="med" len="me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6" name="Freeform: Shape 24">
            <a:extLst>
              <a:ext uri="{FF2B5EF4-FFF2-40B4-BE49-F238E27FC236}">
                <a16:creationId xmlns:a16="http://schemas.microsoft.com/office/drawing/2014/main" id="{C26403F4-A3B0-F183-51B6-9AE91CCBF6BB}"/>
              </a:ext>
            </a:extLst>
          </p:cNvPr>
          <p:cNvSpPr/>
          <p:nvPr/>
        </p:nvSpPr>
        <p:spPr>
          <a:xfrm>
            <a:off x="5767449" y="5701113"/>
            <a:ext cx="2737263" cy="704735"/>
          </a:xfrm>
          <a:custGeom>
            <a:avLst/>
            <a:gdLst>
              <a:gd name="connsiteX0" fmla="*/ 2386941 w 2386941"/>
              <a:gd name="connsiteY0" fmla="*/ 110837 h 586693"/>
              <a:gd name="connsiteX1" fmla="*/ 1666504 w 2386941"/>
              <a:gd name="connsiteY1" fmla="*/ 562099 h 586693"/>
              <a:gd name="connsiteX2" fmla="*/ 676894 w 2386941"/>
              <a:gd name="connsiteY2" fmla="*/ 471055 h 586693"/>
              <a:gd name="connsiteX3" fmla="*/ 0 w 2386941"/>
              <a:gd name="connsiteY3" fmla="*/ 0 h 586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86941" h="586693">
                <a:moveTo>
                  <a:pt x="2386941" y="110837"/>
                </a:moveTo>
                <a:cubicBezTo>
                  <a:pt x="2169226" y="306450"/>
                  <a:pt x="1951512" y="502063"/>
                  <a:pt x="1666504" y="562099"/>
                </a:cubicBezTo>
                <a:cubicBezTo>
                  <a:pt x="1381496" y="622135"/>
                  <a:pt x="954645" y="564738"/>
                  <a:pt x="676894" y="471055"/>
                </a:cubicBezTo>
                <a:cubicBezTo>
                  <a:pt x="399143" y="377372"/>
                  <a:pt x="199571" y="188686"/>
                  <a:pt x="0" y="0"/>
                </a:cubicBezTo>
              </a:path>
            </a:pathLst>
          </a:custGeom>
          <a:noFill/>
          <a:ln w="9525" cap="flat" cmpd="sng" algn="ctr">
            <a:solidFill>
              <a:srgbClr val="4F81BD"/>
            </a:solidFill>
            <a:prstDash val="dash"/>
            <a:round/>
            <a:headEnd type="none" w="med" len="med"/>
            <a:tailEnd type="triangle" w="med" len="me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7" name="Freeform: Shape 25">
            <a:extLst>
              <a:ext uri="{FF2B5EF4-FFF2-40B4-BE49-F238E27FC236}">
                <a16:creationId xmlns:a16="http://schemas.microsoft.com/office/drawing/2014/main" id="{77D64DCA-D1B7-A7E0-B0D2-BF99CA9C8B15}"/>
              </a:ext>
            </a:extLst>
          </p:cNvPr>
          <p:cNvSpPr/>
          <p:nvPr/>
        </p:nvSpPr>
        <p:spPr>
          <a:xfrm>
            <a:off x="5560207" y="5819157"/>
            <a:ext cx="3096905" cy="779998"/>
          </a:xfrm>
          <a:custGeom>
            <a:avLst/>
            <a:gdLst>
              <a:gd name="connsiteX0" fmla="*/ 2386941 w 2386941"/>
              <a:gd name="connsiteY0" fmla="*/ 110837 h 586693"/>
              <a:gd name="connsiteX1" fmla="*/ 1666504 w 2386941"/>
              <a:gd name="connsiteY1" fmla="*/ 562099 h 586693"/>
              <a:gd name="connsiteX2" fmla="*/ 676894 w 2386941"/>
              <a:gd name="connsiteY2" fmla="*/ 471055 h 586693"/>
              <a:gd name="connsiteX3" fmla="*/ 0 w 2386941"/>
              <a:gd name="connsiteY3" fmla="*/ 0 h 586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86941" h="586693">
                <a:moveTo>
                  <a:pt x="2386941" y="110837"/>
                </a:moveTo>
                <a:cubicBezTo>
                  <a:pt x="2169226" y="306450"/>
                  <a:pt x="1951512" y="502063"/>
                  <a:pt x="1666504" y="562099"/>
                </a:cubicBezTo>
                <a:cubicBezTo>
                  <a:pt x="1381496" y="622135"/>
                  <a:pt x="954645" y="564738"/>
                  <a:pt x="676894" y="471055"/>
                </a:cubicBezTo>
                <a:cubicBezTo>
                  <a:pt x="399143" y="377372"/>
                  <a:pt x="199571" y="188686"/>
                  <a:pt x="0" y="0"/>
                </a:cubicBezTo>
              </a:path>
            </a:pathLst>
          </a:custGeom>
          <a:noFill/>
          <a:ln w="9525" cap="flat" cmpd="sng" algn="ctr">
            <a:solidFill>
              <a:srgbClr val="4F81BD"/>
            </a:solidFill>
            <a:prstDash val="dash"/>
            <a:round/>
            <a:headEnd type="none" w="med" len="med"/>
            <a:tailEnd type="triangle" w="med" len="me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DC17B709-75C9-A8EC-678D-B2917D28FDDF}"/>
              </a:ext>
            </a:extLst>
          </p:cNvPr>
          <p:cNvSpPr txBox="1"/>
          <p:nvPr/>
        </p:nvSpPr>
        <p:spPr>
          <a:xfrm>
            <a:off x="5646759" y="6566610"/>
            <a:ext cx="34180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Scale to highly-available, global data sharing</a:t>
            </a:r>
            <a:endParaRPr kumimoji="0" lang="en-CH" sz="1200" b="1" i="0" u="none" strike="noStrike" kern="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080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9DB1148-C0FE-20E7-1664-565AB59DEF26}"/>
              </a:ext>
            </a:extLst>
          </p:cNvPr>
          <p:cNvSpPr txBox="1"/>
          <p:nvPr/>
        </p:nvSpPr>
        <p:spPr>
          <a:xfrm>
            <a:off x="643296" y="299313"/>
            <a:ext cx="76087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WIS2 Global Service instances</a:t>
            </a:r>
            <a:endParaRPr kumimoji="0" lang="en-CH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76F9350-B8A1-7CA8-F55C-69D1DF81394B}"/>
              </a:ext>
            </a:extLst>
          </p:cNvPr>
          <p:cNvGrpSpPr/>
          <p:nvPr/>
        </p:nvGrpSpPr>
        <p:grpSpPr>
          <a:xfrm>
            <a:off x="2047961" y="1758684"/>
            <a:ext cx="3281755" cy="1323439"/>
            <a:chOff x="2543022" y="1686321"/>
            <a:chExt cx="3281755" cy="1323439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92FAA09-0A81-3754-09F4-0CDB22C7EC72}"/>
                </a:ext>
              </a:extLst>
            </p:cNvPr>
            <p:cNvSpPr txBox="1"/>
            <p:nvPr/>
          </p:nvSpPr>
          <p:spPr>
            <a:xfrm>
              <a:off x="2543022" y="1932543"/>
              <a:ext cx="113474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Global Broker</a:t>
              </a:r>
              <a:endParaRPr kumimoji="0" lang="en-CH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9A8FED4-19C2-4C82-6A73-EB537703C209}"/>
                </a:ext>
              </a:extLst>
            </p:cNvPr>
            <p:cNvGrpSpPr/>
            <p:nvPr/>
          </p:nvGrpSpPr>
          <p:grpSpPr>
            <a:xfrm>
              <a:off x="3780784" y="1837518"/>
              <a:ext cx="1083641" cy="1030526"/>
              <a:chOff x="3100578" y="2626881"/>
              <a:chExt cx="926187" cy="914400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4CFE088C-2209-407B-5B37-DF6E40B98003}"/>
                  </a:ext>
                </a:extLst>
              </p:cNvPr>
              <p:cNvSpPr/>
              <p:nvPr/>
            </p:nvSpPr>
            <p:spPr>
              <a:xfrm>
                <a:off x="3100578" y="2626881"/>
                <a:ext cx="926187" cy="91440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H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9" name="Graphic 8" descr="Network with solid fill">
                <a:extLst>
                  <a:ext uri="{FF2B5EF4-FFF2-40B4-BE49-F238E27FC236}">
                    <a16:creationId xmlns:a16="http://schemas.microsoft.com/office/drawing/2014/main" id="{0C9C3F0E-E731-DFF3-CA16-EF80AA64F5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3167308" y="2639091"/>
                <a:ext cx="789683" cy="789683"/>
              </a:xfrm>
              <a:prstGeom prst="rect">
                <a:avLst/>
              </a:prstGeom>
            </p:spPr>
          </p:pic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CFF380F-3E53-3799-2BE4-567D57CBD00A}"/>
                </a:ext>
              </a:extLst>
            </p:cNvPr>
            <p:cNvSpPr txBox="1"/>
            <p:nvPr/>
          </p:nvSpPr>
          <p:spPr>
            <a:xfrm>
              <a:off x="4942499" y="1686321"/>
              <a:ext cx="88227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400" b="1"/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Brazil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France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China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USA</a:t>
              </a:r>
              <a:endParaRPr kumimoji="0" lang="en-CH" sz="2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3F52279-060C-EE2B-6AE4-861C1B5B08A0}"/>
              </a:ext>
            </a:extLst>
          </p:cNvPr>
          <p:cNvGrpSpPr/>
          <p:nvPr/>
        </p:nvGrpSpPr>
        <p:grpSpPr>
          <a:xfrm>
            <a:off x="2100738" y="3827376"/>
            <a:ext cx="4270785" cy="1938992"/>
            <a:chOff x="3639984" y="2227785"/>
            <a:chExt cx="4270785" cy="1938992"/>
          </a:xfrm>
        </p:grpSpPr>
        <p:pic>
          <p:nvPicPr>
            <p:cNvPr id="15" name="Graphic 14" descr="Database with solid fill">
              <a:extLst>
                <a:ext uri="{FF2B5EF4-FFF2-40B4-BE49-F238E27FC236}">
                  <a16:creationId xmlns:a16="http://schemas.microsoft.com/office/drawing/2014/main" id="{C4CEA40C-BB2B-C9C6-5DE4-565092BACF2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922065" y="2554613"/>
              <a:ext cx="815795" cy="785044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4942031-0E7B-E105-89DD-4946F3E6E82F}"/>
                </a:ext>
              </a:extLst>
            </p:cNvPr>
            <p:cNvSpPr txBox="1"/>
            <p:nvPr/>
          </p:nvSpPr>
          <p:spPr>
            <a:xfrm>
              <a:off x="3639984" y="2590848"/>
              <a:ext cx="100585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Global Cache</a:t>
              </a:r>
              <a:endParaRPr kumimoji="0" lang="en-CH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75687C9-C64E-AED3-B796-E43091F653E9}"/>
                </a:ext>
              </a:extLst>
            </p:cNvPr>
            <p:cNvSpPr txBox="1"/>
            <p:nvPr/>
          </p:nvSpPr>
          <p:spPr>
            <a:xfrm>
              <a:off x="5946668" y="2227785"/>
              <a:ext cx="1964101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400" b="1"/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China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Germany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Japan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dirty="0">
                  <a:solidFill>
                    <a:srgbClr val="70AD47">
                      <a:lumMod val="40000"/>
                      <a:lumOff val="60000"/>
                    </a:srgbClr>
                  </a:solidFill>
                  <a:latin typeface="Calibri" panose="020F0502020204030204"/>
                </a:rPr>
                <a:t>Korea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Saudia Arabia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USA/UK</a:t>
              </a:r>
              <a:endPara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6B3EB3D-2E4C-2D6E-1852-97BAEABA750A}"/>
              </a:ext>
            </a:extLst>
          </p:cNvPr>
          <p:cNvGrpSpPr/>
          <p:nvPr/>
        </p:nvGrpSpPr>
        <p:grpSpPr>
          <a:xfrm>
            <a:off x="6577505" y="1803650"/>
            <a:ext cx="4905788" cy="1233505"/>
            <a:chOff x="4719429" y="3781875"/>
            <a:chExt cx="4905788" cy="1233505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2A0F210B-2BED-008C-52B7-D7FE58691168}"/>
                </a:ext>
              </a:extLst>
            </p:cNvPr>
            <p:cNvGrpSpPr/>
            <p:nvPr/>
          </p:nvGrpSpPr>
          <p:grpSpPr>
            <a:xfrm>
              <a:off x="6290976" y="3870874"/>
              <a:ext cx="1091768" cy="953357"/>
              <a:chOff x="6018575" y="2624111"/>
              <a:chExt cx="926187" cy="914400"/>
            </a:xfrm>
          </p:grpSpPr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621CA90A-7944-ED1A-1047-C5A3147EBA9D}"/>
                  </a:ext>
                </a:extLst>
              </p:cNvPr>
              <p:cNvSpPr/>
              <p:nvPr/>
            </p:nvSpPr>
            <p:spPr>
              <a:xfrm>
                <a:off x="6018575" y="2624111"/>
                <a:ext cx="926187" cy="914400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H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21" name="Graphic 20" descr="Books outline">
                <a:extLst>
                  <a:ext uri="{FF2B5EF4-FFF2-40B4-BE49-F238E27FC236}">
                    <a16:creationId xmlns:a16="http://schemas.microsoft.com/office/drawing/2014/main" id="{8AF9A122-E50E-4667-3B57-C0CE71930F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=""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6105969" y="2732194"/>
                <a:ext cx="751399" cy="751399"/>
              </a:xfrm>
              <a:prstGeom prst="rect">
                <a:avLst/>
              </a:prstGeom>
            </p:spPr>
          </p:pic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54B80A0-8F50-E790-EC46-2FE8D7BF0BAC}"/>
                </a:ext>
              </a:extLst>
            </p:cNvPr>
            <p:cNvSpPr txBox="1"/>
            <p:nvPr/>
          </p:nvSpPr>
          <p:spPr>
            <a:xfrm>
              <a:off x="4719429" y="3815051"/>
              <a:ext cx="151971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Global Discovery Catalogue</a:t>
              </a:r>
              <a:endParaRPr kumimoji="0" lang="en-CH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3BED7CE-9D3A-1012-54C3-A3418456818D}"/>
                </a:ext>
              </a:extLst>
            </p:cNvPr>
            <p:cNvSpPr txBox="1"/>
            <p:nvPr/>
          </p:nvSpPr>
          <p:spPr>
            <a:xfrm>
              <a:off x="7511735" y="3781875"/>
              <a:ext cx="2113482" cy="1015663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>
                <a:defRPr sz="1400" b="1"/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Canada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6">
                      <a:lumMod val="20000"/>
                      <a:lumOff val="80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China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dirty="0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Calibri" panose="020F0502020204030204"/>
                </a:rPr>
                <a:t>Germany</a:t>
              </a:r>
              <a:endParaRPr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uLnTx/>
                <a:uFillTx/>
                <a:latin typeface="Calibri" panose="020F0502020204030204"/>
                <a:cs typeface="Calibri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A791B90-58F6-BA8F-DC34-49C61B059194}"/>
              </a:ext>
            </a:extLst>
          </p:cNvPr>
          <p:cNvGrpSpPr/>
          <p:nvPr/>
        </p:nvGrpSpPr>
        <p:grpSpPr>
          <a:xfrm>
            <a:off x="6540376" y="4049336"/>
            <a:ext cx="4001755" cy="1012654"/>
            <a:chOff x="5563165" y="5254919"/>
            <a:chExt cx="4001755" cy="1012654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1653C79-F2FD-B595-E749-5E077F9BF713}"/>
                </a:ext>
              </a:extLst>
            </p:cNvPr>
            <p:cNvSpPr txBox="1"/>
            <p:nvPr/>
          </p:nvSpPr>
          <p:spPr>
            <a:xfrm>
              <a:off x="5563165" y="5401923"/>
              <a:ext cx="161266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Global Monitoring</a:t>
              </a:r>
              <a:endParaRPr kumimoji="0" lang="en-CH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3D43D686-237E-5F04-9CE2-77637710BECE}"/>
                </a:ext>
              </a:extLst>
            </p:cNvPr>
            <p:cNvGrpSpPr/>
            <p:nvPr/>
          </p:nvGrpSpPr>
          <p:grpSpPr>
            <a:xfrm>
              <a:off x="7238331" y="5254919"/>
              <a:ext cx="1091768" cy="1012654"/>
              <a:chOff x="4851042" y="4429399"/>
              <a:chExt cx="1223729" cy="1200330"/>
            </a:xfrm>
          </p:grpSpPr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50CDE4DA-75AF-A832-A4A3-51A9596AF5A4}"/>
                  </a:ext>
                </a:extLst>
              </p:cNvPr>
              <p:cNvSpPr/>
              <p:nvPr/>
            </p:nvSpPr>
            <p:spPr>
              <a:xfrm>
                <a:off x="4851042" y="4429399"/>
                <a:ext cx="1223729" cy="1200330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H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27" name="Graphic 26" descr="Bar chart with solid fill">
                <a:extLst>
                  <a:ext uri="{FF2B5EF4-FFF2-40B4-BE49-F238E27FC236}">
                    <a16:creationId xmlns:a16="http://schemas.microsoft.com/office/drawing/2014/main" id="{7535C7E9-99B5-B038-CCBA-D773C3DC650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=""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5085089" y="4571278"/>
                <a:ext cx="914402" cy="914398"/>
              </a:xfrm>
              <a:prstGeom prst="rect">
                <a:avLst/>
              </a:prstGeom>
            </p:spPr>
          </p:pic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5E59040-7EEE-22A0-8256-0A050286C996}"/>
                </a:ext>
              </a:extLst>
            </p:cNvPr>
            <p:cNvSpPr txBox="1"/>
            <p:nvPr/>
          </p:nvSpPr>
          <p:spPr>
            <a:xfrm>
              <a:off x="8392600" y="5359789"/>
              <a:ext cx="11723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400" b="1"/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China</a:t>
              </a:r>
              <a:endParaRPr kumimoji="0" lang="en-CH" sz="2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Morocco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45D4E68-64C6-613E-9002-E894C6A83C79}"/>
              </a:ext>
            </a:extLst>
          </p:cNvPr>
          <p:cNvGrpSpPr/>
          <p:nvPr/>
        </p:nvGrpSpPr>
        <p:grpSpPr>
          <a:xfrm>
            <a:off x="3293913" y="4089526"/>
            <a:ext cx="926187" cy="914400"/>
            <a:chOff x="3107885" y="2667808"/>
            <a:chExt cx="1256145" cy="1200330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F8FBF999-050F-B0E8-8407-98F95A835255}"/>
                </a:ext>
              </a:extLst>
            </p:cNvPr>
            <p:cNvSpPr/>
            <p:nvPr/>
          </p:nvSpPr>
          <p:spPr>
            <a:xfrm>
              <a:off x="3107885" y="2667808"/>
              <a:ext cx="1256145" cy="1200330"/>
            </a:xfrm>
            <a:prstGeom prst="ellipse">
              <a:avLst/>
            </a:prstGeom>
            <a:solidFill>
              <a:srgbClr val="1F497D">
                <a:lumMod val="40000"/>
                <a:lumOff val="60000"/>
              </a:srgbClr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H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31" name="Graphic 30" descr="Database with solid fill">
              <a:extLst>
                <a:ext uri="{FF2B5EF4-FFF2-40B4-BE49-F238E27FC236}">
                  <a16:creationId xmlns:a16="http://schemas.microsoft.com/office/drawing/2014/main" id="{A7B2A808-8285-81AD-EFAC-3B4A8BBC1AC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260369" y="2810772"/>
              <a:ext cx="914400" cy="9143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4966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2">
            <a:extLst>
              <a:ext uri="{FF2B5EF4-FFF2-40B4-BE49-F238E27FC236}">
                <a16:creationId xmlns:a16="http://schemas.microsoft.com/office/drawing/2014/main" id="{27515DC9-5782-44C1-BC2D-59393E157551}"/>
              </a:ext>
            </a:extLst>
          </p:cNvPr>
          <p:cNvSpPr/>
          <p:nvPr/>
        </p:nvSpPr>
        <p:spPr>
          <a:xfrm>
            <a:off x="-55659" y="0"/>
            <a:ext cx="12247659" cy="734218"/>
          </a:xfrm>
          <a:prstGeom prst="rect">
            <a:avLst/>
          </a:prstGeom>
          <a:solidFill>
            <a:srgbClr val="034D9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WIS2 Implementation plan</a:t>
            </a:r>
            <a:endParaRPr kumimoji="0" lang="en-CH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4E40269-F6DE-23FB-F1D0-86E7E5FAD2AF}"/>
              </a:ext>
            </a:extLst>
          </p:cNvPr>
          <p:cNvGrpSpPr/>
          <p:nvPr/>
        </p:nvGrpSpPr>
        <p:grpSpPr>
          <a:xfrm>
            <a:off x="-199638" y="1171780"/>
            <a:ext cx="11503749" cy="5388046"/>
            <a:chOff x="1343654" y="996602"/>
            <a:chExt cx="11225456" cy="5129320"/>
          </a:xfrm>
        </p:grpSpPr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94109716-3083-357E-240F-63D7FFC20693}"/>
                </a:ext>
              </a:extLst>
            </p:cNvPr>
            <p:cNvSpPr/>
            <p:nvPr/>
          </p:nvSpPr>
          <p:spPr>
            <a:xfrm rot="16200000">
              <a:off x="3834302" y="2330318"/>
              <a:ext cx="5124420" cy="2459394"/>
            </a:xfrm>
            <a:custGeom>
              <a:avLst/>
              <a:gdLst>
                <a:gd name="connsiteX0" fmla="*/ 0 w 2333996"/>
                <a:gd name="connsiteY0" fmla="*/ 116700 h 5124419"/>
                <a:gd name="connsiteX1" fmla="*/ 116700 w 2333996"/>
                <a:gd name="connsiteY1" fmla="*/ 0 h 5124419"/>
                <a:gd name="connsiteX2" fmla="*/ 2217296 w 2333996"/>
                <a:gd name="connsiteY2" fmla="*/ 0 h 5124419"/>
                <a:gd name="connsiteX3" fmla="*/ 2333996 w 2333996"/>
                <a:gd name="connsiteY3" fmla="*/ 116700 h 5124419"/>
                <a:gd name="connsiteX4" fmla="*/ 2333996 w 2333996"/>
                <a:gd name="connsiteY4" fmla="*/ 5007719 h 5124419"/>
                <a:gd name="connsiteX5" fmla="*/ 2217296 w 2333996"/>
                <a:gd name="connsiteY5" fmla="*/ 5124419 h 5124419"/>
                <a:gd name="connsiteX6" fmla="*/ 116700 w 2333996"/>
                <a:gd name="connsiteY6" fmla="*/ 5124419 h 5124419"/>
                <a:gd name="connsiteX7" fmla="*/ 0 w 2333996"/>
                <a:gd name="connsiteY7" fmla="*/ 5007719 h 5124419"/>
                <a:gd name="connsiteX8" fmla="*/ 0 w 2333996"/>
                <a:gd name="connsiteY8" fmla="*/ 116700 h 5124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33996" h="5124419">
                  <a:moveTo>
                    <a:pt x="2280843" y="1"/>
                  </a:moveTo>
                  <a:cubicBezTo>
                    <a:pt x="2310199" y="1"/>
                    <a:pt x="2333996" y="114714"/>
                    <a:pt x="2333996" y="256222"/>
                  </a:cubicBezTo>
                  <a:lnTo>
                    <a:pt x="2333996" y="4868197"/>
                  </a:lnTo>
                  <a:cubicBezTo>
                    <a:pt x="2333996" y="5009705"/>
                    <a:pt x="2310199" y="5124418"/>
                    <a:pt x="2280843" y="5124418"/>
                  </a:cubicBezTo>
                  <a:lnTo>
                    <a:pt x="53153" y="5124418"/>
                  </a:lnTo>
                  <a:cubicBezTo>
                    <a:pt x="23797" y="5124418"/>
                    <a:pt x="0" y="5009705"/>
                    <a:pt x="0" y="4868197"/>
                  </a:cubicBezTo>
                  <a:lnTo>
                    <a:pt x="0" y="256222"/>
                  </a:lnTo>
                  <a:cubicBezTo>
                    <a:pt x="0" y="114714"/>
                    <a:pt x="23797" y="1"/>
                    <a:pt x="53153" y="1"/>
                  </a:cubicBezTo>
                  <a:lnTo>
                    <a:pt x="2280843" y="1"/>
                  </a:lnTo>
                  <a:close/>
                </a:path>
              </a:pathLst>
            </a:custGeom>
            <a:gradFill rotWithShape="0">
              <a:gsLst>
                <a:gs pos="0">
                  <a:sysClr val="window" lastClr="FFFFFF">
                    <a:hueOff val="0"/>
                    <a:satOff val="0"/>
                    <a:lumOff val="0"/>
                    <a:alphaOff val="0"/>
                    <a:tint val="50000"/>
                    <a:satMod val="300000"/>
                  </a:sysClr>
                </a:gs>
                <a:gs pos="35000">
                  <a:sysClr val="window" lastClr="FFFFFF">
                    <a:hueOff val="0"/>
                    <a:satOff val="0"/>
                    <a:lumOff val="0"/>
                    <a:alphaOff val="0"/>
                    <a:tint val="37000"/>
                    <a:satMod val="300000"/>
                  </a:sysClr>
                </a:gs>
                <a:gs pos="100000">
                  <a:sysClr val="window" lastClr="FFFFFF">
                    <a:hueOff val="0"/>
                    <a:satOff val="0"/>
                    <a:lumOff val="0"/>
                    <a:alphaOff val="0"/>
                    <a:tint val="15000"/>
                    <a:satMod val="350000"/>
                  </a:sysClr>
                </a:gs>
              </a:gsLst>
              <a:lin ang="16200000" scaled="1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txBody>
            <a:bodyPr spcFirstLastPara="0" vert="horz" wrap="square" lIns="929231" tIns="6836" rIns="78837" bIns="1874034" numCol="1" spcCol="1270" anchor="t" anchorCtr="0">
              <a:noAutofit/>
            </a:bodyPr>
            <a:lstStyle/>
            <a:p>
              <a:pPr algn="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0" dirty="0">
                  <a:ln/>
                  <a:solidFill>
                    <a:srgbClr val="4BACC6">
                      <a:lumMod val="50000"/>
                    </a:srgbClr>
                  </a:solidFill>
                  <a:latin typeface="Arial" panose="020B0604020202020204"/>
                </a:rPr>
                <a:t>2024</a:t>
              </a:r>
              <a:endParaRPr lang="en-CH" sz="2400" kern="0" dirty="0">
                <a:ln/>
                <a:solidFill>
                  <a:srgbClr val="4BACC6">
                    <a:lumMod val="50000"/>
                  </a:srgbClr>
                </a:solidFill>
                <a:latin typeface="Arial" panose="020B0604020202020204"/>
              </a:endParaRPr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D9742FA7-2F18-110A-6F2F-838A52B8999E}"/>
                </a:ext>
              </a:extLst>
            </p:cNvPr>
            <p:cNvSpPr/>
            <p:nvPr/>
          </p:nvSpPr>
          <p:spPr>
            <a:xfrm>
              <a:off x="1343654" y="997862"/>
              <a:ext cx="1738827" cy="5124419"/>
            </a:xfrm>
            <a:custGeom>
              <a:avLst/>
              <a:gdLst>
                <a:gd name="connsiteX0" fmla="*/ 0 w 1738827"/>
                <a:gd name="connsiteY0" fmla="*/ 0 h 5124419"/>
                <a:gd name="connsiteX1" fmla="*/ 1738827 w 1738827"/>
                <a:gd name="connsiteY1" fmla="*/ 0 h 5124419"/>
                <a:gd name="connsiteX2" fmla="*/ 1738827 w 1738827"/>
                <a:gd name="connsiteY2" fmla="*/ 5124419 h 5124419"/>
                <a:gd name="connsiteX3" fmla="*/ 0 w 1738827"/>
                <a:gd name="connsiteY3" fmla="*/ 5124419 h 5124419"/>
                <a:gd name="connsiteX4" fmla="*/ 0 w 1738827"/>
                <a:gd name="connsiteY4" fmla="*/ 0 h 5124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8827" h="5124419">
                  <a:moveTo>
                    <a:pt x="0" y="0"/>
                  </a:moveTo>
                  <a:lnTo>
                    <a:pt x="1738827" y="0"/>
                  </a:lnTo>
                  <a:lnTo>
                    <a:pt x="1738827" y="5124419"/>
                  </a:lnTo>
                  <a:lnTo>
                    <a:pt x="0" y="5124419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/>
              <a:lightRig rig="flat" dir="t"/>
            </a:scene3d>
            <a:sp3d/>
          </p:spPr>
          <p:txBody>
            <a:bodyPr spcFirstLastPara="0" vert="horz" wrap="square" lIns="0" tIns="180000" rIns="36000" bIns="0" numCol="1" spcCol="1270" anchor="t" anchorCtr="0">
              <a:noAutofit/>
            </a:bodyPr>
            <a:lstStyle/>
            <a:p>
              <a:pPr marL="0" marR="0" lvl="0" indent="0" defTabSz="9779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CH" sz="2200" b="1" i="0" u="none" strike="noStrike" kern="0" cap="none" spc="0" normalizeH="0" baseline="0" noProof="0">
                <a:ln/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DB8C9222-F1E3-AFAE-11BC-67388BBE3E87}"/>
                </a:ext>
              </a:extLst>
            </p:cNvPr>
            <p:cNvSpPr/>
            <p:nvPr/>
          </p:nvSpPr>
          <p:spPr>
            <a:xfrm rot="16200000">
              <a:off x="1327070" y="2334017"/>
              <a:ext cx="5124419" cy="2459391"/>
            </a:xfrm>
            <a:custGeom>
              <a:avLst/>
              <a:gdLst>
                <a:gd name="connsiteX0" fmla="*/ 0 w 2333996"/>
                <a:gd name="connsiteY0" fmla="*/ 116700 h 5124419"/>
                <a:gd name="connsiteX1" fmla="*/ 116700 w 2333996"/>
                <a:gd name="connsiteY1" fmla="*/ 0 h 5124419"/>
                <a:gd name="connsiteX2" fmla="*/ 2217296 w 2333996"/>
                <a:gd name="connsiteY2" fmla="*/ 0 h 5124419"/>
                <a:gd name="connsiteX3" fmla="*/ 2333996 w 2333996"/>
                <a:gd name="connsiteY3" fmla="*/ 116700 h 5124419"/>
                <a:gd name="connsiteX4" fmla="*/ 2333996 w 2333996"/>
                <a:gd name="connsiteY4" fmla="*/ 5007719 h 5124419"/>
                <a:gd name="connsiteX5" fmla="*/ 2217296 w 2333996"/>
                <a:gd name="connsiteY5" fmla="*/ 5124419 h 5124419"/>
                <a:gd name="connsiteX6" fmla="*/ 116700 w 2333996"/>
                <a:gd name="connsiteY6" fmla="*/ 5124419 h 5124419"/>
                <a:gd name="connsiteX7" fmla="*/ 0 w 2333996"/>
                <a:gd name="connsiteY7" fmla="*/ 5007719 h 5124419"/>
                <a:gd name="connsiteX8" fmla="*/ 0 w 2333996"/>
                <a:gd name="connsiteY8" fmla="*/ 116700 h 5124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33996" h="5124419">
                  <a:moveTo>
                    <a:pt x="2280843" y="1"/>
                  </a:moveTo>
                  <a:cubicBezTo>
                    <a:pt x="2310199" y="1"/>
                    <a:pt x="2333996" y="114714"/>
                    <a:pt x="2333996" y="256222"/>
                  </a:cubicBezTo>
                  <a:lnTo>
                    <a:pt x="2333996" y="4868197"/>
                  </a:lnTo>
                  <a:cubicBezTo>
                    <a:pt x="2333996" y="5009705"/>
                    <a:pt x="2310199" y="5124418"/>
                    <a:pt x="2280843" y="5124418"/>
                  </a:cubicBezTo>
                  <a:lnTo>
                    <a:pt x="53153" y="5124418"/>
                  </a:lnTo>
                  <a:cubicBezTo>
                    <a:pt x="23797" y="5124418"/>
                    <a:pt x="0" y="5009705"/>
                    <a:pt x="0" y="4868197"/>
                  </a:cubicBezTo>
                  <a:lnTo>
                    <a:pt x="0" y="256222"/>
                  </a:lnTo>
                  <a:cubicBezTo>
                    <a:pt x="0" y="114714"/>
                    <a:pt x="23797" y="1"/>
                    <a:pt x="53153" y="1"/>
                  </a:cubicBezTo>
                  <a:lnTo>
                    <a:pt x="2280843" y="1"/>
                  </a:lnTo>
                  <a:close/>
                </a:path>
              </a:pathLst>
            </a:custGeom>
            <a:gradFill rotWithShape="0">
              <a:gsLst>
                <a:gs pos="0">
                  <a:sysClr val="window" lastClr="FFFFFF">
                    <a:hueOff val="0"/>
                    <a:satOff val="0"/>
                    <a:lumOff val="0"/>
                    <a:alphaOff val="0"/>
                    <a:tint val="50000"/>
                    <a:satMod val="300000"/>
                  </a:sysClr>
                </a:gs>
                <a:gs pos="35000">
                  <a:sysClr val="window" lastClr="FFFFFF">
                    <a:hueOff val="0"/>
                    <a:satOff val="0"/>
                    <a:lumOff val="0"/>
                    <a:alphaOff val="0"/>
                    <a:tint val="37000"/>
                    <a:satMod val="300000"/>
                  </a:sysClr>
                </a:gs>
                <a:gs pos="100000">
                  <a:sysClr val="window" lastClr="FFFFFF">
                    <a:hueOff val="0"/>
                    <a:satOff val="0"/>
                    <a:lumOff val="0"/>
                    <a:alphaOff val="0"/>
                    <a:tint val="15000"/>
                    <a:satMod val="350000"/>
                  </a:sysClr>
                </a:gs>
              </a:gsLst>
              <a:lin ang="16200000" scaled="1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txBody>
            <a:bodyPr spcFirstLastPara="0" vert="horz" wrap="square" lIns="929231" tIns="6836" rIns="78837" bIns="1874034" numCol="1" spcCol="1270" anchor="t" anchorCtr="0">
              <a:noAutofit/>
            </a:bodyPr>
            <a:lstStyle/>
            <a:p>
              <a:pPr marL="0" marR="0" lvl="0" indent="0" algn="r" defTabSz="10668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/>
                  <a:solidFill>
                    <a:srgbClr val="4BACC6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2023</a:t>
              </a:r>
              <a:endParaRPr kumimoji="0" lang="en-CH" sz="2400" b="0" i="0" u="none" strike="noStrike" kern="0" cap="none" spc="0" normalizeH="0" baseline="0" noProof="0" dirty="0">
                <a:ln/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8" name="Flowchart: Extract 117">
              <a:extLst>
                <a:ext uri="{FF2B5EF4-FFF2-40B4-BE49-F238E27FC236}">
                  <a16:creationId xmlns:a16="http://schemas.microsoft.com/office/drawing/2014/main" id="{532A0926-CA35-CA13-05D8-CFF1C46A8CB0}"/>
                </a:ext>
              </a:extLst>
            </p:cNvPr>
            <p:cNvSpPr/>
            <p:nvPr/>
          </p:nvSpPr>
          <p:spPr>
            <a:xfrm rot="5400000">
              <a:off x="3203379" y="3461399"/>
              <a:ext cx="411787" cy="350099"/>
            </a:xfrm>
            <a:prstGeom prst="flowChartExtract">
              <a:avLst/>
            </a:prstGeom>
            <a:gradFill rotWithShape="0">
              <a:gsLst>
                <a:gs pos="0">
                  <a:sysClr val="window" lastClr="FFFFFF">
                    <a:hueOff val="0"/>
                    <a:satOff val="0"/>
                    <a:lumOff val="0"/>
                    <a:alphaOff val="0"/>
                    <a:tint val="50000"/>
                    <a:satMod val="300000"/>
                  </a:sysClr>
                </a:gs>
                <a:gs pos="35000">
                  <a:sysClr val="window" lastClr="FFFFFF">
                    <a:hueOff val="0"/>
                    <a:satOff val="0"/>
                    <a:lumOff val="0"/>
                    <a:alphaOff val="0"/>
                    <a:tint val="37000"/>
                    <a:satMod val="300000"/>
                  </a:sysClr>
                </a:gs>
                <a:gs pos="100000">
                  <a:sysClr val="window" lastClr="FFFFFF">
                    <a:hueOff val="0"/>
                    <a:satOff val="0"/>
                    <a:lumOff val="0"/>
                    <a:alphaOff val="0"/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noFill/>
              <a:prstDash val="solid"/>
              <a:miter lim="800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443EAACE-8EBD-163A-7E5B-B6F284CAE9E4}"/>
                </a:ext>
              </a:extLst>
            </p:cNvPr>
            <p:cNvSpPr/>
            <p:nvPr/>
          </p:nvSpPr>
          <p:spPr>
            <a:xfrm>
              <a:off x="3696626" y="996602"/>
              <a:ext cx="1738827" cy="5124419"/>
            </a:xfrm>
            <a:custGeom>
              <a:avLst/>
              <a:gdLst>
                <a:gd name="connsiteX0" fmla="*/ 0 w 1738827"/>
                <a:gd name="connsiteY0" fmla="*/ 0 h 5124419"/>
                <a:gd name="connsiteX1" fmla="*/ 1738827 w 1738827"/>
                <a:gd name="connsiteY1" fmla="*/ 0 h 5124419"/>
                <a:gd name="connsiteX2" fmla="*/ 1738827 w 1738827"/>
                <a:gd name="connsiteY2" fmla="*/ 5124419 h 5124419"/>
                <a:gd name="connsiteX3" fmla="*/ 0 w 1738827"/>
                <a:gd name="connsiteY3" fmla="*/ 5124419 h 5124419"/>
                <a:gd name="connsiteX4" fmla="*/ 0 w 1738827"/>
                <a:gd name="connsiteY4" fmla="*/ 0 h 5124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8827" h="5124419">
                  <a:moveTo>
                    <a:pt x="0" y="0"/>
                  </a:moveTo>
                  <a:lnTo>
                    <a:pt x="1738827" y="0"/>
                  </a:lnTo>
                  <a:lnTo>
                    <a:pt x="1738827" y="5124419"/>
                  </a:lnTo>
                  <a:lnTo>
                    <a:pt x="0" y="5124419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/>
              <a:lightRig rig="flat" dir="t"/>
            </a:scene3d>
            <a:sp3d/>
          </p:spPr>
          <p:txBody>
            <a:bodyPr spcFirstLastPara="0" vert="horz" wrap="square" lIns="0" tIns="180000" rIns="0" bIns="0" numCol="1" spcCol="1270" anchor="t" anchorCtr="0">
              <a:noAutofit/>
            </a:bodyPr>
            <a:lstStyle/>
            <a:p>
              <a:pPr marL="0" marR="0" lvl="0" indent="0" defTabSz="9779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CH" sz="2200" b="1" i="0" u="none" strike="noStrike" kern="0" cap="none" spc="0" normalizeH="0" baseline="0" noProof="0">
                <a:ln/>
                <a:solidFill>
                  <a:srgbClr val="4BACC6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3C5AC554-8EF5-6DDF-109C-DABAC2C5F287}"/>
                </a:ext>
              </a:extLst>
            </p:cNvPr>
            <p:cNvSpPr/>
            <p:nvPr/>
          </p:nvSpPr>
          <p:spPr>
            <a:xfrm>
              <a:off x="6045746" y="997806"/>
              <a:ext cx="1738827" cy="5124419"/>
            </a:xfrm>
            <a:custGeom>
              <a:avLst/>
              <a:gdLst>
                <a:gd name="connsiteX0" fmla="*/ 0 w 1738827"/>
                <a:gd name="connsiteY0" fmla="*/ 0 h 5124419"/>
                <a:gd name="connsiteX1" fmla="*/ 1738827 w 1738827"/>
                <a:gd name="connsiteY1" fmla="*/ 0 h 5124419"/>
                <a:gd name="connsiteX2" fmla="*/ 1738827 w 1738827"/>
                <a:gd name="connsiteY2" fmla="*/ 5124419 h 5124419"/>
                <a:gd name="connsiteX3" fmla="*/ 0 w 1738827"/>
                <a:gd name="connsiteY3" fmla="*/ 5124419 h 5124419"/>
                <a:gd name="connsiteX4" fmla="*/ 0 w 1738827"/>
                <a:gd name="connsiteY4" fmla="*/ 0 h 5124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8827" h="5124419">
                  <a:moveTo>
                    <a:pt x="0" y="0"/>
                  </a:moveTo>
                  <a:lnTo>
                    <a:pt x="1738827" y="0"/>
                  </a:lnTo>
                  <a:lnTo>
                    <a:pt x="1738827" y="5124419"/>
                  </a:lnTo>
                  <a:lnTo>
                    <a:pt x="0" y="5124419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/>
              <a:lightRig rig="flat" dir="t"/>
            </a:scene3d>
            <a:sp3d/>
          </p:spPr>
          <p:txBody>
            <a:bodyPr spcFirstLastPara="0" vert="horz" wrap="square" lIns="0" tIns="180000" rIns="0" bIns="0" numCol="1" spcCol="1270" anchor="t" anchorCtr="0">
              <a:noAutofit/>
            </a:bodyPr>
            <a:lstStyle/>
            <a:p>
              <a:pPr marL="0" marR="0" lvl="0" indent="0" defTabSz="9779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CH" sz="2200" b="1" i="0" u="none" strike="noStrike" kern="0" cap="none" spc="0" normalizeH="0" baseline="0" noProof="0">
                <a:ln/>
                <a:solidFill>
                  <a:srgbClr val="8064A2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F86FDFB2-66D8-3E98-95EE-20F01573168D}"/>
                </a:ext>
              </a:extLst>
            </p:cNvPr>
            <p:cNvSpPr/>
            <p:nvPr/>
          </p:nvSpPr>
          <p:spPr>
            <a:xfrm rot="16200000">
              <a:off x="7558976" y="1115558"/>
              <a:ext cx="5124419" cy="4895848"/>
            </a:xfrm>
            <a:custGeom>
              <a:avLst/>
              <a:gdLst>
                <a:gd name="connsiteX0" fmla="*/ 0 w 3682625"/>
                <a:gd name="connsiteY0" fmla="*/ 184131 h 5124419"/>
                <a:gd name="connsiteX1" fmla="*/ 184131 w 3682625"/>
                <a:gd name="connsiteY1" fmla="*/ 0 h 5124419"/>
                <a:gd name="connsiteX2" fmla="*/ 3498494 w 3682625"/>
                <a:gd name="connsiteY2" fmla="*/ 0 h 5124419"/>
                <a:gd name="connsiteX3" fmla="*/ 3682625 w 3682625"/>
                <a:gd name="connsiteY3" fmla="*/ 184131 h 5124419"/>
                <a:gd name="connsiteX4" fmla="*/ 3682625 w 3682625"/>
                <a:gd name="connsiteY4" fmla="*/ 4940288 h 5124419"/>
                <a:gd name="connsiteX5" fmla="*/ 3498494 w 3682625"/>
                <a:gd name="connsiteY5" fmla="*/ 5124419 h 5124419"/>
                <a:gd name="connsiteX6" fmla="*/ 184131 w 3682625"/>
                <a:gd name="connsiteY6" fmla="*/ 5124419 h 5124419"/>
                <a:gd name="connsiteX7" fmla="*/ 0 w 3682625"/>
                <a:gd name="connsiteY7" fmla="*/ 4940288 h 5124419"/>
                <a:gd name="connsiteX8" fmla="*/ 0 w 3682625"/>
                <a:gd name="connsiteY8" fmla="*/ 184131 h 5124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82625" h="5124419">
                  <a:moveTo>
                    <a:pt x="3550300" y="1"/>
                  </a:moveTo>
                  <a:cubicBezTo>
                    <a:pt x="3623381" y="1"/>
                    <a:pt x="3682625" y="114714"/>
                    <a:pt x="3682625" y="256221"/>
                  </a:cubicBezTo>
                  <a:lnTo>
                    <a:pt x="3682625" y="4868198"/>
                  </a:lnTo>
                  <a:cubicBezTo>
                    <a:pt x="3682625" y="5009705"/>
                    <a:pt x="3623381" y="5124418"/>
                    <a:pt x="3550300" y="5124418"/>
                  </a:cubicBezTo>
                  <a:lnTo>
                    <a:pt x="132325" y="5124418"/>
                  </a:lnTo>
                  <a:cubicBezTo>
                    <a:pt x="59244" y="5124418"/>
                    <a:pt x="0" y="5009705"/>
                    <a:pt x="0" y="4868198"/>
                  </a:cubicBezTo>
                  <a:lnTo>
                    <a:pt x="0" y="256221"/>
                  </a:lnTo>
                  <a:cubicBezTo>
                    <a:pt x="0" y="114714"/>
                    <a:pt x="59244" y="1"/>
                    <a:pt x="132325" y="1"/>
                  </a:cubicBezTo>
                  <a:lnTo>
                    <a:pt x="3550300" y="1"/>
                  </a:lnTo>
                  <a:close/>
                </a:path>
              </a:pathLst>
            </a:custGeom>
            <a:gradFill rotWithShape="0">
              <a:gsLst>
                <a:gs pos="0">
                  <a:sysClr val="window" lastClr="FFFFFF">
                    <a:hueOff val="0"/>
                    <a:satOff val="0"/>
                    <a:lumOff val="0"/>
                    <a:alphaOff val="0"/>
                    <a:tint val="50000"/>
                    <a:satMod val="300000"/>
                  </a:sysClr>
                </a:gs>
                <a:gs pos="35000">
                  <a:sysClr val="window" lastClr="FFFFFF">
                    <a:hueOff val="0"/>
                    <a:satOff val="0"/>
                    <a:lumOff val="0"/>
                    <a:alphaOff val="0"/>
                    <a:tint val="37000"/>
                    <a:satMod val="300000"/>
                  </a:sysClr>
                </a:gs>
                <a:gs pos="100000">
                  <a:sysClr val="window" lastClr="FFFFFF">
                    <a:hueOff val="0"/>
                    <a:satOff val="0"/>
                    <a:lumOff val="0"/>
                    <a:alphaOff val="0"/>
                    <a:tint val="15000"/>
                    <a:satMod val="350000"/>
                  </a:sysClr>
                </a:gs>
              </a:gsLst>
              <a:lin ang="16200000" scaled="1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txBody>
            <a:bodyPr spcFirstLastPara="0" vert="horz" wrap="square" lIns="933181" tIns="10787" rIns="82787" bIns="2956886" numCol="1" spcCol="1270" anchor="t" anchorCtr="0">
              <a:noAutofit/>
            </a:bodyPr>
            <a:lstStyle/>
            <a:p>
              <a:pPr marL="0" marR="0" lvl="0" indent="0" algn="r" defTabSz="10668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/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2025</a:t>
              </a:r>
              <a:endParaRPr kumimoji="0" lang="en-CH" sz="2400" b="0" i="0" u="none" strike="noStrike" kern="0" cap="none" spc="0" normalizeH="0" baseline="0" noProof="0" dirty="0">
                <a:ln/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2" name="Flowchart: Extract 121">
              <a:extLst>
                <a:ext uri="{FF2B5EF4-FFF2-40B4-BE49-F238E27FC236}">
                  <a16:creationId xmlns:a16="http://schemas.microsoft.com/office/drawing/2014/main" id="{90CC8BBD-A043-7014-7356-179C5A58E1FC}"/>
                </a:ext>
              </a:extLst>
            </p:cNvPr>
            <p:cNvSpPr/>
            <p:nvPr/>
          </p:nvSpPr>
          <p:spPr>
            <a:xfrm rot="5400000">
              <a:off x="7889613" y="3461643"/>
              <a:ext cx="411787" cy="350099"/>
            </a:xfrm>
            <a:prstGeom prst="flowChartExtract">
              <a:avLst/>
            </a:prstGeom>
            <a:gradFill rotWithShape="0">
              <a:gsLst>
                <a:gs pos="0">
                  <a:sysClr val="window" lastClr="FFFFFF">
                    <a:hueOff val="0"/>
                    <a:satOff val="0"/>
                    <a:lumOff val="0"/>
                    <a:alphaOff val="0"/>
                    <a:tint val="50000"/>
                    <a:satMod val="300000"/>
                  </a:sysClr>
                </a:gs>
                <a:gs pos="35000">
                  <a:sysClr val="window" lastClr="FFFFFF">
                    <a:hueOff val="0"/>
                    <a:satOff val="0"/>
                    <a:lumOff val="0"/>
                    <a:alphaOff val="0"/>
                    <a:tint val="37000"/>
                    <a:satMod val="300000"/>
                  </a:sysClr>
                </a:gs>
                <a:gs pos="100000">
                  <a:sysClr val="window" lastClr="FFFFFF">
                    <a:hueOff val="0"/>
                    <a:satOff val="0"/>
                    <a:lumOff val="0"/>
                    <a:alphaOff val="0"/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noFill/>
              <a:prstDash val="solid"/>
              <a:miter lim="800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75ACFCA8-D508-61B2-712E-6491C84C5204}"/>
                </a:ext>
              </a:extLst>
            </p:cNvPr>
            <p:cNvSpPr/>
            <p:nvPr/>
          </p:nvSpPr>
          <p:spPr>
            <a:xfrm>
              <a:off x="8560842" y="996602"/>
              <a:ext cx="2743556" cy="5124419"/>
            </a:xfrm>
            <a:custGeom>
              <a:avLst/>
              <a:gdLst>
                <a:gd name="connsiteX0" fmla="*/ 0 w 2743556"/>
                <a:gd name="connsiteY0" fmla="*/ 0 h 5124419"/>
                <a:gd name="connsiteX1" fmla="*/ 2743556 w 2743556"/>
                <a:gd name="connsiteY1" fmla="*/ 0 h 5124419"/>
                <a:gd name="connsiteX2" fmla="*/ 2743556 w 2743556"/>
                <a:gd name="connsiteY2" fmla="*/ 5124419 h 5124419"/>
                <a:gd name="connsiteX3" fmla="*/ 0 w 2743556"/>
                <a:gd name="connsiteY3" fmla="*/ 5124419 h 5124419"/>
                <a:gd name="connsiteX4" fmla="*/ 0 w 2743556"/>
                <a:gd name="connsiteY4" fmla="*/ 0 h 5124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43556" h="5124419">
                  <a:moveTo>
                    <a:pt x="0" y="0"/>
                  </a:moveTo>
                  <a:lnTo>
                    <a:pt x="2743556" y="0"/>
                  </a:lnTo>
                  <a:lnTo>
                    <a:pt x="2743556" y="5124419"/>
                  </a:lnTo>
                  <a:lnTo>
                    <a:pt x="0" y="5124419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/>
              <a:lightRig rig="flat" dir="t"/>
            </a:scene3d>
            <a:sp3d/>
          </p:spPr>
          <p:txBody>
            <a:bodyPr spcFirstLastPara="0" vert="horz" wrap="square" lIns="0" tIns="180000" rIns="0" bIns="0" numCol="1" spcCol="1270" anchor="t" anchorCtr="0">
              <a:noAutofit/>
            </a:bodyPr>
            <a:lstStyle/>
            <a:p>
              <a:pPr marL="0" marR="0" lvl="0" indent="0" defTabSz="9779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CH" sz="2200" b="1" i="0" u="none" strike="noStrike" kern="0" cap="none" spc="0" normalizeH="0" baseline="0" noProof="0">
                <a:ln/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4" name="Rounded Rectangle 5">
            <a:extLst>
              <a:ext uri="{FF2B5EF4-FFF2-40B4-BE49-F238E27FC236}">
                <a16:creationId xmlns:a16="http://schemas.microsoft.com/office/drawing/2014/main" id="{097B0E73-1A31-0949-534D-ACB85E10746A}"/>
              </a:ext>
            </a:extLst>
          </p:cNvPr>
          <p:cNvSpPr/>
          <p:nvPr/>
        </p:nvSpPr>
        <p:spPr>
          <a:xfrm>
            <a:off x="1380733" y="1975734"/>
            <a:ext cx="1308157" cy="424768"/>
          </a:xfrm>
          <a:prstGeom prst="roundRect">
            <a:avLst/>
          </a:prstGeom>
          <a:solidFill>
            <a:srgbClr val="4BACC6">
              <a:lumMod val="40000"/>
              <a:lumOff val="6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Pilot </a:t>
            </a:r>
            <a:r>
              <a:rPr kumimoji="0" lang="en-CH" sz="700" b="1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Global Broker</a:t>
            </a:r>
          </a:p>
        </p:txBody>
      </p:sp>
      <p:sp>
        <p:nvSpPr>
          <p:cNvPr id="5" name="Rounded Rectangle 6">
            <a:extLst>
              <a:ext uri="{FF2B5EF4-FFF2-40B4-BE49-F238E27FC236}">
                <a16:creationId xmlns:a16="http://schemas.microsoft.com/office/drawing/2014/main" id="{F8890A78-F1F3-F2C0-6EDF-9D2E9D21B00E}"/>
              </a:ext>
            </a:extLst>
          </p:cNvPr>
          <p:cNvSpPr/>
          <p:nvPr/>
        </p:nvSpPr>
        <p:spPr>
          <a:xfrm>
            <a:off x="1391517" y="2486226"/>
            <a:ext cx="1308157" cy="424768"/>
          </a:xfrm>
          <a:prstGeom prst="roundRect">
            <a:avLst/>
          </a:prstGeom>
          <a:solidFill>
            <a:srgbClr val="4BACC6">
              <a:lumMod val="40000"/>
              <a:lumOff val="6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Pilot </a:t>
            </a:r>
            <a:r>
              <a:rPr kumimoji="0" lang="en-CH" sz="700" b="1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Global Cache</a:t>
            </a:r>
          </a:p>
        </p:txBody>
      </p:sp>
      <p:sp>
        <p:nvSpPr>
          <p:cNvPr id="7" name="Rounded Rectangle 7">
            <a:extLst>
              <a:ext uri="{FF2B5EF4-FFF2-40B4-BE49-F238E27FC236}">
                <a16:creationId xmlns:a16="http://schemas.microsoft.com/office/drawing/2014/main" id="{FABE0ACE-0766-71C1-EBD0-EAB8622735B8}"/>
              </a:ext>
            </a:extLst>
          </p:cNvPr>
          <p:cNvSpPr/>
          <p:nvPr/>
        </p:nvSpPr>
        <p:spPr>
          <a:xfrm>
            <a:off x="1392632" y="3013831"/>
            <a:ext cx="1307042" cy="424768"/>
          </a:xfrm>
          <a:prstGeom prst="roundRect">
            <a:avLst/>
          </a:prstGeom>
          <a:solidFill>
            <a:srgbClr val="4BACC6">
              <a:lumMod val="40000"/>
              <a:lumOff val="6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Pilot </a:t>
            </a:r>
            <a:r>
              <a:rPr kumimoji="0" lang="en-CH" sz="700" b="1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Global Discovery Catalogue</a:t>
            </a:r>
          </a:p>
        </p:txBody>
      </p:sp>
      <p:sp>
        <p:nvSpPr>
          <p:cNvPr id="13" name="Rounded Rectangle 174">
            <a:extLst>
              <a:ext uri="{FF2B5EF4-FFF2-40B4-BE49-F238E27FC236}">
                <a16:creationId xmlns:a16="http://schemas.microsoft.com/office/drawing/2014/main" id="{5D9CFCEC-44C6-A9C1-F871-1679EA26F36F}"/>
              </a:ext>
            </a:extLst>
          </p:cNvPr>
          <p:cNvSpPr/>
          <p:nvPr/>
        </p:nvSpPr>
        <p:spPr>
          <a:xfrm>
            <a:off x="1738020" y="4451457"/>
            <a:ext cx="6419039" cy="363425"/>
          </a:xfrm>
          <a:prstGeom prst="roundRect">
            <a:avLst/>
          </a:prstGeom>
          <a:solidFill>
            <a:srgbClr val="4BACC6">
              <a:lumMod val="40000"/>
              <a:lumOff val="6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Workshops and training</a:t>
            </a:r>
            <a:endParaRPr kumimoji="0" lang="en-CH" sz="1200" b="1" i="0" u="none" strike="noStrike" kern="0" cap="none" spc="0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5" name="Rounded Rectangle 166">
            <a:extLst>
              <a:ext uri="{FF2B5EF4-FFF2-40B4-BE49-F238E27FC236}">
                <a16:creationId xmlns:a16="http://schemas.microsoft.com/office/drawing/2014/main" id="{2ED46454-352A-29BC-BBE9-8AF2175E35F1}"/>
              </a:ext>
            </a:extLst>
          </p:cNvPr>
          <p:cNvSpPr/>
          <p:nvPr/>
        </p:nvSpPr>
        <p:spPr>
          <a:xfrm>
            <a:off x="4119699" y="1931795"/>
            <a:ext cx="1652306" cy="424768"/>
          </a:xfrm>
          <a:prstGeom prst="roundRect">
            <a:avLst/>
          </a:prstGeom>
          <a:solidFill>
            <a:srgbClr val="8064A2">
              <a:lumMod val="20000"/>
              <a:lumOff val="8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Pre-oper </a:t>
            </a:r>
            <a:r>
              <a:rPr kumimoji="0" lang="en-CH" sz="700" b="1" i="0" u="none" strike="noStrike" kern="0" cap="none" spc="0" normalizeH="0" baseline="0" noProof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Global Brokers</a:t>
            </a:r>
          </a:p>
        </p:txBody>
      </p:sp>
      <p:sp>
        <p:nvSpPr>
          <p:cNvPr id="16" name="Rounded Rectangle 169">
            <a:extLst>
              <a:ext uri="{FF2B5EF4-FFF2-40B4-BE49-F238E27FC236}">
                <a16:creationId xmlns:a16="http://schemas.microsoft.com/office/drawing/2014/main" id="{B506F8F3-6285-FF00-CE29-431C74962C02}"/>
              </a:ext>
            </a:extLst>
          </p:cNvPr>
          <p:cNvSpPr/>
          <p:nvPr/>
        </p:nvSpPr>
        <p:spPr>
          <a:xfrm>
            <a:off x="4119697" y="2450191"/>
            <a:ext cx="1652307" cy="424768"/>
          </a:xfrm>
          <a:prstGeom prst="roundRect">
            <a:avLst/>
          </a:prstGeom>
          <a:solidFill>
            <a:srgbClr val="8064A2">
              <a:lumMod val="20000"/>
              <a:lumOff val="8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Pre-oper </a:t>
            </a:r>
            <a:r>
              <a:rPr kumimoji="0" lang="en-CH" sz="700" b="1" i="0" u="none" strike="noStrike" kern="0" cap="none" spc="0" normalizeH="0" baseline="0" noProof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Global Caches</a:t>
            </a:r>
          </a:p>
        </p:txBody>
      </p:sp>
      <p:sp>
        <p:nvSpPr>
          <p:cNvPr id="17" name="Rounded Rectangle 173">
            <a:extLst>
              <a:ext uri="{FF2B5EF4-FFF2-40B4-BE49-F238E27FC236}">
                <a16:creationId xmlns:a16="http://schemas.microsoft.com/office/drawing/2014/main" id="{65927AA0-F61F-B478-BF21-0C290D0684AE}"/>
              </a:ext>
            </a:extLst>
          </p:cNvPr>
          <p:cNvSpPr/>
          <p:nvPr/>
        </p:nvSpPr>
        <p:spPr>
          <a:xfrm>
            <a:off x="4116590" y="2965065"/>
            <a:ext cx="1684369" cy="553256"/>
          </a:xfrm>
          <a:prstGeom prst="roundRect">
            <a:avLst/>
          </a:prstGeom>
          <a:solidFill>
            <a:srgbClr val="8064A2">
              <a:lumMod val="20000"/>
              <a:lumOff val="8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Pre-oper </a:t>
            </a:r>
            <a:r>
              <a:rPr kumimoji="0" lang="en-CH" sz="700" b="1" i="0" u="none" strike="noStrike" kern="0" cap="none" spc="0" normalizeH="0" baseline="0" noProof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Global Discovery Catalogue</a:t>
            </a:r>
          </a:p>
        </p:txBody>
      </p:sp>
      <p:sp>
        <p:nvSpPr>
          <p:cNvPr id="19" name="Rounded Rectangle 166">
            <a:extLst>
              <a:ext uri="{FF2B5EF4-FFF2-40B4-BE49-F238E27FC236}">
                <a16:creationId xmlns:a16="http://schemas.microsoft.com/office/drawing/2014/main" id="{BA8E2109-19C7-A634-D22B-07EF75A189D8}"/>
              </a:ext>
            </a:extLst>
          </p:cNvPr>
          <p:cNvSpPr/>
          <p:nvPr/>
        </p:nvSpPr>
        <p:spPr>
          <a:xfrm>
            <a:off x="6454669" y="1931795"/>
            <a:ext cx="1652306" cy="424768"/>
          </a:xfrm>
          <a:prstGeom prst="roundRect">
            <a:avLst/>
          </a:prstGeom>
          <a:solidFill>
            <a:srgbClr val="4F81BD">
              <a:lumMod val="60000"/>
              <a:lumOff val="4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700" b="1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Global Brokers</a:t>
            </a: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operational</a:t>
            </a:r>
            <a:endParaRPr kumimoji="0" lang="en-CH" sz="700" b="1" i="0" u="none" strike="noStrike" kern="0" cap="none" spc="0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Rounded Rectangle 169">
            <a:extLst>
              <a:ext uri="{FF2B5EF4-FFF2-40B4-BE49-F238E27FC236}">
                <a16:creationId xmlns:a16="http://schemas.microsoft.com/office/drawing/2014/main" id="{70E1CB67-0F95-1F9C-6916-EC2BF482D0BE}"/>
              </a:ext>
            </a:extLst>
          </p:cNvPr>
          <p:cNvSpPr/>
          <p:nvPr/>
        </p:nvSpPr>
        <p:spPr>
          <a:xfrm>
            <a:off x="6464978" y="2469241"/>
            <a:ext cx="1652307" cy="424768"/>
          </a:xfrm>
          <a:prstGeom prst="roundRect">
            <a:avLst/>
          </a:prstGeom>
          <a:solidFill>
            <a:srgbClr val="4F81BD">
              <a:lumMod val="60000"/>
              <a:lumOff val="4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700" b="1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Global Caches</a:t>
            </a: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operational</a:t>
            </a:r>
            <a:endParaRPr kumimoji="0" lang="en-CH" sz="700" b="1" i="0" u="none" strike="noStrike" kern="0" cap="none" spc="0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Rounded Rectangle 173">
            <a:extLst>
              <a:ext uri="{FF2B5EF4-FFF2-40B4-BE49-F238E27FC236}">
                <a16:creationId xmlns:a16="http://schemas.microsoft.com/office/drawing/2014/main" id="{344DD97C-EDFD-6FCB-022B-6521D8B107DE}"/>
              </a:ext>
            </a:extLst>
          </p:cNvPr>
          <p:cNvSpPr/>
          <p:nvPr/>
        </p:nvSpPr>
        <p:spPr>
          <a:xfrm>
            <a:off x="6460209" y="3031609"/>
            <a:ext cx="1684370" cy="553256"/>
          </a:xfrm>
          <a:prstGeom prst="roundRect">
            <a:avLst/>
          </a:prstGeom>
          <a:solidFill>
            <a:srgbClr val="4F81BD">
              <a:lumMod val="60000"/>
              <a:lumOff val="4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700" b="1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Global Discovery Catalogue</a:t>
            </a: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operational</a:t>
            </a:r>
            <a:endParaRPr kumimoji="0" lang="en-CH" sz="700" b="1" i="0" u="none" strike="noStrike" kern="0" cap="none" spc="0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5000A514-9315-9FF1-5A40-80AD414F5AAC}"/>
              </a:ext>
            </a:extLst>
          </p:cNvPr>
          <p:cNvSpPr txBox="1"/>
          <p:nvPr/>
        </p:nvSpPr>
        <p:spPr>
          <a:xfrm>
            <a:off x="1600545" y="1231239"/>
            <a:ext cx="16523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</a:rPr>
              <a:t>Pilot Phase</a:t>
            </a:r>
            <a:endParaRPr kumimoji="0" lang="en-CH" sz="2200" b="0" i="0" u="none" strike="noStrike" kern="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00F8E2A4-B23F-8E78-DC37-DAC25D112B22}"/>
              </a:ext>
            </a:extLst>
          </p:cNvPr>
          <p:cNvSpPr txBox="1"/>
          <p:nvPr/>
        </p:nvSpPr>
        <p:spPr>
          <a:xfrm>
            <a:off x="4034002" y="1231239"/>
            <a:ext cx="2055749" cy="43088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8064A2">
                    <a:lumMod val="75000"/>
                  </a:srgbClr>
                </a:solidFill>
                <a:effectLst/>
                <a:uLnTx/>
                <a:uFillTx/>
              </a:rPr>
              <a:t>Pre-operational</a:t>
            </a:r>
            <a:endParaRPr kumimoji="0" lang="en-CH" sz="2200" b="0" i="0" u="none" strike="noStrike" kern="0" cap="none" spc="0" normalizeH="0" baseline="0" noProof="0" dirty="0">
              <a:ln>
                <a:noFill/>
              </a:ln>
              <a:solidFill>
                <a:srgbClr val="8064A2">
                  <a:lumMod val="75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E91AC8A7-6075-56CD-C8B6-1C85AE2E78AB}"/>
              </a:ext>
            </a:extLst>
          </p:cNvPr>
          <p:cNvSpPr txBox="1"/>
          <p:nvPr/>
        </p:nvSpPr>
        <p:spPr>
          <a:xfrm>
            <a:off x="6538368" y="1273502"/>
            <a:ext cx="20285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</a:rPr>
              <a:t>Operational</a:t>
            </a:r>
            <a:endParaRPr kumimoji="0" lang="en-CH" sz="2200" b="0" i="0" u="none" strike="noStrike" kern="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</a:endParaRP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C9360344-4904-2242-2570-B6E98FE7E412}"/>
              </a:ext>
            </a:extLst>
          </p:cNvPr>
          <p:cNvCxnSpPr>
            <a:cxnSpLocks/>
          </p:cNvCxnSpPr>
          <p:nvPr/>
        </p:nvCxnSpPr>
        <p:spPr>
          <a:xfrm flipV="1">
            <a:off x="8264584" y="1282518"/>
            <a:ext cx="0" cy="2524743"/>
          </a:xfrm>
          <a:prstGeom prst="line">
            <a:avLst/>
          </a:prstGeom>
          <a:noFill/>
          <a:ln w="25400" cap="flat" cmpd="dbl" algn="ctr">
            <a:solidFill>
              <a:srgbClr val="C0504D"/>
            </a:solidFill>
            <a:prstDash val="sysDash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grpSp>
        <p:nvGrpSpPr>
          <p:cNvPr id="68" name="Group 67">
            <a:extLst>
              <a:ext uri="{FF2B5EF4-FFF2-40B4-BE49-F238E27FC236}">
                <a16:creationId xmlns:a16="http://schemas.microsoft.com/office/drawing/2014/main" id="{D9BF6A90-C221-AB13-B173-2683B40BFE85}"/>
              </a:ext>
            </a:extLst>
          </p:cNvPr>
          <p:cNvGrpSpPr/>
          <p:nvPr/>
        </p:nvGrpSpPr>
        <p:grpSpPr>
          <a:xfrm>
            <a:off x="1071567" y="3631916"/>
            <a:ext cx="10232543" cy="557301"/>
            <a:chOff x="2916263" y="3163203"/>
            <a:chExt cx="9310202" cy="557301"/>
          </a:xfrm>
        </p:grpSpPr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8973D9EF-136C-6C34-DC9A-EC01C858161C}"/>
                </a:ext>
              </a:extLst>
            </p:cNvPr>
            <p:cNvGrpSpPr/>
            <p:nvPr/>
          </p:nvGrpSpPr>
          <p:grpSpPr>
            <a:xfrm>
              <a:off x="2969714" y="3334522"/>
              <a:ext cx="9256751" cy="8052"/>
              <a:chOff x="2963845" y="3305947"/>
              <a:chExt cx="9060852" cy="8052"/>
            </a:xfrm>
          </p:grpSpPr>
          <p:cxnSp>
            <p:nvCxnSpPr>
              <p:cNvPr id="105" name="Straight Arrow Connector 104">
                <a:extLst>
                  <a:ext uri="{FF2B5EF4-FFF2-40B4-BE49-F238E27FC236}">
                    <a16:creationId xmlns:a16="http://schemas.microsoft.com/office/drawing/2014/main" id="{B639E0A3-E893-6683-1957-6C40686181C6}"/>
                  </a:ext>
                </a:extLst>
              </p:cNvPr>
              <p:cNvCxnSpPr>
                <a:cxnSpLocks/>
                <a:stCxn id="99" idx="1"/>
              </p:cNvCxnSpPr>
              <p:nvPr/>
            </p:nvCxnSpPr>
            <p:spPr>
              <a:xfrm>
                <a:off x="2963845" y="3305947"/>
                <a:ext cx="6353830" cy="8051"/>
              </a:xfrm>
              <a:prstGeom prst="straightConnector1">
                <a:avLst/>
              </a:prstGeom>
              <a:noFill/>
              <a:ln w="25400" cap="flat" cmpd="dbl" algn="ctr">
                <a:solidFill>
                  <a:srgbClr val="F79646">
                    <a:lumMod val="75000"/>
                  </a:srgbClr>
                </a:solidFill>
                <a:prstDash val="solid"/>
                <a:tailEnd type="none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06" name="Straight Arrow Connector 105">
                <a:extLst>
                  <a:ext uri="{FF2B5EF4-FFF2-40B4-BE49-F238E27FC236}">
                    <a16:creationId xmlns:a16="http://schemas.microsoft.com/office/drawing/2014/main" id="{998F6233-E3B9-4157-3D78-C6AAFD0E9A4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67334" y="3313999"/>
                <a:ext cx="4557363" cy="0"/>
              </a:xfrm>
              <a:prstGeom prst="straightConnector1">
                <a:avLst/>
              </a:prstGeom>
              <a:noFill/>
              <a:ln w="25400" cap="flat" cmpd="dbl" algn="ctr">
                <a:solidFill>
                  <a:srgbClr val="F79646">
                    <a:lumMod val="75000"/>
                  </a:srgbClr>
                </a:solidFill>
                <a:prstDash val="sysDash"/>
                <a:tailEnd type="triangle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0716BC3C-C4F4-5D71-0336-75BAE54EC573}"/>
                </a:ext>
              </a:extLst>
            </p:cNvPr>
            <p:cNvGrpSpPr/>
            <p:nvPr/>
          </p:nvGrpSpPr>
          <p:grpSpPr>
            <a:xfrm>
              <a:off x="2916263" y="3163203"/>
              <a:ext cx="2013605" cy="547776"/>
              <a:chOff x="8400060" y="5772506"/>
              <a:chExt cx="1971556" cy="547776"/>
            </a:xfrm>
          </p:grpSpPr>
          <p:sp>
            <p:nvSpPr>
              <p:cNvPr id="98" name="Flowchart: Collate 67">
                <a:extLst>
                  <a:ext uri="{FF2B5EF4-FFF2-40B4-BE49-F238E27FC236}">
                    <a16:creationId xmlns:a16="http://schemas.microsoft.com/office/drawing/2014/main" id="{ABC85622-A9AE-9D6D-2B03-3C42EE75D30D}"/>
                  </a:ext>
                </a:extLst>
              </p:cNvPr>
              <p:cNvSpPr/>
              <p:nvPr/>
            </p:nvSpPr>
            <p:spPr>
              <a:xfrm>
                <a:off x="9546385" y="5772506"/>
                <a:ext cx="104668" cy="313217"/>
              </a:xfrm>
              <a:prstGeom prst="flowChartCollat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H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9" name="Flowchart: Collate 68">
                <a:extLst>
                  <a:ext uri="{FF2B5EF4-FFF2-40B4-BE49-F238E27FC236}">
                    <a16:creationId xmlns:a16="http://schemas.microsoft.com/office/drawing/2014/main" id="{6D48C99B-7C42-3880-E2C9-37C43545DA85}"/>
                  </a:ext>
                </a:extLst>
              </p:cNvPr>
              <p:cNvSpPr/>
              <p:nvPr/>
            </p:nvSpPr>
            <p:spPr>
              <a:xfrm>
                <a:off x="8400060" y="5787216"/>
                <a:ext cx="104668" cy="313217"/>
              </a:xfrm>
              <a:prstGeom prst="flowChartCollate">
                <a:avLst/>
              </a:prstGeom>
              <a:gradFill rotWithShape="1">
                <a:gsLst>
                  <a:gs pos="0">
                    <a:srgbClr val="F79646">
                      <a:tint val="100000"/>
                      <a:shade val="100000"/>
                      <a:satMod val="130000"/>
                    </a:srgbClr>
                  </a:gs>
                  <a:gs pos="100000">
                    <a:srgbClr val="F79646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H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0" name="Flowchart: Collate 69">
                <a:extLst>
                  <a:ext uri="{FF2B5EF4-FFF2-40B4-BE49-F238E27FC236}">
                    <a16:creationId xmlns:a16="http://schemas.microsoft.com/office/drawing/2014/main" id="{B9A14800-4DF8-F6F4-9071-9CDAD95EAFDF}"/>
                  </a:ext>
                </a:extLst>
              </p:cNvPr>
              <p:cNvSpPr/>
              <p:nvPr/>
            </p:nvSpPr>
            <p:spPr>
              <a:xfrm>
                <a:off x="8936188" y="5772506"/>
                <a:ext cx="104668" cy="313217"/>
              </a:xfrm>
              <a:prstGeom prst="flowChartCollat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H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1" name="Flowchart: Collate 70">
                <a:extLst>
                  <a:ext uri="{FF2B5EF4-FFF2-40B4-BE49-F238E27FC236}">
                    <a16:creationId xmlns:a16="http://schemas.microsoft.com/office/drawing/2014/main" id="{59EFB9B1-16CF-F10F-B04E-6A2CD10AD38B}"/>
                  </a:ext>
                </a:extLst>
              </p:cNvPr>
              <p:cNvSpPr/>
              <p:nvPr/>
            </p:nvSpPr>
            <p:spPr>
              <a:xfrm>
                <a:off x="10126612" y="5782031"/>
                <a:ext cx="104668" cy="313217"/>
              </a:xfrm>
              <a:prstGeom prst="flowChartCollat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H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4F3A547B-B7FD-BF6F-53D8-3ABCECAB1857}"/>
                  </a:ext>
                </a:extLst>
              </p:cNvPr>
              <p:cNvSpPr txBox="1"/>
              <p:nvPr/>
            </p:nvSpPr>
            <p:spPr>
              <a:xfrm>
                <a:off x="8814504" y="6043283"/>
                <a:ext cx="36668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1F497D">
                        <a:lumMod val="50000"/>
                      </a:srgbClr>
                    </a:solidFill>
                    <a:effectLst/>
                    <a:uLnTx/>
                    <a:uFillTx/>
                  </a:rPr>
                  <a:t>Q1</a:t>
                </a:r>
                <a:endParaRPr kumimoji="0" lang="en-CH" sz="1200" b="0" i="0" u="none" strike="noStrike" kern="0" cap="none" spc="0" normalizeH="0" baseline="0" noProof="0">
                  <a:ln>
                    <a:noFill/>
                  </a:ln>
                  <a:solidFill>
                    <a:srgbClr val="1F497D">
                      <a:lumMod val="50000"/>
                    </a:srgbClr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D67B8BD7-32C4-AE5C-3F33-86434A89D2FF}"/>
                  </a:ext>
                </a:extLst>
              </p:cNvPr>
              <p:cNvSpPr txBox="1"/>
              <p:nvPr/>
            </p:nvSpPr>
            <p:spPr>
              <a:xfrm>
                <a:off x="9424703" y="6043283"/>
                <a:ext cx="36668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1F497D">
                        <a:lumMod val="50000"/>
                      </a:srgbClr>
                    </a:solidFill>
                    <a:effectLst/>
                    <a:uLnTx/>
                    <a:uFillTx/>
                  </a:rPr>
                  <a:t>Q2</a:t>
                </a:r>
                <a:endParaRPr kumimoji="0" lang="en-CH" sz="1200" b="0" i="0" u="none" strike="noStrike" kern="0" cap="none" spc="0" normalizeH="0" baseline="0" noProof="0">
                  <a:ln>
                    <a:noFill/>
                  </a:ln>
                  <a:solidFill>
                    <a:srgbClr val="1F497D">
                      <a:lumMod val="50000"/>
                    </a:srgbClr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1299AB69-5D87-D52A-81B8-7AE02B073406}"/>
                  </a:ext>
                </a:extLst>
              </p:cNvPr>
              <p:cNvSpPr txBox="1"/>
              <p:nvPr/>
            </p:nvSpPr>
            <p:spPr>
              <a:xfrm>
                <a:off x="10004932" y="6043283"/>
                <a:ext cx="36668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1F497D">
                        <a:lumMod val="50000"/>
                      </a:srgbClr>
                    </a:solidFill>
                    <a:effectLst/>
                    <a:uLnTx/>
                    <a:uFillTx/>
                  </a:rPr>
                  <a:t>Q3</a:t>
                </a:r>
                <a:endParaRPr kumimoji="0" lang="en-CH" sz="1200" b="0" i="0" u="none" strike="noStrike" kern="0" cap="none" spc="0" normalizeH="0" baseline="0" noProof="0">
                  <a:ln>
                    <a:noFill/>
                  </a:ln>
                  <a:solidFill>
                    <a:srgbClr val="1F497D">
                      <a:lumMod val="50000"/>
                    </a:srgbClr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27C5CFAA-BAF4-E5EF-E8E3-F293120E2365}"/>
                </a:ext>
              </a:extLst>
            </p:cNvPr>
            <p:cNvGrpSpPr/>
            <p:nvPr/>
          </p:nvGrpSpPr>
          <p:grpSpPr>
            <a:xfrm>
              <a:off x="5239483" y="3172728"/>
              <a:ext cx="2013575" cy="547776"/>
              <a:chOff x="8222896" y="5772506"/>
              <a:chExt cx="1971526" cy="547776"/>
            </a:xfrm>
          </p:grpSpPr>
          <p:sp>
            <p:nvSpPr>
              <p:cNvPr id="91" name="Flowchart: Collate 89">
                <a:extLst>
                  <a:ext uri="{FF2B5EF4-FFF2-40B4-BE49-F238E27FC236}">
                    <a16:creationId xmlns:a16="http://schemas.microsoft.com/office/drawing/2014/main" id="{BE2A357C-491D-C8A3-C6C1-F97877872FB0}"/>
                  </a:ext>
                </a:extLst>
              </p:cNvPr>
              <p:cNvSpPr/>
              <p:nvPr/>
            </p:nvSpPr>
            <p:spPr>
              <a:xfrm>
                <a:off x="9369189" y="5772506"/>
                <a:ext cx="104668" cy="313217"/>
              </a:xfrm>
              <a:prstGeom prst="flowChartCollat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H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2" name="Flowchart: Collate 90">
                <a:extLst>
                  <a:ext uri="{FF2B5EF4-FFF2-40B4-BE49-F238E27FC236}">
                    <a16:creationId xmlns:a16="http://schemas.microsoft.com/office/drawing/2014/main" id="{5AA4EC6B-82B8-91CD-D7C2-C5EB04964B02}"/>
                  </a:ext>
                </a:extLst>
              </p:cNvPr>
              <p:cNvSpPr/>
              <p:nvPr/>
            </p:nvSpPr>
            <p:spPr>
              <a:xfrm>
                <a:off x="8222896" y="5787216"/>
                <a:ext cx="104668" cy="313217"/>
              </a:xfrm>
              <a:prstGeom prst="flowChartCollate">
                <a:avLst/>
              </a:prstGeom>
              <a:gradFill rotWithShape="1">
                <a:gsLst>
                  <a:gs pos="0">
                    <a:srgbClr val="F79646">
                      <a:tint val="100000"/>
                      <a:shade val="100000"/>
                      <a:satMod val="130000"/>
                    </a:srgbClr>
                  </a:gs>
                  <a:gs pos="100000">
                    <a:srgbClr val="F79646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H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3" name="Flowchart: Collate 91">
                <a:extLst>
                  <a:ext uri="{FF2B5EF4-FFF2-40B4-BE49-F238E27FC236}">
                    <a16:creationId xmlns:a16="http://schemas.microsoft.com/office/drawing/2014/main" id="{8C080822-958E-1993-C91A-8BFB66263C70}"/>
                  </a:ext>
                </a:extLst>
              </p:cNvPr>
              <p:cNvSpPr/>
              <p:nvPr/>
            </p:nvSpPr>
            <p:spPr>
              <a:xfrm>
                <a:off x="8796296" y="5772506"/>
                <a:ext cx="104668" cy="313217"/>
              </a:xfrm>
              <a:prstGeom prst="flowChartCollat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H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4" name="Flowchart: Collate 92">
                <a:extLst>
                  <a:ext uri="{FF2B5EF4-FFF2-40B4-BE49-F238E27FC236}">
                    <a16:creationId xmlns:a16="http://schemas.microsoft.com/office/drawing/2014/main" id="{854347F2-5616-8F00-0F13-2C8826A91930}"/>
                  </a:ext>
                </a:extLst>
              </p:cNvPr>
              <p:cNvSpPr/>
              <p:nvPr/>
            </p:nvSpPr>
            <p:spPr>
              <a:xfrm>
                <a:off x="9949417" y="5782031"/>
                <a:ext cx="104668" cy="313217"/>
              </a:xfrm>
              <a:prstGeom prst="flowChartCollat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H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0CD5ECEC-DD49-07C4-1B6A-C3A51483D7E3}"/>
                  </a:ext>
                </a:extLst>
              </p:cNvPr>
              <p:cNvSpPr txBox="1"/>
              <p:nvPr/>
            </p:nvSpPr>
            <p:spPr>
              <a:xfrm>
                <a:off x="8674614" y="6043283"/>
                <a:ext cx="36668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1F497D">
                        <a:lumMod val="50000"/>
                      </a:srgbClr>
                    </a:solidFill>
                    <a:effectLst/>
                    <a:uLnTx/>
                    <a:uFillTx/>
                  </a:rPr>
                  <a:t>Q1</a:t>
                </a:r>
                <a:endParaRPr kumimoji="0" lang="en-CH" sz="1200" b="0" i="0" u="none" strike="noStrike" kern="0" cap="none" spc="0" normalizeH="0" baseline="0" noProof="0">
                  <a:ln>
                    <a:noFill/>
                  </a:ln>
                  <a:solidFill>
                    <a:srgbClr val="1F497D">
                      <a:lumMod val="50000"/>
                    </a:srgbClr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813B3CBD-5670-F976-A50E-531C43016122}"/>
                  </a:ext>
                </a:extLst>
              </p:cNvPr>
              <p:cNvSpPr txBox="1"/>
              <p:nvPr/>
            </p:nvSpPr>
            <p:spPr>
              <a:xfrm>
                <a:off x="9247508" y="6043283"/>
                <a:ext cx="36668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1F497D">
                        <a:lumMod val="50000"/>
                      </a:srgbClr>
                    </a:solidFill>
                    <a:effectLst/>
                    <a:uLnTx/>
                    <a:uFillTx/>
                  </a:rPr>
                  <a:t>Q2</a:t>
                </a:r>
                <a:endParaRPr kumimoji="0" lang="en-CH" sz="1200" b="0" i="0" u="none" strike="noStrike" kern="0" cap="none" spc="0" normalizeH="0" baseline="0" noProof="0">
                  <a:ln>
                    <a:noFill/>
                  </a:ln>
                  <a:solidFill>
                    <a:srgbClr val="1F497D">
                      <a:lumMod val="50000"/>
                    </a:srgbClr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E25AB1EF-8879-96B7-B525-1FA84170FD9D}"/>
                  </a:ext>
                </a:extLst>
              </p:cNvPr>
              <p:cNvSpPr txBox="1"/>
              <p:nvPr/>
            </p:nvSpPr>
            <p:spPr>
              <a:xfrm>
                <a:off x="9827738" y="6043283"/>
                <a:ext cx="36668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1F497D">
                        <a:lumMod val="50000"/>
                      </a:srgbClr>
                    </a:solidFill>
                    <a:effectLst/>
                    <a:uLnTx/>
                    <a:uFillTx/>
                  </a:rPr>
                  <a:t>Q3</a:t>
                </a:r>
                <a:endParaRPr kumimoji="0" lang="en-CH" sz="1200" b="0" i="0" u="none" strike="noStrike" kern="0" cap="none" spc="0" normalizeH="0" baseline="0" noProof="0">
                  <a:ln>
                    <a:noFill/>
                  </a:ln>
                  <a:solidFill>
                    <a:srgbClr val="1F497D">
                      <a:lumMod val="50000"/>
                    </a:srgbClr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90" name="Flowchart: Collate 106">
              <a:extLst>
                <a:ext uri="{FF2B5EF4-FFF2-40B4-BE49-F238E27FC236}">
                  <a16:creationId xmlns:a16="http://schemas.microsoft.com/office/drawing/2014/main" id="{67F10B20-274A-2FEE-2DEF-EAC2A8E50326}"/>
                </a:ext>
              </a:extLst>
            </p:cNvPr>
            <p:cNvSpPr/>
            <p:nvPr/>
          </p:nvSpPr>
          <p:spPr>
            <a:xfrm>
              <a:off x="7566889" y="3184714"/>
              <a:ext cx="106900" cy="313217"/>
            </a:xfrm>
            <a:prstGeom prst="flowChartCollate">
              <a:avLst/>
            </a:prstGeom>
            <a:gradFill rotWithShape="1">
              <a:gsLst>
                <a:gs pos="0">
                  <a:srgbClr val="F79646">
                    <a:tint val="100000"/>
                    <a:shade val="100000"/>
                    <a:satMod val="130000"/>
                  </a:srgbClr>
                </a:gs>
                <a:gs pos="100000">
                  <a:srgbClr val="F79646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H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id="{A89CC406-B8EA-D1E1-EDD0-A376B83B87BC}"/>
              </a:ext>
            </a:extLst>
          </p:cNvPr>
          <p:cNvSpPr txBox="1"/>
          <p:nvPr/>
        </p:nvSpPr>
        <p:spPr>
          <a:xfrm rot="16200000">
            <a:off x="8027854" y="1261984"/>
            <a:ext cx="935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/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</a:rPr>
              <a:t>2030</a:t>
            </a:r>
            <a:endParaRPr kumimoji="0" lang="en-CH" sz="2400" b="0" i="0" u="none" strike="noStrike" kern="0" cap="none" spc="0" normalizeH="0" baseline="0" noProof="0" dirty="0">
              <a:ln>
                <a:noFill/>
              </a:ln>
              <a:solidFill>
                <a:srgbClr val="C0504D">
                  <a:lumMod val="75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A594DC5E-E2FE-4059-927C-26A55E362698}"/>
              </a:ext>
            </a:extLst>
          </p:cNvPr>
          <p:cNvSpPr txBox="1"/>
          <p:nvPr/>
        </p:nvSpPr>
        <p:spPr>
          <a:xfrm>
            <a:off x="3773794" y="5764437"/>
            <a:ext cx="2245532" cy="43088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>
            <a:defPPr>
              <a:defRPr lang="en-CH"/>
            </a:defPPr>
            <a:lvl1pPr marL="85725" indent="-85725">
              <a:buFont typeface="Arial" panose="020B0604020202020204" pitchFamily="34" charset="0"/>
              <a:buChar char="•"/>
              <a:defRPr sz="9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marL="85725" marR="0" lvl="0" indent="-8572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kern="0" dirty="0">
                <a:solidFill>
                  <a:srgbClr val="1F497D">
                    <a:lumMod val="75000"/>
                  </a:srgbClr>
                </a:solidFill>
              </a:rPr>
              <a:t>T</a:t>
            </a:r>
            <a:r>
              <a:rPr kumimoji="0" lang="en-US" sz="1100" b="0" i="0" u="none" strike="noStrike" kern="0" cap="none" spc="0" normalizeH="0" baseline="0" noProof="0" dirty="0" err="1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</a:rPr>
              <a:t>echnical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</a:rPr>
              <a:t> guidance in Guide to WIS</a:t>
            </a:r>
          </a:p>
          <a:p>
            <a:pPr marL="85725" marR="0" lvl="0" indent="-8572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</a:rPr>
              <a:t>Report on WIS2 progress</a:t>
            </a:r>
            <a:endParaRPr kumimoji="0" lang="en-CH" sz="1100" b="0" i="0" u="none" strike="noStrike" kern="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A1D9AA7E-2BD0-5BB8-ADEE-AAB2E29B7DCD}"/>
              </a:ext>
            </a:extLst>
          </p:cNvPr>
          <p:cNvSpPr txBox="1"/>
          <p:nvPr/>
        </p:nvSpPr>
        <p:spPr>
          <a:xfrm>
            <a:off x="1176586" y="5755203"/>
            <a:ext cx="2293489" cy="6001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>
            <a:defPPr>
              <a:defRPr lang="en-CH"/>
            </a:defPPr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marL="85725" marR="0" lvl="0" indent="-8572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</a:rPr>
              <a:t>WIS 2.0 Tech- Reg approved</a:t>
            </a:r>
          </a:p>
          <a:p>
            <a:pPr marL="85725" marR="0" lvl="0" indent="-8572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</a:rPr>
              <a:t>Guidelines for WIS 2.0 implementation published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5CE04FE0-3E16-4C96-D3DC-C0A14765D3A2}"/>
              </a:ext>
            </a:extLst>
          </p:cNvPr>
          <p:cNvSpPr txBox="1"/>
          <p:nvPr/>
        </p:nvSpPr>
        <p:spPr>
          <a:xfrm>
            <a:off x="6278852" y="5756076"/>
            <a:ext cx="372919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</a:rPr>
              <a:t>NCs/DCPCs may stop </a:t>
            </a:r>
            <a:r>
              <a:rPr lang="en-US" sz="1100" kern="0" dirty="0">
                <a:solidFill>
                  <a:srgbClr val="1F497D">
                    <a:lumMod val="75000"/>
                  </a:srgbClr>
                </a:solidFill>
              </a:rPr>
              <a:t>GTS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</a:rPr>
              <a:t> functions if migrated to WIS2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</a:rPr>
              <a:t> GISCs contributing to Global Services may stop WIS1</a:t>
            </a:r>
          </a:p>
        </p:txBody>
      </p:sp>
      <p:sp>
        <p:nvSpPr>
          <p:cNvPr id="78" name="Isosceles Triangle 99">
            <a:extLst>
              <a:ext uri="{FF2B5EF4-FFF2-40B4-BE49-F238E27FC236}">
                <a16:creationId xmlns:a16="http://schemas.microsoft.com/office/drawing/2014/main" id="{DE10A086-E730-ED43-EFEA-8B5D48650D3C}"/>
              </a:ext>
            </a:extLst>
          </p:cNvPr>
          <p:cNvSpPr/>
          <p:nvPr/>
        </p:nvSpPr>
        <p:spPr>
          <a:xfrm rot="5400000">
            <a:off x="1183103" y="5179934"/>
            <a:ext cx="507830" cy="658133"/>
          </a:xfrm>
          <a:prstGeom prst="triangle">
            <a:avLst>
              <a:gd name="adj" fmla="val 50000"/>
            </a:avLst>
          </a:prstGeom>
          <a:gradFill flip="none" rotWithShape="1">
            <a:gsLst>
              <a:gs pos="0">
                <a:srgbClr val="4F81BD">
                  <a:lumMod val="67000"/>
                </a:srgbClr>
              </a:gs>
              <a:gs pos="48000">
                <a:srgbClr val="4F81BD">
                  <a:lumMod val="97000"/>
                  <a:lumOff val="3000"/>
                </a:srgbClr>
              </a:gs>
              <a:gs pos="100000">
                <a:srgbClr val="4F81BD">
                  <a:lumMod val="60000"/>
                  <a:lumOff val="40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79" name="Isosceles Triangle 75">
            <a:extLst>
              <a:ext uri="{FF2B5EF4-FFF2-40B4-BE49-F238E27FC236}">
                <a16:creationId xmlns:a16="http://schemas.microsoft.com/office/drawing/2014/main" id="{316FA4C3-CF1B-2F2D-6C8B-DE7B31E60C14}"/>
              </a:ext>
            </a:extLst>
          </p:cNvPr>
          <p:cNvSpPr/>
          <p:nvPr/>
        </p:nvSpPr>
        <p:spPr>
          <a:xfrm rot="5400000">
            <a:off x="3685298" y="5178192"/>
            <a:ext cx="507830" cy="658133"/>
          </a:xfrm>
          <a:prstGeom prst="triangle">
            <a:avLst>
              <a:gd name="adj" fmla="val 50000"/>
            </a:avLst>
          </a:prstGeom>
          <a:gradFill flip="none" rotWithShape="1">
            <a:gsLst>
              <a:gs pos="0">
                <a:srgbClr val="4F81BD">
                  <a:lumMod val="67000"/>
                </a:srgbClr>
              </a:gs>
              <a:gs pos="48000">
                <a:srgbClr val="4F81BD">
                  <a:lumMod val="97000"/>
                  <a:lumOff val="3000"/>
                </a:srgbClr>
              </a:gs>
              <a:gs pos="100000">
                <a:srgbClr val="4F81BD">
                  <a:lumMod val="60000"/>
                  <a:lumOff val="40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80" name="Isosceles Triangle 97">
            <a:extLst>
              <a:ext uri="{FF2B5EF4-FFF2-40B4-BE49-F238E27FC236}">
                <a16:creationId xmlns:a16="http://schemas.microsoft.com/office/drawing/2014/main" id="{DE2E3C0D-43C3-5566-F6AE-51A9421044BA}"/>
              </a:ext>
            </a:extLst>
          </p:cNvPr>
          <p:cNvSpPr/>
          <p:nvPr/>
        </p:nvSpPr>
        <p:spPr>
          <a:xfrm rot="5400000">
            <a:off x="6200106" y="5181420"/>
            <a:ext cx="507830" cy="658133"/>
          </a:xfrm>
          <a:prstGeom prst="triangle">
            <a:avLst>
              <a:gd name="adj" fmla="val 50000"/>
            </a:avLst>
          </a:prstGeom>
          <a:gradFill flip="none" rotWithShape="1">
            <a:gsLst>
              <a:gs pos="0">
                <a:srgbClr val="4F81BD">
                  <a:lumMod val="67000"/>
                </a:srgbClr>
              </a:gs>
              <a:gs pos="48000">
                <a:srgbClr val="4F81BD">
                  <a:lumMod val="97000"/>
                  <a:lumOff val="3000"/>
                </a:srgbClr>
              </a:gs>
              <a:gs pos="100000">
                <a:srgbClr val="4F81BD">
                  <a:lumMod val="60000"/>
                  <a:lumOff val="40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82" name="Rounded Rectangle 169">
            <a:extLst>
              <a:ext uri="{FF2B5EF4-FFF2-40B4-BE49-F238E27FC236}">
                <a16:creationId xmlns:a16="http://schemas.microsoft.com/office/drawing/2014/main" id="{CF7A9AC0-F5F5-F653-592E-4287564E396B}"/>
              </a:ext>
            </a:extLst>
          </p:cNvPr>
          <p:cNvSpPr/>
          <p:nvPr/>
        </p:nvSpPr>
        <p:spPr>
          <a:xfrm>
            <a:off x="9973283" y="1936928"/>
            <a:ext cx="1019795" cy="827801"/>
          </a:xfrm>
          <a:prstGeom prst="roundRect">
            <a:avLst/>
          </a:prstGeom>
          <a:solidFill>
            <a:srgbClr val="C0504D">
              <a:lumMod val="40000"/>
              <a:lumOff val="6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ea typeface="Verdana" panose="020B0604030504040204" pitchFamily="34" charset="0"/>
              </a:rPr>
              <a:t>Stop gateways and GTS transmission</a:t>
            </a:r>
            <a:endParaRPr kumimoji="0" lang="en-CH" sz="1200" b="1" i="0" u="none" strike="noStrike" kern="0" cap="none" spc="0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ea typeface="Verdana" panose="020B0604030504040204" pitchFamily="34" charset="0"/>
            </a:endParaRPr>
          </a:p>
        </p:txBody>
      </p:sp>
      <p:sp>
        <p:nvSpPr>
          <p:cNvPr id="83" name="Rounded Rectangle 169">
            <a:extLst>
              <a:ext uri="{FF2B5EF4-FFF2-40B4-BE49-F238E27FC236}">
                <a16:creationId xmlns:a16="http://schemas.microsoft.com/office/drawing/2014/main" id="{A8739173-5F72-6E6A-640B-FA94A3B4DDAC}"/>
              </a:ext>
            </a:extLst>
          </p:cNvPr>
          <p:cNvSpPr/>
          <p:nvPr/>
        </p:nvSpPr>
        <p:spPr>
          <a:xfrm>
            <a:off x="8386298" y="1931808"/>
            <a:ext cx="938917" cy="832923"/>
          </a:xfrm>
          <a:prstGeom prst="roundRect">
            <a:avLst/>
          </a:prstGeom>
          <a:solidFill>
            <a:srgbClr val="F79646">
              <a:lumMod val="40000"/>
              <a:lumOff val="6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6000" tIns="0" rIns="0" bIns="0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ea typeface="Verdana" panose="020B0604030504040204" pitchFamily="34" charset="0"/>
              </a:rPr>
              <a:t>90% of Members migrated to WIS 2.0</a:t>
            </a:r>
            <a:endParaRPr kumimoji="0" lang="en-CH" sz="1200" b="1" i="0" u="none" strike="noStrike" kern="0" cap="none" spc="0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ea typeface="Verdana" panose="020B0604030504040204" pitchFamily="34" charset="0"/>
            </a:endParaRPr>
          </a:p>
        </p:txBody>
      </p: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C2DE9423-D798-8316-73CC-20CC31B79E07}"/>
              </a:ext>
            </a:extLst>
          </p:cNvPr>
          <p:cNvCxnSpPr>
            <a:cxnSpLocks/>
          </p:cNvCxnSpPr>
          <p:nvPr/>
        </p:nvCxnSpPr>
        <p:spPr>
          <a:xfrm flipV="1">
            <a:off x="9845488" y="1268563"/>
            <a:ext cx="0" cy="2524743"/>
          </a:xfrm>
          <a:prstGeom prst="line">
            <a:avLst/>
          </a:prstGeom>
          <a:noFill/>
          <a:ln w="25400" cap="flat" cmpd="dbl" algn="ctr">
            <a:solidFill>
              <a:srgbClr val="FF0000"/>
            </a:solidFill>
            <a:prstDash val="sysDash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85" name="TextBox 84">
            <a:extLst>
              <a:ext uri="{FF2B5EF4-FFF2-40B4-BE49-F238E27FC236}">
                <a16:creationId xmlns:a16="http://schemas.microsoft.com/office/drawing/2014/main" id="{BE341354-8B3F-EFF4-8745-B21E54C6EC1A}"/>
              </a:ext>
            </a:extLst>
          </p:cNvPr>
          <p:cNvSpPr txBox="1"/>
          <p:nvPr/>
        </p:nvSpPr>
        <p:spPr>
          <a:xfrm rot="16200000">
            <a:off x="9608757" y="1247151"/>
            <a:ext cx="935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</a:rPr>
              <a:t>2033</a:t>
            </a:r>
            <a:endParaRPr kumimoji="0" lang="en-CH" sz="2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  <p:pic>
        <p:nvPicPr>
          <p:cNvPr id="124" name="Picture 123">
            <a:extLst>
              <a:ext uri="{FF2B5EF4-FFF2-40B4-BE49-F238E27FC236}">
                <a16:creationId xmlns:a16="http://schemas.microsoft.com/office/drawing/2014/main" id="{F07C5582-0CD0-4BB7-3EDA-865AA33501B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6239" y="756681"/>
            <a:ext cx="513856" cy="5138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63B6358-C31C-BDC2-2381-CADBB3E46D8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6239" y="807178"/>
            <a:ext cx="513856" cy="513856"/>
          </a:xfrm>
          <a:prstGeom prst="rect">
            <a:avLst/>
          </a:prstGeom>
        </p:spPr>
      </p:pic>
      <p:pic>
        <p:nvPicPr>
          <p:cNvPr id="2" name="Picture 1" descr="A red location marker with black text&#10;&#10;Description automatically generated">
            <a:extLst>
              <a:ext uri="{FF2B5EF4-FFF2-40B4-BE49-F238E27FC236}">
                <a16:creationId xmlns:a16="http://schemas.microsoft.com/office/drawing/2014/main" id="{CA5B9691-5326-AFEF-BEC3-EE5861BE1B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965" y="739691"/>
            <a:ext cx="389090" cy="5666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162B859-7BEC-4042-59E3-2B48031D86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97798" y="4199815"/>
            <a:ext cx="3085776" cy="1436346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716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9">
            <a:extLst>
              <a:ext uri="{FF2B5EF4-FFF2-40B4-BE49-F238E27FC236}">
                <a16:creationId xmlns:a16="http://schemas.microsoft.com/office/drawing/2014/main" id="{D23D6FDE-83B1-83E1-03AB-C3E585AEE0F2}"/>
              </a:ext>
            </a:extLst>
          </p:cNvPr>
          <p:cNvSpPr/>
          <p:nvPr/>
        </p:nvSpPr>
        <p:spPr>
          <a:xfrm>
            <a:off x="932443" y="146070"/>
            <a:ext cx="9275246" cy="110799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defRPr sz="1800"/>
            </a:pPr>
            <a:r>
              <a:rPr lang="en-US" sz="3600" b="1" kern="1000" dirty="0">
                <a:solidFill>
                  <a:srgbClr val="004F9F"/>
                </a:solidFill>
                <a:latin typeface="+mj-lt"/>
                <a:ea typeface="Verdana" panose="020B0604030504040204" pitchFamily="34" charset="0"/>
                <a:cs typeface="Arial" charset="0"/>
                <a:sym typeface="Montserrat-Regular"/>
              </a:rPr>
              <a:t>June 2023, Port of Spain, Trinidad and Tobago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9223860-43A6-2AA5-8AB9-EB87B5872942}"/>
              </a:ext>
            </a:extLst>
          </p:cNvPr>
          <p:cNvSpPr>
            <a:spLocks/>
          </p:cNvSpPr>
          <p:nvPr/>
        </p:nvSpPr>
        <p:spPr>
          <a:xfrm>
            <a:off x="1037730" y="1351152"/>
            <a:ext cx="4767141" cy="5069526"/>
          </a:xfrm>
          <a:prstGeom prst="rect">
            <a:avLst/>
          </a:prstGeom>
          <a:solidFill>
            <a:srgbClr val="005B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E11A443-1327-BDD7-BFB0-BC5C4723DBDA}"/>
              </a:ext>
            </a:extLst>
          </p:cNvPr>
          <p:cNvSpPr txBox="1"/>
          <p:nvPr/>
        </p:nvSpPr>
        <p:spPr>
          <a:xfrm>
            <a:off x="848468" y="1637461"/>
            <a:ext cx="4767141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lvl="1" indent="-514350">
              <a:buFont typeface="Arial"/>
              <a:buAutoNum type="arabicPeriod"/>
            </a:pPr>
            <a:r>
              <a:rPr lang="en-US" b="1" dirty="0">
                <a:solidFill>
                  <a:schemeClr val="bg1"/>
                </a:solidFill>
              </a:rPr>
              <a:t>Antigua and Barbuda</a:t>
            </a:r>
          </a:p>
          <a:p>
            <a:pPr marL="914400" lvl="1" indent="-514350">
              <a:buFont typeface="Arial"/>
              <a:buAutoNum type="arabicPeriod"/>
            </a:pPr>
            <a:r>
              <a:rPr lang="en-US" b="1" dirty="0">
                <a:solidFill>
                  <a:schemeClr val="bg1"/>
                </a:solidFill>
              </a:rPr>
              <a:t>Argentina</a:t>
            </a:r>
          </a:p>
          <a:p>
            <a:pPr marL="914400" lvl="1" indent="-514350">
              <a:buFont typeface="Arial"/>
              <a:buAutoNum type="arabicPeriod"/>
            </a:pPr>
            <a:r>
              <a:rPr lang="en-US" b="1" dirty="0">
                <a:solidFill>
                  <a:schemeClr val="bg1"/>
                </a:solidFill>
              </a:rPr>
              <a:t>Barbados</a:t>
            </a:r>
          </a:p>
          <a:p>
            <a:pPr marL="914400" lvl="1" indent="-514350">
              <a:buFont typeface="Arial"/>
              <a:buAutoNum type="arabicPeriod"/>
            </a:pPr>
            <a:r>
              <a:rPr lang="en-US" b="1" dirty="0">
                <a:solidFill>
                  <a:schemeClr val="bg1"/>
                </a:solidFill>
              </a:rPr>
              <a:t>Belize</a:t>
            </a:r>
          </a:p>
          <a:p>
            <a:pPr marL="914400" lvl="1" indent="-514350">
              <a:buFont typeface="Arial"/>
              <a:buAutoNum type="arabicPeriod"/>
            </a:pPr>
            <a:r>
              <a:rPr lang="en-US" b="1" dirty="0">
                <a:solidFill>
                  <a:schemeClr val="bg1"/>
                </a:solidFill>
              </a:rPr>
              <a:t>Cayman Islands</a:t>
            </a:r>
          </a:p>
          <a:p>
            <a:pPr marL="914400" lvl="1" indent="-514350">
              <a:buFont typeface="Arial"/>
              <a:buAutoNum type="arabicPeriod"/>
            </a:pPr>
            <a:r>
              <a:rPr lang="en-US" b="1" dirty="0">
                <a:solidFill>
                  <a:schemeClr val="bg1"/>
                </a:solidFill>
              </a:rPr>
              <a:t>Dominica</a:t>
            </a:r>
          </a:p>
          <a:p>
            <a:pPr marL="914400" lvl="1" indent="-514350">
              <a:buFont typeface="Arial"/>
              <a:buAutoNum type="arabicPeriod"/>
            </a:pPr>
            <a:r>
              <a:rPr lang="en-US" b="1" dirty="0">
                <a:solidFill>
                  <a:schemeClr val="bg1"/>
                </a:solidFill>
              </a:rPr>
              <a:t>Guyana</a:t>
            </a:r>
          </a:p>
          <a:p>
            <a:pPr marL="914400" lvl="1" indent="-514350">
              <a:buFont typeface="Arial"/>
              <a:buAutoNum type="arabicPeriod"/>
            </a:pPr>
            <a:r>
              <a:rPr lang="en-US" b="1" dirty="0">
                <a:solidFill>
                  <a:schemeClr val="bg1"/>
                </a:solidFill>
              </a:rPr>
              <a:t>Jamaica</a:t>
            </a:r>
          </a:p>
          <a:p>
            <a:pPr marL="914400" lvl="1" indent="-514350">
              <a:buFont typeface="Arial"/>
              <a:buAutoNum type="arabicPeriod"/>
            </a:pPr>
            <a:r>
              <a:rPr lang="en-US" b="1" dirty="0">
                <a:solidFill>
                  <a:schemeClr val="bg1"/>
                </a:solidFill>
              </a:rPr>
              <a:t>Saint Lucia</a:t>
            </a:r>
          </a:p>
          <a:p>
            <a:pPr marL="914400" lvl="1" indent="-514350">
              <a:buFont typeface="Arial"/>
              <a:buAutoNum type="arabicPeriod"/>
            </a:pPr>
            <a:r>
              <a:rPr lang="en-US" b="1" dirty="0">
                <a:solidFill>
                  <a:schemeClr val="bg1"/>
                </a:solidFill>
              </a:rPr>
              <a:t>Sint Maarten</a:t>
            </a:r>
          </a:p>
          <a:p>
            <a:pPr marL="914400" lvl="1" indent="-514350">
              <a:buFont typeface="Arial"/>
              <a:buAutoNum type="arabicPeriod"/>
            </a:pPr>
            <a:r>
              <a:rPr lang="en-US" b="1" dirty="0">
                <a:solidFill>
                  <a:schemeClr val="bg1"/>
                </a:solidFill>
              </a:rPr>
              <a:t>Trinidad and Tobago</a:t>
            </a:r>
          </a:p>
          <a:p>
            <a:pPr marL="914400" lvl="1" indent="-514350">
              <a:buFont typeface="Arial"/>
              <a:buAutoNum type="arabicPeriod"/>
            </a:pPr>
            <a:r>
              <a:rPr lang="en-US" b="1" dirty="0">
                <a:solidFill>
                  <a:schemeClr val="bg1"/>
                </a:solidFill>
              </a:rPr>
              <a:t>Turks and Caicos Islands</a:t>
            </a:r>
          </a:p>
          <a:p>
            <a:pPr marL="914400" lvl="1" indent="-514350">
              <a:buFont typeface="Arial"/>
              <a:buAutoNum type="arabicPeriod"/>
            </a:pPr>
            <a:r>
              <a:rPr lang="en-US" b="1" dirty="0">
                <a:solidFill>
                  <a:schemeClr val="bg1"/>
                </a:solidFill>
              </a:rPr>
              <a:t>Cuba</a:t>
            </a:r>
          </a:p>
          <a:p>
            <a:pPr marL="914400" lvl="1" indent="-514350">
              <a:buFont typeface="Arial"/>
              <a:buAutoNum type="arabicPeriod"/>
            </a:pPr>
            <a:r>
              <a:rPr lang="en-US" b="1" dirty="0">
                <a:solidFill>
                  <a:schemeClr val="bg1"/>
                </a:solidFill>
              </a:rPr>
              <a:t>Grenada</a:t>
            </a:r>
          </a:p>
          <a:p>
            <a:pPr marL="914400" lvl="1" indent="-514350">
              <a:buFont typeface="Arial"/>
              <a:buAutoNum type="arabicPeriod"/>
            </a:pPr>
            <a:r>
              <a:rPr lang="en-US" b="1" dirty="0">
                <a:solidFill>
                  <a:schemeClr val="bg1"/>
                </a:solidFill>
              </a:rPr>
              <a:t>St. Kitts and Nevis</a:t>
            </a:r>
          </a:p>
          <a:p>
            <a:pPr marL="914400" lvl="1" indent="-514350">
              <a:buFont typeface="Arial"/>
              <a:buAutoNum type="arabicPeriod"/>
            </a:pPr>
            <a:r>
              <a:rPr lang="en-US" b="1" dirty="0">
                <a:solidFill>
                  <a:schemeClr val="bg1"/>
                </a:solidFill>
              </a:rPr>
              <a:t>St. Vincent and the Grenadine</a:t>
            </a:r>
          </a:p>
          <a:p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0" name="Picture 9" descr="A group of people standing in front of a building&#10;&#10;Description automatically generated">
            <a:extLst>
              <a:ext uri="{FF2B5EF4-FFF2-40B4-BE49-F238E27FC236}">
                <a16:creationId xmlns:a16="http://schemas.microsoft.com/office/drawing/2014/main" id="{CC4E8E04-6676-9971-A11A-7BD8565451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56" t="31439" r="12832" b="16051"/>
          <a:stretch/>
        </p:blipFill>
        <p:spPr bwMode="auto">
          <a:xfrm>
            <a:off x="6576392" y="1355104"/>
            <a:ext cx="5107607" cy="24961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AutoShape 2">
            <a:extLst>
              <a:ext uri="{FF2B5EF4-FFF2-40B4-BE49-F238E27FC236}">
                <a16:creationId xmlns:a16="http://schemas.microsoft.com/office/drawing/2014/main" id="{E3A4ED4D-9FFA-648E-A7FE-2363D6A2F88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H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E43E7B9-1942-78DE-BD2A-84F95B5EED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6393" y="3847337"/>
            <a:ext cx="5130800" cy="2831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64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40C263-CE2D-F22C-F36C-5810A85656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F5E3E5-2811-9D01-EEEA-14BD4B948E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1587" y="727364"/>
            <a:ext cx="11850413" cy="862204"/>
          </a:xfrm>
        </p:spPr>
        <p:txBody>
          <a:bodyPr/>
          <a:lstStyle/>
          <a:p>
            <a:r>
              <a:rPr lang="fr-FR" dirty="0" err="1"/>
              <a:t>Letter</a:t>
            </a:r>
            <a:r>
              <a:rPr lang="fr-FR" dirty="0"/>
              <a:t> of Agreement WMO - CMO 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EA921B1-1A00-2257-4D61-16EF4968D6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1078" y="1898342"/>
            <a:ext cx="5379592" cy="3655014"/>
          </a:xfrm>
        </p:spPr>
        <p:txBody>
          <a:bodyPr/>
          <a:lstStyle/>
          <a:p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WMO</a:t>
            </a:r>
          </a:p>
          <a:p>
            <a:pPr marL="342900" indent="-342900">
              <a:buFontTx/>
              <a:buChar char="-"/>
            </a:pPr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WIS2 in a box (</a:t>
            </a:r>
            <a:r>
              <a:rPr lang="fr-FR" dirty="0">
                <a:solidFill>
                  <a:srgbClr val="C00000"/>
                </a:solidFill>
              </a:rPr>
              <a:t>CAP composer to </a:t>
            </a:r>
            <a:r>
              <a:rPr lang="fr-FR" dirty="0" err="1">
                <a:solidFill>
                  <a:srgbClr val="C00000"/>
                </a:solidFill>
              </a:rPr>
              <a:t>be</a:t>
            </a:r>
            <a:r>
              <a:rPr lang="fr-FR" dirty="0">
                <a:solidFill>
                  <a:srgbClr val="C00000"/>
                </a:solidFill>
              </a:rPr>
              <a:t> </a:t>
            </a:r>
            <a:r>
              <a:rPr lang="fr-FR" dirty="0" err="1">
                <a:solidFill>
                  <a:srgbClr val="C00000"/>
                </a:solidFill>
              </a:rPr>
              <a:t>added</a:t>
            </a:r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pPr marL="342900" indent="-342900">
              <a:buFontTx/>
              <a:buChar char="-"/>
            </a:pPr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5 </a:t>
            </a:r>
            <a:r>
              <a:rPr lang="fr-FR" dirty="0" err="1">
                <a:solidFill>
                  <a:schemeClr val="accent1">
                    <a:lumMod val="75000"/>
                  </a:schemeClr>
                </a:solidFill>
              </a:rPr>
              <a:t>years</a:t>
            </a:r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 cloud services (8000 CHF)</a:t>
            </a:r>
          </a:p>
          <a:p>
            <a:pPr marL="342900" indent="-342900">
              <a:buFontTx/>
              <a:buChar char="-"/>
            </a:pPr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20 </a:t>
            </a:r>
            <a:r>
              <a:rPr lang="fr-FR" dirty="0" err="1">
                <a:solidFill>
                  <a:schemeClr val="accent1">
                    <a:lumMod val="75000"/>
                  </a:schemeClr>
                </a:solidFill>
              </a:rPr>
              <a:t>days</a:t>
            </a:r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 FTE per </a:t>
            </a:r>
            <a:r>
              <a:rPr lang="fr-FR" dirty="0" err="1">
                <a:solidFill>
                  <a:schemeClr val="accent1">
                    <a:lumMod val="75000"/>
                  </a:schemeClr>
                </a:solidFill>
              </a:rPr>
              <a:t>year</a:t>
            </a: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Tx/>
              <a:buChar char="-"/>
            </a:pPr>
            <a:endParaRPr lang="fr-FR" dirty="0"/>
          </a:p>
          <a:p>
            <a:endParaRPr lang="fr-FR" dirty="0"/>
          </a:p>
        </p:txBody>
      </p:sp>
      <p:sp>
        <p:nvSpPr>
          <p:cNvPr id="4" name="Sous-titre 2">
            <a:extLst>
              <a:ext uri="{FF2B5EF4-FFF2-40B4-BE49-F238E27FC236}">
                <a16:creationId xmlns:a16="http://schemas.microsoft.com/office/drawing/2014/main" id="{7D25DCD2-D30A-815F-6DA8-7ED3426B1444}"/>
              </a:ext>
            </a:extLst>
          </p:cNvPr>
          <p:cNvSpPr txBox="1">
            <a:spLocks/>
          </p:cNvSpPr>
          <p:nvPr/>
        </p:nvSpPr>
        <p:spPr>
          <a:xfrm>
            <a:off x="6095999" y="1898342"/>
            <a:ext cx="5754415" cy="365501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CMO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advertise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the initiative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with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Members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rgbClr val="156082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coordination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between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the 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11 countries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ensures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that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each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country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participates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 the installation, configuration, administration and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daily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operation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rgbClr val="156082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39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45166" y="226828"/>
            <a:ext cx="9412964" cy="629697"/>
          </a:xfrm>
        </p:spPr>
        <p:txBody>
          <a:bodyPr>
            <a:normAutofit fontScale="90000"/>
          </a:bodyPr>
          <a:lstStyle/>
          <a:p>
            <a:r>
              <a:rPr lang="en-US" sz="4900" dirty="0" smtClean="0"/>
              <a:t>CMO</a:t>
            </a:r>
            <a:r>
              <a:rPr lang="en-US" dirty="0" smtClean="0"/>
              <a:t> </a:t>
            </a:r>
            <a:r>
              <a:rPr lang="en-US" dirty="0" smtClean="0"/>
              <a:t>Wis2box </a:t>
            </a:r>
            <a:r>
              <a:rPr lang="en-US" dirty="0" smtClean="0"/>
              <a:t>Users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910320" y="2050408"/>
            <a:ext cx="3057303" cy="4039244"/>
          </a:xfrm>
        </p:spPr>
        <p:txBody>
          <a:bodyPr>
            <a:noAutofit/>
          </a:bodyPr>
          <a:lstStyle/>
          <a:p>
            <a:pPr lvl="0" algn="l">
              <a:buFont typeface="+mj-lt"/>
              <a:buAutoNum type="arabicPeriod"/>
            </a:pPr>
            <a:r>
              <a:rPr lang="en-US" sz="2000" dirty="0" smtClean="0"/>
              <a:t>Anguilla</a:t>
            </a:r>
          </a:p>
          <a:p>
            <a:pPr lvl="0" algn="l">
              <a:buFont typeface="+mj-lt"/>
              <a:buAutoNum type="arabicPeriod"/>
            </a:pPr>
            <a:r>
              <a:rPr lang="en-US" sz="2000" dirty="0" smtClean="0"/>
              <a:t>Antigua </a:t>
            </a:r>
            <a:r>
              <a:rPr lang="en-US" sz="2000" dirty="0"/>
              <a:t>and </a:t>
            </a:r>
            <a:r>
              <a:rPr lang="en-US" sz="2000" dirty="0" smtClean="0"/>
              <a:t>Barbuda</a:t>
            </a:r>
          </a:p>
          <a:p>
            <a:pPr lvl="0" algn="l">
              <a:buFont typeface="+mj-lt"/>
              <a:buAutoNum type="arabicPeriod"/>
            </a:pPr>
            <a:r>
              <a:rPr lang="en-US" sz="2000" dirty="0" smtClean="0"/>
              <a:t>Bahamas</a:t>
            </a:r>
          </a:p>
          <a:p>
            <a:pPr lvl="0" algn="l">
              <a:buFont typeface="+mj-lt"/>
              <a:buAutoNum type="arabicPeriod"/>
            </a:pPr>
            <a:r>
              <a:rPr lang="en-US" sz="2000" dirty="0" smtClean="0"/>
              <a:t>British Virgin Islands</a:t>
            </a:r>
            <a:endParaRPr lang="en-US" sz="2000" dirty="0"/>
          </a:p>
          <a:p>
            <a:pPr lvl="0" algn="l">
              <a:buFont typeface="+mj-lt"/>
              <a:buAutoNum type="arabicPeriod"/>
            </a:pPr>
            <a:r>
              <a:rPr lang="en-US" sz="2000" dirty="0"/>
              <a:t>Cayman </a:t>
            </a:r>
            <a:r>
              <a:rPr lang="en-US" sz="2000" dirty="0" smtClean="0"/>
              <a:t>Islands</a:t>
            </a:r>
            <a:endParaRPr lang="en-US" sz="2000" dirty="0"/>
          </a:p>
          <a:p>
            <a:pPr lvl="0" algn="l">
              <a:buFont typeface="+mj-lt"/>
              <a:buAutoNum type="arabicPeriod"/>
            </a:pPr>
            <a:r>
              <a:rPr lang="en-US" sz="2000" dirty="0" smtClean="0"/>
              <a:t>Dominica</a:t>
            </a:r>
            <a:endParaRPr lang="en-US" sz="2000" dirty="0"/>
          </a:p>
          <a:p>
            <a:pPr lvl="0" algn="l">
              <a:buFont typeface="+mj-lt"/>
              <a:buAutoNum type="arabicPeriod"/>
            </a:pPr>
            <a:r>
              <a:rPr lang="en-US" sz="2000" dirty="0" smtClean="0"/>
              <a:t>Grenada</a:t>
            </a:r>
            <a:endParaRPr lang="en-US" sz="2000" dirty="0" smtClean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648745" y="2317464"/>
            <a:ext cx="3057303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Font typeface="+mj-lt"/>
              <a:buAutoNum type="arabicPeriod"/>
            </a:pP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Belize</a:t>
            </a:r>
          </a:p>
          <a:p>
            <a:pPr>
              <a:buClrTx/>
              <a:buFont typeface="+mj-lt"/>
              <a:buAutoNum type="arabicPeriod"/>
            </a:pP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Barbados</a:t>
            </a:r>
          </a:p>
          <a:p>
            <a:pPr>
              <a:buClrTx/>
              <a:buFont typeface="+mj-lt"/>
              <a:buAutoNum type="arabicPeriod"/>
            </a:pP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Trinidad and Tobago</a:t>
            </a:r>
          </a:p>
          <a:p>
            <a:endParaRPr lang="en-US" sz="22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333409" y="1366535"/>
            <a:ext cx="3687973" cy="6204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Onsite Wis2box Setup:</a:t>
            </a:r>
            <a:endParaRPr lang="en-US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910320" y="1354383"/>
            <a:ext cx="5532120" cy="64476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CMO Caribbean 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Cloud based Wis2box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67623" y="1676766"/>
            <a:ext cx="3565451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</a:pPr>
            <a:endParaRPr 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lnSpc>
                <a:spcPct val="90000"/>
              </a:lnSpc>
              <a:spcBef>
                <a:spcPts val="1000"/>
              </a:spcBef>
              <a:buFont typeface="+mj-lt"/>
              <a:buAutoNum type="arabicPeriod" startAt="8"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Guyana</a:t>
            </a:r>
          </a:p>
          <a:p>
            <a:pPr marL="457200" lvl="0" indent="-457200">
              <a:lnSpc>
                <a:spcPct val="90000"/>
              </a:lnSpc>
              <a:spcBef>
                <a:spcPts val="1000"/>
              </a:spcBef>
              <a:buFont typeface="+mj-lt"/>
              <a:buAutoNum type="arabicPeriod" startAt="8"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Jamaica</a:t>
            </a:r>
          </a:p>
          <a:p>
            <a:pPr marL="457200" lvl="0" indent="-457200">
              <a:lnSpc>
                <a:spcPct val="90000"/>
              </a:lnSpc>
              <a:spcBef>
                <a:spcPts val="1000"/>
              </a:spcBef>
              <a:buFont typeface="+mj-lt"/>
              <a:buAutoNum type="arabicPeriod" startAt="8"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Montserrat</a:t>
            </a:r>
          </a:p>
          <a:p>
            <a:pPr marL="457200" lvl="0" indent="-457200">
              <a:lnSpc>
                <a:spcPct val="90000"/>
              </a:lnSpc>
              <a:spcBef>
                <a:spcPts val="1000"/>
              </a:spcBef>
              <a:buFont typeface="+mj-lt"/>
              <a:buAutoNum type="arabicPeriod" startAt="8"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 Kitts and Nevis</a:t>
            </a:r>
          </a:p>
          <a:p>
            <a:pPr marL="457200" lvl="0" indent="-457200">
              <a:lnSpc>
                <a:spcPct val="90000"/>
              </a:lnSpc>
              <a:spcBef>
                <a:spcPts val="1000"/>
              </a:spcBef>
              <a:buFont typeface="+mj-lt"/>
              <a:buAutoNum type="arabicPeriod" startAt="8"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Saint Lucia</a:t>
            </a:r>
          </a:p>
          <a:p>
            <a:pPr marL="457200" lvl="0" indent="-457200">
              <a:lnSpc>
                <a:spcPct val="90000"/>
              </a:lnSpc>
              <a:spcBef>
                <a:spcPts val="1000"/>
              </a:spcBef>
              <a:buFont typeface="+mj-lt"/>
              <a:buAutoNum type="arabicPeriod" startAt="8"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Sint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Maarten</a:t>
            </a:r>
          </a:p>
          <a:p>
            <a:pPr marL="457200" lvl="0" indent="-457200">
              <a:lnSpc>
                <a:spcPct val="90000"/>
              </a:lnSpc>
              <a:spcBef>
                <a:spcPts val="1000"/>
              </a:spcBef>
              <a:buFont typeface="+mj-lt"/>
              <a:buAutoNum type="arabicPeriod" startAt="8"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Turks and Caicos</a:t>
            </a:r>
          </a:p>
          <a:p>
            <a:pPr marL="457200" lvl="0" indent="-457200">
              <a:lnSpc>
                <a:spcPct val="90000"/>
              </a:lnSpc>
              <a:spcBef>
                <a:spcPts val="1000"/>
              </a:spcBef>
              <a:buFont typeface="+mj-lt"/>
              <a:buAutoNum type="arabicPeriod" startAt="8"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 Vincent and the Grenadines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+mj-lt"/>
              <a:buAutoNum type="arabicPeriod" startAt="8"/>
            </a:pPr>
            <a:endParaRPr 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14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1_WMO_WHITE_Powerpoint_en_f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WMO2016_Powerpoint_WIDESCREEN_dark_en_fr.pptx" id="{AD855B32-0B61-42E2-A21A-160E17B4778C}" vid="{CAA5DDCF-2EA0-4709-ACA0-E3AB81CA8027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F6497A16C24847AD78F11B87F7D548" ma:contentTypeVersion="17" ma:contentTypeDescription="Create a new document." ma:contentTypeScope="" ma:versionID="a7cc658e7350b5c0a4d111e4cd7357ff">
  <xsd:schema xmlns:xsd="http://www.w3.org/2001/XMLSchema" xmlns:xs="http://www.w3.org/2001/XMLSchema" xmlns:p="http://schemas.microsoft.com/office/2006/metadata/properties" xmlns:ns2="0238f0ac-9b23-40a1-9bea-3608b3f97744" xmlns:ns3="9dd362d0-63f2-4e3c-ac06-664d054c738d" targetNamespace="http://schemas.microsoft.com/office/2006/metadata/properties" ma:root="true" ma:fieldsID="2337762d3ab5dfd3463a974aeef507ce" ns2:_="" ns3:_="">
    <xsd:import namespace="0238f0ac-9b23-40a1-9bea-3608b3f97744"/>
    <xsd:import namespace="9dd362d0-63f2-4e3c-ac06-664d054c738d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3:_dlc_DocId" minOccurs="0"/>
                <xsd:element ref="ns3:_dlc_DocIdUrl" minOccurs="0"/>
                <xsd:element ref="ns3:_dlc_DocIdPersistId" minOccurs="0"/>
                <xsd:element ref="ns2:ImageMetadataListItemId" minOccurs="0"/>
                <xsd:element ref="ns2:ImageMetadataListFieldId" minOccurs="0"/>
                <xsd:element ref="ns2:MediaServiceObjectDetectorVersion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38f0ac-9b23-40a1-9bea-3608b3f97744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92a3b380-abf6-46f2-87bb-c2c114de1c9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ImageMetadataListItemId" ma:index="20" nillable="true" ma:displayName="ImageMetadataListItemId" ma:hidden="true" ma:indexed="true" ma:internalName="ImageMetadataListItemId">
      <xsd:simpleType>
        <xsd:restriction base="dms:Unknown"/>
      </xsd:simpleType>
    </xsd:element>
    <xsd:element name="ImageMetadataListFieldId" ma:index="21" nillable="true" ma:displayName="ImageMetadataListFieldId" ma:hidden="true" ma:indexed="true" ma:internalName="ImageMetadataListFieldId">
      <xsd:simpleType>
        <xsd:restriction base="dms:Unknown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d362d0-63f2-4e3c-ac06-664d054c738d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db17dc8f-c558-43f2-ab9d-5ed955ab729e}" ma:internalName="TaxCatchAll" ma:showField="CatchAllData" ma:web="9dd362d0-63f2-4e3c-ac06-664d054c738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_dlc_DocId" ma:index="17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18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9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2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mageMetadataListItemId xmlns="0238f0ac-9b23-40a1-9bea-3608b3f97744" xsi:nil="true"/>
    <ImageMetadataListFieldId xmlns="0238f0ac-9b23-40a1-9bea-3608b3f97744" xsi:nil="true"/>
    <lcf76f155ced4ddcb4097134ff3c332f xmlns="0238f0ac-9b23-40a1-9bea-3608b3f97744">
      <Terms xmlns="http://schemas.microsoft.com/office/infopath/2007/PartnerControls"/>
    </lcf76f155ced4ddcb4097134ff3c332f>
    <TaxCatchAll xmlns="9dd362d0-63f2-4e3c-ac06-664d054c738d" xsi:nil="true"/>
    <_dlc_DocId xmlns="9dd362d0-63f2-4e3c-ac06-664d054c738d">WMOREF-1555984692-1374</_dlc_DocId>
    <_dlc_DocIdUrl xmlns="9dd362d0-63f2-4e3c-ac06-664d054c738d">
      <Url>https://wmoomm.sharepoint.com/sites/Hub/_layouts/15/DocIdRedir.aspx?ID=WMOREF-1555984692-1374</Url>
      <Description>WMOREF-1555984692-1374</Description>
    </_dlc_DocIdUrl>
  </documentManagement>
</p:properties>
</file>

<file path=customXml/itemProps1.xml><?xml version="1.0" encoding="utf-8"?>
<ds:datastoreItem xmlns:ds="http://schemas.openxmlformats.org/officeDocument/2006/customXml" ds:itemID="{BFEAFFEE-5F5C-4084-82CF-BA64B4593A7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0E82D94-E5A0-45E7-B4D7-7AF5C62331C5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DF5B0C47-9F72-4D6D-BA0B-1C79BBB1A8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238f0ac-9b23-40a1-9bea-3608b3f97744"/>
    <ds:schemaRef ds:uri="9dd362d0-63f2-4e3c-ac06-664d054c738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F9995722-7EE4-43F0-BFD1-A4A9177742E2}">
  <ds:schemaRefs>
    <ds:schemaRef ds:uri="http://schemas.microsoft.com/office/2006/documentManagement/types"/>
    <ds:schemaRef ds:uri="http://purl.org/dc/dcmitype/"/>
    <ds:schemaRef ds:uri="http://purl.org/dc/elements/1.1/"/>
    <ds:schemaRef ds:uri="http://schemas.openxmlformats.org/package/2006/metadata/core-properties"/>
    <ds:schemaRef ds:uri="http://purl.org/dc/terms/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9dd362d0-63f2-4e3c-ac06-664d054c738d"/>
    <ds:schemaRef ds:uri="0238f0ac-9b23-40a1-9bea-3608b3f9774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3709</TotalTime>
  <Words>616</Words>
  <Application>Microsoft Office PowerPoint</Application>
  <PresentationFormat>Widescreen</PresentationFormat>
  <Paragraphs>171</Paragraphs>
  <Slides>13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13</vt:i4>
      </vt:variant>
    </vt:vector>
  </HeadingPairs>
  <TitlesOfParts>
    <vt:vector size="28" baseType="lpstr">
      <vt:lpstr>Aptos</vt:lpstr>
      <vt:lpstr>Aptos Display</vt:lpstr>
      <vt:lpstr>Arial</vt:lpstr>
      <vt:lpstr>Arial Black</vt:lpstr>
      <vt:lpstr>Calibri</vt:lpstr>
      <vt:lpstr>Montserrat-Regular</vt:lpstr>
      <vt:lpstr>Verdana</vt:lpstr>
      <vt:lpstr>Wingdings</vt:lpstr>
      <vt:lpstr>Wingdings 3</vt:lpstr>
      <vt:lpstr>Office Theme</vt:lpstr>
      <vt:lpstr>Custom Design</vt:lpstr>
      <vt:lpstr>1_Custom Design</vt:lpstr>
      <vt:lpstr>2_Custom Design</vt:lpstr>
      <vt:lpstr>1_WMO_WHITE_Powerpoint_en_fr</vt:lpstr>
      <vt:lpstr>Office Theme</vt:lpstr>
      <vt:lpstr>WMO Data Sharing Infrastructure  WIS 2.0 Overview</vt:lpstr>
      <vt:lpstr>Evolution of WMO data exchange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Letter of Agreement WMO - CMO  </vt:lpstr>
      <vt:lpstr>CMO Wis2box Users</vt:lpstr>
      <vt:lpstr>Wis2box in a Cloud – CMO</vt:lpstr>
      <vt:lpstr>Wis2box in a Cloud – CMO</vt:lpstr>
      <vt:lpstr>Grafana Monitoring Dashboard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Klara Josipovic</dc:creator>
  <cp:lastModifiedBy>Kenneth Kerr</cp:lastModifiedBy>
  <cp:revision>75</cp:revision>
  <dcterms:created xsi:type="dcterms:W3CDTF">2024-04-23T12:25:23Z</dcterms:created>
  <dcterms:modified xsi:type="dcterms:W3CDTF">2025-05-06T05:47:40Z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0x01010063F6497A16C24847AD78F11B87F7D548</vt:lpwstr>
  </property>
  <property fmtid="{D5CDD505-2E9C-101B-9397-08002B2CF9AE}" pid="3" name="_dlc_DocIdItemGuid">
    <vt:lpwstr>770e6ac8-842c-40d0-bc92-2c589e2b3feb</vt:lpwstr>
  </property>
  <property fmtid="{D5CDD505-2E9C-101B-9397-08002B2CF9AE}" pid="4" name="MediaServiceImageTags">
    <vt:lpwstr/>
  </property>
</Properties>
</file>