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  <p:sldMasterId id="2147483688" r:id="rId5"/>
    <p:sldMasterId id="214748368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Lato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4.xml"/><Relationship Id="rId22" Type="http://schemas.openxmlformats.org/officeDocument/2006/relationships/font" Target="fonts/OpenSans-bold.fntdata"/><Relationship Id="rId10" Type="http://schemas.openxmlformats.org/officeDocument/2006/relationships/slide" Target="slides/slide3.xml"/><Relationship Id="rId21" Type="http://schemas.openxmlformats.org/officeDocument/2006/relationships/font" Target="fonts/OpenSans-regular.fntdata"/><Relationship Id="rId13" Type="http://schemas.openxmlformats.org/officeDocument/2006/relationships/slide" Target="slides/slide6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5.xml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Lato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font" Target="fonts/Lato-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Lato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7077617d5_2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57077617d5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7077617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7077617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7077617d5_2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57077617d5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7077617d5_2_1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357077617d5_2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7077617d5_2_1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357077617d5_2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7077617d5_2_1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57077617d5_2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7077617d5_0_2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357077617d5_0_2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7077617d5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357077617d5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7077617d5_2_2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57077617d5_2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722313" y="330517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3000"/>
              <a:buFont typeface="Arial"/>
              <a:buNone/>
              <a:defRPr b="1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Master">
  <p:cSld name="Content Mast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104117" y="4909293"/>
            <a:ext cx="8559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70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spcBef>
                <a:spcPts val="0"/>
              </a:spcBef>
              <a:buNone/>
              <a:defRPr b="0" sz="70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spcBef>
                <a:spcPts val="0"/>
              </a:spcBef>
              <a:buNone/>
              <a:defRPr b="0" sz="70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spcBef>
                <a:spcPts val="0"/>
              </a:spcBef>
              <a:buNone/>
              <a:defRPr b="0" sz="70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spcBef>
                <a:spcPts val="0"/>
              </a:spcBef>
              <a:buNone/>
              <a:defRPr b="0" sz="70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spcBef>
                <a:spcPts val="0"/>
              </a:spcBef>
              <a:buNone/>
              <a:defRPr b="0" sz="70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spcBef>
                <a:spcPts val="0"/>
              </a:spcBef>
              <a:buNone/>
              <a:defRPr b="0" sz="70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spcBef>
                <a:spcPts val="0"/>
              </a:spcBef>
              <a:buNone/>
              <a:defRPr b="0" sz="70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spcBef>
                <a:spcPts val="0"/>
              </a:spcBef>
              <a:buNone/>
              <a:defRPr b="0" sz="70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5"/>
          <p:cNvSpPr txBox="1"/>
          <p:nvPr>
            <p:ph type="title"/>
          </p:nvPr>
        </p:nvSpPr>
        <p:spPr>
          <a:xfrm>
            <a:off x="167782" y="41464"/>
            <a:ext cx="78867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ctrTitle"/>
          </p:nvPr>
        </p:nvSpPr>
        <p:spPr>
          <a:xfrm>
            <a:off x="685800" y="159782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627518" y="165314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457200" y="1200152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4648200" y="1200152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627518" y="165314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wmo2016_powerpoint_standard_v2-2.jpg" id="76" name="Google Shape;7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863771"/>
            <a:ext cx="1988820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27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>
  <p:cSld name="Content Slid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ctrTitle"/>
          </p:nvPr>
        </p:nvSpPr>
        <p:spPr>
          <a:xfrm>
            <a:off x="1143000" y="841772"/>
            <a:ext cx="68580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3300"/>
              <a:buFont typeface="Arial"/>
              <a:buNone/>
              <a:defRPr sz="3300">
                <a:solidFill>
                  <a:srgbClr val="005B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" type="subTitle"/>
          </p:nvPr>
        </p:nvSpPr>
        <p:spPr>
          <a:xfrm>
            <a:off x="1143000" y="1531088"/>
            <a:ext cx="6858000" cy="24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>
            <a:off x="628650" y="5666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3300"/>
              <a:buFont typeface="Arial"/>
              <a:buNone/>
              <a:defRPr b="1">
                <a:solidFill>
                  <a:srgbClr val="005B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628650" y="1662032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bullet points slide">
  <p:cSld name="Text with bullet points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628650" y="49567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3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628650" y="164668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ientific Slide with Graph/Image">
  <p:cSld name="Scientific Slide with Graph/Imag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/>
          <p:nvPr>
            <p:ph idx="2" type="pic"/>
          </p:nvPr>
        </p:nvSpPr>
        <p:spPr>
          <a:xfrm>
            <a:off x="4687584" y="794550"/>
            <a:ext cx="4248600" cy="34206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4"/>
          <p:cNvSpPr txBox="1"/>
          <p:nvPr>
            <p:ph idx="1" type="body"/>
          </p:nvPr>
        </p:nvSpPr>
        <p:spPr>
          <a:xfrm>
            <a:off x="438898" y="1095070"/>
            <a:ext cx="39303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BAA"/>
              </a:buClr>
              <a:buSzPts val="3300"/>
              <a:buFont typeface="Arial"/>
              <a:buNone/>
              <a:defRPr b="1" i="0" sz="3300" u="none" cap="none" strike="noStrike">
                <a:solidFill>
                  <a:srgbClr val="005BA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4"/>
          <p:cNvSpPr txBox="1"/>
          <p:nvPr>
            <p:ph idx="3" type="body"/>
          </p:nvPr>
        </p:nvSpPr>
        <p:spPr>
          <a:xfrm>
            <a:off x="438898" y="1826232"/>
            <a:ext cx="39303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3300"/>
              <a:buFont typeface="Arial"/>
              <a:buNone/>
              <a:defRPr b="1">
                <a:solidFill>
                  <a:srgbClr val="005B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Thank you Slid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type="title"/>
          </p:nvPr>
        </p:nvSpPr>
        <p:spPr>
          <a:xfrm>
            <a:off x="0" y="1577578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3300"/>
              <a:buFont typeface="Arial"/>
              <a:buNone/>
              <a:defRPr>
                <a:solidFill>
                  <a:srgbClr val="005B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/>
        </p:nvSpPr>
        <p:spPr>
          <a:xfrm>
            <a:off x="2868659" y="3429060"/>
            <a:ext cx="34068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" sz="2400" u="none" strike="noStrike">
                <a:solidFill>
                  <a:srgbClr val="005BAA"/>
                </a:solidFill>
                <a:latin typeface="Arial"/>
                <a:ea typeface="Arial"/>
                <a:cs typeface="Arial"/>
                <a:sym typeface="Arial"/>
              </a:rPr>
              <a:t>wmo.int</a:t>
            </a:r>
            <a:endParaRPr sz="11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/>
          <p:nvPr>
            <p:ph type="title"/>
          </p:nvPr>
        </p:nvSpPr>
        <p:spPr>
          <a:xfrm>
            <a:off x="722313" y="330517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3000"/>
              <a:buFont typeface="Arial"/>
              <a:buNone/>
              <a:defRPr b="1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9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Master">
  <p:cSld name="Content Mast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/>
          <p:nvPr>
            <p:ph idx="1" type="body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30"/>
          <p:cNvSpPr txBox="1"/>
          <p:nvPr>
            <p:ph idx="12" type="sldNum"/>
          </p:nvPr>
        </p:nvSpPr>
        <p:spPr>
          <a:xfrm>
            <a:off x="8104117" y="4909293"/>
            <a:ext cx="8559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70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spcBef>
                <a:spcPts val="0"/>
              </a:spcBef>
              <a:buNone/>
              <a:defRPr b="0" sz="70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spcBef>
                <a:spcPts val="0"/>
              </a:spcBef>
              <a:buNone/>
              <a:defRPr b="0" sz="70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spcBef>
                <a:spcPts val="0"/>
              </a:spcBef>
              <a:buNone/>
              <a:defRPr b="0" sz="70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spcBef>
                <a:spcPts val="0"/>
              </a:spcBef>
              <a:buNone/>
              <a:defRPr b="0" sz="70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spcBef>
                <a:spcPts val="0"/>
              </a:spcBef>
              <a:buNone/>
              <a:defRPr b="0" sz="70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spcBef>
                <a:spcPts val="0"/>
              </a:spcBef>
              <a:buNone/>
              <a:defRPr b="0" sz="70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spcBef>
                <a:spcPts val="0"/>
              </a:spcBef>
              <a:buNone/>
              <a:defRPr b="0" sz="70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spcBef>
                <a:spcPts val="0"/>
              </a:spcBef>
              <a:buNone/>
              <a:defRPr b="0" sz="70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30"/>
          <p:cNvSpPr txBox="1"/>
          <p:nvPr>
            <p:ph type="title"/>
          </p:nvPr>
        </p:nvSpPr>
        <p:spPr>
          <a:xfrm>
            <a:off x="167782" y="41464"/>
            <a:ext cx="78867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/>
          <p:nvPr>
            <p:ph type="ctrTitle"/>
          </p:nvPr>
        </p:nvSpPr>
        <p:spPr>
          <a:xfrm>
            <a:off x="685800" y="159782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31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"/>
          <p:cNvSpPr txBox="1"/>
          <p:nvPr>
            <p:ph type="title"/>
          </p:nvPr>
        </p:nvSpPr>
        <p:spPr>
          <a:xfrm>
            <a:off x="627518" y="165314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33"/>
          <p:cNvSpPr txBox="1"/>
          <p:nvPr>
            <p:ph idx="1" type="body"/>
          </p:nvPr>
        </p:nvSpPr>
        <p:spPr>
          <a:xfrm>
            <a:off x="457200" y="1200152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33"/>
          <p:cNvSpPr txBox="1"/>
          <p:nvPr>
            <p:ph idx="2" type="body"/>
          </p:nvPr>
        </p:nvSpPr>
        <p:spPr>
          <a:xfrm>
            <a:off x="4648200" y="1200152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33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 txBox="1"/>
          <p:nvPr>
            <p:ph type="title"/>
          </p:nvPr>
        </p:nvSpPr>
        <p:spPr>
          <a:xfrm>
            <a:off x="627518" y="165314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" type="body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34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wmo2016_powerpoint_standard_v2-2.jpg" id="131" name="Google Shape;13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863771"/>
            <a:ext cx="1988820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27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  <p:sp>
        <p:nvSpPr>
          <p:cNvPr id="135" name="Google Shape;135;p3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">
  <p:cSld name="Content Slid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"/>
          <p:cNvSpPr txBox="1"/>
          <p:nvPr>
            <p:ph type="ctrTitle"/>
          </p:nvPr>
        </p:nvSpPr>
        <p:spPr>
          <a:xfrm>
            <a:off x="1143000" y="841772"/>
            <a:ext cx="68580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3300"/>
              <a:buFont typeface="Arial"/>
              <a:buNone/>
              <a:defRPr sz="3300">
                <a:solidFill>
                  <a:srgbClr val="005B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36"/>
          <p:cNvSpPr txBox="1"/>
          <p:nvPr>
            <p:ph idx="1" type="subTitle"/>
          </p:nvPr>
        </p:nvSpPr>
        <p:spPr>
          <a:xfrm>
            <a:off x="1143000" y="1531088"/>
            <a:ext cx="6858000" cy="24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/>
          <p:nvPr>
            <p:ph type="title"/>
          </p:nvPr>
        </p:nvSpPr>
        <p:spPr>
          <a:xfrm>
            <a:off x="628650" y="56665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3300"/>
              <a:buFont typeface="Arial"/>
              <a:buNone/>
              <a:defRPr b="1">
                <a:solidFill>
                  <a:srgbClr val="005B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37"/>
          <p:cNvSpPr txBox="1"/>
          <p:nvPr>
            <p:ph idx="1" type="body"/>
          </p:nvPr>
        </p:nvSpPr>
        <p:spPr>
          <a:xfrm>
            <a:off x="628650" y="1662032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bullet points slide">
  <p:cSld name="Text with bullet points slid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8"/>
          <p:cNvSpPr txBox="1"/>
          <p:nvPr>
            <p:ph type="title"/>
          </p:nvPr>
        </p:nvSpPr>
        <p:spPr>
          <a:xfrm>
            <a:off x="628650" y="49567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3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38"/>
          <p:cNvSpPr txBox="1"/>
          <p:nvPr>
            <p:ph idx="1" type="body"/>
          </p:nvPr>
        </p:nvSpPr>
        <p:spPr>
          <a:xfrm>
            <a:off x="628650" y="164668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ientific Slide with Graph/Image">
  <p:cSld name="Scientific Slide with Graph/Imag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9"/>
          <p:cNvSpPr/>
          <p:nvPr>
            <p:ph idx="2" type="pic"/>
          </p:nvPr>
        </p:nvSpPr>
        <p:spPr>
          <a:xfrm>
            <a:off x="4687584" y="794550"/>
            <a:ext cx="4248600" cy="34206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9"/>
          <p:cNvSpPr txBox="1"/>
          <p:nvPr>
            <p:ph idx="1" type="body"/>
          </p:nvPr>
        </p:nvSpPr>
        <p:spPr>
          <a:xfrm>
            <a:off x="438898" y="1095070"/>
            <a:ext cx="39303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BAA"/>
              </a:buClr>
              <a:buSzPts val="3300"/>
              <a:buFont typeface="Arial"/>
              <a:buNone/>
              <a:defRPr b="1" i="0" sz="3300" u="none" cap="none" strike="noStrike">
                <a:solidFill>
                  <a:srgbClr val="005BA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39"/>
          <p:cNvSpPr txBox="1"/>
          <p:nvPr>
            <p:ph idx="3" type="body"/>
          </p:nvPr>
        </p:nvSpPr>
        <p:spPr>
          <a:xfrm>
            <a:off x="438898" y="1826232"/>
            <a:ext cx="39303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" type="twoTxTwoObj">
  <p:cSld name="TWO_OBJECTS_WITH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3300"/>
              <a:buFont typeface="Arial"/>
              <a:buNone/>
              <a:defRPr b="1">
                <a:solidFill>
                  <a:srgbClr val="005B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4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4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4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4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Thank you Slid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1"/>
          <p:cNvSpPr txBox="1"/>
          <p:nvPr>
            <p:ph type="title"/>
          </p:nvPr>
        </p:nvSpPr>
        <p:spPr>
          <a:xfrm>
            <a:off x="0" y="1577578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3300"/>
              <a:buFont typeface="Arial"/>
              <a:buNone/>
              <a:defRPr>
                <a:solidFill>
                  <a:srgbClr val="005B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41"/>
          <p:cNvSpPr txBox="1"/>
          <p:nvPr/>
        </p:nvSpPr>
        <p:spPr>
          <a:xfrm>
            <a:off x="2868659" y="3429060"/>
            <a:ext cx="3406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" sz="2400" u="none" strike="noStrike">
                <a:solidFill>
                  <a:srgbClr val="005BAA"/>
                </a:solidFill>
                <a:latin typeface="Arial"/>
                <a:ea typeface="Arial"/>
                <a:cs typeface="Arial"/>
                <a:sym typeface="Arial"/>
              </a:rPr>
              <a:t>wmo.int</a:t>
            </a:r>
            <a:endParaRPr sz="110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2608464"/>
            <a:ext cx="9144004" cy="253503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627518" y="165314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3300"/>
              <a:buFont typeface="Arial"/>
              <a:buNone/>
              <a:defRPr b="1" i="0" sz="3300" u="none" cap="none" strike="noStrike">
                <a:solidFill>
                  <a:srgbClr val="005B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2608464"/>
            <a:ext cx="9143996" cy="253503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8"/>
          <p:cNvSpPr txBox="1"/>
          <p:nvPr>
            <p:ph type="title"/>
          </p:nvPr>
        </p:nvSpPr>
        <p:spPr>
          <a:xfrm>
            <a:off x="627518" y="165314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3300"/>
              <a:buFont typeface="Arial"/>
              <a:buNone/>
              <a:defRPr b="1" i="0" sz="3300" u="none" cap="none" strike="noStrike">
                <a:solidFill>
                  <a:srgbClr val="005B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ithub.com/opencdms/surface" TargetMode="External"/><Relationship Id="rId4" Type="http://schemas.openxmlformats.org/officeDocument/2006/relationships/hyperlink" Target="https://dev.nms.gov.bz/" TargetMode="External"/><Relationship Id="rId5" Type="http://schemas.openxmlformats.org/officeDocument/2006/relationships/hyperlink" Target="http://surface.opencdms.org/" TargetMode="External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3"/>
          <p:cNvSpPr/>
          <p:nvPr/>
        </p:nvSpPr>
        <p:spPr>
          <a:xfrm>
            <a:off x="3755225" y="2153072"/>
            <a:ext cx="939588" cy="63039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3"/>
          <p:cNvSpPr/>
          <p:nvPr/>
        </p:nvSpPr>
        <p:spPr>
          <a:xfrm>
            <a:off x="912237" y="2380811"/>
            <a:ext cx="1223043" cy="21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3"/>
          <p:cNvSpPr/>
          <p:nvPr/>
        </p:nvSpPr>
        <p:spPr>
          <a:xfrm>
            <a:off x="6509657" y="2311769"/>
            <a:ext cx="866071" cy="31299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3"/>
          <p:cNvSpPr/>
          <p:nvPr/>
        </p:nvSpPr>
        <p:spPr>
          <a:xfrm>
            <a:off x="3078101" y="2339920"/>
            <a:ext cx="648113" cy="25669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004" y="1942064"/>
            <a:ext cx="1261800" cy="12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3"/>
          <p:cNvSpPr/>
          <p:nvPr/>
        </p:nvSpPr>
        <p:spPr>
          <a:xfrm>
            <a:off x="7495290" y="1613587"/>
            <a:ext cx="1350900" cy="1604731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3"/>
          <p:cNvSpPr txBox="1"/>
          <p:nvPr/>
        </p:nvSpPr>
        <p:spPr>
          <a:xfrm>
            <a:off x="7600670" y="1646165"/>
            <a:ext cx="1202245" cy="1485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WIS2.0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OSCAR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 App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Early warning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3"/>
          <p:cNvSpPr/>
          <p:nvPr/>
        </p:nvSpPr>
        <p:spPr>
          <a:xfrm>
            <a:off x="2172511" y="1936777"/>
            <a:ext cx="1143300" cy="106298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3"/>
          <p:cNvSpPr txBox="1"/>
          <p:nvPr/>
        </p:nvSpPr>
        <p:spPr>
          <a:xfrm>
            <a:off x="261175" y="1341473"/>
            <a:ext cx="13509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Raw Data from weather stations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3"/>
          <p:cNvSpPr txBox="1"/>
          <p:nvPr/>
        </p:nvSpPr>
        <p:spPr>
          <a:xfrm>
            <a:off x="2558142" y="66851"/>
            <a:ext cx="4481286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F5C99"/>
                </a:solidFill>
                <a:latin typeface="Comic Sans MS"/>
                <a:ea typeface="Comic Sans MS"/>
                <a:cs typeface="Comic Sans MS"/>
                <a:sym typeface="Comic Sans MS"/>
              </a:rPr>
              <a:t>GBON </a:t>
            </a:r>
            <a:r>
              <a:rPr b="1" lang="en" sz="1800">
                <a:solidFill>
                  <a:srgbClr val="1F5C99"/>
                </a:solidFill>
                <a:latin typeface="Comic Sans MS"/>
                <a:ea typeface="Comic Sans MS"/>
                <a:cs typeface="Comic Sans MS"/>
                <a:sym typeface="Comic Sans MS"/>
              </a:rPr>
              <a:t>Data Flow</a:t>
            </a:r>
            <a:endParaRPr b="1" sz="1800">
              <a:solidFill>
                <a:srgbClr val="1F5C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4" name="Google Shape;174;p43"/>
          <p:cNvSpPr txBox="1"/>
          <p:nvPr/>
        </p:nvSpPr>
        <p:spPr>
          <a:xfrm>
            <a:off x="7256167" y="775852"/>
            <a:ext cx="1648990" cy="907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Users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Internal, local or International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3"/>
          <p:cNvSpPr/>
          <p:nvPr/>
        </p:nvSpPr>
        <p:spPr>
          <a:xfrm>
            <a:off x="5533784" y="2186150"/>
            <a:ext cx="939588" cy="600521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3"/>
          <p:cNvSpPr/>
          <p:nvPr/>
        </p:nvSpPr>
        <p:spPr>
          <a:xfrm>
            <a:off x="4805519" y="2358064"/>
            <a:ext cx="711861" cy="25669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3"/>
          <p:cNvSpPr txBox="1"/>
          <p:nvPr/>
        </p:nvSpPr>
        <p:spPr>
          <a:xfrm>
            <a:off x="3749428" y="2085265"/>
            <a:ext cx="996310" cy="6613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Realtime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Ingestion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99% uptime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3"/>
          <p:cNvSpPr txBox="1"/>
          <p:nvPr/>
        </p:nvSpPr>
        <p:spPr>
          <a:xfrm>
            <a:off x="5517380" y="2290792"/>
            <a:ext cx="996310" cy="3549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C.D.M.S.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3"/>
          <p:cNvSpPr txBox="1"/>
          <p:nvPr/>
        </p:nvSpPr>
        <p:spPr>
          <a:xfrm>
            <a:off x="2229179" y="2061331"/>
            <a:ext cx="996310" cy="6613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 Data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4"/>
          <p:cNvSpPr txBox="1"/>
          <p:nvPr>
            <p:ph type="title"/>
          </p:nvPr>
        </p:nvSpPr>
        <p:spPr>
          <a:xfrm>
            <a:off x="2507250" y="104475"/>
            <a:ext cx="4129500" cy="707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Problems</a:t>
            </a:r>
            <a:endParaRPr/>
          </a:p>
        </p:txBody>
      </p:sp>
      <p:sp>
        <p:nvSpPr>
          <p:cNvPr id="185" name="Google Shape;185;p44"/>
          <p:cNvSpPr txBox="1"/>
          <p:nvPr>
            <p:ph idx="1" type="body"/>
          </p:nvPr>
        </p:nvSpPr>
        <p:spPr>
          <a:xfrm>
            <a:off x="405650" y="1125150"/>
            <a:ext cx="8520600" cy="341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No established realtime data flow and management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Duplication of message transmissions i.e. GTS and WIS2.0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Wide range of weather station formats - some countries have up to 5 different formats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Strange data logger programming choices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No centralized database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No automated message generation and publishing on WIS2.0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5"/>
          <p:cNvSpPr/>
          <p:nvPr/>
        </p:nvSpPr>
        <p:spPr>
          <a:xfrm>
            <a:off x="4026779" y="1310714"/>
            <a:ext cx="1931335" cy="2562593"/>
          </a:xfrm>
          <a:prstGeom prst="roundRect">
            <a:avLst>
              <a:gd fmla="val 16667" name="adj"/>
            </a:avLst>
          </a:prstGeom>
          <a:solidFill>
            <a:srgbClr val="BEF2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5"/>
          <p:cNvSpPr/>
          <p:nvPr/>
        </p:nvSpPr>
        <p:spPr>
          <a:xfrm>
            <a:off x="4513116" y="1705810"/>
            <a:ext cx="939588" cy="63039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5"/>
          <p:cNvSpPr/>
          <p:nvPr/>
        </p:nvSpPr>
        <p:spPr>
          <a:xfrm>
            <a:off x="912237" y="2380811"/>
            <a:ext cx="1223043" cy="21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5"/>
          <p:cNvSpPr/>
          <p:nvPr/>
        </p:nvSpPr>
        <p:spPr>
          <a:xfrm>
            <a:off x="3356096" y="2415952"/>
            <a:ext cx="648113" cy="25669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004" y="1430431"/>
            <a:ext cx="1261800" cy="12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5"/>
          <p:cNvSpPr/>
          <p:nvPr/>
        </p:nvSpPr>
        <p:spPr>
          <a:xfrm>
            <a:off x="7711188" y="1598210"/>
            <a:ext cx="1350900" cy="1892175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5"/>
          <p:cNvSpPr txBox="1"/>
          <p:nvPr/>
        </p:nvSpPr>
        <p:spPr>
          <a:xfrm>
            <a:off x="7699219" y="1906505"/>
            <a:ext cx="1430235" cy="13234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WIS2.0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OSCAR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 App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Early warning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5"/>
          <p:cNvSpPr/>
          <p:nvPr/>
        </p:nvSpPr>
        <p:spPr>
          <a:xfrm>
            <a:off x="2172511" y="1936777"/>
            <a:ext cx="1143300" cy="106298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5"/>
          <p:cNvSpPr txBox="1"/>
          <p:nvPr/>
        </p:nvSpPr>
        <p:spPr>
          <a:xfrm>
            <a:off x="231962" y="2468267"/>
            <a:ext cx="1350900" cy="12019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Raw Data from weather stations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Manual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Automatic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5"/>
          <p:cNvSpPr txBox="1"/>
          <p:nvPr/>
        </p:nvSpPr>
        <p:spPr>
          <a:xfrm>
            <a:off x="7503491" y="751063"/>
            <a:ext cx="1648990" cy="907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Users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Internal, local or International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5"/>
          <p:cNvSpPr/>
          <p:nvPr/>
        </p:nvSpPr>
        <p:spPr>
          <a:xfrm>
            <a:off x="4513116" y="2769001"/>
            <a:ext cx="939588" cy="600521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5"/>
          <p:cNvSpPr txBox="1"/>
          <p:nvPr/>
        </p:nvSpPr>
        <p:spPr>
          <a:xfrm>
            <a:off x="4202725" y="1270193"/>
            <a:ext cx="1648990" cy="5847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S.U.R.F.A.C.E.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5"/>
          <p:cNvSpPr txBox="1"/>
          <p:nvPr/>
        </p:nvSpPr>
        <p:spPr>
          <a:xfrm>
            <a:off x="4500542" y="1660723"/>
            <a:ext cx="996310" cy="6613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Realtime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Ingestion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99% uptime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5"/>
          <p:cNvSpPr txBox="1"/>
          <p:nvPr/>
        </p:nvSpPr>
        <p:spPr>
          <a:xfrm>
            <a:off x="4512269" y="2893135"/>
            <a:ext cx="996310" cy="3549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C.D.M.S.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5"/>
          <p:cNvSpPr txBox="1"/>
          <p:nvPr/>
        </p:nvSpPr>
        <p:spPr>
          <a:xfrm>
            <a:off x="2263137" y="2085265"/>
            <a:ext cx="996310" cy="6613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 Data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5"/>
          <p:cNvSpPr/>
          <p:nvPr/>
        </p:nvSpPr>
        <p:spPr>
          <a:xfrm>
            <a:off x="6027660" y="1677284"/>
            <a:ext cx="1671559" cy="49708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5"/>
          <p:cNvSpPr txBox="1"/>
          <p:nvPr/>
        </p:nvSpPr>
        <p:spPr>
          <a:xfrm>
            <a:off x="6196146" y="1735365"/>
            <a:ext cx="1178550" cy="3809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WMO msgs</a:t>
            </a: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DayCLI, SYNOP, CLIMAT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5"/>
          <p:cNvSpPr/>
          <p:nvPr/>
        </p:nvSpPr>
        <p:spPr>
          <a:xfrm>
            <a:off x="6052145" y="2331084"/>
            <a:ext cx="1589396" cy="36114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5"/>
          <p:cNvSpPr txBox="1"/>
          <p:nvPr/>
        </p:nvSpPr>
        <p:spPr>
          <a:xfrm>
            <a:off x="5980686" y="2374791"/>
            <a:ext cx="1364494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STATION METADATA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5"/>
          <p:cNvSpPr/>
          <p:nvPr/>
        </p:nvSpPr>
        <p:spPr>
          <a:xfrm>
            <a:off x="6050333" y="2931614"/>
            <a:ext cx="1589396" cy="36114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5"/>
          <p:cNvSpPr txBox="1"/>
          <p:nvPr/>
        </p:nvSpPr>
        <p:spPr>
          <a:xfrm>
            <a:off x="5976679" y="2978549"/>
            <a:ext cx="1494549" cy="265435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 API – realtime data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5"/>
          <p:cNvSpPr txBox="1"/>
          <p:nvPr>
            <p:ph type="title"/>
          </p:nvPr>
        </p:nvSpPr>
        <p:spPr>
          <a:xfrm>
            <a:off x="315686" y="137288"/>
            <a:ext cx="8654143" cy="497087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ct val="90909"/>
              <a:buFont typeface="Arial"/>
              <a:buNone/>
            </a:pPr>
            <a:r>
              <a:rPr lang="en"/>
              <a:t>Belize Example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"/>
          <p:cNvSpPr txBox="1"/>
          <p:nvPr>
            <p:ph type="title"/>
          </p:nvPr>
        </p:nvSpPr>
        <p:spPr>
          <a:xfrm>
            <a:off x="311700" y="-109225"/>
            <a:ext cx="85206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2100"/>
              <a:buFont typeface="Arial"/>
              <a:buNone/>
            </a:pPr>
            <a:r>
              <a:rPr lang="en" sz="2500"/>
              <a:t>SURFACE</a:t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2100"/>
              <a:buFont typeface="Arial"/>
              <a:buNone/>
            </a:pPr>
            <a:r>
              <a:rPr lang="en" sz="1900" u="sng"/>
              <a:t>S</a:t>
            </a:r>
            <a:r>
              <a:rPr b="0" lang="en" sz="1900"/>
              <a:t>ystem</a:t>
            </a:r>
            <a:r>
              <a:rPr lang="en" sz="1900"/>
              <a:t> </a:t>
            </a:r>
            <a:r>
              <a:rPr b="0" lang="en" sz="1900"/>
              <a:t>for</a:t>
            </a:r>
            <a:r>
              <a:rPr lang="en" sz="1900"/>
              <a:t> </a:t>
            </a:r>
            <a:r>
              <a:rPr lang="en" sz="1900" u="sng"/>
              <a:t>U</a:t>
            </a:r>
            <a:r>
              <a:rPr b="0" lang="en" sz="1900"/>
              <a:t>nified</a:t>
            </a:r>
            <a:r>
              <a:rPr lang="en" sz="1900"/>
              <a:t> </a:t>
            </a:r>
            <a:r>
              <a:rPr lang="en" sz="1900" u="sng"/>
              <a:t>R</a:t>
            </a:r>
            <a:r>
              <a:rPr b="0" lang="en" sz="1900"/>
              <a:t>eal-time</a:t>
            </a:r>
            <a:r>
              <a:rPr lang="en" sz="1900"/>
              <a:t> </a:t>
            </a:r>
            <a:r>
              <a:rPr b="0" lang="en" sz="1900"/>
              <a:t>monitoring and</a:t>
            </a:r>
            <a:r>
              <a:rPr lang="en" sz="1900"/>
              <a:t> </a:t>
            </a:r>
            <a:r>
              <a:rPr lang="en" sz="1900" u="sng"/>
              <a:t>F</a:t>
            </a:r>
            <a:r>
              <a:rPr b="0" lang="en" sz="1900"/>
              <a:t>orecasting of</a:t>
            </a:r>
            <a:r>
              <a:rPr lang="en" sz="1900"/>
              <a:t> </a:t>
            </a:r>
            <a:r>
              <a:rPr lang="en" sz="1900" u="sng"/>
              <a:t>A</a:t>
            </a:r>
            <a:r>
              <a:rPr b="0" lang="en" sz="1900"/>
              <a:t>tmospheric and </a:t>
            </a:r>
            <a:r>
              <a:rPr lang="en" sz="1900" u="sng"/>
              <a:t>C</a:t>
            </a:r>
            <a:r>
              <a:rPr b="0" lang="en" sz="1900"/>
              <a:t>limatic</a:t>
            </a:r>
            <a:r>
              <a:rPr lang="en" sz="1900"/>
              <a:t> </a:t>
            </a:r>
            <a:r>
              <a:rPr lang="en" sz="1900" u="sng"/>
              <a:t>E</a:t>
            </a:r>
            <a:r>
              <a:rPr b="0" lang="en" sz="1900"/>
              <a:t>vents</a:t>
            </a:r>
            <a:endParaRPr b="0" sz="1900"/>
          </a:p>
        </p:txBody>
      </p:sp>
      <p:sp>
        <p:nvSpPr>
          <p:cNvPr id="217" name="Google Shape;217;p46"/>
          <p:cNvSpPr txBox="1"/>
          <p:nvPr>
            <p:ph idx="1" type="body"/>
          </p:nvPr>
        </p:nvSpPr>
        <p:spPr>
          <a:xfrm>
            <a:off x="112129" y="967608"/>
            <a:ext cx="6996243" cy="45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400"/>
              <a:t>Supports realtime data ingestion – LRGS, FTP</a:t>
            </a:r>
            <a:endParaRPr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400"/>
              <a:t>Multiple data entry methods(key entry, excel, AWS files) </a:t>
            </a:r>
            <a:endParaRPr sz="14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400"/>
              <a:t>Aggregates Sub-hourly data intervals to: </a:t>
            </a:r>
            <a:r>
              <a:rPr lang="en" sz="900"/>
              <a:t>Hourly, Daily, Monthly, Yearly data</a:t>
            </a:r>
            <a:endParaRPr sz="9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400"/>
              <a:t>Monitors weather station performance &amp; data flow</a:t>
            </a:r>
            <a:endParaRPr sz="14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400"/>
              <a:t>Stores metadata for stations, instruments and maintenance reports </a:t>
            </a:r>
            <a:endParaRPr sz="14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400"/>
              <a:t>Automatic QC Procedures</a:t>
            </a:r>
            <a:endParaRPr sz="1400"/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</a:pPr>
            <a:r>
              <a:rPr lang="en" sz="900"/>
              <a:t>Range, Step and Persistence AQC checks</a:t>
            </a:r>
            <a:endParaRPr sz="9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400"/>
              <a:t>WMO compliance</a:t>
            </a:r>
            <a:endParaRPr sz="1400"/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</a:pPr>
            <a:r>
              <a:rPr lang="en" sz="1100"/>
              <a:t>Generates WMO messages from database(Synop, CLIMAT, DayCLI)</a:t>
            </a:r>
            <a:endParaRPr sz="1100"/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</a:pPr>
            <a:r>
              <a:rPr lang="en" sz="1100"/>
              <a:t>Automatic data push to WIS2box/WIS2.0 node</a:t>
            </a:r>
            <a:endParaRPr sz="1100"/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</a:pPr>
            <a:r>
              <a:rPr lang="en" sz="1100"/>
              <a:t>Integrates with WMO OSCAR for metadata management</a:t>
            </a:r>
            <a:endParaRPr sz="11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400"/>
              <a:t>Open Source Application  </a:t>
            </a:r>
            <a:endParaRPr sz="14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500"/>
              <a:t>Project -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https://github.com/opencdms/surface</a:t>
            </a:r>
            <a:r>
              <a:rPr lang="en" sz="1500"/>
              <a:t> 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500"/>
              <a:t>Test site – </a:t>
            </a:r>
            <a:r>
              <a:rPr lang="en" sz="1500" u="sng">
                <a:solidFill>
                  <a:schemeClr val="hlink"/>
                </a:solidFill>
                <a:hlinkClick r:id="rId4"/>
              </a:rPr>
              <a:t>https://dev.nms.gov.bz</a:t>
            </a:r>
            <a:r>
              <a:rPr lang="en" sz="1500" u="sng">
                <a:solidFill>
                  <a:schemeClr val="accent5"/>
                </a:solidFill>
              </a:rPr>
              <a:t> 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400"/>
              <a:t>Tech Stack – </a:t>
            </a:r>
            <a:r>
              <a:rPr lang="en" sz="900"/>
              <a:t>Docker/Postgres with TimescaleDB/Python/Django Framework/VueJS frontend/</a:t>
            </a:r>
            <a:r>
              <a:rPr lang="en" sz="1000"/>
              <a:t>Restful API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500"/>
          </a:p>
        </p:txBody>
      </p:sp>
      <p:pic>
        <p:nvPicPr>
          <p:cNvPr id="218" name="Google Shape;218;p4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03683" y="1202401"/>
            <a:ext cx="3254828" cy="2872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"/>
          <p:cNvSpPr txBox="1"/>
          <p:nvPr>
            <p:ph type="title"/>
          </p:nvPr>
        </p:nvSpPr>
        <p:spPr>
          <a:xfrm>
            <a:off x="387900" y="60397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2700"/>
              <a:buFont typeface="Arial"/>
              <a:buNone/>
            </a:pPr>
            <a:r>
              <a:rPr lang="en" sz="3000"/>
              <a:t>Map View – Sint Maarten – Princess Julianna</a:t>
            </a:r>
            <a:endParaRPr/>
          </a:p>
        </p:txBody>
      </p:sp>
      <p:pic>
        <p:nvPicPr>
          <p:cNvPr id="224" name="Google Shape;22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028" y="811730"/>
            <a:ext cx="8055428" cy="365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27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0" name="Google Shape;230;p4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54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31" name="Google Shape;23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371" y="431796"/>
            <a:ext cx="7855172" cy="4468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9"/>
          <p:cNvSpPr txBox="1"/>
          <p:nvPr>
            <p:ph type="title"/>
          </p:nvPr>
        </p:nvSpPr>
        <p:spPr>
          <a:xfrm>
            <a:off x="1357086" y="0"/>
            <a:ext cx="73551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2700"/>
              <a:buFont typeface="Arial"/>
              <a:buNone/>
            </a:pPr>
            <a:r>
              <a:rPr lang="en"/>
              <a:t>Manual data Entry Form for SYNOP</a:t>
            </a:r>
            <a:endParaRPr/>
          </a:p>
        </p:txBody>
      </p:sp>
      <p:pic>
        <p:nvPicPr>
          <p:cNvPr id="237" name="Google Shape;23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5150"/>
            <a:ext cx="9144002" cy="4362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0"/>
          <p:cNvSpPr txBox="1"/>
          <p:nvPr>
            <p:ph type="title"/>
          </p:nvPr>
        </p:nvSpPr>
        <p:spPr>
          <a:xfrm>
            <a:off x="82175" y="105675"/>
            <a:ext cx="2475600" cy="11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2700"/>
              <a:buFont typeface="Arial"/>
              <a:buNone/>
            </a:pPr>
            <a:r>
              <a:rPr lang="en"/>
              <a:t>WIS2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2700"/>
              <a:buFont typeface="Arial"/>
              <a:buNone/>
            </a:pPr>
            <a:r>
              <a:rPr lang="en"/>
              <a:t>Dashboard</a:t>
            </a:r>
            <a:endParaRPr/>
          </a:p>
        </p:txBody>
      </p:sp>
      <p:pic>
        <p:nvPicPr>
          <p:cNvPr id="243" name="Google Shape;24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571750"/>
            <a:ext cx="8839201" cy="24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900" y="2931425"/>
            <a:ext cx="3807376" cy="20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1100" y="2900550"/>
            <a:ext cx="4922924" cy="19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54800" y="105675"/>
            <a:ext cx="6075023" cy="269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1"/>
          <p:cNvSpPr txBox="1"/>
          <p:nvPr>
            <p:ph type="title"/>
          </p:nvPr>
        </p:nvSpPr>
        <p:spPr>
          <a:xfrm>
            <a:off x="79829" y="204919"/>
            <a:ext cx="90423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ct val="100000"/>
              <a:buFont typeface="Arial"/>
              <a:buNone/>
            </a:pPr>
            <a:r>
              <a:rPr lang="en"/>
              <a:t>REGIONAL ADOPTION OF SURFACE AUTOMATION</a:t>
            </a:r>
            <a:endParaRPr/>
          </a:p>
        </p:txBody>
      </p:sp>
      <p:sp>
        <p:nvSpPr>
          <p:cNvPr id="252" name="Google Shape;252;p51"/>
          <p:cNvSpPr txBox="1"/>
          <p:nvPr>
            <p:ph idx="1" type="body"/>
          </p:nvPr>
        </p:nvSpPr>
        <p:spPr>
          <a:xfrm>
            <a:off x="685800" y="1367234"/>
            <a:ext cx="7772400" cy="29979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</a:pPr>
            <a:r>
              <a:t/>
            </a:r>
            <a:endParaRPr/>
          </a:p>
        </p:txBody>
      </p:sp>
      <p:pic>
        <p:nvPicPr>
          <p:cNvPr id="253" name="Google Shape;25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0046"/>
            <a:ext cx="9144001" cy="4177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