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3" r:id="rId5"/>
    <p:sldMasterId id="2147483681" r:id="rId6"/>
  </p:sldMasterIdLst>
  <p:notesMasterIdLst>
    <p:notesMasterId r:id="rId25"/>
  </p:notesMasterIdLst>
  <p:handoutMasterIdLst>
    <p:handoutMasterId r:id="rId26"/>
  </p:handoutMasterIdLst>
  <p:sldIdLst>
    <p:sldId id="258" r:id="rId7"/>
    <p:sldId id="1388" r:id="rId8"/>
    <p:sldId id="1401" r:id="rId9"/>
    <p:sldId id="1405" r:id="rId10"/>
    <p:sldId id="1407" r:id="rId11"/>
    <p:sldId id="259" r:id="rId12"/>
    <p:sldId id="1409" r:id="rId13"/>
    <p:sldId id="1529" r:id="rId14"/>
    <p:sldId id="1530" r:id="rId15"/>
    <p:sldId id="1523" r:id="rId16"/>
    <p:sldId id="1524" r:id="rId17"/>
    <p:sldId id="1534" r:id="rId18"/>
    <p:sldId id="1535" r:id="rId19"/>
    <p:sldId id="1531" r:id="rId20"/>
    <p:sldId id="1536" r:id="rId21"/>
    <p:sldId id="1537" r:id="rId22"/>
    <p:sldId id="1404" r:id="rId23"/>
    <p:sldId id="1365" r:id="rId24"/>
  </p:sldIdLst>
  <p:sldSz cx="12192000" cy="6858000"/>
  <p:notesSz cx="6858000" cy="9144000"/>
  <p:embeddedFontLs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EDFE90-AB1F-FE86-FC1F-FE60FBC82BE7}" name="Luis Filipe NUNES" initials="LFN" userId="S::lfnunes@wmo.int::4aa28c8f-af2c-4a2b-9cfc-8cf541e572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70BF54"/>
    <a:srgbClr val="FAA61A"/>
    <a:srgbClr val="66CCFF"/>
    <a:srgbClr val="36B5C5"/>
    <a:srgbClr val="6699FF"/>
    <a:srgbClr val="00B5D5"/>
    <a:srgbClr val="013DA5"/>
    <a:srgbClr val="A5002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E1E3C-B91C-4874-9372-F9E4C1905334}" v="49" dt="2025-05-05T00:01:44.990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197"/>
  </p:normalViewPr>
  <p:slideViewPr>
    <p:cSldViewPr snapToGrid="0" snapToObjects="1" showGuides="1">
      <p:cViewPr varScale="1">
        <p:scale>
          <a:sx n="83" d="100"/>
          <a:sy n="83" d="100"/>
        </p:scale>
        <p:origin x="643" y="77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1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can Buyukbas" userId="ef4d9409-638f-4353-a4e1-71e0628c0db0" providerId="ADAL" clId="{07AF171F-D3D9-4CD2-8FC6-27CD8A8256ED}"/>
    <pc:docChg chg="undo redo custSel addSld delSld modSld">
      <pc:chgData name="Ercan Buyukbas" userId="ef4d9409-638f-4353-a4e1-71e0628c0db0" providerId="ADAL" clId="{07AF171F-D3D9-4CD2-8FC6-27CD8A8256ED}" dt="2023-09-18T13:42:37.088" v="2974" actId="2711"/>
      <pc:docMkLst>
        <pc:docMk/>
      </pc:docMkLst>
      <pc:sldChg chg="addSp delSp modSp mod">
        <pc:chgData name="Ercan Buyukbas" userId="ef4d9409-638f-4353-a4e1-71e0628c0db0" providerId="ADAL" clId="{07AF171F-D3D9-4CD2-8FC6-27CD8A8256ED}" dt="2023-09-18T13:42:37.088" v="2974" actId="2711"/>
        <pc:sldMkLst>
          <pc:docMk/>
          <pc:sldMk cId="848427124" sldId="1326"/>
        </pc:sldMkLst>
      </pc:sldChg>
      <pc:sldChg chg="del">
        <pc:chgData name="Ercan Buyukbas" userId="ef4d9409-638f-4353-a4e1-71e0628c0db0" providerId="ADAL" clId="{07AF171F-D3D9-4CD2-8FC6-27CD8A8256ED}" dt="2023-09-18T13:00:58.839" v="2858" actId="47"/>
        <pc:sldMkLst>
          <pc:docMk/>
          <pc:sldMk cId="2791397115" sldId="1362"/>
        </pc:sldMkLst>
      </pc:sldChg>
      <pc:sldChg chg="addSp delSp modSp del mod modAnim">
        <pc:chgData name="Ercan Buyukbas" userId="ef4d9409-638f-4353-a4e1-71e0628c0db0" providerId="ADAL" clId="{07AF171F-D3D9-4CD2-8FC6-27CD8A8256ED}" dt="2023-09-17T13:30:01.595" v="258" actId="2696"/>
        <pc:sldMkLst>
          <pc:docMk/>
          <pc:sldMk cId="109804862" sldId="1365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1395823606" sldId="1366"/>
        </pc:sldMkLst>
      </pc:sldChg>
      <pc:sldChg chg="modSp mod">
        <pc:chgData name="Ercan Buyukbas" userId="ef4d9409-638f-4353-a4e1-71e0628c0db0" providerId="ADAL" clId="{07AF171F-D3D9-4CD2-8FC6-27CD8A8256ED}" dt="2023-09-18T05:45:28.071" v="2668" actId="20577"/>
        <pc:sldMkLst>
          <pc:docMk/>
          <pc:sldMk cId="1894581133" sldId="1384"/>
        </pc:sldMkLst>
      </pc:sldChg>
      <pc:sldChg chg="addSp delSp modSp del mod delAnim">
        <pc:chgData name="Ercan Buyukbas" userId="ef4d9409-638f-4353-a4e1-71e0628c0db0" providerId="ADAL" clId="{07AF171F-D3D9-4CD2-8FC6-27CD8A8256ED}" dt="2023-09-17T13:29:55.235" v="257" actId="2696"/>
        <pc:sldMkLst>
          <pc:docMk/>
          <pc:sldMk cId="2117840436" sldId="1387"/>
        </pc:sldMkLst>
      </pc:sldChg>
      <pc:sldChg chg="del">
        <pc:chgData name="Ercan Buyukbas" userId="ef4d9409-638f-4353-a4e1-71e0628c0db0" providerId="ADAL" clId="{07AF171F-D3D9-4CD2-8FC6-27CD8A8256ED}" dt="2023-09-18T05:46:03.658" v="2670" actId="47"/>
        <pc:sldMkLst>
          <pc:docMk/>
          <pc:sldMk cId="2926627712" sldId="1387"/>
        </pc:sldMkLst>
      </pc:sldChg>
      <pc:sldChg chg="addSp delSp modSp mod delAnim modAnim">
        <pc:chgData name="Ercan Buyukbas" userId="ef4d9409-638f-4353-a4e1-71e0628c0db0" providerId="ADAL" clId="{07AF171F-D3D9-4CD2-8FC6-27CD8A8256ED}" dt="2023-09-17T16:51:20.315" v="1187" actId="255"/>
        <pc:sldMkLst>
          <pc:docMk/>
          <pc:sldMk cId="2511083286" sldId="1388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2168945713" sldId="1389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1076254360" sldId="1392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3942347401" sldId="1393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3355603937" sldId="1395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2323998966" sldId="1396"/>
        </pc:sldMkLst>
      </pc:sldChg>
      <pc:sldChg chg="del">
        <pc:chgData name="Ercan Buyukbas" userId="ef4d9409-638f-4353-a4e1-71e0628c0db0" providerId="ADAL" clId="{07AF171F-D3D9-4CD2-8FC6-27CD8A8256ED}" dt="2023-09-18T05:45:50.560" v="2669" actId="47"/>
        <pc:sldMkLst>
          <pc:docMk/>
          <pc:sldMk cId="3052708665" sldId="1397"/>
        </pc:sldMkLst>
      </pc:sldChg>
      <pc:sldChg chg="modSp del">
        <pc:chgData name="Ercan Buyukbas" userId="ef4d9409-638f-4353-a4e1-71e0628c0db0" providerId="ADAL" clId="{07AF171F-D3D9-4CD2-8FC6-27CD8A8256ED}" dt="2023-09-17T13:24:07.863" v="149" actId="47"/>
        <pc:sldMkLst>
          <pc:docMk/>
          <pc:sldMk cId="357922597" sldId="1398"/>
        </pc:sldMkLst>
      </pc:sldChg>
      <pc:sldChg chg="del">
        <pc:chgData name="Ercan Buyukbas" userId="ef4d9409-638f-4353-a4e1-71e0628c0db0" providerId="ADAL" clId="{07AF171F-D3D9-4CD2-8FC6-27CD8A8256ED}" dt="2023-09-18T05:43:31.133" v="2533" actId="47"/>
        <pc:sldMkLst>
          <pc:docMk/>
          <pc:sldMk cId="1205626949" sldId="1398"/>
        </pc:sldMkLst>
      </pc:sldChg>
      <pc:sldChg chg="del">
        <pc:chgData name="Ercan Buyukbas" userId="ef4d9409-638f-4353-a4e1-71e0628c0db0" providerId="ADAL" clId="{07AF171F-D3D9-4CD2-8FC6-27CD8A8256ED}" dt="2023-09-17T16:56:54.508" v="1272" actId="47"/>
        <pc:sldMkLst>
          <pc:docMk/>
          <pc:sldMk cId="2020610685" sldId="1399"/>
        </pc:sldMkLst>
      </pc:sldChg>
      <pc:sldChg chg="addSp modSp del mod modAnim">
        <pc:chgData name="Ercan Buyukbas" userId="ef4d9409-638f-4353-a4e1-71e0628c0db0" providerId="ADAL" clId="{07AF171F-D3D9-4CD2-8FC6-27CD8A8256ED}" dt="2023-09-18T05:42:53.887" v="2528" actId="47"/>
        <pc:sldMkLst>
          <pc:docMk/>
          <pc:sldMk cId="4268258174" sldId="1400"/>
        </pc:sldMkLst>
      </pc:sldChg>
      <pc:sldChg chg="addSp delSp modSp mod modAnim">
        <pc:chgData name="Ercan Buyukbas" userId="ef4d9409-638f-4353-a4e1-71e0628c0db0" providerId="ADAL" clId="{07AF171F-D3D9-4CD2-8FC6-27CD8A8256ED}" dt="2023-09-17T13:53:20.919" v="704" actId="1076"/>
        <pc:sldMkLst>
          <pc:docMk/>
          <pc:sldMk cId="662801327" sldId="1401"/>
        </pc:sldMkLst>
      </pc:sldChg>
      <pc:sldChg chg="addSp delSp modSp add del mod delAnim modAnim">
        <pc:chgData name="Ercan Buyukbas" userId="ef4d9409-638f-4353-a4e1-71e0628c0db0" providerId="ADAL" clId="{07AF171F-D3D9-4CD2-8FC6-27CD8A8256ED}" dt="2023-09-18T05:43:00.712" v="2529" actId="47"/>
        <pc:sldMkLst>
          <pc:docMk/>
          <pc:sldMk cId="2562737701" sldId="1402"/>
        </pc:sldMkLst>
      </pc:sldChg>
      <pc:sldChg chg="del">
        <pc:chgData name="Ercan Buyukbas" userId="ef4d9409-638f-4353-a4e1-71e0628c0db0" providerId="ADAL" clId="{07AF171F-D3D9-4CD2-8FC6-27CD8A8256ED}" dt="2023-09-18T05:43:06.616" v="2530" actId="47"/>
        <pc:sldMkLst>
          <pc:docMk/>
          <pc:sldMk cId="1104696493" sldId="1403"/>
        </pc:sldMkLst>
      </pc:sldChg>
      <pc:sldChg chg="add">
        <pc:chgData name="Ercan Buyukbas" userId="ef4d9409-638f-4353-a4e1-71e0628c0db0" providerId="ADAL" clId="{07AF171F-D3D9-4CD2-8FC6-27CD8A8256ED}" dt="2023-09-18T05:43:25.460" v="2532"/>
        <pc:sldMkLst>
          <pc:docMk/>
          <pc:sldMk cId="3114485520" sldId="1404"/>
        </pc:sldMkLst>
      </pc:sldChg>
      <pc:sldChg chg="del">
        <pc:chgData name="Ercan Buyukbas" userId="ef4d9409-638f-4353-a4e1-71e0628c0db0" providerId="ADAL" clId="{07AF171F-D3D9-4CD2-8FC6-27CD8A8256ED}" dt="2023-09-18T05:43:21.551" v="2531" actId="2696"/>
        <pc:sldMkLst>
          <pc:docMk/>
          <pc:sldMk cId="3310275680" sldId="1404"/>
        </pc:sldMkLst>
      </pc:sldChg>
      <pc:sldChg chg="addSp delSp modSp mod delAnim modAnim">
        <pc:chgData name="Ercan Buyukbas" userId="ef4d9409-638f-4353-a4e1-71e0628c0db0" providerId="ADAL" clId="{07AF171F-D3D9-4CD2-8FC6-27CD8A8256ED}" dt="2023-09-18T10:49:34.599" v="2840" actId="14100"/>
        <pc:sldMkLst>
          <pc:docMk/>
          <pc:sldMk cId="701431115" sldId="1405"/>
        </pc:sldMkLst>
      </pc:sldChg>
      <pc:sldChg chg="modSp del">
        <pc:chgData name="Ercan Buyukbas" userId="ef4d9409-638f-4353-a4e1-71e0628c0db0" providerId="ADAL" clId="{07AF171F-D3D9-4CD2-8FC6-27CD8A8256ED}" dt="2023-09-18T10:30:24.238" v="2785" actId="47"/>
        <pc:sldMkLst>
          <pc:docMk/>
          <pc:sldMk cId="2679066722" sldId="1406"/>
        </pc:sldMkLst>
      </pc:sldChg>
      <pc:sldChg chg="modSp mod modAnim">
        <pc:chgData name="Ercan Buyukbas" userId="ef4d9409-638f-4353-a4e1-71e0628c0db0" providerId="ADAL" clId="{07AF171F-D3D9-4CD2-8FC6-27CD8A8256ED}" dt="2023-09-18T10:50:02.449" v="2845" actId="14100"/>
        <pc:sldMkLst>
          <pc:docMk/>
          <pc:sldMk cId="1932478375" sldId="1407"/>
        </pc:sldMkLst>
      </pc:sldChg>
    </pc:docChg>
  </pc:docChgLst>
  <pc:docChgLst>
    <pc:chgData name="Ercan Buyukbas" userId="ef4d9409-638f-4353-a4e1-71e0628c0db0" providerId="ADAL" clId="{444A8924-0FC8-45AD-88F4-AF5A3C783A31}"/>
    <pc:docChg chg="undo redo custSel delSld modSld">
      <pc:chgData name="Ercan Buyukbas" userId="ef4d9409-638f-4353-a4e1-71e0628c0db0" providerId="ADAL" clId="{444A8924-0FC8-45AD-88F4-AF5A3C783A31}" dt="2023-09-14T09:12:53.919" v="3659" actId="20577"/>
      <pc:docMkLst>
        <pc:docMk/>
      </pc:docMkLst>
      <pc:sldChg chg="modSp mod">
        <pc:chgData name="Ercan Buyukbas" userId="ef4d9409-638f-4353-a4e1-71e0628c0db0" providerId="ADAL" clId="{444A8924-0FC8-45AD-88F4-AF5A3C783A31}" dt="2023-09-14T08:06:43.545" v="3657" actId="20577"/>
        <pc:sldMkLst>
          <pc:docMk/>
          <pc:sldMk cId="848427124" sldId="1326"/>
        </pc:sldMkLst>
      </pc:sldChg>
      <pc:sldChg chg="addSp delSp modSp mod delAnim modAnim">
        <pc:chgData name="Ercan Buyukbas" userId="ef4d9409-638f-4353-a4e1-71e0628c0db0" providerId="ADAL" clId="{444A8924-0FC8-45AD-88F4-AF5A3C783A31}" dt="2023-09-14T07:20:34.602" v="3318" actId="1076"/>
        <pc:sldMkLst>
          <pc:docMk/>
          <pc:sldMk cId="109804862" sldId="1365"/>
        </pc:sldMkLst>
      </pc:sldChg>
      <pc:sldChg chg="addSp delSp modSp mod delAnim modAnim">
        <pc:chgData name="Ercan Buyukbas" userId="ef4d9409-638f-4353-a4e1-71e0628c0db0" providerId="ADAL" clId="{444A8924-0FC8-45AD-88F4-AF5A3C783A31}" dt="2023-09-13T21:15:36.493" v="1798"/>
        <pc:sldMkLst>
          <pc:docMk/>
          <pc:sldMk cId="1395823606" sldId="1366"/>
        </pc:sldMkLst>
      </pc:sldChg>
      <pc:sldChg chg="del">
        <pc:chgData name="Ercan Buyukbas" userId="ef4d9409-638f-4353-a4e1-71e0628c0db0" providerId="ADAL" clId="{444A8924-0FC8-45AD-88F4-AF5A3C783A31}" dt="2023-09-13T16:06:19.448" v="162" actId="47"/>
        <pc:sldMkLst>
          <pc:docMk/>
          <pc:sldMk cId="861216814" sldId="1367"/>
        </pc:sldMkLst>
      </pc:sldChg>
      <pc:sldChg chg="modSp mod">
        <pc:chgData name="Ercan Buyukbas" userId="ef4d9409-638f-4353-a4e1-71e0628c0db0" providerId="ADAL" clId="{444A8924-0FC8-45AD-88F4-AF5A3C783A31}" dt="2023-09-14T07:58:27.636" v="3568" actId="1076"/>
        <pc:sldMkLst>
          <pc:docMk/>
          <pc:sldMk cId="1894581133" sldId="1384"/>
        </pc:sldMkLst>
      </pc:sldChg>
      <pc:sldChg chg="del">
        <pc:chgData name="Ercan Buyukbas" userId="ef4d9409-638f-4353-a4e1-71e0628c0db0" providerId="ADAL" clId="{444A8924-0FC8-45AD-88F4-AF5A3C783A31}" dt="2023-09-13T19:48:35.009" v="465" actId="2696"/>
        <pc:sldMkLst>
          <pc:docMk/>
          <pc:sldMk cId="1524117672" sldId="1385"/>
        </pc:sldMkLst>
      </pc:sldChg>
      <pc:sldChg chg="del">
        <pc:chgData name="Ercan Buyukbas" userId="ef4d9409-638f-4353-a4e1-71e0628c0db0" providerId="ADAL" clId="{444A8924-0FC8-45AD-88F4-AF5A3C783A31}" dt="2023-09-13T20:48:12.667" v="1149" actId="47"/>
        <pc:sldMkLst>
          <pc:docMk/>
          <pc:sldMk cId="2155881913" sldId="1385"/>
        </pc:sldMkLst>
      </pc:sldChg>
      <pc:sldChg chg="del">
        <pc:chgData name="Ercan Buyukbas" userId="ef4d9409-638f-4353-a4e1-71e0628c0db0" providerId="ADAL" clId="{444A8924-0FC8-45AD-88F4-AF5A3C783A31}" dt="2023-09-13T20:48:09.162" v="1147" actId="47"/>
        <pc:sldMkLst>
          <pc:docMk/>
          <pc:sldMk cId="181636745" sldId="1386"/>
        </pc:sldMkLst>
      </pc:sldChg>
      <pc:sldChg chg="del">
        <pc:chgData name="Ercan Buyukbas" userId="ef4d9409-638f-4353-a4e1-71e0628c0db0" providerId="ADAL" clId="{444A8924-0FC8-45AD-88F4-AF5A3C783A31}" dt="2023-09-13T19:48:35.009" v="465" actId="2696"/>
        <pc:sldMkLst>
          <pc:docMk/>
          <pc:sldMk cId="1440322088" sldId="1386"/>
        </pc:sldMkLst>
      </pc:sldChg>
      <pc:sldChg chg="del">
        <pc:chgData name="Ercan Buyukbas" userId="ef4d9409-638f-4353-a4e1-71e0628c0db0" providerId="ADAL" clId="{444A8924-0FC8-45AD-88F4-AF5A3C783A31}" dt="2023-09-13T19:48:35.009" v="465" actId="2696"/>
        <pc:sldMkLst>
          <pc:docMk/>
          <pc:sldMk cId="1205699277" sldId="1387"/>
        </pc:sldMkLst>
      </pc:sldChg>
      <pc:sldChg chg="addSp modSp mod modAnim">
        <pc:chgData name="Ercan Buyukbas" userId="ef4d9409-638f-4353-a4e1-71e0628c0db0" providerId="ADAL" clId="{444A8924-0FC8-45AD-88F4-AF5A3C783A31}" dt="2023-09-14T07:23:18.951" v="3385" actId="1076"/>
        <pc:sldMkLst>
          <pc:docMk/>
          <pc:sldMk cId="2117840436" sldId="1387"/>
        </pc:sldMkLst>
      </pc:sldChg>
      <pc:sldChg chg="del">
        <pc:chgData name="Ercan Buyukbas" userId="ef4d9409-638f-4353-a4e1-71e0628c0db0" providerId="ADAL" clId="{444A8924-0FC8-45AD-88F4-AF5A3C783A31}" dt="2023-09-13T19:48:35.009" v="465" actId="2696"/>
        <pc:sldMkLst>
          <pc:docMk/>
          <pc:sldMk cId="771334378" sldId="1388"/>
        </pc:sldMkLst>
      </pc:sldChg>
      <pc:sldChg chg="addSp delSp modSp mod modAnim">
        <pc:chgData name="Ercan Buyukbas" userId="ef4d9409-638f-4353-a4e1-71e0628c0db0" providerId="ADAL" clId="{444A8924-0FC8-45AD-88F4-AF5A3C783A31}" dt="2023-09-14T09:12:53.919" v="3659" actId="20577"/>
        <pc:sldMkLst>
          <pc:docMk/>
          <pc:sldMk cId="2511083286" sldId="1388"/>
        </pc:sldMkLst>
      </pc:sldChg>
      <pc:sldChg chg="addSp modSp mod modAnim">
        <pc:chgData name="Ercan Buyukbas" userId="ef4d9409-638f-4353-a4e1-71e0628c0db0" providerId="ADAL" clId="{444A8924-0FC8-45AD-88F4-AF5A3C783A31}" dt="2023-09-14T09:12:28.891" v="3658" actId="6549"/>
        <pc:sldMkLst>
          <pc:docMk/>
          <pc:sldMk cId="2168945713" sldId="1389"/>
        </pc:sldMkLst>
      </pc:sldChg>
      <pc:sldChg chg="del">
        <pc:chgData name="Ercan Buyukbas" userId="ef4d9409-638f-4353-a4e1-71e0628c0db0" providerId="ADAL" clId="{444A8924-0FC8-45AD-88F4-AF5A3C783A31}" dt="2023-09-13T20:48:14.037" v="1150" actId="47"/>
        <pc:sldMkLst>
          <pc:docMk/>
          <pc:sldMk cId="1900873155" sldId="1390"/>
        </pc:sldMkLst>
      </pc:sldChg>
      <pc:sldChg chg="del">
        <pc:chgData name="Ercan Buyukbas" userId="ef4d9409-638f-4353-a4e1-71e0628c0db0" providerId="ADAL" clId="{444A8924-0FC8-45AD-88F4-AF5A3C783A31}" dt="2023-09-13T20:48:10.879" v="1148" actId="47"/>
        <pc:sldMkLst>
          <pc:docMk/>
          <pc:sldMk cId="25266977" sldId="1391"/>
        </pc:sldMkLst>
      </pc:sldChg>
      <pc:sldChg chg="addSp modSp mod modAnim">
        <pc:chgData name="Ercan Buyukbas" userId="ef4d9409-638f-4353-a4e1-71e0628c0db0" providerId="ADAL" clId="{444A8924-0FC8-45AD-88F4-AF5A3C783A31}" dt="2023-09-14T07:11:58.618" v="3264" actId="14100"/>
        <pc:sldMkLst>
          <pc:docMk/>
          <pc:sldMk cId="1076254360" sldId="1392"/>
        </pc:sldMkLst>
      </pc:sldChg>
      <pc:sldChg chg="addSp delSp modSp mod">
        <pc:chgData name="Ercan Buyukbas" userId="ef4d9409-638f-4353-a4e1-71e0628c0db0" providerId="ADAL" clId="{444A8924-0FC8-45AD-88F4-AF5A3C783A31}" dt="2023-09-13T21:50:52.616" v="2545" actId="207"/>
        <pc:sldMkLst>
          <pc:docMk/>
          <pc:sldMk cId="3942347401" sldId="1393"/>
        </pc:sldMkLst>
      </pc:sldChg>
      <pc:sldChg chg="del">
        <pc:chgData name="Ercan Buyukbas" userId="ef4d9409-638f-4353-a4e1-71e0628c0db0" providerId="ADAL" clId="{444A8924-0FC8-45AD-88F4-AF5A3C783A31}" dt="2023-09-13T21:51:02.425" v="2546" actId="47"/>
        <pc:sldMkLst>
          <pc:docMk/>
          <pc:sldMk cId="1036019797" sldId="1394"/>
        </pc:sldMkLst>
      </pc:sldChg>
      <pc:sldChg chg="modSp mod modAnim">
        <pc:chgData name="Ercan Buyukbas" userId="ef4d9409-638f-4353-a4e1-71e0628c0db0" providerId="ADAL" clId="{444A8924-0FC8-45AD-88F4-AF5A3C783A31}" dt="2023-09-13T22:11:25.137" v="3185"/>
        <pc:sldMkLst>
          <pc:docMk/>
          <pc:sldMk cId="3355603937" sldId="1395"/>
        </pc:sldMkLst>
      </pc:sldChg>
      <pc:sldChg chg="modSp mod modAnim">
        <pc:chgData name="Ercan Buyukbas" userId="ef4d9409-638f-4353-a4e1-71e0628c0db0" providerId="ADAL" clId="{444A8924-0FC8-45AD-88F4-AF5A3C783A31}" dt="2023-09-13T22:12:55.195" v="3201"/>
        <pc:sldMkLst>
          <pc:docMk/>
          <pc:sldMk cId="2323998966" sldId="1396"/>
        </pc:sldMkLst>
      </pc:sldChg>
      <pc:sldChg chg="modSp mod modAnim">
        <pc:chgData name="Ercan Buyukbas" userId="ef4d9409-638f-4353-a4e1-71e0628c0db0" providerId="ADAL" clId="{444A8924-0FC8-45AD-88F4-AF5A3C783A31}" dt="2023-09-14T07:18:57.835" v="3317" actId="313"/>
        <pc:sldMkLst>
          <pc:docMk/>
          <pc:sldMk cId="3052708665" sldId="1397"/>
        </pc:sldMkLst>
      </pc:sldChg>
      <pc:sldChg chg="addSp delSp modSp mod addAnim delAnim modAnim">
        <pc:chgData name="Ercan Buyukbas" userId="ef4d9409-638f-4353-a4e1-71e0628c0db0" providerId="ADAL" clId="{444A8924-0FC8-45AD-88F4-AF5A3C783A31}" dt="2023-09-14T08:01:03.821" v="3651" actId="20577"/>
        <pc:sldMkLst>
          <pc:docMk/>
          <pc:sldMk cId="357922597" sldId="1398"/>
        </pc:sldMkLst>
      </pc:sldChg>
    </pc:docChg>
  </pc:docChgLst>
  <pc:docChgLst>
    <pc:chgData name="Daniel Vila Espigo" userId="9798a58a-c41e-459d-826f-230e87c1f65d" providerId="ADAL" clId="{23D82B72-C5CE-406C-8E40-ED8CB0FA45D0}"/>
    <pc:docChg chg="custSel addSld delSld modSld">
      <pc:chgData name="Daniel Vila Espigo" userId="9798a58a-c41e-459d-826f-230e87c1f65d" providerId="ADAL" clId="{23D82B72-C5CE-406C-8E40-ED8CB0FA45D0}" dt="2025-05-02T10:56:35.996" v="188" actId="255"/>
      <pc:docMkLst>
        <pc:docMk/>
      </pc:docMkLst>
      <pc:sldChg chg="modSp add del mod">
        <pc:chgData name="Daniel Vila Espigo" userId="9798a58a-c41e-459d-826f-230e87c1f65d" providerId="ADAL" clId="{23D82B72-C5CE-406C-8E40-ED8CB0FA45D0}" dt="2025-05-02T10:46:19.840" v="160" actId="20577"/>
        <pc:sldMkLst>
          <pc:docMk/>
          <pc:sldMk cId="3823670128" sldId="258"/>
        </pc:sldMkLst>
        <pc:spChg chg="mod">
          <ac:chgData name="Daniel Vila Espigo" userId="9798a58a-c41e-459d-826f-230e87c1f65d" providerId="ADAL" clId="{23D82B72-C5CE-406C-8E40-ED8CB0FA45D0}" dt="2025-05-02T10:46:19.840" v="160" actId="20577"/>
          <ac:spMkLst>
            <pc:docMk/>
            <pc:sldMk cId="3823670128" sldId="258"/>
            <ac:spMk id="3" creationId="{5EA30E8D-F737-13D1-34BA-E822DE91B3AB}"/>
          </ac:spMkLst>
        </pc:spChg>
        <pc:spChg chg="mod">
          <ac:chgData name="Daniel Vila Espigo" userId="9798a58a-c41e-459d-826f-230e87c1f65d" providerId="ADAL" clId="{23D82B72-C5CE-406C-8E40-ED8CB0FA45D0}" dt="2025-05-02T10:43:03.466" v="87" actId="20577"/>
          <ac:spMkLst>
            <pc:docMk/>
            <pc:sldMk cId="3823670128" sldId="258"/>
            <ac:spMk id="6" creationId="{1AD7E993-AE18-50EF-4AE8-D77035D1E796}"/>
          </ac:spMkLst>
        </pc:spChg>
      </pc:sldChg>
      <pc:sldChg chg="del">
        <pc:chgData name="Daniel Vila Espigo" userId="9798a58a-c41e-459d-826f-230e87c1f65d" providerId="ADAL" clId="{23D82B72-C5CE-406C-8E40-ED8CB0FA45D0}" dt="2025-05-02T10:53:31.297" v="183" actId="47"/>
        <pc:sldMkLst>
          <pc:docMk/>
          <pc:sldMk cId="848427124" sldId="1326"/>
        </pc:sldMkLst>
      </pc:sldChg>
      <pc:sldChg chg="modSp del mod">
        <pc:chgData name="Daniel Vila Espigo" userId="9798a58a-c41e-459d-826f-230e87c1f65d" providerId="ADAL" clId="{23D82B72-C5CE-406C-8E40-ED8CB0FA45D0}" dt="2025-05-02T10:47:36.959" v="166" actId="47"/>
        <pc:sldMkLst>
          <pc:docMk/>
          <pc:sldMk cId="1894581133" sldId="1384"/>
        </pc:sldMkLst>
        <pc:spChg chg="mod">
          <ac:chgData name="Daniel Vila Espigo" userId="9798a58a-c41e-459d-826f-230e87c1f65d" providerId="ADAL" clId="{23D82B72-C5CE-406C-8E40-ED8CB0FA45D0}" dt="2025-05-02T10:47:18.545" v="162" actId="14100"/>
          <ac:spMkLst>
            <pc:docMk/>
            <pc:sldMk cId="1894581133" sldId="1384"/>
            <ac:spMk id="3" creationId="{CF9AD7EB-4E98-A120-4769-D167982BAC1C}"/>
          </ac:spMkLst>
        </pc:spChg>
      </pc:sldChg>
      <pc:sldChg chg="modSp">
        <pc:chgData name="Daniel Vila Espigo" userId="9798a58a-c41e-459d-826f-230e87c1f65d" providerId="ADAL" clId="{23D82B72-C5CE-406C-8E40-ED8CB0FA45D0}" dt="2025-05-02T10:56:35.996" v="188" actId="255"/>
        <pc:sldMkLst>
          <pc:docMk/>
          <pc:sldMk cId="2511083286" sldId="1388"/>
        </pc:sldMkLst>
        <pc:spChg chg="mod">
          <ac:chgData name="Daniel Vila Espigo" userId="9798a58a-c41e-459d-826f-230e87c1f65d" providerId="ADAL" clId="{23D82B72-C5CE-406C-8E40-ED8CB0FA45D0}" dt="2025-05-02T10:56:35.996" v="188" actId="255"/>
          <ac:spMkLst>
            <pc:docMk/>
            <pc:sldMk cId="2511083286" sldId="1388"/>
            <ac:spMk id="5" creationId="{CDDD0233-34BC-35B1-7205-5A8EE4DB871A}"/>
          </ac:spMkLst>
        </pc:spChg>
      </pc:sldChg>
      <pc:sldChg chg="modSp">
        <pc:chgData name="Daniel Vila Espigo" userId="9798a58a-c41e-459d-826f-230e87c1f65d" providerId="ADAL" clId="{23D82B72-C5CE-406C-8E40-ED8CB0FA45D0}" dt="2025-05-02T10:50:28.717" v="182" actId="207"/>
        <pc:sldMkLst>
          <pc:docMk/>
          <pc:sldMk cId="662801327" sldId="1401"/>
        </pc:sldMkLst>
        <pc:spChg chg="mod">
          <ac:chgData name="Daniel Vila Espigo" userId="9798a58a-c41e-459d-826f-230e87c1f65d" providerId="ADAL" clId="{23D82B72-C5CE-406C-8E40-ED8CB0FA45D0}" dt="2025-05-02T10:50:28.717" v="182" actId="207"/>
          <ac:spMkLst>
            <pc:docMk/>
            <pc:sldMk cId="662801327" sldId="1401"/>
            <ac:spMk id="4" creationId="{0876B5F8-E851-B872-5E19-06C280D12D13}"/>
          </ac:spMkLst>
        </pc:spChg>
      </pc:sldChg>
      <pc:sldChg chg="del">
        <pc:chgData name="Daniel Vila Espigo" userId="9798a58a-c41e-459d-826f-230e87c1f65d" providerId="ADAL" clId="{23D82B72-C5CE-406C-8E40-ED8CB0FA45D0}" dt="2025-05-02T10:54:29.933" v="184" actId="47"/>
        <pc:sldMkLst>
          <pc:docMk/>
          <pc:sldMk cId="2907216928" sldId="1402"/>
        </pc:sldMkLst>
      </pc:sldChg>
      <pc:sldChg chg="addSp delSp modSp new del mod">
        <pc:chgData name="Daniel Vila Espigo" userId="9798a58a-c41e-459d-826f-230e87c1f65d" providerId="ADAL" clId="{23D82B72-C5CE-406C-8E40-ED8CB0FA45D0}" dt="2025-05-02T10:49:47.863" v="178" actId="47"/>
        <pc:sldMkLst>
          <pc:docMk/>
          <pc:sldMk cId="4001817079" sldId="1408"/>
        </pc:sldMkLst>
        <pc:spChg chg="del">
          <ac:chgData name="Daniel Vila Espigo" userId="9798a58a-c41e-459d-826f-230e87c1f65d" providerId="ADAL" clId="{23D82B72-C5CE-406C-8E40-ED8CB0FA45D0}" dt="2025-05-02T10:47:30.163" v="163" actId="478"/>
          <ac:spMkLst>
            <pc:docMk/>
            <pc:sldMk cId="4001817079" sldId="1408"/>
            <ac:spMk id="2" creationId="{1D4674D6-8952-2565-D354-6A035ACDC84F}"/>
          </ac:spMkLst>
        </pc:spChg>
        <pc:spChg chg="del">
          <ac:chgData name="Daniel Vila Espigo" userId="9798a58a-c41e-459d-826f-230e87c1f65d" providerId="ADAL" clId="{23D82B72-C5CE-406C-8E40-ED8CB0FA45D0}" dt="2025-05-02T10:47:31.589" v="164" actId="478"/>
          <ac:spMkLst>
            <pc:docMk/>
            <pc:sldMk cId="4001817079" sldId="1408"/>
            <ac:spMk id="3" creationId="{CD9DB2DC-0A1C-0C97-046A-6557302D8E9B}"/>
          </ac:spMkLst>
        </pc:spChg>
        <pc:spChg chg="add mod">
          <ac:chgData name="Daniel Vila Espigo" userId="9798a58a-c41e-459d-826f-230e87c1f65d" providerId="ADAL" clId="{23D82B72-C5CE-406C-8E40-ED8CB0FA45D0}" dt="2025-05-02T10:47:33.007" v="165"/>
          <ac:spMkLst>
            <pc:docMk/>
            <pc:sldMk cId="4001817079" sldId="1408"/>
            <ac:spMk id="4" creationId="{1BA19022-EB23-CE18-5314-BE8DADFB81E1}"/>
          </ac:spMkLst>
        </pc:spChg>
        <pc:spChg chg="add mod">
          <ac:chgData name="Daniel Vila Espigo" userId="9798a58a-c41e-459d-826f-230e87c1f65d" providerId="ADAL" clId="{23D82B72-C5CE-406C-8E40-ED8CB0FA45D0}" dt="2025-05-02T10:48:02.707" v="169" actId="6549"/>
          <ac:spMkLst>
            <pc:docMk/>
            <pc:sldMk cId="4001817079" sldId="1408"/>
            <ac:spMk id="5" creationId="{759866EF-70F6-0448-1F72-AA2512D1BF76}"/>
          </ac:spMkLst>
        </pc:spChg>
      </pc:sldChg>
    </pc:docChg>
  </pc:docChgLst>
  <pc:docChgLst>
    <pc:chgData name="Daniel Vila Espigo" userId="9798a58a-c41e-459d-826f-230e87c1f65d" providerId="ADAL" clId="{B50E1E3C-B91C-4874-9372-F9E4C1905334}"/>
    <pc:docChg chg="undo custSel addSld delSld modSld sldOrd">
      <pc:chgData name="Daniel Vila Espigo" userId="9798a58a-c41e-459d-826f-230e87c1f65d" providerId="ADAL" clId="{B50E1E3C-B91C-4874-9372-F9E4C1905334}" dt="2025-05-05T00:13:40.957" v="789" actId="20577"/>
      <pc:docMkLst>
        <pc:docMk/>
      </pc:docMkLst>
      <pc:sldChg chg="ord">
        <pc:chgData name="Daniel Vila Espigo" userId="9798a58a-c41e-459d-826f-230e87c1f65d" providerId="ADAL" clId="{B50E1E3C-B91C-4874-9372-F9E4C1905334}" dt="2025-05-03T13:40:38.196" v="1"/>
        <pc:sldMkLst>
          <pc:docMk/>
          <pc:sldMk cId="3114485520" sldId="1404"/>
        </pc:sldMkLst>
      </pc:sldChg>
      <pc:sldChg chg="addSp delSp modSp mod ord">
        <pc:chgData name="Daniel Vila Espigo" userId="9798a58a-c41e-459d-826f-230e87c1f65d" providerId="ADAL" clId="{B50E1E3C-B91C-4874-9372-F9E4C1905334}" dt="2025-05-05T00:13:15.382" v="787" actId="114"/>
        <pc:sldMkLst>
          <pc:docMk/>
          <pc:sldMk cId="2612447799" sldId="1531"/>
        </pc:sldMkLst>
        <pc:spChg chg="mod">
          <ac:chgData name="Daniel Vila Espigo" userId="9798a58a-c41e-459d-826f-230e87c1f65d" providerId="ADAL" clId="{B50E1E3C-B91C-4874-9372-F9E4C1905334}" dt="2025-05-04T23:46:38.232" v="327" actId="20577"/>
          <ac:spMkLst>
            <pc:docMk/>
            <pc:sldMk cId="2612447799" sldId="1531"/>
            <ac:spMk id="2" creationId="{BD38A258-3D39-4FD2-BE2C-189ADA638146}"/>
          </ac:spMkLst>
        </pc:spChg>
        <pc:spChg chg="add mod">
          <ac:chgData name="Daniel Vila Espigo" userId="9798a58a-c41e-459d-826f-230e87c1f65d" providerId="ADAL" clId="{B50E1E3C-B91C-4874-9372-F9E4C1905334}" dt="2025-05-05T00:13:15.382" v="787" actId="114"/>
          <ac:spMkLst>
            <pc:docMk/>
            <pc:sldMk cId="2612447799" sldId="1531"/>
            <ac:spMk id="5" creationId="{A993D61D-9E5B-3EF1-6ED5-009CE34A4159}"/>
          </ac:spMkLst>
        </pc:spChg>
        <pc:graphicFrameChg chg="del mod modGraphic">
          <ac:chgData name="Daniel Vila Espigo" userId="9798a58a-c41e-459d-826f-230e87c1f65d" providerId="ADAL" clId="{B50E1E3C-B91C-4874-9372-F9E4C1905334}" dt="2025-05-04T23:33:45.981" v="73" actId="478"/>
          <ac:graphicFrameMkLst>
            <pc:docMk/>
            <pc:sldMk cId="2612447799" sldId="1531"/>
            <ac:graphicFrameMk id="4" creationId="{3B927B96-D7C6-ECF4-ADDF-05B1D1DCDC30}"/>
          </ac:graphicFrameMkLst>
        </pc:graphicFrameChg>
      </pc:sldChg>
      <pc:sldChg chg="del">
        <pc:chgData name="Daniel Vila Espigo" userId="9798a58a-c41e-459d-826f-230e87c1f65d" providerId="ADAL" clId="{B50E1E3C-B91C-4874-9372-F9E4C1905334}" dt="2025-05-04T23:23:57.706" v="30" actId="47"/>
        <pc:sldMkLst>
          <pc:docMk/>
          <pc:sldMk cId="2234224619" sldId="1532"/>
        </pc:sldMkLst>
      </pc:sldChg>
      <pc:sldChg chg="new del">
        <pc:chgData name="Daniel Vila Espigo" userId="9798a58a-c41e-459d-826f-230e87c1f65d" providerId="ADAL" clId="{B50E1E3C-B91C-4874-9372-F9E4C1905334}" dt="2025-05-04T23:14:31.062" v="4" actId="47"/>
        <pc:sldMkLst>
          <pc:docMk/>
          <pc:sldMk cId="3013011471" sldId="1533"/>
        </pc:sldMkLst>
      </pc:sldChg>
      <pc:sldChg chg="addSp delSp modSp add mod">
        <pc:chgData name="Daniel Vila Espigo" userId="9798a58a-c41e-459d-826f-230e87c1f65d" providerId="ADAL" clId="{B50E1E3C-B91C-4874-9372-F9E4C1905334}" dt="2025-05-04T23:17:55.597" v="13" actId="14100"/>
        <pc:sldMkLst>
          <pc:docMk/>
          <pc:sldMk cId="378884914" sldId="1534"/>
        </pc:sldMkLst>
        <pc:spChg chg="del mod">
          <ac:chgData name="Daniel Vila Espigo" userId="9798a58a-c41e-459d-826f-230e87c1f65d" providerId="ADAL" clId="{B50E1E3C-B91C-4874-9372-F9E4C1905334}" dt="2025-05-04T23:14:44.220" v="8" actId="478"/>
          <ac:spMkLst>
            <pc:docMk/>
            <pc:sldMk cId="378884914" sldId="1534"/>
            <ac:spMk id="6" creationId="{2D395958-FCBD-59FE-C973-0C090F707B2D}"/>
          </ac:spMkLst>
        </pc:spChg>
        <pc:picChg chg="add">
          <ac:chgData name="Daniel Vila Espigo" userId="9798a58a-c41e-459d-826f-230e87c1f65d" providerId="ADAL" clId="{B50E1E3C-B91C-4874-9372-F9E4C1905334}" dt="2025-05-04T23:16:46.788" v="10" actId="22"/>
          <ac:picMkLst>
            <pc:docMk/>
            <pc:sldMk cId="378884914" sldId="1534"/>
            <ac:picMk id="5" creationId="{3D50538E-7982-F5DC-9E77-86A3E0E8BA6B}"/>
          </ac:picMkLst>
        </pc:picChg>
        <pc:picChg chg="add mod">
          <ac:chgData name="Daniel Vila Espigo" userId="9798a58a-c41e-459d-826f-230e87c1f65d" providerId="ADAL" clId="{B50E1E3C-B91C-4874-9372-F9E4C1905334}" dt="2025-05-04T23:17:55.597" v="13" actId="14100"/>
          <ac:picMkLst>
            <pc:docMk/>
            <pc:sldMk cId="378884914" sldId="1534"/>
            <ac:picMk id="8" creationId="{9A5FA20F-9BBC-D7BB-08A7-708FD163D6BD}"/>
          </ac:picMkLst>
        </pc:picChg>
        <pc:picChg chg="del">
          <ac:chgData name="Daniel Vila Espigo" userId="9798a58a-c41e-459d-826f-230e87c1f65d" providerId="ADAL" clId="{B50E1E3C-B91C-4874-9372-F9E4C1905334}" dt="2025-05-04T23:14:45.168" v="9" actId="478"/>
          <ac:picMkLst>
            <pc:docMk/>
            <pc:sldMk cId="378884914" sldId="1534"/>
            <ac:picMk id="12" creationId="{00000000-0000-0000-0000-000000000000}"/>
          </ac:picMkLst>
        </pc:picChg>
        <pc:picChg chg="del mod">
          <ac:chgData name="Daniel Vila Espigo" userId="9798a58a-c41e-459d-826f-230e87c1f65d" providerId="ADAL" clId="{B50E1E3C-B91C-4874-9372-F9E4C1905334}" dt="2025-05-04T23:14:40.955" v="6" actId="478"/>
          <ac:picMkLst>
            <pc:docMk/>
            <pc:sldMk cId="378884914" sldId="1534"/>
            <ac:picMk id="13" creationId="{00000000-0000-0000-0000-000000000000}"/>
          </ac:picMkLst>
        </pc:picChg>
      </pc:sldChg>
      <pc:sldChg chg="modSp add mod ord">
        <pc:chgData name="Daniel Vila Espigo" userId="9798a58a-c41e-459d-826f-230e87c1f65d" providerId="ADAL" clId="{B50E1E3C-B91C-4874-9372-F9E4C1905334}" dt="2025-05-04T23:52:13.540" v="440"/>
        <pc:sldMkLst>
          <pc:docMk/>
          <pc:sldMk cId="252642209" sldId="1535"/>
        </pc:sldMkLst>
        <pc:spChg chg="mod">
          <ac:chgData name="Daniel Vila Espigo" userId="9798a58a-c41e-459d-826f-230e87c1f65d" providerId="ADAL" clId="{B50E1E3C-B91C-4874-9372-F9E4C1905334}" dt="2025-05-04T23:52:13.540" v="440"/>
          <ac:spMkLst>
            <pc:docMk/>
            <pc:sldMk cId="252642209" sldId="1535"/>
            <ac:spMk id="5" creationId="{A993D61D-9E5B-3EF1-6ED5-009CE34A4159}"/>
          </ac:spMkLst>
        </pc:spChg>
      </pc:sldChg>
      <pc:sldChg chg="addSp delSp modSp add mod">
        <pc:chgData name="Daniel Vila Espigo" userId="9798a58a-c41e-459d-826f-230e87c1f65d" providerId="ADAL" clId="{B50E1E3C-B91C-4874-9372-F9E4C1905334}" dt="2025-05-05T00:13:40.957" v="789" actId="20577"/>
        <pc:sldMkLst>
          <pc:docMk/>
          <pc:sldMk cId="2660221156" sldId="1536"/>
        </pc:sldMkLst>
        <pc:spChg chg="mod">
          <ac:chgData name="Daniel Vila Espigo" userId="9798a58a-c41e-459d-826f-230e87c1f65d" providerId="ADAL" clId="{B50E1E3C-B91C-4874-9372-F9E4C1905334}" dt="2025-05-04T23:59:30.964" v="526"/>
          <ac:spMkLst>
            <pc:docMk/>
            <pc:sldMk cId="2660221156" sldId="1536"/>
            <ac:spMk id="2" creationId="{BD38A258-3D39-4FD2-BE2C-189ADA638146}"/>
          </ac:spMkLst>
        </pc:spChg>
        <pc:spChg chg="add del mod">
          <ac:chgData name="Daniel Vila Espigo" userId="9798a58a-c41e-459d-826f-230e87c1f65d" providerId="ADAL" clId="{B50E1E3C-B91C-4874-9372-F9E4C1905334}" dt="2025-05-05T00:02:23.139" v="593" actId="478"/>
          <ac:spMkLst>
            <pc:docMk/>
            <pc:sldMk cId="2660221156" sldId="1536"/>
            <ac:spMk id="4" creationId="{26C8A633-BDC6-E8A8-D14D-A084F91F225F}"/>
          </ac:spMkLst>
        </pc:spChg>
        <pc:spChg chg="mod">
          <ac:chgData name="Daniel Vila Espigo" userId="9798a58a-c41e-459d-826f-230e87c1f65d" providerId="ADAL" clId="{B50E1E3C-B91C-4874-9372-F9E4C1905334}" dt="2025-05-05T00:13:40.957" v="789" actId="20577"/>
          <ac:spMkLst>
            <pc:docMk/>
            <pc:sldMk cId="2660221156" sldId="1536"/>
            <ac:spMk id="5" creationId="{A993D61D-9E5B-3EF1-6ED5-009CE34A4159}"/>
          </ac:spMkLst>
        </pc:spChg>
        <pc:spChg chg="add del mod">
          <ac:chgData name="Daniel Vila Espigo" userId="9798a58a-c41e-459d-826f-230e87c1f65d" providerId="ADAL" clId="{B50E1E3C-B91C-4874-9372-F9E4C1905334}" dt="2025-05-05T00:02:25.487" v="594" actId="478"/>
          <ac:spMkLst>
            <pc:docMk/>
            <pc:sldMk cId="2660221156" sldId="1536"/>
            <ac:spMk id="6" creationId="{9748EE53-7D6F-8AEC-4E3A-F4F171812A53}"/>
          </ac:spMkLst>
        </pc:spChg>
        <pc:spChg chg="add mod">
          <ac:chgData name="Daniel Vila Espigo" userId="9798a58a-c41e-459d-826f-230e87c1f65d" providerId="ADAL" clId="{B50E1E3C-B91C-4874-9372-F9E4C1905334}" dt="2025-05-05T00:01:42.797" v="587"/>
          <ac:spMkLst>
            <pc:docMk/>
            <pc:sldMk cId="2660221156" sldId="1536"/>
            <ac:spMk id="7" creationId="{A95D78C0-2300-F804-8E7C-914D9919FFE2}"/>
          </ac:spMkLst>
        </pc:spChg>
        <pc:spChg chg="add mod">
          <ac:chgData name="Daniel Vila Espigo" userId="9798a58a-c41e-459d-826f-230e87c1f65d" providerId="ADAL" clId="{B50E1E3C-B91C-4874-9372-F9E4C1905334}" dt="2025-05-05T00:01:42.797" v="587"/>
          <ac:spMkLst>
            <pc:docMk/>
            <pc:sldMk cId="2660221156" sldId="1536"/>
            <ac:spMk id="8" creationId="{9FE4A31F-8E2A-4A73-BBA5-3A4E0274D0D3}"/>
          </ac:spMkLst>
        </pc:spChg>
      </pc:sldChg>
    </pc:docChg>
  </pc:docChgLst>
  <pc:docChgLst>
    <pc:chgData name="Ercan Buyukbas" userId="ef4d9409-638f-4353-a4e1-71e0628c0db0" providerId="ADAL" clId="{393F5AD3-F186-47E6-96D9-D7438253048B}"/>
    <pc:docChg chg="modSld">
      <pc:chgData name="Ercan Buyukbas" userId="ef4d9409-638f-4353-a4e1-71e0628c0db0" providerId="ADAL" clId="{393F5AD3-F186-47E6-96D9-D7438253048B}" dt="2023-09-12T16:05:05.723" v="736" actId="20577"/>
      <pc:docMkLst>
        <pc:docMk/>
      </pc:docMkLst>
      <pc:sldChg chg="modSp">
        <pc:chgData name="Ercan Buyukbas" userId="ef4d9409-638f-4353-a4e1-71e0628c0db0" providerId="ADAL" clId="{393F5AD3-F186-47E6-96D9-D7438253048B}" dt="2023-09-12T16:05:05.723" v="736" actId="20577"/>
        <pc:sldMkLst>
          <pc:docMk/>
          <pc:sldMk cId="109804862" sldId="1365"/>
        </pc:sldMkLst>
      </pc:sldChg>
      <pc:sldChg chg="modSp mod modAnim">
        <pc:chgData name="Ercan Buyukbas" userId="ef4d9409-638f-4353-a4e1-71e0628c0db0" providerId="ADAL" clId="{393F5AD3-F186-47E6-96D9-D7438253048B}" dt="2023-09-12T16:00:19.808" v="290" actId="5793"/>
        <pc:sldMkLst>
          <pc:docMk/>
          <pc:sldMk cId="1395823606" sldId="1366"/>
        </pc:sldMkLst>
      </pc:sldChg>
      <pc:sldChg chg="modSp modAnim">
        <pc:chgData name="Ercan Buyukbas" userId="ef4d9409-638f-4353-a4e1-71e0628c0db0" providerId="ADAL" clId="{393F5AD3-F186-47E6-96D9-D7438253048B}" dt="2023-09-12T16:04:46.142" v="735" actId="20577"/>
        <pc:sldMkLst>
          <pc:docMk/>
          <pc:sldMk cId="861216814" sldId="13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552485767497"/>
          <c:y val="5.8941924822162595E-2"/>
          <c:w val="0.54829526962082076"/>
          <c:h val="0.86999264707033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5BA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C55-4805-BDCB-2D575D1044AB}"/>
              </c:ext>
            </c:extLst>
          </c:dPt>
          <c:dPt>
            <c:idx val="1"/>
            <c:bubble3D val="0"/>
            <c:spPr>
              <a:solidFill>
                <a:srgbClr val="00B5D5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C55-4805-BDCB-2D575D1044AB}"/>
              </c:ext>
            </c:extLst>
          </c:dPt>
          <c:dPt>
            <c:idx val="2"/>
            <c:bubble3D val="0"/>
            <c:spPr>
              <a:solidFill>
                <a:srgbClr val="FAA61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C55-4805-BDCB-2D575D1044AB}"/>
              </c:ext>
            </c:extLst>
          </c:dPt>
          <c:dPt>
            <c:idx val="3"/>
            <c:bubble3D val="0"/>
            <c:spPr>
              <a:solidFill>
                <a:srgbClr val="70BF54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C55-4805-BDCB-2D575D1044A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Sale</c:v>
                </c:pt>
                <c:pt idx="1">
                  <c:v>Revenue</c:v>
                </c:pt>
                <c:pt idx="2">
                  <c:v>Profit</c:v>
                </c:pt>
                <c:pt idx="3">
                  <c:v>Expenditure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5-4805-BDCB-2D575D10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7CCCE9-95D2-42D2-85F3-3962F6A762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5DA3DE-C36D-4D9F-A2BE-0A764C80CCE7}">
      <dgm:prSet phldrT="[Text]" custT="1"/>
      <dgm:spPr/>
      <dgm:t>
        <a:bodyPr/>
        <a:lstStyle/>
        <a:p>
          <a:pPr algn="ctr"/>
          <a:endParaRPr lang="es-AR" sz="2000" b="1" dirty="0"/>
        </a:p>
        <a:p>
          <a:pPr algn="ctr"/>
          <a:r>
            <a:rPr lang="es-AR" sz="2400" b="1" dirty="0" err="1">
              <a:solidFill>
                <a:srgbClr val="FFFF00"/>
              </a:solidFill>
            </a:rPr>
            <a:t>Canada</a:t>
          </a:r>
          <a:endParaRPr lang="es-AR" sz="2400" b="1" dirty="0">
            <a:solidFill>
              <a:srgbClr val="FFFF00"/>
            </a:solidFill>
          </a:endParaRPr>
        </a:p>
        <a:p>
          <a:pPr algn="just"/>
          <a:r>
            <a:rPr lang="en-US" sz="1400" b="1" dirty="0"/>
            <a:t>Metrics for RWC Canada</a:t>
          </a:r>
        </a:p>
        <a:p>
          <a:pPr algn="just"/>
          <a:r>
            <a:rPr lang="en-US" sz="1400" dirty="0"/>
            <a:t>· 39 tickets opened</a:t>
          </a:r>
        </a:p>
        <a:p>
          <a:pPr algn="just"/>
          <a:r>
            <a:rPr lang="en-US" sz="1400" dirty="0"/>
            <a:t>· 27 tickets closed</a:t>
          </a:r>
        </a:p>
        <a:p>
          <a:pPr algn="just"/>
          <a:r>
            <a:rPr lang="en-US" sz="1400" dirty="0"/>
            <a:t>· 12 tickets open/in progress</a:t>
          </a:r>
        </a:p>
        <a:p>
          <a:pPr algn="just"/>
          <a:r>
            <a:rPr lang="en-US" sz="1400" dirty="0"/>
            <a:t>Issues with Station Metadata: </a:t>
          </a:r>
        </a:p>
        <a:p>
          <a:pPr algn="just"/>
          <a:r>
            <a:rPr lang="en-US" sz="1400" dirty="0"/>
            <a:t>	deployment information, identification validation, …</a:t>
          </a:r>
        </a:p>
        <a:p>
          <a:pPr algn="just"/>
          <a:r>
            <a:rPr lang="en-US" sz="1400" dirty="0"/>
            <a:t>Issues with Station Availability: </a:t>
          </a:r>
        </a:p>
        <a:p>
          <a:pPr algn="just"/>
          <a:r>
            <a:rPr lang="en-US" sz="1400" dirty="0"/>
            <a:t>	temporary closures, decommissioned stations, …</a:t>
          </a:r>
        </a:p>
        <a:p>
          <a:pPr algn="ctr"/>
          <a:endParaRPr lang="en-US" sz="1400" dirty="0"/>
        </a:p>
      </dgm:t>
    </dgm:pt>
    <dgm:pt modelId="{00D7C615-8583-4B48-93E9-EB5180E7B6D6}" type="parTrans" cxnId="{12F0C1ED-A63C-4B20-B47E-625D892B1CEA}">
      <dgm:prSet/>
      <dgm:spPr/>
      <dgm:t>
        <a:bodyPr/>
        <a:lstStyle/>
        <a:p>
          <a:endParaRPr lang="en-US"/>
        </a:p>
      </dgm:t>
    </dgm:pt>
    <dgm:pt modelId="{D2034B02-38C2-4D29-90E0-353E1514D036}" type="sibTrans" cxnId="{12F0C1ED-A63C-4B20-B47E-625D892B1CEA}">
      <dgm:prSet/>
      <dgm:spPr/>
      <dgm:t>
        <a:bodyPr/>
        <a:lstStyle/>
        <a:p>
          <a:endParaRPr lang="en-US"/>
        </a:p>
      </dgm:t>
    </dgm:pt>
    <dgm:pt modelId="{FE36C2E5-9A52-4F8C-976C-393E65ECA29C}">
      <dgm:prSet phldrT="[Text]" custT="1"/>
      <dgm:spPr/>
      <dgm:t>
        <a:bodyPr/>
        <a:lstStyle/>
        <a:p>
          <a:pPr algn="ctr"/>
          <a:r>
            <a:rPr lang="es-AR" sz="2400" b="1" dirty="0">
              <a:solidFill>
                <a:srgbClr val="FFFF00"/>
              </a:solidFill>
            </a:rPr>
            <a:t>Trinidad and Tobago</a:t>
          </a:r>
        </a:p>
        <a:p>
          <a:pPr algn="just"/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· A few data availability issues have been raised and resolved since launch</a:t>
          </a:r>
        </a:p>
        <a:p>
          <a:pPr algn="just">
            <a:buClrTx/>
            <a:buSzTx/>
            <a:buFont typeface="Wingdings" panose="05000000000000000000" pitchFamily="2" charset="2"/>
            <a:buChar char="§"/>
          </a:pP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· Provided guidance to members on use of the WIGOS tools and other WIGOS related issues</a:t>
          </a:r>
        </a:p>
        <a:p>
          <a:pPr algn="just">
            <a:buClrTx/>
            <a:buSzTx/>
            <a:buFont typeface="Wingdings" panose="05000000000000000000" pitchFamily="2" charset="2"/>
            <a:buChar char="§"/>
          </a:pP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· Facilitated stations in transmitting their </a:t>
          </a:r>
          <a:r>
            <a:rPr kumimoji="0" lang="en-US" sz="16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Synop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message hourly</a:t>
          </a:r>
        </a:p>
        <a:p>
          <a:pPr algn="just">
            <a:buClrTx/>
            <a:buSzTx/>
            <a:buFont typeface="Wingdings" panose="05000000000000000000" pitchFamily="2" charset="2"/>
            <a:buChar char="§"/>
          </a:pP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· A number of issues are currently being monitored and may be raised as tickets soon</a:t>
          </a:r>
          <a:endParaRPr lang="en-US" sz="1600" dirty="0"/>
        </a:p>
      </dgm:t>
    </dgm:pt>
    <dgm:pt modelId="{75D4B91A-39EA-4A4E-934B-EB850B770086}" type="parTrans" cxnId="{27417A2B-1DCD-4254-A868-DD2EF99EA5F1}">
      <dgm:prSet/>
      <dgm:spPr/>
      <dgm:t>
        <a:bodyPr/>
        <a:lstStyle/>
        <a:p>
          <a:endParaRPr lang="en-US"/>
        </a:p>
      </dgm:t>
    </dgm:pt>
    <dgm:pt modelId="{AE5EB4AB-30E4-483C-B753-20CB31A97DC0}" type="sibTrans" cxnId="{27417A2B-1DCD-4254-A868-DD2EF99EA5F1}">
      <dgm:prSet/>
      <dgm:spPr/>
      <dgm:t>
        <a:bodyPr/>
        <a:lstStyle/>
        <a:p>
          <a:endParaRPr lang="en-US"/>
        </a:p>
      </dgm:t>
    </dgm:pt>
    <dgm:pt modelId="{121F7AFA-3B86-4A23-A2A7-F8F1B13F2433}">
      <dgm:prSet phldrT="[Text]" custT="1"/>
      <dgm:spPr/>
      <dgm:t>
        <a:bodyPr/>
        <a:lstStyle/>
        <a:p>
          <a:pPr algn="ctr"/>
          <a:r>
            <a:rPr lang="es-AR" sz="2400" b="1" dirty="0">
              <a:solidFill>
                <a:srgbClr val="FFFF00"/>
              </a:solidFill>
            </a:rPr>
            <a:t>CMO/BCT</a:t>
          </a:r>
        </a:p>
        <a:p>
          <a:pPr algn="just"/>
          <a:r>
            <a:rPr lang="en-US" sz="1600" dirty="0"/>
            <a:t>· Assistance with Members observational data management</a:t>
          </a:r>
        </a:p>
        <a:p>
          <a:pPr algn="just"/>
          <a:r>
            <a:rPr lang="en-US" sz="1600" dirty="0"/>
            <a:t>· Assistance with the coordination of sub-regional and national WIGOS projects: Created and distributed WSI –Template.</a:t>
          </a:r>
        </a:p>
        <a:p>
          <a:pPr algn="just"/>
          <a:r>
            <a:rPr lang="en-US" sz="1600" dirty="0"/>
            <a:t>· Significant gains:  All 17 Members have functioning NFPs OSCAR,  WIGOS, WDQMS</a:t>
          </a:r>
        </a:p>
        <a:p>
          <a:pPr algn="just"/>
          <a:r>
            <a:rPr lang="en-US" sz="1600" dirty="0"/>
            <a:t>· 16 stations &lt; 80%  data available in 2023. Only  9 stations in 2024</a:t>
          </a:r>
        </a:p>
      </dgm:t>
    </dgm:pt>
    <dgm:pt modelId="{F58C5F79-8918-492A-89FF-07653920F7A7}" type="parTrans" cxnId="{DFF19A2F-1AFC-4EAE-A89B-1B2DB463527C}">
      <dgm:prSet/>
      <dgm:spPr/>
      <dgm:t>
        <a:bodyPr/>
        <a:lstStyle/>
        <a:p>
          <a:endParaRPr lang="en-US"/>
        </a:p>
      </dgm:t>
    </dgm:pt>
    <dgm:pt modelId="{AD024223-1FCA-45DF-A47B-A3CF1E471284}" type="sibTrans" cxnId="{DFF19A2F-1AFC-4EAE-A89B-1B2DB463527C}">
      <dgm:prSet/>
      <dgm:spPr/>
      <dgm:t>
        <a:bodyPr/>
        <a:lstStyle/>
        <a:p>
          <a:endParaRPr lang="en-US"/>
        </a:p>
      </dgm:t>
    </dgm:pt>
    <dgm:pt modelId="{DCFFCF51-A9A0-422F-AD27-AAD02980FB34}">
      <dgm:prSet phldrT="[Text]" custT="1"/>
      <dgm:spPr/>
      <dgm:t>
        <a:bodyPr/>
        <a:lstStyle/>
        <a:p>
          <a:pPr algn="ctr"/>
          <a:r>
            <a:rPr lang="es-AR" sz="2400" b="1" dirty="0">
              <a:solidFill>
                <a:srgbClr val="FFFF00"/>
              </a:solidFill>
            </a:rPr>
            <a:t>Costa Rica</a:t>
          </a:r>
        </a:p>
        <a:p>
          <a:pPr algn="just"/>
          <a:r>
            <a:rPr lang="en-US" sz="1400" dirty="0"/>
            <a:t>Until October 2024, RWC-Argentina was in charge of RWC-Costa Rica, and we have been gradually assuming. The most important steps has been: knowing the capacities and needs of the area, in order to develop the work plan.</a:t>
          </a:r>
        </a:p>
        <a:p>
          <a:pPr algn="just"/>
          <a:r>
            <a:rPr lang="en-US" sz="1400" dirty="0"/>
            <a:t>In relation to (</a:t>
          </a:r>
          <a:r>
            <a:rPr lang="en-US" sz="1400" dirty="0" err="1"/>
            <a:t>i</a:t>
          </a:r>
          <a:r>
            <a:rPr lang="en-US" sz="1400" dirty="0"/>
            <a:t>) metadata, (2) quality or availability and (3) more observations shared</a:t>
          </a:r>
        </a:p>
        <a:p>
          <a:pPr algn="just"/>
          <a:r>
            <a:rPr lang="en-US" sz="1400" dirty="0"/>
            <a:t>In accordance with the three points mentioned above, we have been meeting with RAIV Spanish-speaking countries: Dominican Republic, Panama, Cuba and Mexico. Pending: El Salvador, Guatemala, Honduras, Nicaragua.</a:t>
          </a:r>
        </a:p>
        <a:p>
          <a:pPr algn="ctr"/>
          <a:endParaRPr lang="en-US" sz="1000" dirty="0"/>
        </a:p>
      </dgm:t>
    </dgm:pt>
    <dgm:pt modelId="{D595BE13-FC88-4C84-B3FC-C1EB7A2A1B44}" type="parTrans" cxnId="{21086A0A-CD8B-473C-A161-35EDE58B2BD1}">
      <dgm:prSet/>
      <dgm:spPr/>
      <dgm:t>
        <a:bodyPr/>
        <a:lstStyle/>
        <a:p>
          <a:endParaRPr lang="en-US"/>
        </a:p>
      </dgm:t>
    </dgm:pt>
    <dgm:pt modelId="{44D44CA0-B92E-42AB-83BB-F1076C28D4B5}" type="sibTrans" cxnId="{21086A0A-CD8B-473C-A161-35EDE58B2BD1}">
      <dgm:prSet/>
      <dgm:spPr/>
      <dgm:t>
        <a:bodyPr/>
        <a:lstStyle/>
        <a:p>
          <a:endParaRPr lang="en-US"/>
        </a:p>
      </dgm:t>
    </dgm:pt>
    <dgm:pt modelId="{363774A1-72FD-46E7-B099-2A0162771E19}" type="pres">
      <dgm:prSet presAssocID="{E07CCCE9-95D2-42D2-85F3-3962F6A7623F}" presName="diagram" presStyleCnt="0">
        <dgm:presLayoutVars>
          <dgm:dir/>
          <dgm:resizeHandles val="exact"/>
        </dgm:presLayoutVars>
      </dgm:prSet>
      <dgm:spPr/>
    </dgm:pt>
    <dgm:pt modelId="{6DDCE16F-9A4A-4E06-BBB7-DFB30A7C1BD8}" type="pres">
      <dgm:prSet presAssocID="{D65DA3DE-C36D-4D9F-A2BE-0A764C80CCE7}" presName="node" presStyleLbl="node1" presStyleIdx="0" presStyleCnt="4" custScaleX="119980">
        <dgm:presLayoutVars>
          <dgm:bulletEnabled val="1"/>
        </dgm:presLayoutVars>
      </dgm:prSet>
      <dgm:spPr/>
    </dgm:pt>
    <dgm:pt modelId="{5C8DC5C6-CD0E-4076-A36E-DECFE3BC138E}" type="pres">
      <dgm:prSet presAssocID="{D2034B02-38C2-4D29-90E0-353E1514D036}" presName="sibTrans" presStyleCnt="0"/>
      <dgm:spPr/>
    </dgm:pt>
    <dgm:pt modelId="{CC3E6E26-834F-402C-8D5E-81236965CCB6}" type="pres">
      <dgm:prSet presAssocID="{FE36C2E5-9A52-4F8C-976C-393E65ECA29C}" presName="node" presStyleLbl="node1" presStyleIdx="1" presStyleCnt="4" custScaleX="119980">
        <dgm:presLayoutVars>
          <dgm:bulletEnabled val="1"/>
        </dgm:presLayoutVars>
      </dgm:prSet>
      <dgm:spPr/>
    </dgm:pt>
    <dgm:pt modelId="{21044376-3EE3-4295-BBE5-336730B50067}" type="pres">
      <dgm:prSet presAssocID="{AE5EB4AB-30E4-483C-B753-20CB31A97DC0}" presName="sibTrans" presStyleCnt="0"/>
      <dgm:spPr/>
    </dgm:pt>
    <dgm:pt modelId="{F548DFE7-57F1-40EA-B8C3-62C4C9F3014C}" type="pres">
      <dgm:prSet presAssocID="{121F7AFA-3B86-4A23-A2A7-F8F1B13F2433}" presName="node" presStyleLbl="node1" presStyleIdx="2" presStyleCnt="4" custScaleX="119980">
        <dgm:presLayoutVars>
          <dgm:bulletEnabled val="1"/>
        </dgm:presLayoutVars>
      </dgm:prSet>
      <dgm:spPr/>
    </dgm:pt>
    <dgm:pt modelId="{0BC0BC89-2FA7-43F0-B9D2-290FDA596E31}" type="pres">
      <dgm:prSet presAssocID="{AD024223-1FCA-45DF-A47B-A3CF1E471284}" presName="sibTrans" presStyleCnt="0"/>
      <dgm:spPr/>
    </dgm:pt>
    <dgm:pt modelId="{BB6452A5-AB76-4551-9C82-7C4F34A71411}" type="pres">
      <dgm:prSet presAssocID="{DCFFCF51-A9A0-422F-AD27-AAD02980FB34}" presName="node" presStyleLbl="node1" presStyleIdx="3" presStyleCnt="4" custScaleX="119980" custLinFactNeighborX="-639" custLinFactNeighborY="62">
        <dgm:presLayoutVars>
          <dgm:bulletEnabled val="1"/>
        </dgm:presLayoutVars>
      </dgm:prSet>
      <dgm:spPr/>
    </dgm:pt>
  </dgm:ptLst>
  <dgm:cxnLst>
    <dgm:cxn modelId="{21086A0A-CD8B-473C-A161-35EDE58B2BD1}" srcId="{E07CCCE9-95D2-42D2-85F3-3962F6A7623F}" destId="{DCFFCF51-A9A0-422F-AD27-AAD02980FB34}" srcOrd="3" destOrd="0" parTransId="{D595BE13-FC88-4C84-B3FC-C1EB7A2A1B44}" sibTransId="{44D44CA0-B92E-42AB-83BB-F1076C28D4B5}"/>
    <dgm:cxn modelId="{425DEF1F-928C-45A6-97AB-696128BC2D43}" type="presOf" srcId="{FE36C2E5-9A52-4F8C-976C-393E65ECA29C}" destId="{CC3E6E26-834F-402C-8D5E-81236965CCB6}" srcOrd="0" destOrd="0" presId="urn:microsoft.com/office/officeart/2005/8/layout/default"/>
    <dgm:cxn modelId="{27417A2B-1DCD-4254-A868-DD2EF99EA5F1}" srcId="{E07CCCE9-95D2-42D2-85F3-3962F6A7623F}" destId="{FE36C2E5-9A52-4F8C-976C-393E65ECA29C}" srcOrd="1" destOrd="0" parTransId="{75D4B91A-39EA-4A4E-934B-EB850B770086}" sibTransId="{AE5EB4AB-30E4-483C-B753-20CB31A97DC0}"/>
    <dgm:cxn modelId="{DFF19A2F-1AFC-4EAE-A89B-1B2DB463527C}" srcId="{E07CCCE9-95D2-42D2-85F3-3962F6A7623F}" destId="{121F7AFA-3B86-4A23-A2A7-F8F1B13F2433}" srcOrd="2" destOrd="0" parTransId="{F58C5F79-8918-492A-89FF-07653920F7A7}" sibTransId="{AD024223-1FCA-45DF-A47B-A3CF1E471284}"/>
    <dgm:cxn modelId="{86A82966-EFDB-402B-819D-395141ED00E0}" type="presOf" srcId="{DCFFCF51-A9A0-422F-AD27-AAD02980FB34}" destId="{BB6452A5-AB76-4551-9C82-7C4F34A71411}" srcOrd="0" destOrd="0" presId="urn:microsoft.com/office/officeart/2005/8/layout/default"/>
    <dgm:cxn modelId="{1CCF0F90-55C8-46BB-B61D-ADAD20B4E93E}" type="presOf" srcId="{D65DA3DE-C36D-4D9F-A2BE-0A764C80CCE7}" destId="{6DDCE16F-9A4A-4E06-BBB7-DFB30A7C1BD8}" srcOrd="0" destOrd="0" presId="urn:microsoft.com/office/officeart/2005/8/layout/default"/>
    <dgm:cxn modelId="{F8C09ED3-9662-4D8B-8983-EEBF07C59EC3}" type="presOf" srcId="{121F7AFA-3B86-4A23-A2A7-F8F1B13F2433}" destId="{F548DFE7-57F1-40EA-B8C3-62C4C9F3014C}" srcOrd="0" destOrd="0" presId="urn:microsoft.com/office/officeart/2005/8/layout/default"/>
    <dgm:cxn modelId="{8CBD8BE1-9774-4402-A726-31C5AE015B9A}" type="presOf" srcId="{E07CCCE9-95D2-42D2-85F3-3962F6A7623F}" destId="{363774A1-72FD-46E7-B099-2A0162771E19}" srcOrd="0" destOrd="0" presId="urn:microsoft.com/office/officeart/2005/8/layout/default"/>
    <dgm:cxn modelId="{12F0C1ED-A63C-4B20-B47E-625D892B1CEA}" srcId="{E07CCCE9-95D2-42D2-85F3-3962F6A7623F}" destId="{D65DA3DE-C36D-4D9F-A2BE-0A764C80CCE7}" srcOrd="0" destOrd="0" parTransId="{00D7C615-8583-4B48-93E9-EB5180E7B6D6}" sibTransId="{D2034B02-38C2-4D29-90E0-353E1514D036}"/>
    <dgm:cxn modelId="{8640EAE5-4056-48C8-9F84-FCCD4FF76D02}" type="presParOf" srcId="{363774A1-72FD-46E7-B099-2A0162771E19}" destId="{6DDCE16F-9A4A-4E06-BBB7-DFB30A7C1BD8}" srcOrd="0" destOrd="0" presId="urn:microsoft.com/office/officeart/2005/8/layout/default"/>
    <dgm:cxn modelId="{47BA06D3-39C2-455B-9FDC-931823F80909}" type="presParOf" srcId="{363774A1-72FD-46E7-B099-2A0162771E19}" destId="{5C8DC5C6-CD0E-4076-A36E-DECFE3BC138E}" srcOrd="1" destOrd="0" presId="urn:microsoft.com/office/officeart/2005/8/layout/default"/>
    <dgm:cxn modelId="{95CFE3DE-537E-4925-B5F0-DE8D42D8B8ED}" type="presParOf" srcId="{363774A1-72FD-46E7-B099-2A0162771E19}" destId="{CC3E6E26-834F-402C-8D5E-81236965CCB6}" srcOrd="2" destOrd="0" presId="urn:microsoft.com/office/officeart/2005/8/layout/default"/>
    <dgm:cxn modelId="{A7015911-770E-4B82-8D49-947663963FF3}" type="presParOf" srcId="{363774A1-72FD-46E7-B099-2A0162771E19}" destId="{21044376-3EE3-4295-BBE5-336730B50067}" srcOrd="3" destOrd="0" presId="urn:microsoft.com/office/officeart/2005/8/layout/default"/>
    <dgm:cxn modelId="{F77C0B94-E899-423D-B95E-0616C4DDA6AB}" type="presParOf" srcId="{363774A1-72FD-46E7-B099-2A0162771E19}" destId="{F548DFE7-57F1-40EA-B8C3-62C4C9F3014C}" srcOrd="4" destOrd="0" presId="urn:microsoft.com/office/officeart/2005/8/layout/default"/>
    <dgm:cxn modelId="{0D5BB511-D2A5-47A3-896C-6CDC42C0873F}" type="presParOf" srcId="{363774A1-72FD-46E7-B099-2A0162771E19}" destId="{0BC0BC89-2FA7-43F0-B9D2-290FDA596E31}" srcOrd="5" destOrd="0" presId="urn:microsoft.com/office/officeart/2005/8/layout/default"/>
    <dgm:cxn modelId="{D87EA0A5-5E53-44AC-9544-372F5B6F2128}" type="presParOf" srcId="{363774A1-72FD-46E7-B099-2A0162771E19}" destId="{BB6452A5-AB76-4551-9C82-7C4F34A7141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CE16F-9A4A-4E06-BBB7-DFB30A7C1BD8}">
      <dsp:nvSpPr>
        <dsp:cNvPr id="0" name=""/>
        <dsp:cNvSpPr/>
      </dsp:nvSpPr>
      <dsp:spPr>
        <a:xfrm>
          <a:off x="822364" y="2307"/>
          <a:ext cx="5657522" cy="2829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 err="1">
              <a:solidFill>
                <a:srgbClr val="FFFF00"/>
              </a:solidFill>
            </a:rPr>
            <a:t>Canada</a:t>
          </a:r>
          <a:endParaRPr lang="es-AR" sz="2400" b="1" kern="1200" dirty="0">
            <a:solidFill>
              <a:srgbClr val="FFFF00"/>
            </a:solidFill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Metrics for RWC Canada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· 39 tickets opened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· 27 tickets closed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· 12 tickets open/in progress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Issues with Station Metadata: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deployment information, identification validation, …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Issues with Station Availability: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temporary closures, decommissioned stations, …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822364" y="2307"/>
        <a:ext cx="5657522" cy="2829232"/>
      </dsp:txXfrm>
    </dsp:sp>
    <dsp:sp modelId="{CC3E6E26-834F-402C-8D5E-81236965CCB6}">
      <dsp:nvSpPr>
        <dsp:cNvPr id="0" name=""/>
        <dsp:cNvSpPr/>
      </dsp:nvSpPr>
      <dsp:spPr>
        <a:xfrm>
          <a:off x="6951426" y="2307"/>
          <a:ext cx="5657522" cy="2829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solidFill>
                <a:srgbClr val="FFFF00"/>
              </a:solidFill>
            </a:rPr>
            <a:t>Trinidad and Tobago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· A few data availability issues have been raised and resolved since launch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· Provided guidance to members on use of the WIGOS tools and other WIGOS related issues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· Facilitated stations in transmitting their </a:t>
          </a:r>
          <a:r>
            <a: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Synop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message hourly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· A number of issues are currently being monitored and may be raised as tickets soon</a:t>
          </a:r>
          <a:endParaRPr lang="en-US" sz="1600" kern="1200" dirty="0"/>
        </a:p>
      </dsp:txBody>
      <dsp:txXfrm>
        <a:off x="6951426" y="2307"/>
        <a:ext cx="5657522" cy="2829232"/>
      </dsp:txXfrm>
    </dsp:sp>
    <dsp:sp modelId="{F548DFE7-57F1-40EA-B8C3-62C4C9F3014C}">
      <dsp:nvSpPr>
        <dsp:cNvPr id="0" name=""/>
        <dsp:cNvSpPr/>
      </dsp:nvSpPr>
      <dsp:spPr>
        <a:xfrm>
          <a:off x="822364" y="3303078"/>
          <a:ext cx="5657522" cy="2829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solidFill>
                <a:srgbClr val="FFFF00"/>
              </a:solidFill>
            </a:rPr>
            <a:t>CMO/BCT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· Assistance with Members observational data management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· Assistance with the coordination of sub-regional and national WIGOS projects: Created and distributed WSI –Template.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· Significant gains:  All 17 Members have functioning NFPs OSCAR,  WIGOS, WDQMS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· 16 stations &lt; 80%  data available in 2023. Only  9 stations in 2024</a:t>
          </a:r>
        </a:p>
      </dsp:txBody>
      <dsp:txXfrm>
        <a:off x="822364" y="3303078"/>
        <a:ext cx="5657522" cy="2829232"/>
      </dsp:txXfrm>
    </dsp:sp>
    <dsp:sp modelId="{BB6452A5-AB76-4551-9C82-7C4F34A71411}">
      <dsp:nvSpPr>
        <dsp:cNvPr id="0" name=""/>
        <dsp:cNvSpPr/>
      </dsp:nvSpPr>
      <dsp:spPr>
        <a:xfrm>
          <a:off x="6921295" y="3304833"/>
          <a:ext cx="5657522" cy="2829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solidFill>
                <a:srgbClr val="FFFF00"/>
              </a:solidFill>
            </a:rPr>
            <a:t>Costa Rica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Until October 2024, RWC-Argentina was in charge of RWC-Costa Rica, and we have been gradually assuming. The most important steps has been: knowing the capacities and needs of the area, in order to develop the work plan.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relation to (</a:t>
          </a:r>
          <a:r>
            <a:rPr lang="en-US" sz="1400" kern="1200" dirty="0" err="1"/>
            <a:t>i</a:t>
          </a:r>
          <a:r>
            <a:rPr lang="en-US" sz="1400" kern="1200" dirty="0"/>
            <a:t>) metadata, (2) quality or availability and (3) more observations shared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accordance with the three points mentioned above, we have been meeting with RAIV Spanish-speaking countries: Dominican Republic, Panama, Cuba and Mexico. Pending: El Salvador, Guatemala, Honduras, Nicaragua.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6921295" y="3304833"/>
        <a:ext cx="5657522" cy="2829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05/05/2025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EE6F-449F-4C67-91D8-A42ECC86338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B20-D4A1-4748-BA66-A2B3CA73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72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9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2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949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98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36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2AFE16C-2473-0565-452E-AB86D7679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3" y="-18261"/>
            <a:ext cx="3042445" cy="1187715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4283362-401A-F1CC-C52C-CCA6A44D5E09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">
            <a:extLst>
              <a:ext uri="{FF2B5EF4-FFF2-40B4-BE49-F238E27FC236}">
                <a16:creationId xmlns:a16="http://schemas.microsoft.com/office/drawing/2014/main" id="{95B55443-453C-4DEE-8BCA-F99CC8B4B9BB}"/>
              </a:ext>
            </a:extLst>
          </p:cNvPr>
          <p:cNvSpPr txBox="1"/>
          <p:nvPr userDrawn="1"/>
        </p:nvSpPr>
        <p:spPr>
          <a:xfrm>
            <a:off x="845684" y="1851185"/>
            <a:ext cx="3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.1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90B4F-430A-ED76-56F5-277ACC139BFC}"/>
              </a:ext>
            </a:extLst>
          </p:cNvPr>
          <p:cNvSpPr txBox="1"/>
          <p:nvPr userDrawn="1"/>
        </p:nvSpPr>
        <p:spPr>
          <a:xfrm>
            <a:off x="6857776" y="2452929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406CABAF-C8CB-146F-0AAF-CACEED1E7067}"/>
              </a:ext>
            </a:extLst>
          </p:cNvPr>
          <p:cNvSpPr txBox="1"/>
          <p:nvPr userDrawn="1"/>
        </p:nvSpPr>
        <p:spPr>
          <a:xfrm>
            <a:off x="10456792" y="2452929"/>
            <a:ext cx="110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EC19989-D9E1-A1C7-5BBB-05AACB261AFC}"/>
              </a:ext>
            </a:extLst>
          </p:cNvPr>
          <p:cNvSpPr txBox="1"/>
          <p:nvPr userDrawn="1"/>
        </p:nvSpPr>
        <p:spPr>
          <a:xfrm>
            <a:off x="6857776" y="4864605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5A90660E-FA79-10CD-C580-B5E3BEB8907E}"/>
              </a:ext>
            </a:extLst>
          </p:cNvPr>
          <p:cNvSpPr txBox="1"/>
          <p:nvPr userDrawn="1"/>
        </p:nvSpPr>
        <p:spPr>
          <a:xfrm>
            <a:off x="10456792" y="4864605"/>
            <a:ext cx="115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94BD3326-2C5E-E7FA-857B-F79389521B2F}"/>
              </a:ext>
            </a:extLst>
          </p:cNvPr>
          <p:cNvSpPr txBox="1"/>
          <p:nvPr userDrawn="1"/>
        </p:nvSpPr>
        <p:spPr>
          <a:xfrm>
            <a:off x="845684" y="2666794"/>
            <a:ext cx="4053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hr-HR" sz="3600" b="1" dirty="0">
              <a:solidFill>
                <a:srgbClr val="42AB3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peria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quatures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qui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quatas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son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deo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dolenitium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F07C7CE-DB8D-3760-38FA-25B168F9B4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You can place a zoomed in view of your map here or place a graph. This slide is optional. </a:t>
            </a:r>
            <a:br>
              <a:rPr lang="en-US" dirty="0"/>
            </a:br>
            <a:r>
              <a:rPr lang="en-US" dirty="0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24669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0110D0B-DA30-D6C8-64D0-4207658D7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3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Maps, Graphs, Diagrams, pie charts etc.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B1E62EF-1C52-57E2-D73C-24DD30DE1E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41492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87E8336-08FF-1579-81BF-1DAAA3160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7242769-D447-C9E9-2AF2-7E75DCAF8B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222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8C2E04-F119-8266-62F5-BEF3349B9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6E3D78-5D18-FEC2-7DA9-8ECA634A39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719C845-83F9-FF4D-A5AC-225E08477C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58F4651-1D70-E72F-E28B-2EB13D6C5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3758FEC-6020-1A2A-AC68-3DD685EE2D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A290331-ACD8-66D3-1C0C-65EEC34F9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5FE471-A00D-4C57-D014-C7503F81A9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06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1D910-CE5D-7CD3-D1E2-C077189CFDA4}"/>
              </a:ext>
            </a:extLst>
          </p:cNvPr>
          <p:cNvSpPr txBox="1"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7199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Content</a:t>
            </a:r>
            <a:endParaRPr lang="en-F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81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71FD6-5E10-0B78-5E7E-FC8BADA63247}"/>
              </a:ext>
            </a:extLst>
          </p:cNvPr>
          <p:cNvSpPr/>
          <p:nvPr userDrawn="1"/>
        </p:nvSpPr>
        <p:spPr>
          <a:xfrm>
            <a:off x="0" y="-18261"/>
            <a:ext cx="6105570" cy="687626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142C450-50E3-4CC2-241B-708232D50125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>
            <a:extLst>
              <a:ext uri="{FF2B5EF4-FFF2-40B4-BE49-F238E27FC236}">
                <a16:creationId xmlns:a16="http://schemas.microsoft.com/office/drawing/2014/main" id="{EE8404CF-60AE-7B2A-9931-947E9CA3DB7C}"/>
              </a:ext>
            </a:extLst>
          </p:cNvPr>
          <p:cNvSpPr txBox="1"/>
          <p:nvPr userDrawn="1"/>
        </p:nvSpPr>
        <p:spPr>
          <a:xfrm>
            <a:off x="758270" y="1928961"/>
            <a:ext cx="43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 </a:t>
            </a:r>
          </a:p>
          <a:p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42A0E-7BD3-FF0A-5BEC-7D48968AD3A0}"/>
              </a:ext>
            </a:extLst>
          </p:cNvPr>
          <p:cNvSpPr txBox="1"/>
          <p:nvPr userDrawn="1"/>
        </p:nvSpPr>
        <p:spPr>
          <a:xfrm>
            <a:off x="750434" y="3343940"/>
            <a:ext cx="3986666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porero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voluptation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 et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erumqui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dipsus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autempo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riossin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totaeriti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blaborum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debitat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enditae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percillutet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recepra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expeles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volectiae</a:t>
            </a:r>
            <a:r>
              <a:rPr lang="hr-HR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0" i="0" u="none" strike="noStrike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9007DC4-AA7B-F2CC-A8D8-A4B3596AED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1084357"/>
              </p:ext>
            </p:extLst>
          </p:nvPr>
        </p:nvGraphicFramePr>
        <p:xfrm>
          <a:off x="6302057" y="1090694"/>
          <a:ext cx="4791658" cy="42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3">
            <a:extLst>
              <a:ext uri="{FF2B5EF4-FFF2-40B4-BE49-F238E27FC236}">
                <a16:creationId xmlns:a16="http://schemas.microsoft.com/office/drawing/2014/main" id="{6031634C-C936-CB5A-16B9-AF97F0D86BAD}"/>
              </a:ext>
            </a:extLst>
          </p:cNvPr>
          <p:cNvSpPr/>
          <p:nvPr userDrawn="1"/>
        </p:nvSpPr>
        <p:spPr>
          <a:xfrm>
            <a:off x="7766366" y="2827583"/>
            <a:ext cx="1487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EB8475-8277-E49A-6775-6C146550214F}"/>
              </a:ext>
            </a:extLst>
          </p:cNvPr>
          <p:cNvGrpSpPr/>
          <p:nvPr userDrawn="1"/>
        </p:nvGrpSpPr>
        <p:grpSpPr>
          <a:xfrm>
            <a:off x="7430183" y="4891236"/>
            <a:ext cx="2097259" cy="773014"/>
            <a:chOff x="1315133" y="5304299"/>
            <a:chExt cx="2097259" cy="773014"/>
          </a:xfrm>
        </p:grpSpPr>
        <p:sp>
          <p:nvSpPr>
            <p:cNvPr id="14" name="CuadroTexto 28">
              <a:extLst>
                <a:ext uri="{FF2B5EF4-FFF2-40B4-BE49-F238E27FC236}">
                  <a16:creationId xmlns:a16="http://schemas.microsoft.com/office/drawing/2014/main" id="{4A1126F8-21BF-E77C-3685-3CB90506CC87}"/>
                </a:ext>
              </a:extLst>
            </p:cNvPr>
            <p:cNvSpPr txBox="1"/>
            <p:nvPr/>
          </p:nvSpPr>
          <p:spPr>
            <a:xfrm>
              <a:off x="1499509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1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29">
              <a:extLst>
                <a:ext uri="{FF2B5EF4-FFF2-40B4-BE49-F238E27FC236}">
                  <a16:creationId xmlns:a16="http://schemas.microsoft.com/office/drawing/2014/main" id="{170FBC9B-A12F-6A1F-5BD4-45C652B6CD3A}"/>
                </a:ext>
              </a:extLst>
            </p:cNvPr>
            <p:cNvSpPr/>
            <p:nvPr/>
          </p:nvSpPr>
          <p:spPr>
            <a:xfrm>
              <a:off x="1315133" y="5382506"/>
              <a:ext cx="136328" cy="136328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30">
              <a:extLst>
                <a:ext uri="{FF2B5EF4-FFF2-40B4-BE49-F238E27FC236}">
                  <a16:creationId xmlns:a16="http://schemas.microsoft.com/office/drawing/2014/main" id="{DE633E6E-EFB6-4BC5-B850-B8193EEAFC63}"/>
                </a:ext>
              </a:extLst>
            </p:cNvPr>
            <p:cNvSpPr txBox="1"/>
            <p:nvPr/>
          </p:nvSpPr>
          <p:spPr>
            <a:xfrm>
              <a:off x="2646382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2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31">
              <a:extLst>
                <a:ext uri="{FF2B5EF4-FFF2-40B4-BE49-F238E27FC236}">
                  <a16:creationId xmlns:a16="http://schemas.microsoft.com/office/drawing/2014/main" id="{B02981B7-56E8-C6FF-1F46-48F7527621D9}"/>
                </a:ext>
              </a:extLst>
            </p:cNvPr>
            <p:cNvSpPr/>
            <p:nvPr/>
          </p:nvSpPr>
          <p:spPr>
            <a:xfrm>
              <a:off x="2462006" y="5382506"/>
              <a:ext cx="136328" cy="136328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CuadroTexto 32">
              <a:extLst>
                <a:ext uri="{FF2B5EF4-FFF2-40B4-BE49-F238E27FC236}">
                  <a16:creationId xmlns:a16="http://schemas.microsoft.com/office/drawing/2014/main" id="{A552597B-580D-BB95-DA60-64A597938FA0}"/>
                </a:ext>
              </a:extLst>
            </p:cNvPr>
            <p:cNvSpPr txBox="1"/>
            <p:nvPr/>
          </p:nvSpPr>
          <p:spPr>
            <a:xfrm>
              <a:off x="1499509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3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33">
              <a:extLst>
                <a:ext uri="{FF2B5EF4-FFF2-40B4-BE49-F238E27FC236}">
                  <a16:creationId xmlns:a16="http://schemas.microsoft.com/office/drawing/2014/main" id="{432C861F-D0C8-F1FF-9035-ADB5D585F727}"/>
                </a:ext>
              </a:extLst>
            </p:cNvPr>
            <p:cNvSpPr/>
            <p:nvPr/>
          </p:nvSpPr>
          <p:spPr>
            <a:xfrm>
              <a:off x="1315133" y="5878521"/>
              <a:ext cx="136328" cy="136328"/>
            </a:xfrm>
            <a:prstGeom prst="ellipse">
              <a:avLst/>
            </a:prstGeom>
            <a:solidFill>
              <a:srgbClr val="70B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8F880D87-08D2-0F28-2823-2735DE4E25E7}"/>
                </a:ext>
              </a:extLst>
            </p:cNvPr>
            <p:cNvSpPr txBox="1"/>
            <p:nvPr/>
          </p:nvSpPr>
          <p:spPr>
            <a:xfrm>
              <a:off x="2646382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4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16CB823E-6863-4FF6-4891-DC2EDE1055A6}"/>
                </a:ext>
              </a:extLst>
            </p:cNvPr>
            <p:cNvSpPr/>
            <p:nvPr/>
          </p:nvSpPr>
          <p:spPr>
            <a:xfrm>
              <a:off x="2462006" y="5878521"/>
              <a:ext cx="136328" cy="136328"/>
            </a:xfrm>
            <a:prstGeom prst="ellipse">
              <a:avLst/>
            </a:prstGeom>
            <a:solidFill>
              <a:srgbClr val="00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1346F77-E45E-6350-474B-63289C869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45" y="-27494"/>
            <a:ext cx="3042445" cy="1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Lorem Ipsum</a:t>
            </a:r>
            <a:endParaRPr lang="en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45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993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09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Thank you.</a:t>
            </a:r>
            <a:endParaRPr lang="en-FR" dirty="0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02E4A1E-1EB0-0593-1C8D-3884AC9BB310}"/>
              </a:ext>
            </a:extLst>
          </p:cNvPr>
          <p:cNvSpPr txBox="1"/>
          <p:nvPr userDrawn="1"/>
        </p:nvSpPr>
        <p:spPr>
          <a:xfrm>
            <a:off x="3824879" y="4572080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293395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58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41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9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39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2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7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0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86587409-B0D4-859D-1274-EBAE61E9816D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414EE5-D3B0-829D-4AF9-4290C79EC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0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46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9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04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0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2B623-09E6-CCC7-C4EB-20CB7A8B7EEB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631EAE6-9379-1E6F-EF4D-12832EACC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90D3A-FED7-3DA3-591A-166640F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91" y="1435039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E9FA53-8711-D548-6B69-E72481104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8BC0C76-D693-5C29-38D6-A96D5D29B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8" r:id="rId4"/>
    <p:sldLayoutId id="2147483659" r:id="rId5"/>
    <p:sldLayoutId id="2147483660" r:id="rId6"/>
    <p:sldLayoutId id="2147483672" r:id="rId7"/>
    <p:sldLayoutId id="2147483671" r:id="rId8"/>
    <p:sldLayoutId id="214748367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5BA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007C7-A317-B3BD-4F67-1F0F9741F8A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3477952"/>
            <a:ext cx="12192000" cy="338004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8A9C213-3E26-B848-BF1A-9E6EC69B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WMO PPT Style #2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1063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AD7E993-AE18-50EF-4AE8-D77035D1E796}"/>
              </a:ext>
            </a:extLst>
          </p:cNvPr>
          <p:cNvSpPr txBox="1">
            <a:spLocks/>
          </p:cNvSpPr>
          <p:nvPr/>
        </p:nvSpPr>
        <p:spPr>
          <a:xfrm>
            <a:off x="579120" y="770516"/>
            <a:ext cx="11033760" cy="265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B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Data Quality, Monitoring and Incident Management – RA IV Regional WIGOS Centers</a:t>
            </a:r>
            <a:endParaRPr kumimoji="0" lang="LID4096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30E8D-F737-13D1-34BA-E822DE91B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5791200"/>
            <a:ext cx="9144000" cy="896111"/>
          </a:xfrm>
        </p:spPr>
        <p:txBody>
          <a:bodyPr/>
          <a:lstStyle/>
          <a:p>
            <a:r>
              <a:rPr lang="en-US" sz="1600" dirty="0">
                <a:solidFill>
                  <a:srgbClr val="00B050"/>
                </a:solidFill>
              </a:rPr>
              <a:t>Session 5: Regional Approaches and Implementation Opportunities in the Caribbean</a:t>
            </a:r>
            <a:br>
              <a:rPr lang="en-US" sz="1600" dirty="0">
                <a:solidFill>
                  <a:srgbClr val="00B050"/>
                </a:solidFill>
              </a:rPr>
            </a:br>
            <a:r>
              <a:rPr lang="en-US" sz="1600" dirty="0">
                <a:solidFill>
                  <a:srgbClr val="00B050"/>
                </a:solidFill>
              </a:rPr>
              <a:t>SOFF-IDB-CREWS Regional Workshop in the Caribbean  - May 5 – 7 Kingston, Jamaica</a:t>
            </a:r>
            <a:br>
              <a:rPr lang="en-US" sz="1600" dirty="0">
                <a:solidFill>
                  <a:srgbClr val="00B050"/>
                </a:solidFill>
              </a:rPr>
            </a:b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A617197-B9ED-B27A-E20D-3712D953209F}"/>
              </a:ext>
            </a:extLst>
          </p:cNvPr>
          <p:cNvSpPr txBox="1">
            <a:spLocks/>
          </p:cNvSpPr>
          <p:nvPr/>
        </p:nvSpPr>
        <p:spPr>
          <a:xfrm>
            <a:off x="1822704" y="3582610"/>
            <a:ext cx="9144000" cy="1420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B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Daniel Alejandro Vila Espigo (presenter)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Technical Coordinator of Infrastructure – Regional Office for the Americas, WMO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7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2028E-1CAF-445B-0ECD-73087D50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9263"/>
            <a:ext cx="2257622" cy="260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8A258-3D39-4FD2-BE2C-189ADA63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11" y="114228"/>
            <a:ext cx="9243324" cy="334962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rgbClr val="000099"/>
                </a:solidFill>
                <a:latin typeface="Aptos" panose="020B0004020202020204" pitchFamily="34" charset="0"/>
              </a:rPr>
              <a:t>Short summary of activities developed and success stories </a:t>
            </a:r>
            <a:endParaRPr lang="fr-CH" sz="2400" b="1" dirty="0">
              <a:solidFill>
                <a:srgbClr val="000099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927B96-D7C6-ECF4-ADDF-05B1D1DCD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46670"/>
              </p:ext>
            </p:extLst>
          </p:nvPr>
        </p:nvGraphicFramePr>
        <p:xfrm>
          <a:off x="-619657" y="590231"/>
          <a:ext cx="13431314" cy="613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965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2028E-1CAF-445B-0ECD-73087D50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" y="4250513"/>
            <a:ext cx="2257622" cy="260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8A258-3D39-4FD2-BE2C-189ADA63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377" y="51469"/>
            <a:ext cx="9243324" cy="3349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Aptos" panose="020B0004020202020204" pitchFamily="34" charset="0"/>
              </a:rPr>
              <a:t>Short summary of activities developed and success stories </a:t>
            </a:r>
            <a:endParaRPr lang="fr-CH" sz="2400" b="1" dirty="0">
              <a:solidFill>
                <a:srgbClr val="000099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95958-FCBD-59FE-C973-0C090F707B2D}"/>
              </a:ext>
            </a:extLst>
          </p:cNvPr>
          <p:cNvSpPr txBox="1"/>
          <p:nvPr/>
        </p:nvSpPr>
        <p:spPr>
          <a:xfrm>
            <a:off x="2833748" y="6036325"/>
            <a:ext cx="857140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stations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  30% data available in 2023.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 2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stations in 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stations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 80%  data available in 2023.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 9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stations in 2024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821" y="428522"/>
            <a:ext cx="5388938" cy="5823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14" y="428523"/>
            <a:ext cx="5503939" cy="56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2028E-1CAF-445B-0ECD-73087D50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" y="4250513"/>
            <a:ext cx="2257622" cy="260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8A258-3D39-4FD2-BE2C-189ADA63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377" y="51469"/>
            <a:ext cx="9243324" cy="3349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Aptos" panose="020B0004020202020204" pitchFamily="34" charset="0"/>
              </a:rPr>
              <a:t>Short summary of activities developed and success stories </a:t>
            </a:r>
            <a:endParaRPr lang="fr-CH" sz="2400" b="1" dirty="0">
              <a:solidFill>
                <a:srgbClr val="000099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0538E-7982-F5DC-9E77-86A3E0E8B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900112"/>
            <a:ext cx="10725150" cy="5057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5FA20F-9BBC-D7BB-08A7-708FD163D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4" y="569555"/>
            <a:ext cx="10645775" cy="2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2028E-1CAF-445B-0ECD-73087D50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9263"/>
            <a:ext cx="2257622" cy="260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8A258-3D39-4FD2-BE2C-189ADA63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75" y="449190"/>
            <a:ext cx="9243324" cy="3349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5BA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Main Challenges </a:t>
            </a:r>
            <a:endParaRPr lang="fr-CH" b="1" dirty="0">
              <a:solidFill>
                <a:srgbClr val="005BAA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3D61D-9E5B-3EF1-6ED5-009CE34A4159}"/>
              </a:ext>
            </a:extLst>
          </p:cNvPr>
          <p:cNvSpPr txBox="1"/>
          <p:nvPr/>
        </p:nvSpPr>
        <p:spPr>
          <a:xfrm>
            <a:off x="508000" y="1219201"/>
            <a:ext cx="106125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FR"/>
            </a:defPPr>
            <a:lvl1pPr marL="353060" indent="-35306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00B050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r>
              <a:rPr lang="en-US" b="1" i="1" dirty="0"/>
              <a:t>Data availability issues</a:t>
            </a:r>
            <a:r>
              <a:rPr lang="en-US" dirty="0"/>
              <a:t>: Difficult to track GTS bound products to investigate data availability issues -&gt; WIS 2.0</a:t>
            </a:r>
          </a:p>
          <a:p>
            <a:r>
              <a:rPr lang="en-US" b="1" i="1" dirty="0"/>
              <a:t>Lack of National Focal Points (NFP)</a:t>
            </a:r>
            <a:r>
              <a:rPr lang="en-US" dirty="0"/>
              <a:t> and contact persons for OSCAR/Surface, WDQMS and WIGOS. Difficult to find out the capacities and needs of the personnel.</a:t>
            </a:r>
          </a:p>
          <a:p>
            <a:r>
              <a:rPr lang="en-US" b="1" i="1" dirty="0"/>
              <a:t>Low priority for WIGOS implementation </a:t>
            </a:r>
            <a:r>
              <a:rPr lang="en-US" dirty="0"/>
              <a:t>in some NMHS</a:t>
            </a:r>
          </a:p>
          <a:p>
            <a:r>
              <a:rPr lang="en-US" b="1" i="1" dirty="0"/>
              <a:t>HR constrains for small met services</a:t>
            </a:r>
            <a:r>
              <a:rPr lang="en-US" dirty="0"/>
              <a:t>: are not always dedicated 100% to RWC functions-&gt; competing priorities: WIGOS, WIS 2.0, SOFF, GBON, RBON</a:t>
            </a:r>
          </a:p>
          <a:p>
            <a:r>
              <a:rPr lang="en-US" dirty="0"/>
              <a:t>Difficult for Members to </a:t>
            </a:r>
            <a:r>
              <a:rPr lang="en-US" b="1" i="1" dirty="0"/>
              <a:t>transition from manned observation 3-hourly to manned hourly observations</a:t>
            </a:r>
            <a:r>
              <a:rPr lang="en-US" dirty="0"/>
              <a:t> exchange -&gt; GBON compliance</a:t>
            </a:r>
          </a:p>
        </p:txBody>
      </p:sp>
    </p:spTree>
    <p:extLst>
      <p:ext uri="{BB962C8B-B14F-4D97-AF65-F5344CB8AC3E}">
        <p14:creationId xmlns:p14="http://schemas.microsoft.com/office/powerpoint/2010/main" val="252642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2028E-1CAF-445B-0ECD-73087D50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9263"/>
            <a:ext cx="2257622" cy="260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8A258-3D39-4FD2-BE2C-189ADA63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75" y="449190"/>
            <a:ext cx="9243324" cy="3349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5BA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Main Opportunities </a:t>
            </a:r>
            <a:endParaRPr lang="fr-CH" b="1" dirty="0">
              <a:solidFill>
                <a:srgbClr val="005BAA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3D61D-9E5B-3EF1-6ED5-009CE34A4159}"/>
              </a:ext>
            </a:extLst>
          </p:cNvPr>
          <p:cNvSpPr txBox="1"/>
          <p:nvPr/>
        </p:nvSpPr>
        <p:spPr>
          <a:xfrm>
            <a:off x="508000" y="1219201"/>
            <a:ext cx="1061258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FR"/>
            </a:defPPr>
            <a:lvl1pPr marL="353060" indent="-35306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00B050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Recent restructuring of the Expert Team on WIGOS Tools presents </a:t>
            </a:r>
            <a:r>
              <a:rPr lang="en-US" b="1" i="1" dirty="0"/>
              <a:t>an opportunity for better direct collaboration</a:t>
            </a:r>
            <a:r>
              <a:rPr lang="en-US" dirty="0"/>
              <a:t>. Looking forward to the work of these Task teams.</a:t>
            </a:r>
          </a:p>
          <a:p>
            <a:r>
              <a:rPr lang="en-US" b="1" i="1" dirty="0"/>
              <a:t>Recent and proposed enhancements to the WIGOS tools</a:t>
            </a:r>
            <a:r>
              <a:rPr lang="en-US" dirty="0"/>
              <a:t>: WDQMS 1.5.2, WMO hosted IMS and Oscar/Surface enhancements should make for better connectivity between platforms -&gt; funding challenges!</a:t>
            </a:r>
          </a:p>
          <a:p>
            <a:r>
              <a:rPr lang="en-US" b="1" i="1" dirty="0"/>
              <a:t>Establishment of the Caribbean CMO WIS 2.0 Node provides automatic exchange of hourly observational data from Members</a:t>
            </a:r>
            <a:r>
              <a:rPr lang="en-US" dirty="0"/>
              <a:t> , which enable  24 hourly observations, once integrated and accessible to NWPs</a:t>
            </a:r>
          </a:p>
          <a:p>
            <a:r>
              <a:rPr lang="en-US" b="1" i="1" dirty="0"/>
              <a:t>CREWS 2.0 Caribbean Project</a:t>
            </a:r>
            <a:r>
              <a:rPr lang="en-US" dirty="0"/>
              <a:t> has an activity to provide WIGOS Tools capacity building workshop. What about the rest of RA IV? -&gt; looking for other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4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2028E-1CAF-445B-0ECD-73087D50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9263"/>
            <a:ext cx="2257622" cy="260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8A258-3D39-4FD2-BE2C-189ADA63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75" y="449190"/>
            <a:ext cx="9243324" cy="3349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5BA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Suggested improvements/changes</a:t>
            </a:r>
            <a:endParaRPr lang="fr-CH" b="1" dirty="0">
              <a:solidFill>
                <a:srgbClr val="005BAA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3D61D-9E5B-3EF1-6ED5-009CE34A4159}"/>
              </a:ext>
            </a:extLst>
          </p:cNvPr>
          <p:cNvSpPr txBox="1"/>
          <p:nvPr/>
        </p:nvSpPr>
        <p:spPr>
          <a:xfrm>
            <a:off x="508000" y="1219201"/>
            <a:ext cx="1132378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FR"/>
            </a:defPPr>
            <a:lvl1pPr marL="353060" indent="-35306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00B050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Improve OSCAR Web Client Tool (under funding constrains with </a:t>
            </a:r>
            <a:r>
              <a:rPr lang="en-US" dirty="0" err="1"/>
              <a:t>Meteoswiss</a:t>
            </a:r>
            <a:r>
              <a:rPr lang="en-US" dirty="0"/>
              <a:t>) </a:t>
            </a:r>
          </a:p>
          <a:p>
            <a:r>
              <a:rPr lang="en-US" dirty="0"/>
              <a:t>More documentation on the use of the WDQMS API will help increase the usability of the tool</a:t>
            </a:r>
          </a:p>
          <a:p>
            <a:r>
              <a:rPr lang="en-US" dirty="0"/>
              <a:t>GBON compliance tool: ability to download stations by country and status </a:t>
            </a:r>
          </a:p>
          <a:p>
            <a:r>
              <a:rPr lang="en-US" dirty="0"/>
              <a:t>A more robust coupling between Oscar/Surface </a:t>
            </a:r>
            <a:r>
              <a:rPr lang="en-US"/>
              <a:t>and WDQMS.</a:t>
            </a:r>
            <a:endParaRPr lang="en-US" dirty="0"/>
          </a:p>
          <a:p>
            <a:r>
              <a:rPr lang="en-US" dirty="0"/>
              <a:t>WMO to keep database up to date. PRs are providing WMO with NFPs, but WMO databases are not up to date.</a:t>
            </a:r>
          </a:p>
          <a:p>
            <a:r>
              <a:rPr lang="en-US" b="1" i="1" dirty="0"/>
              <a:t>The RA IV RWC model of Lead Nodes/Contributing Nodes may need to be revisited</a:t>
            </a:r>
          </a:p>
          <a:p>
            <a:r>
              <a:rPr lang="en-US" dirty="0"/>
              <a:t>Would like to see representatives from the NWPs having a greater role in the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2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2028E-1CAF-445B-0ECD-73087D50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9263"/>
            <a:ext cx="2257622" cy="260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8A258-3D39-4FD2-BE2C-189ADA63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338" y="2813699"/>
            <a:ext cx="9243324" cy="3349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005BA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Back Up Slides</a:t>
            </a:r>
            <a:endParaRPr lang="fr-CH" b="1" dirty="0">
              <a:solidFill>
                <a:srgbClr val="005BAA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3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17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A5ED350D-738C-CD3E-7D83-1CB105F66DEA}"/>
              </a:ext>
            </a:extLst>
          </p:cNvPr>
          <p:cNvSpPr txBox="1">
            <a:spLocks/>
          </p:cNvSpPr>
          <p:nvPr/>
        </p:nvSpPr>
        <p:spPr>
          <a:xfrm>
            <a:off x="1097280" y="6350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WORKFLOW-Quality Monitoring 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F57AA-05C2-1884-E346-5CB6E4546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" r="3750"/>
          <a:stretch/>
        </p:blipFill>
        <p:spPr>
          <a:xfrm>
            <a:off x="91440" y="548640"/>
            <a:ext cx="12009120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18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2956A57-9482-1F1B-0DCA-3113EA9938A2}"/>
              </a:ext>
            </a:extLst>
          </p:cNvPr>
          <p:cNvSpPr txBox="1">
            <a:spLocks/>
          </p:cNvSpPr>
          <p:nvPr/>
        </p:nvSpPr>
        <p:spPr>
          <a:xfrm>
            <a:off x="1097280" y="6350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WORKFLOW-Metadata Management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A166B-8299-F508-8AC0-F3F6CD82A2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9" r="1818"/>
          <a:stretch/>
        </p:blipFill>
        <p:spPr>
          <a:xfrm>
            <a:off x="101600" y="579120"/>
            <a:ext cx="1199896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CDE6BBE-298D-46EB-459E-9F88C0B8941D}"/>
              </a:ext>
            </a:extLst>
          </p:cNvPr>
          <p:cNvSpPr txBox="1">
            <a:spLocks/>
          </p:cNvSpPr>
          <p:nvPr/>
        </p:nvSpPr>
        <p:spPr>
          <a:xfrm>
            <a:off x="1097280" y="6350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RWC Structure in RA IV 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D0233-34BC-35B1-7205-5A8EE4DB871A}"/>
              </a:ext>
            </a:extLst>
          </p:cNvPr>
          <p:cNvSpPr txBox="1"/>
          <p:nvPr/>
        </p:nvSpPr>
        <p:spPr>
          <a:xfrm>
            <a:off x="274320" y="677300"/>
            <a:ext cx="11623040" cy="561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H" sz="2400" b="1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components of RWC in RA IV :</a:t>
            </a:r>
            <a:endParaRPr lang="en-GB" sz="2400" b="1" dirty="0">
              <a:solidFill>
                <a:srgbClr val="005B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H" sz="2000" b="1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Canada (Ln/Canada):</a:t>
            </a:r>
            <a:r>
              <a:rPr lang="en-CH" sz="2000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CH" sz="2000" dirty="0">
              <a:solidFill>
                <a:srgbClr val="005B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fr-CH" sz="2000" dirty="0">
                <a:solidFill>
                  <a:srgbClr val="70BF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CH" sz="2000" dirty="0">
                <a:solidFill>
                  <a:srgbClr val="70BF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Node (Ln) for metadata management</a:t>
            </a:r>
            <a:endParaRPr lang="fr-CH" sz="2000" dirty="0">
              <a:solidFill>
                <a:srgbClr val="70BF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n-GB" sz="2000" dirty="0">
              <a:solidFill>
                <a:srgbClr val="70BF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H" sz="2000" b="1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 (Ln/USA):</a:t>
            </a:r>
            <a:r>
              <a:rPr lang="en-CH" sz="2000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CH" sz="2000" dirty="0">
              <a:solidFill>
                <a:srgbClr val="005B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fr-CH" sz="2000" dirty="0">
                <a:solidFill>
                  <a:srgbClr val="70B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CH" sz="2000" dirty="0">
                <a:solidFill>
                  <a:srgbClr val="70BF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Node (Ln) for quality monitoring</a:t>
            </a:r>
            <a:endParaRPr lang="fr-CH" sz="2000" dirty="0">
              <a:solidFill>
                <a:srgbClr val="70BF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>
              <a:solidFill>
                <a:srgbClr val="70BF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H" sz="2000" b="1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Costa Rica (Cn/Costa Rica)</a:t>
            </a:r>
            <a:r>
              <a:rPr lang="fr-CH" sz="2000" b="1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63525" lvl="0" algn="just">
              <a:lnSpc>
                <a:spcPct val="107000"/>
              </a:lnSpc>
            </a:pPr>
            <a:r>
              <a:rPr lang="en-CH" sz="2000" dirty="0">
                <a:solidFill>
                  <a:srgbClr val="70BF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Contributing Node (Cn) for Spanish speaking countries for both metadata management and </a:t>
            </a:r>
            <a:r>
              <a:rPr lang="fr-CH" sz="2000" dirty="0">
                <a:solidFill>
                  <a:srgbClr val="70BF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H" sz="2000" dirty="0">
                <a:solidFill>
                  <a:srgbClr val="70BF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monitoring</a:t>
            </a:r>
            <a:endParaRPr lang="fr-CH" sz="2000" dirty="0">
              <a:solidFill>
                <a:srgbClr val="70BF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>
              <a:solidFill>
                <a:srgbClr val="70BF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H" sz="2000" b="1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Trinidad &amp; Tobago(T&amp;T) (Cn/T&amp;T):</a:t>
            </a:r>
            <a:r>
              <a:rPr lang="en-CH" sz="2000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CH" sz="2000" dirty="0">
              <a:solidFill>
                <a:srgbClr val="005B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fr-CH" sz="2000" dirty="0">
                <a:solidFill>
                  <a:srgbClr val="70B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CH" sz="2000" dirty="0">
                <a:solidFill>
                  <a:srgbClr val="70BF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Contributing Node (Cn) for English speaking countries for metadata management</a:t>
            </a:r>
            <a:endParaRPr lang="fr-CH" sz="2000" dirty="0">
              <a:solidFill>
                <a:srgbClr val="70BF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>
              <a:solidFill>
                <a:srgbClr val="70BF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H" sz="2000" b="1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British Caribbean Territories/Caribbean Meteorological Organization (BCT/CMO) (Cn/BCT-CMO): </a:t>
            </a:r>
            <a:endParaRPr lang="fr-CH" sz="2000" b="1" dirty="0">
              <a:solidFill>
                <a:srgbClr val="005B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CH" sz="2000" b="1" dirty="0">
                <a:solidFill>
                  <a:srgbClr val="70BF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CH" sz="2000" dirty="0">
                <a:solidFill>
                  <a:srgbClr val="70BF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Contributing Node (Cn) for English speaking countries for quality monitoring</a:t>
            </a:r>
            <a:endParaRPr lang="en-GB" sz="2000" dirty="0">
              <a:solidFill>
                <a:srgbClr val="70BF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CDE6BBE-298D-46EB-459E-9F88C0B8941D}"/>
              </a:ext>
            </a:extLst>
          </p:cNvPr>
          <p:cNvSpPr txBox="1">
            <a:spLocks/>
          </p:cNvSpPr>
          <p:nvPr/>
        </p:nvSpPr>
        <p:spPr>
          <a:xfrm>
            <a:off x="1097280" y="6350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WORKFLOW-Quality Monitoring 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6B5F8-E851-B872-5E19-06C280D12D13}"/>
              </a:ext>
            </a:extLst>
          </p:cNvPr>
          <p:cNvSpPr txBox="1"/>
          <p:nvPr/>
        </p:nvSpPr>
        <p:spPr>
          <a:xfrm>
            <a:off x="9258" y="405592"/>
            <a:ext cx="12091302" cy="226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CH" b="1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WDQMS Process: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ct val="125000"/>
            </a:pPr>
            <a:r>
              <a:rPr lang="fr-CH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Monitoring </a:t>
            </a:r>
            <a:r>
              <a:rPr lang="fr-CH" i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fr-CH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  B) </a:t>
            </a:r>
            <a:r>
              <a:rPr lang="fr-CH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</a:t>
            </a:r>
            <a:r>
              <a:rPr lang="fr-CH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fr-CH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 C) </a:t>
            </a:r>
            <a:r>
              <a:rPr lang="fr-CH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Incident Management </a:t>
            </a:r>
            <a:r>
              <a:rPr lang="fr-CH" i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  <a:endParaRPr lang="fr-CH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arenR"/>
            </a:pPr>
            <a:r>
              <a:rPr lang="en-CH" b="1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Function</a:t>
            </a:r>
            <a:r>
              <a:rPr lang="fr-CH" b="1" dirty="0">
                <a:solidFill>
                  <a:srgbClr val="005B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GB" dirty="0">
              <a:solidFill>
                <a:srgbClr val="005B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of the stations in RA IV by WIGOS Quality Monitoring Centres (</a:t>
            </a:r>
            <a:r>
              <a:rPr lang="en-CH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WQMCs</a:t>
            </a:r>
            <a:r>
              <a:rPr lang="en-CH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CH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i.e. </a:t>
            </a:r>
            <a:r>
              <a:rPr lang="fr-CH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Numerical</a:t>
            </a:r>
            <a:r>
              <a:rPr lang="fr-CH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Weather</a:t>
            </a:r>
            <a:r>
              <a:rPr lang="fr-CH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</a:t>
            </a:r>
            <a:r>
              <a:rPr lang="en-CH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ediction</a:t>
            </a:r>
            <a:r>
              <a:rPr lang="en-CH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(NWP) Centres, DWD, ECMWF, JMA and NCEP. </a:t>
            </a:r>
            <a:endParaRPr lang="fr-CH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results of monitoring of surface land and upper air stations WDQMS web tool. </a:t>
            </a:r>
            <a:endParaRPr lang="en-GB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FF34E-563C-A883-800B-8EE5AEDB8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102" y="3014294"/>
            <a:ext cx="9102458" cy="34094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7870E0-5695-C594-E258-1D6F88B8AFA1}"/>
              </a:ext>
            </a:extLst>
          </p:cNvPr>
          <p:cNvSpPr/>
          <p:nvPr/>
        </p:nvSpPr>
        <p:spPr>
          <a:xfrm>
            <a:off x="4592320" y="3014294"/>
            <a:ext cx="5984240" cy="1435547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1E4C56D-5A31-8E8A-5BD8-CB34B185F434}"/>
              </a:ext>
            </a:extLst>
          </p:cNvPr>
          <p:cNvSpPr txBox="1">
            <a:spLocks/>
          </p:cNvSpPr>
          <p:nvPr/>
        </p:nvSpPr>
        <p:spPr>
          <a:xfrm>
            <a:off x="1818129" y="6511372"/>
            <a:ext cx="81996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5BAA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400" b="1" spc="-15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WDQMS</a:t>
            </a:r>
            <a:r>
              <a:rPr lang="en-GB" sz="2400" spc="-15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spc="-15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2E4A9B-850C-56BB-3EE8-D9A3A7100B1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0124947" y="3065332"/>
            <a:ext cx="1363094" cy="947626"/>
          </a:xfrm>
          <a:prstGeom prst="straightConnector1">
            <a:avLst/>
          </a:prstGeom>
          <a:ln w="38100">
            <a:solidFill>
              <a:srgbClr val="013D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>
            <a:extLst>
              <a:ext uri="{FF2B5EF4-FFF2-40B4-BE49-F238E27FC236}">
                <a16:creationId xmlns:a16="http://schemas.microsoft.com/office/drawing/2014/main" id="{9BD99D9D-FD12-C073-DB5E-7A72AF884F1D}"/>
              </a:ext>
            </a:extLst>
          </p:cNvPr>
          <p:cNvSpPr txBox="1">
            <a:spLocks/>
          </p:cNvSpPr>
          <p:nvPr/>
        </p:nvSpPr>
        <p:spPr>
          <a:xfrm>
            <a:off x="10682789" y="2621621"/>
            <a:ext cx="161050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5BAA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RWCs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B78260-F08E-9DA7-BD35-8407BDA598D5}"/>
              </a:ext>
            </a:extLst>
          </p:cNvPr>
          <p:cNvSpPr/>
          <p:nvPr/>
        </p:nvSpPr>
        <p:spPr>
          <a:xfrm>
            <a:off x="1474101" y="3014294"/>
            <a:ext cx="2921451" cy="1435547"/>
          </a:xfrm>
          <a:prstGeom prst="rect">
            <a:avLst/>
          </a:prstGeom>
          <a:noFill/>
          <a:ln w="57150">
            <a:solidFill>
              <a:srgbClr val="005BAA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C40A6B-A498-C879-716B-E38809168DF4}"/>
              </a:ext>
            </a:extLst>
          </p:cNvPr>
          <p:cNvCxnSpPr>
            <a:cxnSpLocks/>
          </p:cNvCxnSpPr>
          <p:nvPr/>
        </p:nvCxnSpPr>
        <p:spPr>
          <a:xfrm>
            <a:off x="817429" y="3065333"/>
            <a:ext cx="1316171" cy="947625"/>
          </a:xfrm>
          <a:prstGeom prst="straightConnector1">
            <a:avLst/>
          </a:prstGeom>
          <a:ln w="38100">
            <a:solidFill>
              <a:srgbClr val="013D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3">
            <a:extLst>
              <a:ext uri="{FF2B5EF4-FFF2-40B4-BE49-F238E27FC236}">
                <a16:creationId xmlns:a16="http://schemas.microsoft.com/office/drawing/2014/main" id="{A4E4F6FF-42F0-CAF6-88FD-DFD6332D4117}"/>
              </a:ext>
            </a:extLst>
          </p:cNvPr>
          <p:cNvSpPr txBox="1">
            <a:spLocks/>
          </p:cNvSpPr>
          <p:nvPr/>
        </p:nvSpPr>
        <p:spPr>
          <a:xfrm>
            <a:off x="9258" y="2621622"/>
            <a:ext cx="161050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5BAA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WQMCs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CDE6BBE-298D-46EB-459E-9F88C0B8941D}"/>
              </a:ext>
            </a:extLst>
          </p:cNvPr>
          <p:cNvSpPr txBox="1">
            <a:spLocks/>
          </p:cNvSpPr>
          <p:nvPr/>
        </p:nvSpPr>
        <p:spPr>
          <a:xfrm>
            <a:off x="1097280" y="-105897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WORKFLOW-Quality Monitoring 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2C47AD-CF7F-A5E2-6A88-3532779AFDE7}"/>
              </a:ext>
            </a:extLst>
          </p:cNvPr>
          <p:cNvSpPr/>
          <p:nvPr/>
        </p:nvSpPr>
        <p:spPr>
          <a:xfrm>
            <a:off x="3983546" y="409781"/>
            <a:ext cx="4042854" cy="718216"/>
          </a:xfrm>
          <a:prstGeom prst="ellipse">
            <a:avLst/>
          </a:prstGeom>
          <a:solidFill>
            <a:srgbClr val="36B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of an issue;</a:t>
            </a:r>
          </a:p>
          <a:p>
            <a:pPr algn="ctr"/>
            <a:r>
              <a:rPr lang="fr-CH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fr-CH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ticket;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user; Ln: Cn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776857-4614-F1C1-6ECA-70D92E754118}"/>
              </a:ext>
            </a:extLst>
          </p:cNvPr>
          <p:cNvCxnSpPr>
            <a:cxnSpLocks/>
          </p:cNvCxnSpPr>
          <p:nvPr/>
        </p:nvCxnSpPr>
        <p:spPr>
          <a:xfrm flipH="1">
            <a:off x="1449937" y="708724"/>
            <a:ext cx="2549351" cy="5848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A5A3F-A38C-9014-2160-E8A2388E406E}"/>
              </a:ext>
            </a:extLst>
          </p:cNvPr>
          <p:cNvSpPr/>
          <p:nvPr/>
        </p:nvSpPr>
        <p:spPr>
          <a:xfrm>
            <a:off x="171890" y="1353701"/>
            <a:ext cx="2524609" cy="6246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Ln/USA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A232ED-783D-F592-CE84-626E43906DE6}"/>
              </a:ext>
            </a:extLst>
          </p:cNvPr>
          <p:cNvSpPr/>
          <p:nvPr/>
        </p:nvSpPr>
        <p:spPr>
          <a:xfrm>
            <a:off x="9520757" y="1353701"/>
            <a:ext cx="2524609" cy="624620"/>
          </a:xfrm>
          <a:prstGeom prst="rect">
            <a:avLst/>
          </a:prstGeom>
          <a:solidFill>
            <a:srgbClr val="70B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(WDQMS NFP)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7FF9-168D-4C7F-FC81-9793B9C60540}"/>
              </a:ext>
            </a:extLst>
          </p:cNvPr>
          <p:cNvSpPr/>
          <p:nvPr/>
        </p:nvSpPr>
        <p:spPr>
          <a:xfrm>
            <a:off x="79460" y="2491271"/>
            <a:ext cx="2694226" cy="62462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Evalauate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/Follow the issue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initiating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1CE0CE-5C5D-01BE-AD4E-E76228556A53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426573" y="1965074"/>
            <a:ext cx="0" cy="5261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35754-6470-9B1D-7021-82FA973D86C3}"/>
              </a:ext>
            </a:extLst>
          </p:cNvPr>
          <p:cNvSpPr/>
          <p:nvPr/>
        </p:nvSpPr>
        <p:spPr>
          <a:xfrm>
            <a:off x="4772503" y="1405693"/>
            <a:ext cx="2664727" cy="624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/Costa Rica (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Spanish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/BCT-CMO (English)</a:t>
            </a: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Flowchart: Decision 57">
            <a:extLst>
              <a:ext uri="{FF2B5EF4-FFF2-40B4-BE49-F238E27FC236}">
                <a16:creationId xmlns:a16="http://schemas.microsoft.com/office/drawing/2014/main" id="{9C1A24FF-B54F-1CC3-FEBF-A93A5B688539}"/>
              </a:ext>
            </a:extLst>
          </p:cNvPr>
          <p:cNvSpPr/>
          <p:nvPr/>
        </p:nvSpPr>
        <p:spPr>
          <a:xfrm>
            <a:off x="151887" y="3581916"/>
            <a:ext cx="2573282" cy="1025290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Need to be raised as an incident?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362FAD2-0682-BC5C-65AB-9BE2EDB1F722}"/>
              </a:ext>
            </a:extLst>
          </p:cNvPr>
          <p:cNvCxnSpPr>
            <a:stCxn id="28" idx="2"/>
            <a:endCxn id="58" idx="0"/>
          </p:cNvCxnSpPr>
          <p:nvPr/>
        </p:nvCxnSpPr>
        <p:spPr>
          <a:xfrm>
            <a:off x="1426573" y="3115891"/>
            <a:ext cx="11955" cy="466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94F19441-CA19-4B81-487E-10E7A4C09600}"/>
              </a:ext>
            </a:extLst>
          </p:cNvPr>
          <p:cNvSpPr txBox="1"/>
          <p:nvPr/>
        </p:nvSpPr>
        <p:spPr>
          <a:xfrm>
            <a:off x="3787007" y="364359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EF1AF229-C89E-A504-547B-8074464941C5}"/>
              </a:ext>
            </a:extLst>
          </p:cNvPr>
          <p:cNvSpPr/>
          <p:nvPr/>
        </p:nvSpPr>
        <p:spPr>
          <a:xfrm>
            <a:off x="91415" y="5140892"/>
            <a:ext cx="2694226" cy="62462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</a:t>
            </a:r>
          </a:p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A2F76351-AE71-0523-EBF0-312E82617AE0}"/>
              </a:ext>
            </a:extLst>
          </p:cNvPr>
          <p:cNvCxnSpPr>
            <a:stCxn id="58" idx="2"/>
            <a:endCxn id="1028" idx="0"/>
          </p:cNvCxnSpPr>
          <p:nvPr/>
        </p:nvCxnSpPr>
        <p:spPr>
          <a:xfrm>
            <a:off x="1438528" y="4607206"/>
            <a:ext cx="0" cy="5336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B6665384-38AA-45F9-ED01-490092C654D3}"/>
              </a:ext>
            </a:extLst>
          </p:cNvPr>
          <p:cNvCxnSpPr>
            <a:endCxn id="43" idx="1"/>
          </p:cNvCxnSpPr>
          <p:nvPr/>
        </p:nvCxnSpPr>
        <p:spPr>
          <a:xfrm flipV="1">
            <a:off x="2784031" y="1718003"/>
            <a:ext cx="1988472" cy="3755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799D3872-619B-2777-D4FF-F08EB11131D1}"/>
              </a:ext>
            </a:extLst>
          </p:cNvPr>
          <p:cNvSpPr txBox="1"/>
          <p:nvPr/>
        </p:nvSpPr>
        <p:spPr>
          <a:xfrm>
            <a:off x="2314731" y="4237874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67406D64-FD02-EA74-8268-5CA57037E51E}"/>
              </a:ext>
            </a:extLst>
          </p:cNvPr>
          <p:cNvSpPr/>
          <p:nvPr/>
        </p:nvSpPr>
        <p:spPr>
          <a:xfrm>
            <a:off x="3400367" y="6270889"/>
            <a:ext cx="1696649" cy="624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the ticket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475DDE39-B2C2-C383-05B6-F4D3AC247BDF}"/>
              </a:ext>
            </a:extLst>
          </p:cNvPr>
          <p:cNvCxnSpPr>
            <a:stCxn id="58" idx="3"/>
            <a:endCxn id="1036" idx="0"/>
          </p:cNvCxnSpPr>
          <p:nvPr/>
        </p:nvCxnSpPr>
        <p:spPr>
          <a:xfrm>
            <a:off x="2725169" y="4094561"/>
            <a:ext cx="1523523" cy="2176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>
            <a:extLst>
              <a:ext uri="{FF2B5EF4-FFF2-40B4-BE49-F238E27FC236}">
                <a16:creationId xmlns:a16="http://schemas.microsoft.com/office/drawing/2014/main" id="{63930CCD-E820-4EB3-E613-6C09A46372D6}"/>
              </a:ext>
            </a:extLst>
          </p:cNvPr>
          <p:cNvSpPr txBox="1"/>
          <p:nvPr/>
        </p:nvSpPr>
        <p:spPr>
          <a:xfrm>
            <a:off x="3008195" y="1316455"/>
            <a:ext cx="148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85774FB3-08EE-4721-277B-5FD354282155}"/>
              </a:ext>
            </a:extLst>
          </p:cNvPr>
          <p:cNvCxnSpPr>
            <a:stCxn id="43" idx="1"/>
            <a:endCxn id="14" idx="3"/>
          </p:cNvCxnSpPr>
          <p:nvPr/>
        </p:nvCxnSpPr>
        <p:spPr>
          <a:xfrm flipH="1" flipV="1">
            <a:off x="2696499" y="1666011"/>
            <a:ext cx="2076004" cy="519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>
            <a:extLst>
              <a:ext uri="{FF2B5EF4-FFF2-40B4-BE49-F238E27FC236}">
                <a16:creationId xmlns:a16="http://schemas.microsoft.com/office/drawing/2014/main" id="{246C2D10-8959-57FC-D9C6-E3D16B75DD69}"/>
              </a:ext>
            </a:extLst>
          </p:cNvPr>
          <p:cNvSpPr txBox="1"/>
          <p:nvPr/>
        </p:nvSpPr>
        <p:spPr>
          <a:xfrm>
            <a:off x="4523929" y="5191989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BE507C21-19CD-A9D0-0F6B-60F6F2848452}"/>
              </a:ext>
            </a:extLst>
          </p:cNvPr>
          <p:cNvCxnSpPr>
            <a:stCxn id="43" idx="3"/>
            <a:endCxn id="15" idx="1"/>
          </p:cNvCxnSpPr>
          <p:nvPr/>
        </p:nvCxnSpPr>
        <p:spPr>
          <a:xfrm flipV="1">
            <a:off x="7437230" y="1666011"/>
            <a:ext cx="2083527" cy="5199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Flowchart: Decision 1047">
            <a:extLst>
              <a:ext uri="{FF2B5EF4-FFF2-40B4-BE49-F238E27FC236}">
                <a16:creationId xmlns:a16="http://schemas.microsoft.com/office/drawing/2014/main" id="{E39DD679-BB9F-1903-43DB-70457D613CED}"/>
              </a:ext>
            </a:extLst>
          </p:cNvPr>
          <p:cNvSpPr/>
          <p:nvPr/>
        </p:nvSpPr>
        <p:spPr>
          <a:xfrm>
            <a:off x="4684513" y="2211978"/>
            <a:ext cx="2840708" cy="1041647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Receipt Confirmation from Member?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2AEDD70F-0247-3486-E1A0-620ABBB46205}"/>
              </a:ext>
            </a:extLst>
          </p:cNvPr>
          <p:cNvCxnSpPr>
            <a:cxnSpLocks/>
            <a:stCxn id="43" idx="2"/>
            <a:endCxn id="1048" idx="0"/>
          </p:cNvCxnSpPr>
          <p:nvPr/>
        </p:nvCxnSpPr>
        <p:spPr>
          <a:xfrm>
            <a:off x="6104867" y="2030313"/>
            <a:ext cx="0" cy="181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B0AE7D7C-9C88-F64E-DDB0-516896322401}"/>
              </a:ext>
            </a:extLst>
          </p:cNvPr>
          <p:cNvSpPr/>
          <p:nvPr/>
        </p:nvSpPr>
        <p:spPr>
          <a:xfrm>
            <a:off x="4772503" y="3469941"/>
            <a:ext cx="2694226" cy="624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"Under Investigation"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07E6AC2D-306C-D0E9-45C2-8657F0DFB4FF}"/>
              </a:ext>
            </a:extLst>
          </p:cNvPr>
          <p:cNvSpPr/>
          <p:nvPr/>
        </p:nvSpPr>
        <p:spPr>
          <a:xfrm>
            <a:off x="8434160" y="6223650"/>
            <a:ext cx="2101760" cy="624620"/>
          </a:xfrm>
          <a:prstGeom prst="rect">
            <a:avLst/>
          </a:prstGeom>
          <a:solidFill>
            <a:srgbClr val="36B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ticket to WMO Secretariat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39608519-4DD4-C6C2-7423-46854B8A021C}"/>
              </a:ext>
            </a:extLst>
          </p:cNvPr>
          <p:cNvCxnSpPr>
            <a:cxnSpLocks/>
            <a:stCxn id="1048" idx="3"/>
            <a:endCxn id="1053" idx="0"/>
          </p:cNvCxnSpPr>
          <p:nvPr/>
        </p:nvCxnSpPr>
        <p:spPr>
          <a:xfrm>
            <a:off x="7525221" y="2732802"/>
            <a:ext cx="1959819" cy="3490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Box 1055">
            <a:extLst>
              <a:ext uri="{FF2B5EF4-FFF2-40B4-BE49-F238E27FC236}">
                <a16:creationId xmlns:a16="http://schemas.microsoft.com/office/drawing/2014/main" id="{786205DE-E6EF-09D7-9D89-5C26711F312D}"/>
              </a:ext>
            </a:extLst>
          </p:cNvPr>
          <p:cNvSpPr txBox="1"/>
          <p:nvPr/>
        </p:nvSpPr>
        <p:spPr>
          <a:xfrm>
            <a:off x="7309168" y="2935585"/>
            <a:ext cx="139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 (long silence)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8" name="Straight Arrow Connector 1057">
            <a:extLst>
              <a:ext uri="{FF2B5EF4-FFF2-40B4-BE49-F238E27FC236}">
                <a16:creationId xmlns:a16="http://schemas.microsoft.com/office/drawing/2014/main" id="{26430B58-9674-21CB-4DE9-83D93D83254E}"/>
              </a:ext>
            </a:extLst>
          </p:cNvPr>
          <p:cNvCxnSpPr>
            <a:cxnSpLocks/>
            <a:stCxn id="1048" idx="3"/>
          </p:cNvCxnSpPr>
          <p:nvPr/>
        </p:nvCxnSpPr>
        <p:spPr>
          <a:xfrm flipV="1">
            <a:off x="7525221" y="1838122"/>
            <a:ext cx="2055376" cy="89468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Arrow Connector 1059">
            <a:extLst>
              <a:ext uri="{FF2B5EF4-FFF2-40B4-BE49-F238E27FC236}">
                <a16:creationId xmlns:a16="http://schemas.microsoft.com/office/drawing/2014/main" id="{8FAAB5DD-5AC2-3641-F414-E751BA7798D4}"/>
              </a:ext>
            </a:extLst>
          </p:cNvPr>
          <p:cNvCxnSpPr>
            <a:cxnSpLocks/>
          </p:cNvCxnSpPr>
          <p:nvPr/>
        </p:nvCxnSpPr>
        <p:spPr>
          <a:xfrm flipH="1">
            <a:off x="7448683" y="1469802"/>
            <a:ext cx="2110611" cy="1783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>
            <a:extLst>
              <a:ext uri="{FF2B5EF4-FFF2-40B4-BE49-F238E27FC236}">
                <a16:creationId xmlns:a16="http://schemas.microsoft.com/office/drawing/2014/main" id="{445B2E65-AF57-6D22-4DB2-D275BA0A3B16}"/>
              </a:ext>
            </a:extLst>
          </p:cNvPr>
          <p:cNvSpPr txBox="1"/>
          <p:nvPr/>
        </p:nvSpPr>
        <p:spPr>
          <a:xfrm>
            <a:off x="7762239" y="1127996"/>
            <a:ext cx="148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63" name="Straight Arrow Connector 1062">
            <a:extLst>
              <a:ext uri="{FF2B5EF4-FFF2-40B4-BE49-F238E27FC236}">
                <a16:creationId xmlns:a16="http://schemas.microsoft.com/office/drawing/2014/main" id="{CCE35E10-094C-5349-BBD4-BFCFCD9B005F}"/>
              </a:ext>
            </a:extLst>
          </p:cNvPr>
          <p:cNvCxnSpPr>
            <a:cxnSpLocks/>
            <a:stCxn id="1048" idx="2"/>
            <a:endCxn id="1051" idx="0"/>
          </p:cNvCxnSpPr>
          <p:nvPr/>
        </p:nvCxnSpPr>
        <p:spPr>
          <a:xfrm>
            <a:off x="6104867" y="3253625"/>
            <a:ext cx="14749" cy="216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0E651BBA-2EF3-41DF-EDD4-C7DFDB89D91D}"/>
              </a:ext>
            </a:extLst>
          </p:cNvPr>
          <p:cNvSpPr/>
          <p:nvPr/>
        </p:nvSpPr>
        <p:spPr>
          <a:xfrm>
            <a:off x="4820205" y="4210198"/>
            <a:ext cx="2694226" cy="624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"in progress"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000873C8-F210-FD47-50F4-FDBF1554D76E}"/>
              </a:ext>
            </a:extLst>
          </p:cNvPr>
          <p:cNvSpPr txBox="1"/>
          <p:nvPr/>
        </p:nvSpPr>
        <p:spPr>
          <a:xfrm>
            <a:off x="6830170" y="2131207"/>
            <a:ext cx="175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 (</a:t>
            </a:r>
            <a:r>
              <a:rPr lang="fr-CH" dirty="0" err="1">
                <a:latin typeface="Calibri" panose="020F0502020204030204" pitchFamily="34" charset="0"/>
                <a:cs typeface="Calibri" panose="020F0502020204030204" pitchFamily="34" charset="0"/>
              </a:rPr>
              <a:t>reminding</a:t>
            </a:r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1" name="Flowchart: Decision 1090">
            <a:extLst>
              <a:ext uri="{FF2B5EF4-FFF2-40B4-BE49-F238E27FC236}">
                <a16:creationId xmlns:a16="http://schemas.microsoft.com/office/drawing/2014/main" id="{54CADA2C-E5DA-B0C1-F9EF-6A3B2AFCD401}"/>
              </a:ext>
            </a:extLst>
          </p:cNvPr>
          <p:cNvSpPr/>
          <p:nvPr/>
        </p:nvSpPr>
        <p:spPr>
          <a:xfrm>
            <a:off x="4875401" y="5045111"/>
            <a:ext cx="2573282" cy="91837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Incident Resolved?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93" name="Straight Arrow Connector 1092">
            <a:extLst>
              <a:ext uri="{FF2B5EF4-FFF2-40B4-BE49-F238E27FC236}">
                <a16:creationId xmlns:a16="http://schemas.microsoft.com/office/drawing/2014/main" id="{FBD6AD02-6CEE-4A9F-ECB0-5CEDD8272FAE}"/>
              </a:ext>
            </a:extLst>
          </p:cNvPr>
          <p:cNvCxnSpPr>
            <a:cxnSpLocks/>
            <a:stCxn id="1091" idx="1"/>
          </p:cNvCxnSpPr>
          <p:nvPr/>
        </p:nvCxnSpPr>
        <p:spPr>
          <a:xfrm flipH="1">
            <a:off x="4468408" y="5504299"/>
            <a:ext cx="406993" cy="73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9" name="TextBox 1098">
            <a:extLst>
              <a:ext uri="{FF2B5EF4-FFF2-40B4-BE49-F238E27FC236}">
                <a16:creationId xmlns:a16="http://schemas.microsoft.com/office/drawing/2014/main" id="{3F51D79C-091C-AA40-8EF5-324764CDD0C7}"/>
              </a:ext>
            </a:extLst>
          </p:cNvPr>
          <p:cNvSpPr txBox="1"/>
          <p:nvPr/>
        </p:nvSpPr>
        <p:spPr>
          <a:xfrm>
            <a:off x="1473840" y="4635055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3" name="Straight Arrow Connector 1102">
            <a:extLst>
              <a:ext uri="{FF2B5EF4-FFF2-40B4-BE49-F238E27FC236}">
                <a16:creationId xmlns:a16="http://schemas.microsoft.com/office/drawing/2014/main" id="{D8A1D450-7295-67B4-3707-32557151D989}"/>
              </a:ext>
            </a:extLst>
          </p:cNvPr>
          <p:cNvCxnSpPr>
            <a:cxnSpLocks/>
            <a:stCxn id="1091" idx="3"/>
          </p:cNvCxnSpPr>
          <p:nvPr/>
        </p:nvCxnSpPr>
        <p:spPr>
          <a:xfrm flipV="1">
            <a:off x="7448683" y="1939550"/>
            <a:ext cx="2110611" cy="356474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Straight Arrow Connector 1104">
            <a:extLst>
              <a:ext uri="{FF2B5EF4-FFF2-40B4-BE49-F238E27FC236}">
                <a16:creationId xmlns:a16="http://schemas.microsoft.com/office/drawing/2014/main" id="{82D9F138-8DEC-019C-EC7B-BC3192DEE3C0}"/>
              </a:ext>
            </a:extLst>
          </p:cNvPr>
          <p:cNvCxnSpPr>
            <a:stCxn id="1068" idx="2"/>
            <a:endCxn id="1091" idx="0"/>
          </p:cNvCxnSpPr>
          <p:nvPr/>
        </p:nvCxnSpPr>
        <p:spPr>
          <a:xfrm flipH="1">
            <a:off x="6162042" y="4834818"/>
            <a:ext cx="5276" cy="210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9" name="TextBox 1108">
            <a:extLst>
              <a:ext uri="{FF2B5EF4-FFF2-40B4-BE49-F238E27FC236}">
                <a16:creationId xmlns:a16="http://schemas.microsoft.com/office/drawing/2014/main" id="{3EFAAD80-E594-38C3-8777-0E1A7A2E7307}"/>
              </a:ext>
            </a:extLst>
          </p:cNvPr>
          <p:cNvSpPr txBox="1"/>
          <p:nvPr/>
        </p:nvSpPr>
        <p:spPr>
          <a:xfrm>
            <a:off x="7544904" y="5244479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12" name="Straight Arrow Connector 1111">
            <a:extLst>
              <a:ext uri="{FF2B5EF4-FFF2-40B4-BE49-F238E27FC236}">
                <a16:creationId xmlns:a16="http://schemas.microsoft.com/office/drawing/2014/main" id="{2D2508E4-93AE-76E3-6974-66353AFF7C3A}"/>
              </a:ext>
            </a:extLst>
          </p:cNvPr>
          <p:cNvCxnSpPr>
            <a:cxnSpLocks/>
            <a:stCxn id="1091" idx="3"/>
          </p:cNvCxnSpPr>
          <p:nvPr/>
        </p:nvCxnSpPr>
        <p:spPr>
          <a:xfrm>
            <a:off x="7448683" y="5504299"/>
            <a:ext cx="1833802" cy="682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7" name="Rectangle 1116">
            <a:extLst>
              <a:ext uri="{FF2B5EF4-FFF2-40B4-BE49-F238E27FC236}">
                <a16:creationId xmlns:a16="http://schemas.microsoft.com/office/drawing/2014/main" id="{0AD1292A-CD67-2A17-85BB-20141B57937E}"/>
              </a:ext>
            </a:extLst>
          </p:cNvPr>
          <p:cNvSpPr/>
          <p:nvPr/>
        </p:nvSpPr>
        <p:spPr>
          <a:xfrm>
            <a:off x="5601708" y="6352031"/>
            <a:ext cx="2327759" cy="4623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“Won’t Fix"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" name="Rectangle 1128">
            <a:extLst>
              <a:ext uri="{FF2B5EF4-FFF2-40B4-BE49-F238E27FC236}">
                <a16:creationId xmlns:a16="http://schemas.microsoft.com/office/drawing/2014/main" id="{45152A04-D30E-BAA5-3D71-774FE5A41728}"/>
              </a:ext>
            </a:extLst>
          </p:cNvPr>
          <p:cNvSpPr/>
          <p:nvPr/>
        </p:nvSpPr>
        <p:spPr>
          <a:xfrm>
            <a:off x="9580597" y="2208251"/>
            <a:ext cx="2421349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Acknowledge by NFP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" name="Rectangle 1129">
            <a:extLst>
              <a:ext uri="{FF2B5EF4-FFF2-40B4-BE49-F238E27FC236}">
                <a16:creationId xmlns:a16="http://schemas.microsoft.com/office/drawing/2014/main" id="{B6FF8C7B-466D-E1BE-A36A-8F8B57189720}"/>
              </a:ext>
            </a:extLst>
          </p:cNvPr>
          <p:cNvSpPr/>
          <p:nvPr/>
        </p:nvSpPr>
        <p:spPr>
          <a:xfrm>
            <a:off x="9626977" y="2981569"/>
            <a:ext cx="2406092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Search and find the cause of incident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1" name="Rectangle 1130">
            <a:extLst>
              <a:ext uri="{FF2B5EF4-FFF2-40B4-BE49-F238E27FC236}">
                <a16:creationId xmlns:a16="http://schemas.microsoft.com/office/drawing/2014/main" id="{A917FBBE-1DF3-503F-9638-16BE3E988D9D}"/>
              </a:ext>
            </a:extLst>
          </p:cNvPr>
          <p:cNvSpPr/>
          <p:nvPr/>
        </p:nvSpPr>
        <p:spPr>
          <a:xfrm>
            <a:off x="9639275" y="3797649"/>
            <a:ext cx="2406092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Regular Reporting on Actions to Cn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2" name="Rectangle 1131">
            <a:extLst>
              <a:ext uri="{FF2B5EF4-FFF2-40B4-BE49-F238E27FC236}">
                <a16:creationId xmlns:a16="http://schemas.microsoft.com/office/drawing/2014/main" id="{5A82DF21-3082-1ECA-73FE-FC33CC9898EC}"/>
              </a:ext>
            </a:extLst>
          </p:cNvPr>
          <p:cNvSpPr/>
          <p:nvPr/>
        </p:nvSpPr>
        <p:spPr>
          <a:xfrm>
            <a:off x="9626978" y="4656294"/>
            <a:ext cx="2418389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Resolving incident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F344CF06-E302-A979-F1E8-64B9B4E35ADB}"/>
              </a:ext>
            </a:extLst>
          </p:cNvPr>
          <p:cNvSpPr/>
          <p:nvPr/>
        </p:nvSpPr>
        <p:spPr>
          <a:xfrm>
            <a:off x="9635833" y="5439299"/>
            <a:ext cx="2409534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Explanation if incident cannot be resolved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0" name="Straight Arrow Connector 1139">
            <a:extLst>
              <a:ext uri="{FF2B5EF4-FFF2-40B4-BE49-F238E27FC236}">
                <a16:creationId xmlns:a16="http://schemas.microsoft.com/office/drawing/2014/main" id="{221A2B12-299E-94F4-D565-746B9930E062}"/>
              </a:ext>
            </a:extLst>
          </p:cNvPr>
          <p:cNvCxnSpPr>
            <a:stCxn id="1117" idx="1"/>
            <a:endCxn id="1036" idx="3"/>
          </p:cNvCxnSpPr>
          <p:nvPr/>
        </p:nvCxnSpPr>
        <p:spPr>
          <a:xfrm flipH="1">
            <a:off x="5097016" y="6583199"/>
            <a:ext cx="5046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Straight Arrow Connector 1152">
            <a:extLst>
              <a:ext uri="{FF2B5EF4-FFF2-40B4-BE49-F238E27FC236}">
                <a16:creationId xmlns:a16="http://schemas.microsoft.com/office/drawing/2014/main" id="{A4C6E66C-674A-1B15-6E72-570489DC220B}"/>
              </a:ext>
            </a:extLst>
          </p:cNvPr>
          <p:cNvCxnSpPr>
            <a:stCxn id="5" idx="4"/>
          </p:cNvCxnSpPr>
          <p:nvPr/>
        </p:nvCxnSpPr>
        <p:spPr>
          <a:xfrm flipH="1">
            <a:off x="5994400" y="1127997"/>
            <a:ext cx="10573" cy="31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1" name="Straight Arrow Connector 1160">
            <a:extLst>
              <a:ext uri="{FF2B5EF4-FFF2-40B4-BE49-F238E27FC236}">
                <a16:creationId xmlns:a16="http://schemas.microsoft.com/office/drawing/2014/main" id="{7668F06E-C35C-44CF-3F17-3DBCE9E176D7}"/>
              </a:ext>
            </a:extLst>
          </p:cNvPr>
          <p:cNvCxnSpPr>
            <a:stCxn id="1091" idx="3"/>
            <a:endCxn id="1117" idx="0"/>
          </p:cNvCxnSpPr>
          <p:nvPr/>
        </p:nvCxnSpPr>
        <p:spPr>
          <a:xfrm flipH="1">
            <a:off x="6765588" y="5504299"/>
            <a:ext cx="683095" cy="8477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4" name="TextBox 1163">
            <a:extLst>
              <a:ext uri="{FF2B5EF4-FFF2-40B4-BE49-F238E27FC236}">
                <a16:creationId xmlns:a16="http://schemas.microsoft.com/office/drawing/2014/main" id="{45813C6C-E951-049F-3D12-E5239B828595}"/>
              </a:ext>
            </a:extLst>
          </p:cNvPr>
          <p:cNvSpPr txBox="1"/>
          <p:nvPr/>
        </p:nvSpPr>
        <p:spPr>
          <a:xfrm>
            <a:off x="5120058" y="3106690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780D0B-91C2-A18E-99AD-342FF0F5F04C}"/>
              </a:ext>
            </a:extLst>
          </p:cNvPr>
          <p:cNvCxnSpPr>
            <a:cxnSpLocks/>
          </p:cNvCxnSpPr>
          <p:nvPr/>
        </p:nvCxnSpPr>
        <p:spPr>
          <a:xfrm>
            <a:off x="10890227" y="1978321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8E8074-5E3D-95B8-4470-438F0473FD94}"/>
              </a:ext>
            </a:extLst>
          </p:cNvPr>
          <p:cNvCxnSpPr>
            <a:cxnSpLocks/>
          </p:cNvCxnSpPr>
          <p:nvPr/>
        </p:nvCxnSpPr>
        <p:spPr>
          <a:xfrm>
            <a:off x="10909254" y="2783712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903380-6782-7093-7FEC-0F884D54BFB4}"/>
              </a:ext>
            </a:extLst>
          </p:cNvPr>
          <p:cNvCxnSpPr>
            <a:cxnSpLocks/>
          </p:cNvCxnSpPr>
          <p:nvPr/>
        </p:nvCxnSpPr>
        <p:spPr>
          <a:xfrm>
            <a:off x="10909254" y="3559438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62661B-4B69-72DF-BF0C-74A5339A590D}"/>
              </a:ext>
            </a:extLst>
          </p:cNvPr>
          <p:cNvCxnSpPr>
            <a:cxnSpLocks/>
          </p:cNvCxnSpPr>
          <p:nvPr/>
        </p:nvCxnSpPr>
        <p:spPr>
          <a:xfrm>
            <a:off x="10909254" y="4399202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6F1D8E-3239-A460-57B7-6E219794C302}"/>
              </a:ext>
            </a:extLst>
          </p:cNvPr>
          <p:cNvCxnSpPr>
            <a:cxnSpLocks/>
          </p:cNvCxnSpPr>
          <p:nvPr/>
        </p:nvCxnSpPr>
        <p:spPr>
          <a:xfrm>
            <a:off x="10909254" y="5229109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BA568E-1460-3436-C119-0AAD49856845}"/>
              </a:ext>
            </a:extLst>
          </p:cNvPr>
          <p:cNvCxnSpPr/>
          <p:nvPr/>
        </p:nvCxnSpPr>
        <p:spPr>
          <a:xfrm flipH="1">
            <a:off x="6119686" y="4078539"/>
            <a:ext cx="5276" cy="210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8" grpId="0" animBg="1"/>
      <p:bldP spid="43" grpId="0" animBg="1"/>
      <p:bldP spid="58" grpId="0" animBg="1"/>
      <p:bldP spid="1028" grpId="0" animBg="1"/>
      <p:bldP spid="1034" grpId="0"/>
      <p:bldP spid="1036" grpId="0" animBg="1"/>
      <p:bldP spid="1039" grpId="0"/>
      <p:bldP spid="1042" grpId="0"/>
      <p:bldP spid="1048" grpId="0" animBg="1"/>
      <p:bldP spid="1051" grpId="0" animBg="1"/>
      <p:bldP spid="1053" grpId="0" animBg="1"/>
      <p:bldP spid="1056" grpId="0"/>
      <p:bldP spid="1062" grpId="0"/>
      <p:bldP spid="1068" grpId="0" animBg="1"/>
      <p:bldP spid="1089" grpId="0"/>
      <p:bldP spid="1091" grpId="0" animBg="1"/>
      <p:bldP spid="1099" grpId="0"/>
      <p:bldP spid="1109" grpId="0"/>
      <p:bldP spid="1117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CDE6BBE-298D-46EB-459E-9F88C0B8941D}"/>
              </a:ext>
            </a:extLst>
          </p:cNvPr>
          <p:cNvSpPr txBox="1">
            <a:spLocks/>
          </p:cNvSpPr>
          <p:nvPr/>
        </p:nvSpPr>
        <p:spPr>
          <a:xfrm>
            <a:off x="1097280" y="-105897"/>
            <a:ext cx="100380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WORKFLOW-Metadata Management 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2C47AD-CF7F-A5E2-6A88-3532779AFDE7}"/>
              </a:ext>
            </a:extLst>
          </p:cNvPr>
          <p:cNvSpPr/>
          <p:nvPr/>
        </p:nvSpPr>
        <p:spPr>
          <a:xfrm>
            <a:off x="3983546" y="409781"/>
            <a:ext cx="4042854" cy="718216"/>
          </a:xfrm>
          <a:prstGeom prst="ellipse">
            <a:avLst/>
          </a:prstGeom>
          <a:solidFill>
            <a:srgbClr val="36B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of an issue;</a:t>
            </a:r>
          </a:p>
          <a:p>
            <a:pPr algn="ctr"/>
            <a:r>
              <a:rPr lang="fr-CH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fr-CH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ticket;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user; Ln: Cn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776857-4614-F1C1-6ECA-70D92E754118}"/>
              </a:ext>
            </a:extLst>
          </p:cNvPr>
          <p:cNvCxnSpPr>
            <a:cxnSpLocks/>
          </p:cNvCxnSpPr>
          <p:nvPr/>
        </p:nvCxnSpPr>
        <p:spPr>
          <a:xfrm flipH="1">
            <a:off x="1449937" y="708724"/>
            <a:ext cx="2549351" cy="5848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A5A3F-A38C-9014-2160-E8A2388E406E}"/>
              </a:ext>
            </a:extLst>
          </p:cNvPr>
          <p:cNvSpPr/>
          <p:nvPr/>
        </p:nvSpPr>
        <p:spPr>
          <a:xfrm>
            <a:off x="171890" y="1353701"/>
            <a:ext cx="2524609" cy="6246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Ln/Canada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A232ED-783D-F592-CE84-626E43906DE6}"/>
              </a:ext>
            </a:extLst>
          </p:cNvPr>
          <p:cNvSpPr/>
          <p:nvPr/>
        </p:nvSpPr>
        <p:spPr>
          <a:xfrm>
            <a:off x="9520757" y="1353701"/>
            <a:ext cx="2524609" cy="624620"/>
          </a:xfrm>
          <a:prstGeom prst="rect">
            <a:avLst/>
          </a:prstGeom>
          <a:solidFill>
            <a:srgbClr val="70B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(WDQMS NFP)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7FF9-168D-4C7F-FC81-9793B9C60540}"/>
              </a:ext>
            </a:extLst>
          </p:cNvPr>
          <p:cNvSpPr/>
          <p:nvPr/>
        </p:nvSpPr>
        <p:spPr>
          <a:xfrm>
            <a:off x="79460" y="2491271"/>
            <a:ext cx="2694226" cy="62462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Evalauate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/Follow the issue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initiating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1CE0CE-5C5D-01BE-AD4E-E76228556A53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426573" y="1965074"/>
            <a:ext cx="0" cy="5261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35754-6470-9B1D-7021-82FA973D86C3}"/>
              </a:ext>
            </a:extLst>
          </p:cNvPr>
          <p:cNvSpPr/>
          <p:nvPr/>
        </p:nvSpPr>
        <p:spPr>
          <a:xfrm>
            <a:off x="4772503" y="1405693"/>
            <a:ext cx="2664727" cy="624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/Costa Rica (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Spanish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/T&amp;T (English)</a:t>
            </a: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Flowchart: Decision 57">
            <a:extLst>
              <a:ext uri="{FF2B5EF4-FFF2-40B4-BE49-F238E27FC236}">
                <a16:creationId xmlns:a16="http://schemas.microsoft.com/office/drawing/2014/main" id="{9C1A24FF-B54F-1CC3-FEBF-A93A5B688539}"/>
              </a:ext>
            </a:extLst>
          </p:cNvPr>
          <p:cNvSpPr/>
          <p:nvPr/>
        </p:nvSpPr>
        <p:spPr>
          <a:xfrm>
            <a:off x="151887" y="3581916"/>
            <a:ext cx="2573282" cy="1025290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Need to be raised as an incident?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362FAD2-0682-BC5C-65AB-9BE2EDB1F722}"/>
              </a:ext>
            </a:extLst>
          </p:cNvPr>
          <p:cNvCxnSpPr>
            <a:stCxn id="28" idx="2"/>
            <a:endCxn id="58" idx="0"/>
          </p:cNvCxnSpPr>
          <p:nvPr/>
        </p:nvCxnSpPr>
        <p:spPr>
          <a:xfrm>
            <a:off x="1426573" y="3115891"/>
            <a:ext cx="11955" cy="466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94F19441-CA19-4B81-487E-10E7A4C09600}"/>
              </a:ext>
            </a:extLst>
          </p:cNvPr>
          <p:cNvSpPr txBox="1"/>
          <p:nvPr/>
        </p:nvSpPr>
        <p:spPr>
          <a:xfrm>
            <a:off x="3787007" y="364359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EF1AF229-C89E-A504-547B-8074464941C5}"/>
              </a:ext>
            </a:extLst>
          </p:cNvPr>
          <p:cNvSpPr/>
          <p:nvPr/>
        </p:nvSpPr>
        <p:spPr>
          <a:xfrm>
            <a:off x="91415" y="5140892"/>
            <a:ext cx="2694226" cy="62462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</a:t>
            </a:r>
          </a:p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endParaRPr lang="fr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A2F76351-AE71-0523-EBF0-312E82617AE0}"/>
              </a:ext>
            </a:extLst>
          </p:cNvPr>
          <p:cNvCxnSpPr>
            <a:stCxn id="58" idx="2"/>
            <a:endCxn id="1028" idx="0"/>
          </p:cNvCxnSpPr>
          <p:nvPr/>
        </p:nvCxnSpPr>
        <p:spPr>
          <a:xfrm>
            <a:off x="1438528" y="4607206"/>
            <a:ext cx="0" cy="5336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B6665384-38AA-45F9-ED01-490092C654D3}"/>
              </a:ext>
            </a:extLst>
          </p:cNvPr>
          <p:cNvCxnSpPr>
            <a:endCxn id="43" idx="1"/>
          </p:cNvCxnSpPr>
          <p:nvPr/>
        </p:nvCxnSpPr>
        <p:spPr>
          <a:xfrm flipV="1">
            <a:off x="2784031" y="1718003"/>
            <a:ext cx="1988472" cy="3755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799D3872-619B-2777-D4FF-F08EB11131D1}"/>
              </a:ext>
            </a:extLst>
          </p:cNvPr>
          <p:cNvSpPr txBox="1"/>
          <p:nvPr/>
        </p:nvSpPr>
        <p:spPr>
          <a:xfrm>
            <a:off x="2314731" y="4237874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67406D64-FD02-EA74-8268-5CA57037E51E}"/>
              </a:ext>
            </a:extLst>
          </p:cNvPr>
          <p:cNvSpPr/>
          <p:nvPr/>
        </p:nvSpPr>
        <p:spPr>
          <a:xfrm>
            <a:off x="3400367" y="6270889"/>
            <a:ext cx="1696649" cy="624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the ticket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475DDE39-B2C2-C383-05B6-F4D3AC247BDF}"/>
              </a:ext>
            </a:extLst>
          </p:cNvPr>
          <p:cNvCxnSpPr>
            <a:stCxn id="58" idx="3"/>
            <a:endCxn id="1036" idx="0"/>
          </p:cNvCxnSpPr>
          <p:nvPr/>
        </p:nvCxnSpPr>
        <p:spPr>
          <a:xfrm>
            <a:off x="2725169" y="4094561"/>
            <a:ext cx="1523523" cy="2176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>
            <a:extLst>
              <a:ext uri="{FF2B5EF4-FFF2-40B4-BE49-F238E27FC236}">
                <a16:creationId xmlns:a16="http://schemas.microsoft.com/office/drawing/2014/main" id="{63930CCD-E820-4EB3-E613-6C09A46372D6}"/>
              </a:ext>
            </a:extLst>
          </p:cNvPr>
          <p:cNvSpPr txBox="1"/>
          <p:nvPr/>
        </p:nvSpPr>
        <p:spPr>
          <a:xfrm>
            <a:off x="3008195" y="1316455"/>
            <a:ext cx="148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85774FB3-08EE-4721-277B-5FD354282155}"/>
              </a:ext>
            </a:extLst>
          </p:cNvPr>
          <p:cNvCxnSpPr>
            <a:stCxn id="43" idx="1"/>
            <a:endCxn id="14" idx="3"/>
          </p:cNvCxnSpPr>
          <p:nvPr/>
        </p:nvCxnSpPr>
        <p:spPr>
          <a:xfrm flipH="1" flipV="1">
            <a:off x="2696499" y="1666011"/>
            <a:ext cx="2076004" cy="519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>
            <a:extLst>
              <a:ext uri="{FF2B5EF4-FFF2-40B4-BE49-F238E27FC236}">
                <a16:creationId xmlns:a16="http://schemas.microsoft.com/office/drawing/2014/main" id="{246C2D10-8959-57FC-D9C6-E3D16B75DD69}"/>
              </a:ext>
            </a:extLst>
          </p:cNvPr>
          <p:cNvSpPr txBox="1"/>
          <p:nvPr/>
        </p:nvSpPr>
        <p:spPr>
          <a:xfrm>
            <a:off x="4523929" y="5191989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BE507C21-19CD-A9D0-0F6B-60F6F2848452}"/>
              </a:ext>
            </a:extLst>
          </p:cNvPr>
          <p:cNvCxnSpPr>
            <a:stCxn id="43" idx="3"/>
            <a:endCxn id="15" idx="1"/>
          </p:cNvCxnSpPr>
          <p:nvPr/>
        </p:nvCxnSpPr>
        <p:spPr>
          <a:xfrm flipV="1">
            <a:off x="7437230" y="1666011"/>
            <a:ext cx="2083527" cy="5199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Flowchart: Decision 1047">
            <a:extLst>
              <a:ext uri="{FF2B5EF4-FFF2-40B4-BE49-F238E27FC236}">
                <a16:creationId xmlns:a16="http://schemas.microsoft.com/office/drawing/2014/main" id="{E39DD679-BB9F-1903-43DB-70457D613CED}"/>
              </a:ext>
            </a:extLst>
          </p:cNvPr>
          <p:cNvSpPr/>
          <p:nvPr/>
        </p:nvSpPr>
        <p:spPr>
          <a:xfrm>
            <a:off x="4684513" y="2211978"/>
            <a:ext cx="2840708" cy="1041647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Receipt Confirmation from Member?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2AEDD70F-0247-3486-E1A0-620ABBB46205}"/>
              </a:ext>
            </a:extLst>
          </p:cNvPr>
          <p:cNvCxnSpPr>
            <a:cxnSpLocks/>
            <a:stCxn id="43" idx="2"/>
            <a:endCxn id="1048" idx="0"/>
          </p:cNvCxnSpPr>
          <p:nvPr/>
        </p:nvCxnSpPr>
        <p:spPr>
          <a:xfrm>
            <a:off x="6104867" y="2030313"/>
            <a:ext cx="0" cy="181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B0AE7D7C-9C88-F64E-DDB0-516896322401}"/>
              </a:ext>
            </a:extLst>
          </p:cNvPr>
          <p:cNvSpPr/>
          <p:nvPr/>
        </p:nvSpPr>
        <p:spPr>
          <a:xfrm>
            <a:off x="4772503" y="3469941"/>
            <a:ext cx="2694226" cy="624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"Under Investigation"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07E6AC2D-306C-D0E9-45C2-8657F0DFB4FF}"/>
              </a:ext>
            </a:extLst>
          </p:cNvPr>
          <p:cNvSpPr/>
          <p:nvPr/>
        </p:nvSpPr>
        <p:spPr>
          <a:xfrm>
            <a:off x="8434160" y="6223650"/>
            <a:ext cx="2101760" cy="624620"/>
          </a:xfrm>
          <a:prstGeom prst="rect">
            <a:avLst/>
          </a:prstGeom>
          <a:solidFill>
            <a:srgbClr val="36B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Escalate</a:t>
            </a:r>
            <a:r>
              <a:rPr lang="fr-CH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ticket to WMO Secretariat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39608519-4DD4-C6C2-7423-46854B8A021C}"/>
              </a:ext>
            </a:extLst>
          </p:cNvPr>
          <p:cNvCxnSpPr>
            <a:cxnSpLocks/>
            <a:stCxn id="1048" idx="3"/>
            <a:endCxn id="1053" idx="0"/>
          </p:cNvCxnSpPr>
          <p:nvPr/>
        </p:nvCxnSpPr>
        <p:spPr>
          <a:xfrm>
            <a:off x="7525221" y="2732802"/>
            <a:ext cx="1959819" cy="3490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Box 1055">
            <a:extLst>
              <a:ext uri="{FF2B5EF4-FFF2-40B4-BE49-F238E27FC236}">
                <a16:creationId xmlns:a16="http://schemas.microsoft.com/office/drawing/2014/main" id="{786205DE-E6EF-09D7-9D89-5C26711F312D}"/>
              </a:ext>
            </a:extLst>
          </p:cNvPr>
          <p:cNvSpPr txBox="1"/>
          <p:nvPr/>
        </p:nvSpPr>
        <p:spPr>
          <a:xfrm>
            <a:off x="7309168" y="2935585"/>
            <a:ext cx="139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 (long silence)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8" name="Straight Arrow Connector 1057">
            <a:extLst>
              <a:ext uri="{FF2B5EF4-FFF2-40B4-BE49-F238E27FC236}">
                <a16:creationId xmlns:a16="http://schemas.microsoft.com/office/drawing/2014/main" id="{26430B58-9674-21CB-4DE9-83D93D83254E}"/>
              </a:ext>
            </a:extLst>
          </p:cNvPr>
          <p:cNvCxnSpPr>
            <a:cxnSpLocks/>
            <a:stCxn id="1048" idx="3"/>
          </p:cNvCxnSpPr>
          <p:nvPr/>
        </p:nvCxnSpPr>
        <p:spPr>
          <a:xfrm flipV="1">
            <a:off x="7525221" y="1838122"/>
            <a:ext cx="2055376" cy="89468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Arrow Connector 1059">
            <a:extLst>
              <a:ext uri="{FF2B5EF4-FFF2-40B4-BE49-F238E27FC236}">
                <a16:creationId xmlns:a16="http://schemas.microsoft.com/office/drawing/2014/main" id="{8FAAB5DD-5AC2-3641-F414-E751BA7798D4}"/>
              </a:ext>
            </a:extLst>
          </p:cNvPr>
          <p:cNvCxnSpPr>
            <a:cxnSpLocks/>
          </p:cNvCxnSpPr>
          <p:nvPr/>
        </p:nvCxnSpPr>
        <p:spPr>
          <a:xfrm flipH="1">
            <a:off x="7448683" y="1469802"/>
            <a:ext cx="2110611" cy="1783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>
            <a:extLst>
              <a:ext uri="{FF2B5EF4-FFF2-40B4-BE49-F238E27FC236}">
                <a16:creationId xmlns:a16="http://schemas.microsoft.com/office/drawing/2014/main" id="{445B2E65-AF57-6D22-4DB2-D275BA0A3B16}"/>
              </a:ext>
            </a:extLst>
          </p:cNvPr>
          <p:cNvSpPr txBox="1"/>
          <p:nvPr/>
        </p:nvSpPr>
        <p:spPr>
          <a:xfrm>
            <a:off x="7762239" y="1127996"/>
            <a:ext cx="148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63" name="Straight Arrow Connector 1062">
            <a:extLst>
              <a:ext uri="{FF2B5EF4-FFF2-40B4-BE49-F238E27FC236}">
                <a16:creationId xmlns:a16="http://schemas.microsoft.com/office/drawing/2014/main" id="{CCE35E10-094C-5349-BBD4-BFCFCD9B005F}"/>
              </a:ext>
            </a:extLst>
          </p:cNvPr>
          <p:cNvCxnSpPr>
            <a:cxnSpLocks/>
            <a:stCxn id="1048" idx="2"/>
            <a:endCxn id="1051" idx="0"/>
          </p:cNvCxnSpPr>
          <p:nvPr/>
        </p:nvCxnSpPr>
        <p:spPr>
          <a:xfrm>
            <a:off x="6104867" y="3253625"/>
            <a:ext cx="14749" cy="216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0E651BBA-2EF3-41DF-EDD4-C7DFDB89D91D}"/>
              </a:ext>
            </a:extLst>
          </p:cNvPr>
          <p:cNvSpPr/>
          <p:nvPr/>
        </p:nvSpPr>
        <p:spPr>
          <a:xfrm>
            <a:off x="4820205" y="4210198"/>
            <a:ext cx="2694226" cy="624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"in progress"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000873C8-F210-FD47-50F4-FDBF1554D76E}"/>
              </a:ext>
            </a:extLst>
          </p:cNvPr>
          <p:cNvSpPr txBox="1"/>
          <p:nvPr/>
        </p:nvSpPr>
        <p:spPr>
          <a:xfrm>
            <a:off x="6830170" y="2131207"/>
            <a:ext cx="175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 (</a:t>
            </a:r>
            <a:r>
              <a:rPr lang="fr-CH" dirty="0" err="1">
                <a:latin typeface="Calibri" panose="020F0502020204030204" pitchFamily="34" charset="0"/>
                <a:cs typeface="Calibri" panose="020F0502020204030204" pitchFamily="34" charset="0"/>
              </a:rPr>
              <a:t>reminding</a:t>
            </a:r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1" name="Flowchart: Decision 1090">
            <a:extLst>
              <a:ext uri="{FF2B5EF4-FFF2-40B4-BE49-F238E27FC236}">
                <a16:creationId xmlns:a16="http://schemas.microsoft.com/office/drawing/2014/main" id="{54CADA2C-E5DA-B0C1-F9EF-6A3B2AFCD401}"/>
              </a:ext>
            </a:extLst>
          </p:cNvPr>
          <p:cNvSpPr/>
          <p:nvPr/>
        </p:nvSpPr>
        <p:spPr>
          <a:xfrm>
            <a:off x="4875401" y="5045111"/>
            <a:ext cx="2573282" cy="91837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Incident Resolved?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93" name="Straight Arrow Connector 1092">
            <a:extLst>
              <a:ext uri="{FF2B5EF4-FFF2-40B4-BE49-F238E27FC236}">
                <a16:creationId xmlns:a16="http://schemas.microsoft.com/office/drawing/2014/main" id="{FBD6AD02-6CEE-4A9F-ECB0-5CEDD8272FAE}"/>
              </a:ext>
            </a:extLst>
          </p:cNvPr>
          <p:cNvCxnSpPr>
            <a:cxnSpLocks/>
            <a:stCxn id="1091" idx="1"/>
          </p:cNvCxnSpPr>
          <p:nvPr/>
        </p:nvCxnSpPr>
        <p:spPr>
          <a:xfrm flipH="1">
            <a:off x="4468408" y="5504299"/>
            <a:ext cx="406993" cy="73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9" name="TextBox 1098">
            <a:extLst>
              <a:ext uri="{FF2B5EF4-FFF2-40B4-BE49-F238E27FC236}">
                <a16:creationId xmlns:a16="http://schemas.microsoft.com/office/drawing/2014/main" id="{3F51D79C-091C-AA40-8EF5-324764CDD0C7}"/>
              </a:ext>
            </a:extLst>
          </p:cNvPr>
          <p:cNvSpPr txBox="1"/>
          <p:nvPr/>
        </p:nvSpPr>
        <p:spPr>
          <a:xfrm>
            <a:off x="1473840" y="4635055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3" name="Straight Arrow Connector 1102">
            <a:extLst>
              <a:ext uri="{FF2B5EF4-FFF2-40B4-BE49-F238E27FC236}">
                <a16:creationId xmlns:a16="http://schemas.microsoft.com/office/drawing/2014/main" id="{D8A1D450-7295-67B4-3707-32557151D989}"/>
              </a:ext>
            </a:extLst>
          </p:cNvPr>
          <p:cNvCxnSpPr>
            <a:cxnSpLocks/>
            <a:stCxn id="1091" idx="3"/>
          </p:cNvCxnSpPr>
          <p:nvPr/>
        </p:nvCxnSpPr>
        <p:spPr>
          <a:xfrm flipV="1">
            <a:off x="7448683" y="1939550"/>
            <a:ext cx="2110611" cy="356474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Straight Arrow Connector 1104">
            <a:extLst>
              <a:ext uri="{FF2B5EF4-FFF2-40B4-BE49-F238E27FC236}">
                <a16:creationId xmlns:a16="http://schemas.microsoft.com/office/drawing/2014/main" id="{82D9F138-8DEC-019C-EC7B-BC3192DEE3C0}"/>
              </a:ext>
            </a:extLst>
          </p:cNvPr>
          <p:cNvCxnSpPr>
            <a:stCxn id="1068" idx="2"/>
            <a:endCxn id="1091" idx="0"/>
          </p:cNvCxnSpPr>
          <p:nvPr/>
        </p:nvCxnSpPr>
        <p:spPr>
          <a:xfrm flipH="1">
            <a:off x="6162042" y="4834818"/>
            <a:ext cx="5276" cy="210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9" name="TextBox 1108">
            <a:extLst>
              <a:ext uri="{FF2B5EF4-FFF2-40B4-BE49-F238E27FC236}">
                <a16:creationId xmlns:a16="http://schemas.microsoft.com/office/drawing/2014/main" id="{3EFAAD80-E594-38C3-8777-0E1A7A2E7307}"/>
              </a:ext>
            </a:extLst>
          </p:cNvPr>
          <p:cNvSpPr txBox="1"/>
          <p:nvPr/>
        </p:nvSpPr>
        <p:spPr>
          <a:xfrm>
            <a:off x="7544904" y="5244479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12" name="Straight Arrow Connector 1111">
            <a:extLst>
              <a:ext uri="{FF2B5EF4-FFF2-40B4-BE49-F238E27FC236}">
                <a16:creationId xmlns:a16="http://schemas.microsoft.com/office/drawing/2014/main" id="{2D2508E4-93AE-76E3-6974-66353AFF7C3A}"/>
              </a:ext>
            </a:extLst>
          </p:cNvPr>
          <p:cNvCxnSpPr>
            <a:cxnSpLocks/>
            <a:stCxn id="1091" idx="3"/>
          </p:cNvCxnSpPr>
          <p:nvPr/>
        </p:nvCxnSpPr>
        <p:spPr>
          <a:xfrm>
            <a:off x="7448683" y="5504299"/>
            <a:ext cx="1833802" cy="682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7" name="Rectangle 1116">
            <a:extLst>
              <a:ext uri="{FF2B5EF4-FFF2-40B4-BE49-F238E27FC236}">
                <a16:creationId xmlns:a16="http://schemas.microsoft.com/office/drawing/2014/main" id="{0AD1292A-CD67-2A17-85BB-20141B57937E}"/>
              </a:ext>
            </a:extLst>
          </p:cNvPr>
          <p:cNvSpPr/>
          <p:nvPr/>
        </p:nvSpPr>
        <p:spPr>
          <a:xfrm>
            <a:off x="5601708" y="6352031"/>
            <a:ext cx="2327759" cy="4623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Update Ticket Status as “Won’t Fix"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" name="Rectangle 1128">
            <a:extLst>
              <a:ext uri="{FF2B5EF4-FFF2-40B4-BE49-F238E27FC236}">
                <a16:creationId xmlns:a16="http://schemas.microsoft.com/office/drawing/2014/main" id="{45152A04-D30E-BAA5-3D71-774FE5A41728}"/>
              </a:ext>
            </a:extLst>
          </p:cNvPr>
          <p:cNvSpPr/>
          <p:nvPr/>
        </p:nvSpPr>
        <p:spPr>
          <a:xfrm>
            <a:off x="9617786" y="2208251"/>
            <a:ext cx="2384160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Acknowledge by NFP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" name="Rectangle 1129">
            <a:extLst>
              <a:ext uri="{FF2B5EF4-FFF2-40B4-BE49-F238E27FC236}">
                <a16:creationId xmlns:a16="http://schemas.microsoft.com/office/drawing/2014/main" id="{B6FF8C7B-466D-E1BE-A36A-8F8B57189720}"/>
              </a:ext>
            </a:extLst>
          </p:cNvPr>
          <p:cNvSpPr/>
          <p:nvPr/>
        </p:nvSpPr>
        <p:spPr>
          <a:xfrm>
            <a:off x="9626977" y="2981569"/>
            <a:ext cx="2374970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Search and find the cause of incident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1" name="Rectangle 1130">
            <a:extLst>
              <a:ext uri="{FF2B5EF4-FFF2-40B4-BE49-F238E27FC236}">
                <a16:creationId xmlns:a16="http://schemas.microsoft.com/office/drawing/2014/main" id="{A917FBBE-1DF3-503F-9638-16BE3E988D9D}"/>
              </a:ext>
            </a:extLst>
          </p:cNvPr>
          <p:cNvSpPr/>
          <p:nvPr/>
        </p:nvSpPr>
        <p:spPr>
          <a:xfrm>
            <a:off x="9639275" y="3797649"/>
            <a:ext cx="2362672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Regular Reporting on Actions to Cn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2" name="Rectangle 1131">
            <a:extLst>
              <a:ext uri="{FF2B5EF4-FFF2-40B4-BE49-F238E27FC236}">
                <a16:creationId xmlns:a16="http://schemas.microsoft.com/office/drawing/2014/main" id="{5A82DF21-3082-1ECA-73FE-FC33CC9898EC}"/>
              </a:ext>
            </a:extLst>
          </p:cNvPr>
          <p:cNvSpPr/>
          <p:nvPr/>
        </p:nvSpPr>
        <p:spPr>
          <a:xfrm>
            <a:off x="9626978" y="4656294"/>
            <a:ext cx="2384161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Resolving incident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F344CF06-E302-A979-F1E8-64B9B4E35ADB}"/>
              </a:ext>
            </a:extLst>
          </p:cNvPr>
          <p:cNvSpPr/>
          <p:nvPr/>
        </p:nvSpPr>
        <p:spPr>
          <a:xfrm>
            <a:off x="9635833" y="5439299"/>
            <a:ext cx="2384162" cy="6246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303030"/>
                </a:solidFill>
                <a:effectLst/>
                <a:latin typeface="Calibri" panose="020F0502020204030204" pitchFamily="34" charset="0"/>
              </a:rPr>
              <a:t>Explanation if incident cannot be resolved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0" name="Straight Arrow Connector 1139">
            <a:extLst>
              <a:ext uri="{FF2B5EF4-FFF2-40B4-BE49-F238E27FC236}">
                <a16:creationId xmlns:a16="http://schemas.microsoft.com/office/drawing/2014/main" id="{221A2B12-299E-94F4-D565-746B9930E062}"/>
              </a:ext>
            </a:extLst>
          </p:cNvPr>
          <p:cNvCxnSpPr>
            <a:stCxn id="1117" idx="1"/>
            <a:endCxn id="1036" idx="3"/>
          </p:cNvCxnSpPr>
          <p:nvPr/>
        </p:nvCxnSpPr>
        <p:spPr>
          <a:xfrm flipH="1">
            <a:off x="5097016" y="6583199"/>
            <a:ext cx="5046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Straight Arrow Connector 1152">
            <a:extLst>
              <a:ext uri="{FF2B5EF4-FFF2-40B4-BE49-F238E27FC236}">
                <a16:creationId xmlns:a16="http://schemas.microsoft.com/office/drawing/2014/main" id="{A4C6E66C-674A-1B15-6E72-570489DC220B}"/>
              </a:ext>
            </a:extLst>
          </p:cNvPr>
          <p:cNvCxnSpPr>
            <a:stCxn id="5" idx="4"/>
          </p:cNvCxnSpPr>
          <p:nvPr/>
        </p:nvCxnSpPr>
        <p:spPr>
          <a:xfrm flipH="1">
            <a:off x="5994400" y="1127997"/>
            <a:ext cx="10573" cy="31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1" name="Straight Arrow Connector 1160">
            <a:extLst>
              <a:ext uri="{FF2B5EF4-FFF2-40B4-BE49-F238E27FC236}">
                <a16:creationId xmlns:a16="http://schemas.microsoft.com/office/drawing/2014/main" id="{7668F06E-C35C-44CF-3F17-3DBCE9E176D7}"/>
              </a:ext>
            </a:extLst>
          </p:cNvPr>
          <p:cNvCxnSpPr>
            <a:stCxn id="1091" idx="3"/>
            <a:endCxn id="1117" idx="0"/>
          </p:cNvCxnSpPr>
          <p:nvPr/>
        </p:nvCxnSpPr>
        <p:spPr>
          <a:xfrm flipH="1">
            <a:off x="6765588" y="5504299"/>
            <a:ext cx="683095" cy="8477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4" name="TextBox 1163">
            <a:extLst>
              <a:ext uri="{FF2B5EF4-FFF2-40B4-BE49-F238E27FC236}">
                <a16:creationId xmlns:a16="http://schemas.microsoft.com/office/drawing/2014/main" id="{45813C6C-E951-049F-3D12-E5239B828595}"/>
              </a:ext>
            </a:extLst>
          </p:cNvPr>
          <p:cNvSpPr txBox="1"/>
          <p:nvPr/>
        </p:nvSpPr>
        <p:spPr>
          <a:xfrm>
            <a:off x="5120058" y="3106690"/>
            <a:ext cx="7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780D0B-91C2-A18E-99AD-342FF0F5F04C}"/>
              </a:ext>
            </a:extLst>
          </p:cNvPr>
          <p:cNvCxnSpPr>
            <a:cxnSpLocks/>
          </p:cNvCxnSpPr>
          <p:nvPr/>
        </p:nvCxnSpPr>
        <p:spPr>
          <a:xfrm>
            <a:off x="10890227" y="1978321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8E8074-5E3D-95B8-4470-438F0473FD94}"/>
              </a:ext>
            </a:extLst>
          </p:cNvPr>
          <p:cNvCxnSpPr>
            <a:cxnSpLocks/>
          </p:cNvCxnSpPr>
          <p:nvPr/>
        </p:nvCxnSpPr>
        <p:spPr>
          <a:xfrm>
            <a:off x="10909254" y="2783712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903380-6782-7093-7FEC-0F884D54BFB4}"/>
              </a:ext>
            </a:extLst>
          </p:cNvPr>
          <p:cNvCxnSpPr>
            <a:cxnSpLocks/>
          </p:cNvCxnSpPr>
          <p:nvPr/>
        </p:nvCxnSpPr>
        <p:spPr>
          <a:xfrm>
            <a:off x="10909254" y="3559438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62661B-4B69-72DF-BF0C-74A5339A590D}"/>
              </a:ext>
            </a:extLst>
          </p:cNvPr>
          <p:cNvCxnSpPr>
            <a:cxnSpLocks/>
          </p:cNvCxnSpPr>
          <p:nvPr/>
        </p:nvCxnSpPr>
        <p:spPr>
          <a:xfrm>
            <a:off x="10909254" y="4399202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6F1D8E-3239-A460-57B7-6E219794C302}"/>
              </a:ext>
            </a:extLst>
          </p:cNvPr>
          <p:cNvCxnSpPr>
            <a:cxnSpLocks/>
          </p:cNvCxnSpPr>
          <p:nvPr/>
        </p:nvCxnSpPr>
        <p:spPr>
          <a:xfrm>
            <a:off x="10909254" y="5229109"/>
            <a:ext cx="0" cy="24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BA568E-1460-3436-C119-0AAD49856845}"/>
              </a:ext>
            </a:extLst>
          </p:cNvPr>
          <p:cNvCxnSpPr/>
          <p:nvPr/>
        </p:nvCxnSpPr>
        <p:spPr>
          <a:xfrm flipH="1">
            <a:off x="6119686" y="4078539"/>
            <a:ext cx="5276" cy="210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A88BE-F309-0AA2-B71B-D06EBA8FC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9263"/>
            <a:ext cx="2257622" cy="260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8A258-3D39-4FD2-BE2C-189ADA63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9" y="321132"/>
            <a:ext cx="11180064" cy="334962"/>
          </a:xfrm>
        </p:spPr>
        <p:txBody>
          <a:bodyPr>
            <a:noAutofit/>
          </a:bodyPr>
          <a:lstStyle/>
          <a:p>
            <a:pPr algn="just"/>
            <a:r>
              <a:rPr lang="en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I. 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Background and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status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of RWC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operations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and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functions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performed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54A73B1-0B79-9CC1-7FA5-81004A592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524194"/>
              </p:ext>
            </p:extLst>
          </p:nvPr>
        </p:nvGraphicFramePr>
        <p:xfrm>
          <a:off x="360219" y="917554"/>
          <a:ext cx="11499272" cy="5704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137">
                  <a:extLst>
                    <a:ext uri="{9D8B030D-6E8A-4147-A177-3AD203B41FA5}">
                      <a16:colId xmlns:a16="http://schemas.microsoft.com/office/drawing/2014/main" val="405585227"/>
                    </a:ext>
                  </a:extLst>
                </a:gridCol>
                <a:gridCol w="8024135">
                  <a:extLst>
                    <a:ext uri="{9D8B030D-6E8A-4147-A177-3AD203B41FA5}">
                      <a16:colId xmlns:a16="http://schemas.microsoft.com/office/drawing/2014/main" val="2419850113"/>
                    </a:ext>
                  </a:extLst>
                </a:gridCol>
              </a:tblGrid>
              <a:tr h="421479">
                <a:tc>
                  <a:txBody>
                    <a:bodyPr/>
                    <a:lstStyle/>
                    <a:p>
                      <a:r>
                        <a:rPr lang="en-CH" noProof="0" dirty="0"/>
                        <a:t>RW</a:t>
                      </a:r>
                      <a:r>
                        <a:rPr lang="es-AR" noProof="0" dirty="0"/>
                        <a:t>C Trinidad and Tobago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70471"/>
                  </a:ext>
                </a:extLst>
              </a:tr>
              <a:tr h="427333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Operation Status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Operational 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Pilot Mode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800" i="1" noProof="0" dirty="0"/>
                        <a:t>S</a:t>
                      </a:r>
                      <a:r>
                        <a:rPr lang="en-CH" sz="1800" i="1" noProof="0" dirty="0"/>
                        <a:t>tart up phase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837173"/>
                  </a:ext>
                </a:extLst>
              </a:tr>
              <a:tr h="427333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type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RWC operating in single mode 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RWC operating in distributed mode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969718"/>
                  </a:ext>
                </a:extLst>
              </a:tr>
              <a:tr h="427333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Affiliated Members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noProof="0" dirty="0"/>
                        <a:t>English</a:t>
                      </a:r>
                      <a:r>
                        <a:rPr lang="en-US" sz="1800" i="1" baseline="0" noProof="0" dirty="0"/>
                        <a:t> Speaking Caribbean Countries 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82157"/>
                  </a:ext>
                </a:extLst>
              </a:tr>
              <a:tr h="737588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Functions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o"/>
                        <a:tabLst/>
                        <a:defRPr/>
                      </a:pPr>
                      <a:r>
                        <a:rPr lang="fr-CH" sz="1800" i="1" noProof="0" dirty="0"/>
                        <a:t>M</a:t>
                      </a:r>
                      <a:r>
                        <a:rPr lang="en-CH" sz="1800" i="1" noProof="0" dirty="0" err="1"/>
                        <a:t>etadata</a:t>
                      </a:r>
                      <a:r>
                        <a:rPr lang="en-CH" sz="1800" i="1" noProof="0" dirty="0"/>
                        <a:t> Management   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Monitoring, Evaluation and incident Management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o"/>
                        <a:tabLst/>
                        <a:defRPr/>
                      </a:pPr>
                      <a:r>
                        <a:rPr lang="en-CH" sz="1800" i="1" noProof="0" dirty="0"/>
                        <a:t> Optional functions (</a:t>
                      </a:r>
                      <a:r>
                        <a:rPr lang="en-CH" sz="1800" i="1" noProof="0" dirty="0">
                          <a:solidFill>
                            <a:srgbClr val="FF0000"/>
                          </a:solidFill>
                        </a:rPr>
                        <a:t>to be developed</a:t>
                      </a:r>
                      <a:r>
                        <a:rPr lang="en-CH" sz="1800" i="1" noProof="0" dirty="0"/>
                        <a:t>)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722268"/>
                  </a:ext>
                </a:extLst>
              </a:tr>
              <a:tr h="427333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RWC Manger and structure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sng" noProof="0" dirty="0"/>
                        <a:t>Mr. Oscar Lovell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327927"/>
                  </a:ext>
                </a:extLst>
              </a:tr>
              <a:tr h="427333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Human resources allocated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sng" noProof="0" dirty="0"/>
                        <a:t>Varies</a:t>
                      </a:r>
                      <a:r>
                        <a:rPr lang="en-US" sz="1800" i="1" noProof="0" dirty="0"/>
                        <a:t> (No dedicated staff at present)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86370"/>
                  </a:ext>
                </a:extLst>
              </a:tr>
              <a:tr h="427333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Financial resources allocated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Sufficient 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CH" sz="1800" i="1" noProof="0" dirty="0"/>
                        <a:t>nsufficient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800" i="1" noProof="0" dirty="0"/>
                        <a:t>I</a:t>
                      </a:r>
                      <a:r>
                        <a:rPr lang="en-CH" sz="1800" i="1" noProof="0" dirty="0"/>
                        <a:t>nternal (by the met service)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800" i="1" noProof="0" dirty="0"/>
                        <a:t>E</a:t>
                      </a:r>
                      <a:r>
                        <a:rPr lang="en-CH" sz="1800" i="1" noProof="0" dirty="0" err="1"/>
                        <a:t>xternal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25184"/>
                  </a:ext>
                </a:extLst>
              </a:tr>
              <a:tr h="612050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Quality Management System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600" i="1" noProof="0" dirty="0"/>
                        <a:t>N</a:t>
                      </a:r>
                      <a:r>
                        <a:rPr lang="en-CH" sz="1600" i="1" noProof="0" dirty="0"/>
                        <a:t>o   </a:t>
                      </a:r>
                      <a:r>
                        <a:rPr lang="en-CH" sz="16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600" i="1" noProof="0" dirty="0"/>
                        <a:t>Y</a:t>
                      </a:r>
                      <a:r>
                        <a:rPr lang="en-CH" sz="1600" i="1" noProof="0" dirty="0"/>
                        <a:t>es, only for the entire Met service/Aeronautical processes </a:t>
                      </a:r>
                      <a:r>
                        <a:rPr lang="en-CH" sz="16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600" i="1" noProof="0" dirty="0"/>
                        <a:t>Y</a:t>
                      </a:r>
                      <a:r>
                        <a:rPr lang="en-CH" sz="1600" i="1" noProof="0" dirty="0"/>
                        <a:t>es, for the Met service including RWC</a:t>
                      </a:r>
                      <a:endParaRPr lang="en-US" sz="16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64927"/>
                  </a:ext>
                </a:extLst>
              </a:tr>
              <a:tr h="1369807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Continuous trainings for your staff or for the NFPs in your area of responsibility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dirty="0"/>
                        <a:t>Training required for additional staff as to ensure operational continuity.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61953"/>
                  </a:ext>
                </a:extLst>
              </a:tr>
            </a:tbl>
          </a:graphicData>
        </a:graphic>
      </p:graphicFrame>
      <p:sp>
        <p:nvSpPr>
          <p:cNvPr id="7" name="Half Frame 6"/>
          <p:cNvSpPr/>
          <p:nvPr/>
        </p:nvSpPr>
        <p:spPr>
          <a:xfrm rot="12999270">
            <a:off x="7155558" y="1611888"/>
            <a:ext cx="146274" cy="392259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alf Frame 7"/>
          <p:cNvSpPr/>
          <p:nvPr/>
        </p:nvSpPr>
        <p:spPr>
          <a:xfrm rot="12999270">
            <a:off x="5457373" y="1197593"/>
            <a:ext cx="146274" cy="392259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alf Frame 8"/>
          <p:cNvSpPr/>
          <p:nvPr/>
        </p:nvSpPr>
        <p:spPr>
          <a:xfrm rot="12999270">
            <a:off x="6772408" y="2468675"/>
            <a:ext cx="146274" cy="392259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alf Frame 9"/>
          <p:cNvSpPr/>
          <p:nvPr/>
        </p:nvSpPr>
        <p:spPr>
          <a:xfrm rot="12999270">
            <a:off x="4069147" y="2468675"/>
            <a:ext cx="146274" cy="392259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alf Frame 10"/>
          <p:cNvSpPr/>
          <p:nvPr/>
        </p:nvSpPr>
        <p:spPr>
          <a:xfrm rot="12999270">
            <a:off x="6596647" y="4051741"/>
            <a:ext cx="146274" cy="392259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alf Frame 11"/>
          <p:cNvSpPr/>
          <p:nvPr/>
        </p:nvSpPr>
        <p:spPr>
          <a:xfrm rot="12999270">
            <a:off x="4635545" y="4464803"/>
            <a:ext cx="175720" cy="369426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32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A88BE-F309-0AA2-B71B-D06EBA8FC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9263"/>
            <a:ext cx="2257622" cy="260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8A258-3D39-4FD2-BE2C-189ADA63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9" y="321132"/>
            <a:ext cx="11180064" cy="334962"/>
          </a:xfrm>
        </p:spPr>
        <p:txBody>
          <a:bodyPr>
            <a:noAutofit/>
          </a:bodyPr>
          <a:lstStyle/>
          <a:p>
            <a:pPr algn="just"/>
            <a:r>
              <a:rPr lang="en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I. 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Background and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status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of RWC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operations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and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functions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performed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54A73B1-0B79-9CC1-7FA5-81004A592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57581"/>
              </p:ext>
            </p:extLst>
          </p:nvPr>
        </p:nvGraphicFramePr>
        <p:xfrm>
          <a:off x="360219" y="917555"/>
          <a:ext cx="11499272" cy="565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137">
                  <a:extLst>
                    <a:ext uri="{9D8B030D-6E8A-4147-A177-3AD203B41FA5}">
                      <a16:colId xmlns:a16="http://schemas.microsoft.com/office/drawing/2014/main" val="405585227"/>
                    </a:ext>
                  </a:extLst>
                </a:gridCol>
                <a:gridCol w="8024135">
                  <a:extLst>
                    <a:ext uri="{9D8B030D-6E8A-4147-A177-3AD203B41FA5}">
                      <a16:colId xmlns:a16="http://schemas.microsoft.com/office/drawing/2014/main" val="2419850113"/>
                    </a:ext>
                  </a:extLst>
                </a:gridCol>
              </a:tblGrid>
              <a:tr h="400229">
                <a:tc>
                  <a:txBody>
                    <a:bodyPr/>
                    <a:lstStyle/>
                    <a:p>
                      <a:r>
                        <a:rPr lang="en-CH" noProof="0" dirty="0"/>
                        <a:t>RW</a:t>
                      </a:r>
                      <a:r>
                        <a:rPr lang="es-AR" noProof="0" dirty="0"/>
                        <a:t>C </a:t>
                      </a:r>
                      <a:r>
                        <a:rPr lang="es-AR" noProof="0" dirty="0" err="1"/>
                        <a:t>Canada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70471"/>
                  </a:ext>
                </a:extLst>
              </a:tr>
              <a:tr h="405788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Operation Status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Operational 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Pilot Mode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800" i="1" noProof="0" dirty="0"/>
                        <a:t>S</a:t>
                      </a:r>
                      <a:r>
                        <a:rPr lang="en-CH" sz="1800" i="1" noProof="0" dirty="0"/>
                        <a:t>tart up phase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837173"/>
                  </a:ext>
                </a:extLst>
              </a:tr>
              <a:tr h="405788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type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RWC operating in single mode 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RWC operating in distributed mode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969718"/>
                  </a:ext>
                </a:extLst>
              </a:tr>
              <a:tr h="607809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Affiliated Members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noProof="0" dirty="0"/>
                        <a:t>USA (co-lead node), British Caribbean Territories, Costa Rica, Trinidad and Tobago (contributing nodes)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82157"/>
                  </a:ext>
                </a:extLst>
              </a:tr>
              <a:tr h="700401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Functions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o"/>
                        <a:tabLst/>
                        <a:defRPr/>
                      </a:pPr>
                      <a:r>
                        <a:rPr lang="fr-CH" sz="1800" i="1" noProof="0" dirty="0"/>
                        <a:t>M</a:t>
                      </a:r>
                      <a:r>
                        <a:rPr lang="en-CH" sz="1800" i="1" noProof="0" dirty="0" err="1"/>
                        <a:t>etadata</a:t>
                      </a:r>
                      <a:r>
                        <a:rPr lang="en-CH" sz="1800" i="1" noProof="0" dirty="0"/>
                        <a:t> Management   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Monitoring, Evaluation and incident Management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o"/>
                        <a:tabLst/>
                        <a:defRPr/>
                      </a:pPr>
                      <a:r>
                        <a:rPr lang="en-CH" sz="1800" i="1" noProof="0" dirty="0"/>
                        <a:t> Optional functions (</a:t>
                      </a:r>
                      <a:r>
                        <a:rPr lang="en-CH" sz="1800" i="1" noProof="0" dirty="0">
                          <a:solidFill>
                            <a:srgbClr val="FF0000"/>
                          </a:solidFill>
                        </a:rPr>
                        <a:t>to be developed</a:t>
                      </a:r>
                      <a:r>
                        <a:rPr lang="en-CH" sz="1800" i="1" noProof="0" dirty="0"/>
                        <a:t>)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722268"/>
                  </a:ext>
                </a:extLst>
              </a:tr>
              <a:tr h="405788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RWC Manger and structure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sng" noProof="0" dirty="0" err="1"/>
                        <a:t>Thinesh</a:t>
                      </a:r>
                      <a:r>
                        <a:rPr lang="en-US" sz="1800" i="1" u="sng" noProof="0" dirty="0"/>
                        <a:t> </a:t>
                      </a:r>
                      <a:r>
                        <a:rPr lang="en-US" sz="1800" i="1" u="sng" noProof="0" dirty="0" err="1"/>
                        <a:t>Sornalingam</a:t>
                      </a:r>
                      <a:r>
                        <a:rPr lang="en-US" sz="1800" i="1" u="sng" noProof="0" dirty="0"/>
                        <a:t>, Data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327927"/>
                  </a:ext>
                </a:extLst>
              </a:tr>
              <a:tr h="405788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Human resources allocated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i="0" u="none" noProof="0" dirty="0"/>
                        <a:t>1 FTE</a:t>
                      </a:r>
                      <a:endParaRPr lang="en-US" sz="1800" i="0" u="non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86370"/>
                  </a:ext>
                </a:extLst>
              </a:tr>
              <a:tr h="405788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Financial resources allocated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Sufficient 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CH" sz="1800" i="1" noProof="0" dirty="0"/>
                        <a:t>nsufficient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800" i="1" noProof="0" dirty="0"/>
                        <a:t>I</a:t>
                      </a:r>
                      <a:r>
                        <a:rPr lang="en-CH" sz="1800" i="1" noProof="0" dirty="0"/>
                        <a:t>nternal (by the met service)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800" i="1" noProof="0" dirty="0"/>
                        <a:t>E</a:t>
                      </a:r>
                      <a:r>
                        <a:rPr lang="en-CH" sz="1800" i="1" noProof="0" dirty="0" err="1"/>
                        <a:t>xternal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25184"/>
                  </a:ext>
                </a:extLst>
              </a:tr>
              <a:tr h="581192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Quality Management System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600" i="1" noProof="0" dirty="0"/>
                        <a:t>N</a:t>
                      </a:r>
                      <a:r>
                        <a:rPr lang="en-CH" sz="1600" i="1" noProof="0" dirty="0"/>
                        <a:t>o   </a:t>
                      </a:r>
                      <a:r>
                        <a:rPr lang="en-CH" sz="16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600" i="1" noProof="0" dirty="0"/>
                        <a:t>Y</a:t>
                      </a:r>
                      <a:r>
                        <a:rPr lang="en-CH" sz="1600" i="1" noProof="0" dirty="0"/>
                        <a:t>es, only for the entire Met service/Aeronautical processes </a:t>
                      </a:r>
                      <a:r>
                        <a:rPr lang="en-CH" sz="16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600" i="1" noProof="0" dirty="0"/>
                        <a:t>Y</a:t>
                      </a:r>
                      <a:r>
                        <a:rPr lang="en-CH" sz="1600" i="1" noProof="0" dirty="0"/>
                        <a:t>es, for the Met service including RWC</a:t>
                      </a:r>
                      <a:endParaRPr lang="en-US" sz="16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64927"/>
                  </a:ext>
                </a:extLst>
              </a:tr>
              <a:tr h="1300745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Continuous trainings for your staff or for the NFPs in your area of responsibility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dirty="0"/>
                        <a:t>Yes, as new staff are added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61953"/>
                  </a:ext>
                </a:extLst>
              </a:tr>
            </a:tbl>
          </a:graphicData>
        </a:graphic>
      </p:graphicFrame>
      <p:sp>
        <p:nvSpPr>
          <p:cNvPr id="7" name="Half Frame 6"/>
          <p:cNvSpPr/>
          <p:nvPr/>
        </p:nvSpPr>
        <p:spPr>
          <a:xfrm rot="12999270">
            <a:off x="7155558" y="1611888"/>
            <a:ext cx="146274" cy="392259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alf Frame 7"/>
          <p:cNvSpPr/>
          <p:nvPr/>
        </p:nvSpPr>
        <p:spPr>
          <a:xfrm rot="12999270">
            <a:off x="5457373" y="1197593"/>
            <a:ext cx="146274" cy="392259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alf Frame 9"/>
          <p:cNvSpPr/>
          <p:nvPr/>
        </p:nvSpPr>
        <p:spPr>
          <a:xfrm rot="12999270">
            <a:off x="4069145" y="2595791"/>
            <a:ext cx="146274" cy="392259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alf Frame 10"/>
          <p:cNvSpPr/>
          <p:nvPr/>
        </p:nvSpPr>
        <p:spPr>
          <a:xfrm rot="12999270">
            <a:off x="6570101" y="4063135"/>
            <a:ext cx="146274" cy="392259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alf Frame 11"/>
          <p:cNvSpPr/>
          <p:nvPr/>
        </p:nvSpPr>
        <p:spPr>
          <a:xfrm rot="12999270">
            <a:off x="9632421" y="4592614"/>
            <a:ext cx="175720" cy="369426"/>
          </a:xfrm>
          <a:prstGeom prst="halfFra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2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A88BE-F309-0AA2-B71B-D06EBA8FC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9263"/>
            <a:ext cx="2257622" cy="260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8A258-3D39-4FD2-BE2C-189ADA63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9" y="321132"/>
            <a:ext cx="11180064" cy="334962"/>
          </a:xfrm>
        </p:spPr>
        <p:txBody>
          <a:bodyPr>
            <a:noAutofit/>
          </a:bodyPr>
          <a:lstStyle/>
          <a:p>
            <a:pPr algn="just"/>
            <a:r>
              <a:rPr lang="en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I. 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Background and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status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of RWC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operations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and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functions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performed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54A73B1-0B79-9CC1-7FA5-81004A592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79555"/>
              </p:ext>
            </p:extLst>
          </p:nvPr>
        </p:nvGraphicFramePr>
        <p:xfrm>
          <a:off x="360218" y="813768"/>
          <a:ext cx="11325814" cy="578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717">
                  <a:extLst>
                    <a:ext uri="{9D8B030D-6E8A-4147-A177-3AD203B41FA5}">
                      <a16:colId xmlns:a16="http://schemas.microsoft.com/office/drawing/2014/main" val="405585227"/>
                    </a:ext>
                  </a:extLst>
                </a:gridCol>
                <a:gridCol w="7903097">
                  <a:extLst>
                    <a:ext uri="{9D8B030D-6E8A-4147-A177-3AD203B41FA5}">
                      <a16:colId xmlns:a16="http://schemas.microsoft.com/office/drawing/2014/main" val="2419850113"/>
                    </a:ext>
                  </a:extLst>
                </a:gridCol>
              </a:tblGrid>
              <a:tr h="398802">
                <a:tc>
                  <a:txBody>
                    <a:bodyPr/>
                    <a:lstStyle/>
                    <a:p>
                      <a:r>
                        <a:rPr lang="en-CH" noProof="0" dirty="0"/>
                        <a:t>RWC</a:t>
                      </a:r>
                      <a:r>
                        <a:rPr lang="es-AR" noProof="0" dirty="0"/>
                        <a:t> BCT/CMO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70471"/>
                  </a:ext>
                </a:extLst>
              </a:tr>
              <a:tr h="404341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Operation Status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noProof="0" dirty="0">
                          <a:sym typeface="Wingdings" panose="05000000000000000000" pitchFamily="2" charset="2"/>
                        </a:rPr>
                        <a:t>⊠</a:t>
                      </a:r>
                      <a:r>
                        <a:rPr lang="en-CH" sz="1800" i="0" noProof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CH" sz="1800" i="1" noProof="0"/>
                        <a:t>Pilot Mode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837173"/>
                  </a:ext>
                </a:extLst>
              </a:tr>
              <a:tr h="404341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type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noProof="0" dirty="0">
                          <a:sym typeface="Wingdings" panose="05000000000000000000" pitchFamily="2" charset="2"/>
                        </a:rPr>
                        <a:t>⊠</a:t>
                      </a:r>
                      <a:r>
                        <a:rPr lang="en-CH" sz="1800" i="0" noProof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CH" sz="1800" i="1" noProof="0" dirty="0"/>
                        <a:t>RWC operating in distributed mode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969718"/>
                  </a:ext>
                </a:extLst>
              </a:tr>
              <a:tr h="404341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Affiliated Members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noProof="0" dirty="0"/>
                        <a:t>English- speaking Caribbean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82157"/>
                  </a:ext>
                </a:extLst>
              </a:tr>
              <a:tr h="697904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Functions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o"/>
                        <a:tabLst/>
                        <a:defRPr/>
                      </a:pPr>
                      <a:r>
                        <a:rPr lang="en-CH" sz="1800" i="1" noProof="0"/>
                        <a:t>Monitoring</a:t>
                      </a:r>
                      <a:r>
                        <a:rPr lang="en-CH" sz="1800" i="1" noProof="0" dirty="0"/>
                        <a:t>, Evaluation and </a:t>
                      </a:r>
                      <a:r>
                        <a:rPr lang="en-CH" sz="1800" i="1" noProof="0"/>
                        <a:t>incident Managemen</a:t>
                      </a:r>
                      <a:r>
                        <a:rPr lang="en-US" sz="1800" i="1" noProof="0" dirty="0"/>
                        <a:t>t</a:t>
                      </a:r>
                      <a:endParaRPr lang="en-CH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722268"/>
                  </a:ext>
                </a:extLst>
              </a:tr>
              <a:tr h="404341">
                <a:tc>
                  <a:txBody>
                    <a:bodyPr/>
                    <a:lstStyle/>
                    <a:p>
                      <a:r>
                        <a:rPr lang="en-CH" sz="1800" b="1" i="1" noProof="0">
                          <a:solidFill>
                            <a:srgbClr val="00B050"/>
                          </a:solidFill>
                        </a:rPr>
                        <a:t>RWC Man</a:t>
                      </a:r>
                      <a:r>
                        <a:rPr lang="en-US" sz="1800" b="1" i="1" noProof="0" dirty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lang="en-CH" sz="1800" b="1" i="1" noProof="0">
                          <a:solidFill>
                            <a:srgbClr val="00B050"/>
                          </a:solidFill>
                        </a:rPr>
                        <a:t>ger </a:t>
                      </a:r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and structure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/>
                          </a:solidFill>
                        </a:rPr>
                        <a:t>Kenneth Kerr,</a:t>
                      </a:r>
                      <a:r>
                        <a:rPr lang="en-US" b="1" dirty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en-US" sz="1800" i="1" noProof="0" dirty="0"/>
                        <a:t>Science and Technology Officer 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327927"/>
                  </a:ext>
                </a:extLst>
              </a:tr>
              <a:tr h="404341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Human resources allocated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dirty="0"/>
                        <a:t>1 staff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86370"/>
                  </a:ext>
                </a:extLst>
              </a:tr>
              <a:tr h="404341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Financial resources allocated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noProof="0" dirty="0">
                          <a:sym typeface="Wingdings" panose="05000000000000000000" pitchFamily="2" charset="2"/>
                        </a:rPr>
                        <a:t>⊠</a:t>
                      </a:r>
                      <a:r>
                        <a:rPr lang="en-CH" sz="1800" i="0" noProof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CH" sz="1800" i="1" noProof="0"/>
                        <a:t>Sufficient  </a:t>
                      </a:r>
                      <a:r>
                        <a:rPr lang="en-US" sz="1800" i="0" noProof="0" dirty="0">
                          <a:sym typeface="Wingdings" panose="05000000000000000000" pitchFamily="2" charset="2"/>
                        </a:rPr>
                        <a:t>⊠</a:t>
                      </a:r>
                      <a:r>
                        <a:rPr lang="en-CH" sz="1800" i="0" noProof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CH" sz="1800" i="1" noProof="0" dirty="0"/>
                        <a:t>I</a:t>
                      </a:r>
                      <a:r>
                        <a:rPr lang="en-CH" sz="1800" i="1" noProof="0" dirty="0" err="1"/>
                        <a:t>nternal</a:t>
                      </a:r>
                      <a:r>
                        <a:rPr lang="en-CH" sz="1800" i="1" noProof="0" dirty="0"/>
                        <a:t> (by </a:t>
                      </a:r>
                      <a:r>
                        <a:rPr lang="en-CH" sz="1800" i="1" noProof="0"/>
                        <a:t>the </a:t>
                      </a:r>
                      <a:r>
                        <a:rPr lang="en-US" sz="1800" i="1" noProof="0" dirty="0"/>
                        <a:t>M</a:t>
                      </a:r>
                      <a:r>
                        <a:rPr lang="en-CH" sz="1800" i="1" noProof="0"/>
                        <a:t>et </a:t>
                      </a:r>
                      <a:r>
                        <a:rPr lang="en-US" sz="1800" i="1" noProof="0" dirty="0"/>
                        <a:t>S</a:t>
                      </a:r>
                      <a:r>
                        <a:rPr lang="en-CH" sz="1800" i="1" noProof="0"/>
                        <a:t>ervice</a:t>
                      </a:r>
                      <a:r>
                        <a:rPr lang="en-US" sz="1800" i="1" noProof="0" dirty="0"/>
                        <a:t>s</a:t>
                      </a:r>
                      <a:r>
                        <a:rPr lang="en-CH" sz="1800" i="1" noProof="0"/>
                        <a:t>)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25184"/>
                  </a:ext>
                </a:extLst>
              </a:tr>
              <a:tr h="404341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Quality Management System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i="0" noProof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600" i="1" noProof="0" dirty="0"/>
                        <a:t>No</a:t>
                      </a:r>
                      <a:endParaRPr lang="en-US" sz="16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64927"/>
                  </a:ext>
                </a:extLst>
              </a:tr>
              <a:tr h="1853903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Continuous trainings for your staff or for the NFPs in your area of responsibility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prstClr val="black"/>
                          </a:solidFill>
                        </a:rPr>
                        <a:t>Most NFPs require additional training</a:t>
                      </a:r>
                    </a:p>
                    <a:p>
                      <a:pPr defTabSz="1219170"/>
                      <a:r>
                        <a:rPr lang="en-US" sz="1800" b="0" dirty="0">
                          <a:solidFill>
                            <a:prstClr val="black"/>
                          </a:solidFill>
                        </a:rPr>
                        <a:t>Significant gains:  All 17 Members have functioning NFPs OSCAR,  WIGOS, WDQMS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6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71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A88BE-F309-0AA2-B71B-D06EBA8FC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9263"/>
            <a:ext cx="2257622" cy="260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8A258-3D39-4FD2-BE2C-189ADA63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9" y="153651"/>
            <a:ext cx="11180064" cy="334962"/>
          </a:xfrm>
        </p:spPr>
        <p:txBody>
          <a:bodyPr>
            <a:noAutofit/>
          </a:bodyPr>
          <a:lstStyle/>
          <a:p>
            <a:pPr algn="just"/>
            <a:r>
              <a:rPr lang="en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I. 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Background and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status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of RWC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operations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and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functions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</a:t>
            </a:r>
            <a:r>
              <a:rPr lang="fr-CH" sz="2400" b="1" dirty="0" err="1">
                <a:solidFill>
                  <a:srgbClr val="000099"/>
                </a:solidFill>
                <a:latin typeface="Aptos" panose="020B0004020202020204" pitchFamily="34" charset="0"/>
              </a:rPr>
              <a:t>performed</a:t>
            </a:r>
            <a:r>
              <a:rPr lang="fr-CH" sz="2400" b="1" dirty="0">
                <a:solidFill>
                  <a:srgbClr val="000099"/>
                </a:solidFill>
                <a:latin typeface="Aptos" panose="020B0004020202020204" pitchFamily="34" charset="0"/>
              </a:rPr>
              <a:t>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54A73B1-0B79-9CC1-7FA5-81004A592CBB}"/>
              </a:ext>
            </a:extLst>
          </p:cNvPr>
          <p:cNvGraphicFramePr>
            <a:graphicFrameLocks noGrp="1"/>
          </p:cNvGraphicFramePr>
          <p:nvPr/>
        </p:nvGraphicFramePr>
        <p:xfrm>
          <a:off x="288758" y="570997"/>
          <a:ext cx="11545280" cy="614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300">
                  <a:extLst>
                    <a:ext uri="{9D8B030D-6E8A-4147-A177-3AD203B41FA5}">
                      <a16:colId xmlns:a16="http://schemas.microsoft.com/office/drawing/2014/main" val="405585227"/>
                    </a:ext>
                  </a:extLst>
                </a:gridCol>
                <a:gridCol w="8537980">
                  <a:extLst>
                    <a:ext uri="{9D8B030D-6E8A-4147-A177-3AD203B41FA5}">
                      <a16:colId xmlns:a16="http://schemas.microsoft.com/office/drawing/2014/main" val="2419850113"/>
                    </a:ext>
                  </a:extLst>
                </a:gridCol>
              </a:tblGrid>
              <a:tr h="341937">
                <a:tc>
                  <a:txBody>
                    <a:bodyPr/>
                    <a:lstStyle/>
                    <a:p>
                      <a:r>
                        <a:rPr lang="en-CH" noProof="0" dirty="0"/>
                        <a:t>RWC</a:t>
                      </a:r>
                      <a:r>
                        <a:rPr lang="es-ES" noProof="0" dirty="0"/>
                        <a:t> – Costa Rica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70471"/>
                  </a:ext>
                </a:extLst>
              </a:tr>
              <a:tr h="341937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Operation Status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Operational  </a:t>
                      </a:r>
                      <a:r>
                        <a:rPr lang="en-CH" sz="1800" i="0" noProof="0" dirty="0">
                          <a:highlight>
                            <a:srgbClr val="000000"/>
                          </a:highlight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CH" sz="1800" i="1" noProof="0" dirty="0"/>
                        <a:t>Pilot Mode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800" i="1" noProof="0" dirty="0"/>
                        <a:t>S</a:t>
                      </a:r>
                      <a:r>
                        <a:rPr lang="en-CH" sz="1800" i="1" noProof="0" dirty="0"/>
                        <a:t>tart up phase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837173"/>
                  </a:ext>
                </a:extLst>
              </a:tr>
              <a:tr h="341937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type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/>
                        <a:t>RWC operating in single mode  </a:t>
                      </a:r>
                      <a:r>
                        <a:rPr lang="en-CH" sz="1800" i="0" noProof="0" dirty="0">
                          <a:highlight>
                            <a:srgbClr val="000000"/>
                          </a:highlight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CH" sz="1800" i="1" noProof="0" dirty="0"/>
                        <a:t>RWC operating in distributed mode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969718"/>
                  </a:ext>
                </a:extLst>
              </a:tr>
              <a:tr h="598390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Affiliated Members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noProof="0" dirty="0"/>
                        <a:t>Costa Rica, Cuba, </a:t>
                      </a:r>
                      <a:r>
                        <a:rPr lang="es-CR" dirty="0"/>
                        <a:t>Dominican Republic, </a:t>
                      </a:r>
                      <a:r>
                        <a:rPr lang="en-US" sz="1800" i="1" noProof="0" dirty="0"/>
                        <a:t>El Salvador, Guatemala, Honduras, México, Nicaragua, and Panamá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82157"/>
                  </a:ext>
                </a:extLst>
              </a:tr>
              <a:tr h="854843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Functions</a:t>
                      </a:r>
                      <a:endParaRPr lang="es-ES" sz="1800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H" sz="1800" i="0" noProof="0" dirty="0">
                          <a:highlight>
                            <a:srgbClr val="000000"/>
                          </a:highlight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fr-CH" sz="1800" i="1" noProof="0" dirty="0"/>
                        <a:t>M</a:t>
                      </a:r>
                      <a:r>
                        <a:rPr lang="en-CH" sz="1800" i="1" noProof="0" dirty="0"/>
                        <a:t>etadata Management    </a:t>
                      </a:r>
                      <a:r>
                        <a:rPr lang="en-CH" sz="1800" i="0" noProof="0" dirty="0">
                          <a:highlight>
                            <a:srgbClr val="000000"/>
                          </a:highlight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CH" sz="1800" i="1" noProof="0" dirty="0"/>
                        <a:t>Monitoring, Evaluation and incident Management</a:t>
                      </a:r>
                      <a:endParaRPr lang="es-ES" sz="1800" i="1" noProof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H" sz="1800" i="1" noProof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H" sz="1800" i="0" noProof="0" dirty="0">
                          <a:highlight>
                            <a:srgbClr val="000000"/>
                          </a:highlight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CH" sz="1800" i="1" noProof="0" dirty="0"/>
                        <a:t> Optional functions (</a:t>
                      </a:r>
                      <a:r>
                        <a:rPr lang="en-US" sz="1800" i="1" noProof="0" dirty="0">
                          <a:solidFill>
                            <a:schemeClr val="tx1"/>
                          </a:solidFill>
                        </a:rPr>
                        <a:t>Data analysis, Quality Control and support IT</a:t>
                      </a:r>
                      <a:r>
                        <a:rPr lang="en-CH" sz="1800" i="1" noProof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722268"/>
                  </a:ext>
                </a:extLst>
              </a:tr>
              <a:tr h="341937">
                <a:tc>
                  <a:txBody>
                    <a:bodyPr/>
                    <a:lstStyle/>
                    <a:p>
                      <a:r>
                        <a:rPr lang="en-CH" sz="1800" b="1" i="1" noProof="0" dirty="0">
                          <a:solidFill>
                            <a:srgbClr val="00B050"/>
                          </a:solidFill>
                        </a:rPr>
                        <a:t>RWC Manger and structure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dirty="0"/>
                        <a:t>Manager, Technical Scientific Staff and Collaborators.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327927"/>
                  </a:ext>
                </a:extLst>
              </a:tr>
              <a:tr h="598390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Human resources allocated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From the NMI of Costa Rica (Meteorological Network and Data Processing Department) with the support of RWC-Argentina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86370"/>
                  </a:ext>
                </a:extLst>
              </a:tr>
              <a:tr h="598390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Financial resources allocated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o"/>
                        <a:tabLst/>
                        <a:defRPr/>
                      </a:pPr>
                      <a:r>
                        <a:rPr lang="en-CH" sz="1800" i="1" noProof="0" dirty="0"/>
                        <a:t>Sufficient 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en-CH" sz="1800" i="1" noProof="0" dirty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CH" sz="1800" i="1" noProof="0" dirty="0"/>
                        <a:t>nsufficient </a:t>
                      </a:r>
                      <a:r>
                        <a:rPr lang="en-CH" sz="1800" i="0" noProof="0" dirty="0">
                          <a:highlight>
                            <a:srgbClr val="000000"/>
                          </a:highlight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CH" sz="1800" i="1" noProof="0" dirty="0"/>
                        <a:t>I</a:t>
                      </a:r>
                      <a:r>
                        <a:rPr lang="en-CH" sz="1800" i="1" noProof="0" dirty="0" err="1"/>
                        <a:t>nternal</a:t>
                      </a:r>
                      <a:r>
                        <a:rPr lang="en-CH" sz="1800" i="1" noProof="0" dirty="0"/>
                        <a:t> (by the </a:t>
                      </a:r>
                      <a:r>
                        <a:rPr lang="en-CH" sz="1800" i="1" noProof="0" dirty="0" err="1"/>
                        <a:t>mest</a:t>
                      </a:r>
                      <a:r>
                        <a:rPr lang="en-CH" sz="1800" i="1" noProof="0" dirty="0"/>
                        <a:t> service) </a:t>
                      </a:r>
                      <a:r>
                        <a:rPr lang="en-CH" sz="18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800" i="1" noProof="0" dirty="0"/>
                        <a:t>E</a:t>
                      </a:r>
                      <a:r>
                        <a:rPr lang="en-CH" sz="1800" i="1" noProof="0" dirty="0"/>
                        <a:t>xternal</a:t>
                      </a:r>
                      <a:endParaRPr lang="es-ES" sz="1800" i="1" noProof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i="1" noProof="0" dirty="0"/>
                        <a:t>* Point to consider, we are just assuming the role.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25184"/>
                  </a:ext>
                </a:extLst>
              </a:tr>
              <a:tr h="541400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Quality Management System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600" i="1" noProof="0" dirty="0"/>
                        <a:t>N</a:t>
                      </a:r>
                      <a:r>
                        <a:rPr lang="en-CH" sz="1600" i="1" noProof="0" dirty="0"/>
                        <a:t>o   </a:t>
                      </a:r>
                      <a:r>
                        <a:rPr lang="en-CH" sz="1600" i="0" noProof="0" dirty="0"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fr-CH" sz="1600" i="1" noProof="0" dirty="0"/>
                        <a:t>Y</a:t>
                      </a:r>
                      <a:r>
                        <a:rPr lang="en-CH" sz="1600" i="1" noProof="0" dirty="0"/>
                        <a:t>es, only for the entire Met service/Aeronautical processes </a:t>
                      </a:r>
                      <a:r>
                        <a:rPr lang="en-CH" sz="1600" i="0" noProof="0" dirty="0">
                          <a:highlight>
                            <a:srgbClr val="000000"/>
                          </a:highlight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CH" sz="1600" i="0" noProof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CH" sz="1600" i="1" noProof="0" dirty="0"/>
                        <a:t>Y</a:t>
                      </a:r>
                      <a:r>
                        <a:rPr lang="en-CH" sz="1600" i="1" noProof="0" dirty="0"/>
                        <a:t>es, for the Met service including RWC</a:t>
                      </a:r>
                      <a:endParaRPr lang="en-US" sz="16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64927"/>
                  </a:ext>
                </a:extLst>
              </a:tr>
              <a:tr h="1270641">
                <a:tc>
                  <a:txBody>
                    <a:bodyPr/>
                    <a:lstStyle/>
                    <a:p>
                      <a:r>
                        <a:rPr lang="en-CH" b="1" i="1" noProof="0" dirty="0">
                          <a:solidFill>
                            <a:srgbClr val="00B050"/>
                          </a:solidFill>
                        </a:rPr>
                        <a:t>Continuous trainings for your staff or for the NFPs in your area of responsibility</a:t>
                      </a:r>
                      <a:endParaRPr lang="en-US" b="1" i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list is being compiled with Region IV members regarding their capabilities and requesting support from WMO, RWC-Argentina and/or their own Meteorological Service.</a:t>
                      </a:r>
                      <a:endParaRPr lang="en-US" sz="18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6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461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0"/>
      </a:accent1>
      <a:accent2>
        <a:srgbClr val="0D0D0D"/>
      </a:accent2>
      <a:accent3>
        <a:srgbClr val="A5A5A5"/>
      </a:accent3>
      <a:accent4>
        <a:srgbClr val="CECECE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O 150y_PPT template_final" id="{67D63888-2D1D-994C-B36F-8859526EF670}" vid="{F300701F-8589-C547-ABFF-F41875A811E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7E1DFA11F9A49A85050D7E1585839" ma:contentTypeVersion="21" ma:contentTypeDescription="Create a new document." ma:contentTypeScope="" ma:versionID="69af37dbbabe07f5d79281118a7c7e39">
  <xsd:schema xmlns:xsd="http://www.w3.org/2001/XMLSchema" xmlns:xs="http://www.w3.org/2001/XMLSchema" xmlns:p="http://schemas.microsoft.com/office/2006/metadata/properties" xmlns:ns1="http://schemas.microsoft.com/sharepoint/v3" xmlns:ns2="3c76eea2-c21a-46e1-8f98-cfc2ba460d51" xmlns:ns3="96d886eb-95f6-47f3-bdfb-70dab5061c60" targetNamespace="http://schemas.microsoft.com/office/2006/metadata/properties" ma:root="true" ma:fieldsID="691b8ec7fd8f97c7fe86b1ece507f57a" ns1:_="" ns2:_="" ns3:_="">
    <xsd:import namespace="http://schemas.microsoft.com/sharepoint/v3"/>
    <xsd:import namespace="3c76eea2-c21a-46e1-8f98-cfc2ba460d51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ink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link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6eea2-c21a-46e1-8f98-cfc2ba460d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ink" ma:index="22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s" ma:index="27" nillable="true" ma:displayName="links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75f39b5-acb7-46a4-91b0-268d5cabe986}" ma:internalName="TaxCatchAll" ma:showField="CatchAllData" ma:web="96d886eb-95f6-47f3-bdfb-70dab5061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76eea2-c21a-46e1-8f98-cfc2ba460d51">
      <Terms xmlns="http://schemas.microsoft.com/office/infopath/2007/PartnerControls"/>
    </lcf76f155ced4ddcb4097134ff3c332f>
    <TaxCatchAll xmlns="96d886eb-95f6-47f3-bdfb-70dab5061c60" xsi:nil="true"/>
    <_ip_UnifiedCompliancePolicyUIAction xmlns="http://schemas.microsoft.com/sharepoint/v3" xsi:nil="true"/>
    <_ip_UnifiedCompliancePolicyProperties xmlns="http://schemas.microsoft.com/sharepoint/v3" xsi:nil="true"/>
    <links xmlns="3c76eea2-c21a-46e1-8f98-cfc2ba460d51">
      <Url xsi:nil="true"/>
      <Description xsi:nil="true"/>
    </links>
    <Link xmlns="3c76eea2-c21a-46e1-8f98-cfc2ba460d51">
      <Url xsi:nil="true"/>
      <Description xsi:nil="true"/>
    </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4B96B0-4EF4-4A53-B78F-4008C562F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76eea2-c21a-46e1-8f98-cfc2ba460d51"/>
    <ds:schemaRef ds:uri="96d886eb-95f6-47f3-bdfb-70dab5061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AEBCFA-2731-43B9-B40B-E4E9A98ADC89}">
  <ds:schemaRefs>
    <ds:schemaRef ds:uri="http://schemas.microsoft.com/office/2006/metadata/properties"/>
    <ds:schemaRef ds:uri="http://schemas.microsoft.com/office/infopath/2007/PartnerControls"/>
    <ds:schemaRef ds:uri="6cabfcb3-3218-4541-9498-252bc16aed18"/>
    <ds:schemaRef ds:uri="8d66e7b0-b96b-4e95-b8ba-83f7fc28c599"/>
    <ds:schemaRef ds:uri="3c76eea2-c21a-46e1-8f98-cfc2ba460d51"/>
    <ds:schemaRef ds:uri="96d886eb-95f6-47f3-bdfb-70dab5061c6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FE761A7-9B41-4658-94A3-8CC0ABD657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 150y_PPT template_final</Template>
  <TotalTime>3701</TotalTime>
  <Words>1881</Words>
  <Application>Microsoft Office PowerPoint</Application>
  <PresentationFormat>Widescreen</PresentationFormat>
  <Paragraphs>254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Wingdings</vt:lpstr>
      <vt:lpstr>Univers LT Std 55</vt:lpstr>
      <vt:lpstr>Symbol</vt:lpstr>
      <vt:lpstr>Calibri Light</vt:lpstr>
      <vt:lpstr>Verdana</vt:lpstr>
      <vt:lpstr>Arial</vt:lpstr>
      <vt:lpstr>Calibri</vt:lpstr>
      <vt:lpstr>Aptos</vt:lpstr>
      <vt:lpstr>Tema de Office</vt:lpstr>
      <vt:lpstr>Custom Design</vt:lpstr>
      <vt:lpstr>Office Theme</vt:lpstr>
      <vt:lpstr>Session 5: Regional Approaches and Implementation Opportunities in the Caribbean SOFF-IDB-CREWS Regional Workshop in the Caribbean  - May 5 – 7 Kingston, Jamaica </vt:lpstr>
      <vt:lpstr>PowerPoint Presentation</vt:lpstr>
      <vt:lpstr>PowerPoint Presentation</vt:lpstr>
      <vt:lpstr>PowerPoint Presentation</vt:lpstr>
      <vt:lpstr>PowerPoint Presentation</vt:lpstr>
      <vt:lpstr>I. Background and status of RWC operations and functions performed </vt:lpstr>
      <vt:lpstr>I. Background and status of RWC operations and functions performed </vt:lpstr>
      <vt:lpstr>I. Background and status of RWC operations and functions performed </vt:lpstr>
      <vt:lpstr>I. Background and status of RWC operations and functions performed </vt:lpstr>
      <vt:lpstr>Short summary of activities developed and success stories </vt:lpstr>
      <vt:lpstr>Short summary of activities developed and success stories </vt:lpstr>
      <vt:lpstr>Short summary of activities developed and success stories </vt:lpstr>
      <vt:lpstr>Main Challenges </vt:lpstr>
      <vt:lpstr>Main Opportunities </vt:lpstr>
      <vt:lpstr>Suggested improvements/changes</vt:lpstr>
      <vt:lpstr>Back Up Slides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Ercan Buyukbas</dc:creator>
  <cp:lastModifiedBy>Daniel Vila Espigo</cp:lastModifiedBy>
  <cp:revision>15</cp:revision>
  <dcterms:created xsi:type="dcterms:W3CDTF">2023-05-09T10:25:34Z</dcterms:created>
  <dcterms:modified xsi:type="dcterms:W3CDTF">2025-05-05T22:59:22Z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0x0101004237E1DFA11F9A49A85050D7E1585839</vt:lpwstr>
  </property>
</Properties>
</file>