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Quattrocento Sans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scjLga8Z14HEuM5/Fs8nTRha9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ctrTitle"/>
          </p:nvPr>
        </p:nvSpPr>
        <p:spPr>
          <a:xfrm>
            <a:off x="551386" y="1913157"/>
            <a:ext cx="7963967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17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551386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" name="Google Shape;23;p17"/>
          <p:cNvCxnSpPr/>
          <p:nvPr/>
        </p:nvCxnSpPr>
        <p:spPr>
          <a:xfrm>
            <a:off x="667916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6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6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/>
          <p:nvPr>
            <p:ph idx="2" type="pic"/>
          </p:nvPr>
        </p:nvSpPr>
        <p:spPr>
          <a:xfrm>
            <a:off x="18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8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8"/>
          <p:cNvSpPr txBox="1"/>
          <p:nvPr>
            <p:ph type="title"/>
          </p:nvPr>
        </p:nvSpPr>
        <p:spPr>
          <a:xfrm rot="5400000">
            <a:off x="7159403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 rot="5400000">
            <a:off x="1825403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8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32" name="Google Shape;32;p18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1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54" name="Google Shape;54;p21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2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4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5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65514" y="6459789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800600" y="6459789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18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1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7" name="Google Shape;17;p1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6.png"/><Relationship Id="rId5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idx="4294967295" type="ctrTitle"/>
          </p:nvPr>
        </p:nvSpPr>
        <p:spPr>
          <a:xfrm>
            <a:off x="551386" y="2142398"/>
            <a:ext cx="8999700" cy="29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3200"/>
              <a:buFont typeface="Open Sans"/>
              <a:buNone/>
            </a:pPr>
            <a:r>
              <a:rPr b="1" i="0" lang="es-E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Closing the Basic Weather and Climate </a:t>
            </a:r>
            <a:br>
              <a:rPr b="1" i="0" lang="es-E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s-E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Data Gaps in </a:t>
            </a:r>
            <a:r>
              <a:rPr b="0" i="0" lang="es-ES" sz="3200" u="none" cap="none" strike="noStrike">
                <a:solidFill>
                  <a:srgbClr val="112A42"/>
                </a:solidFill>
                <a:latin typeface="Calibri"/>
                <a:ea typeface="Calibri"/>
                <a:cs typeface="Calibri"/>
                <a:sym typeface="Calibri"/>
              </a:rPr>
              <a:t>the Caribbean:</a:t>
            </a:r>
            <a:r>
              <a:rPr b="0" i="0" lang="es-ES" sz="3200" u="none" cap="none" strike="noStrike">
                <a:solidFill>
                  <a:srgbClr val="1C3453"/>
                </a:solidFill>
                <a:latin typeface="Calibri"/>
                <a:ea typeface="Calibri"/>
                <a:cs typeface="Calibri"/>
                <a:sym typeface="Calibri"/>
              </a:rPr>
              <a:t>SOFF regional implementation and creating synergies</a:t>
            </a:r>
            <a:br>
              <a:rPr b="0" i="0" lang="es-ES" sz="3200" u="none" cap="none" strike="noStrike">
                <a:solidFill>
                  <a:srgbClr val="1C345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s-ES" sz="3200" u="none" cap="none" strike="noStrike">
                <a:solidFill>
                  <a:srgbClr val="1C34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ES" sz="3200" u="none" cap="none" strike="noStrike">
                <a:solidFill>
                  <a:srgbClr val="1C3453"/>
                </a:solidFill>
                <a:latin typeface="Calibri"/>
                <a:ea typeface="Calibri"/>
                <a:cs typeface="Calibri"/>
                <a:sym typeface="Calibri"/>
              </a:rPr>
              <a:t>Calibration and O&amp;M</a:t>
            </a:r>
            <a:br>
              <a:rPr b="1" i="0" lang="es-E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i="0" lang="es-E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s-E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 from Cuba</a:t>
            </a:r>
            <a:endParaRPr b="1" i="0" sz="3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551384" y="1148075"/>
            <a:ext cx="9865096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1"/>
          <p:cNvSpPr txBox="1"/>
          <p:nvPr>
            <p:ph idx="1" type="body"/>
          </p:nvPr>
        </p:nvSpPr>
        <p:spPr>
          <a:xfrm>
            <a:off x="551386" y="1441367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ES" sz="1100">
                <a:solidFill>
                  <a:schemeClr val="dk1"/>
                </a:solidFill>
              </a:rPr>
              <a:t> </a:t>
            </a:r>
            <a:r>
              <a:rPr lang="es-ES" sz="1800"/>
              <a:t>5 - 7 May 2025</a:t>
            </a:r>
            <a:endParaRPr sz="1800"/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18181" l="0" r="0" t="18181"/>
          <a:stretch/>
        </p:blipFill>
        <p:spPr>
          <a:xfrm>
            <a:off x="4458103" y="318103"/>
            <a:ext cx="2012775" cy="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27" y="366975"/>
            <a:ext cx="1799325" cy="7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309095" y="188120"/>
            <a:ext cx="11713191" cy="74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s-ES" sz="4000"/>
              <a:t>Calibraciones de Campo</a:t>
            </a:r>
            <a:endParaRPr sz="4000"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6441" y="6236043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3342046" y="1811071"/>
            <a:ext cx="84101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complemento al trabajo en laboratorio, se ejecutan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comprobaciones periódicas en campo mediante patrones viajeros,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diseñadas para validar el desempeño de los instrumentos 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 operativas reales. Este esquema dual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(laboratorio-terreno) garantiza la confiabilidad de los datos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observados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537" y="3778505"/>
            <a:ext cx="3521451" cy="21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309093" y="1836341"/>
            <a:ext cx="2813448" cy="4131657"/>
          </a:xfrm>
          <a:custGeom>
            <a:rect b="b" l="l" r="r" t="t"/>
            <a:pathLst>
              <a:path extrusionOk="0" h="3577123" w="2693367">
                <a:moveTo>
                  <a:pt x="1937726" y="4277"/>
                </a:moveTo>
                <a:cubicBezTo>
                  <a:pt x="1828509" y="-6062"/>
                  <a:pt x="1714122" y="-246"/>
                  <a:pt x="1615892" y="50804"/>
                </a:cubicBezTo>
                <a:cubicBezTo>
                  <a:pt x="1517015" y="101854"/>
                  <a:pt x="1437526" y="207184"/>
                  <a:pt x="1437526" y="324793"/>
                </a:cubicBezTo>
                <a:cubicBezTo>
                  <a:pt x="1437526" y="427539"/>
                  <a:pt x="1496335" y="521238"/>
                  <a:pt x="1502798" y="623984"/>
                </a:cubicBezTo>
                <a:cubicBezTo>
                  <a:pt x="1509907" y="735130"/>
                  <a:pt x="1453036" y="843046"/>
                  <a:pt x="1374840" y="916713"/>
                </a:cubicBezTo>
                <a:cubicBezTo>
                  <a:pt x="1296643" y="990380"/>
                  <a:pt x="1199059" y="1036260"/>
                  <a:pt x="1102121" y="1077617"/>
                </a:cubicBezTo>
                <a:cubicBezTo>
                  <a:pt x="864947" y="1178424"/>
                  <a:pt x="614201" y="1263076"/>
                  <a:pt x="418386" y="1438197"/>
                </a:cubicBezTo>
                <a:cubicBezTo>
                  <a:pt x="146314" y="1681168"/>
                  <a:pt x="17710" y="2070181"/>
                  <a:pt x="1553" y="2448209"/>
                </a:cubicBezTo>
                <a:cubicBezTo>
                  <a:pt x="-4909" y="2612990"/>
                  <a:pt x="7369" y="2781002"/>
                  <a:pt x="65532" y="2933506"/>
                </a:cubicBezTo>
                <a:cubicBezTo>
                  <a:pt x="123695" y="3086009"/>
                  <a:pt x="230327" y="3222357"/>
                  <a:pt x="372502" y="3285039"/>
                </a:cubicBezTo>
                <a:cubicBezTo>
                  <a:pt x="520494" y="3350305"/>
                  <a:pt x="689166" y="3331565"/>
                  <a:pt x="844267" y="3289562"/>
                </a:cubicBezTo>
                <a:cubicBezTo>
                  <a:pt x="999367" y="3247559"/>
                  <a:pt x="1149298" y="3181647"/>
                  <a:pt x="1307630" y="3155799"/>
                </a:cubicBezTo>
                <a:cubicBezTo>
                  <a:pt x="1367085" y="3146106"/>
                  <a:pt x="1429125" y="3142229"/>
                  <a:pt x="1485995" y="3164199"/>
                </a:cubicBezTo>
                <a:cubicBezTo>
                  <a:pt x="1553206" y="3190047"/>
                  <a:pt x="1603613" y="3248852"/>
                  <a:pt x="1655313" y="3301840"/>
                </a:cubicBezTo>
                <a:cubicBezTo>
                  <a:pt x="1800074" y="3451113"/>
                  <a:pt x="1983610" y="3575829"/>
                  <a:pt x="2184594" y="3577122"/>
                </a:cubicBezTo>
                <a:cubicBezTo>
                  <a:pt x="2385579" y="3577768"/>
                  <a:pt x="2594965" y="3415572"/>
                  <a:pt x="2600135" y="3201033"/>
                </a:cubicBezTo>
                <a:cubicBezTo>
                  <a:pt x="2605305" y="2976801"/>
                  <a:pt x="2403028" y="2759031"/>
                  <a:pt x="2488979" y="2554186"/>
                </a:cubicBezTo>
                <a:cubicBezTo>
                  <a:pt x="2509013" y="2507013"/>
                  <a:pt x="2541972" y="2468241"/>
                  <a:pt x="2571053" y="2426884"/>
                </a:cubicBezTo>
                <a:cubicBezTo>
                  <a:pt x="2729385" y="2197483"/>
                  <a:pt x="2734555" y="1859520"/>
                  <a:pt x="2583332" y="1624949"/>
                </a:cubicBezTo>
                <a:cubicBezTo>
                  <a:pt x="2534863" y="1549990"/>
                  <a:pt x="2472177" y="1484723"/>
                  <a:pt x="2440510" y="1400071"/>
                </a:cubicBezTo>
                <a:cubicBezTo>
                  <a:pt x="2316430" y="1073093"/>
                  <a:pt x="2684147" y="801043"/>
                  <a:pt x="2598196" y="487636"/>
                </a:cubicBezTo>
                <a:cubicBezTo>
                  <a:pt x="2514829" y="181336"/>
                  <a:pt x="2210444" y="30125"/>
                  <a:pt x="1937726" y="4277"/>
                </a:cubicBezTo>
                <a:close/>
              </a:path>
            </a:pathLst>
          </a:custGeom>
          <a:solidFill>
            <a:srgbClr val="4C661A">
              <a:alpha val="20000"/>
            </a:srgbClr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10"/>
          <p:cNvGrpSpPr/>
          <p:nvPr/>
        </p:nvGrpSpPr>
        <p:grpSpPr>
          <a:xfrm>
            <a:off x="1008052" y="1862055"/>
            <a:ext cx="1270429" cy="3950399"/>
            <a:chOff x="4682293" y="1135742"/>
            <a:chExt cx="1270429" cy="3950398"/>
          </a:xfrm>
        </p:grpSpPr>
        <p:grpSp>
          <p:nvGrpSpPr>
            <p:cNvPr id="213" name="Google Shape;213;p10"/>
            <p:cNvGrpSpPr/>
            <p:nvPr/>
          </p:nvGrpSpPr>
          <p:grpSpPr>
            <a:xfrm>
              <a:off x="4682293" y="1135742"/>
              <a:ext cx="1270429" cy="3950398"/>
              <a:chOff x="4682293" y="1135742"/>
              <a:chExt cx="1270429" cy="3950398"/>
            </a:xfrm>
          </p:grpSpPr>
          <p:sp>
            <p:nvSpPr>
              <p:cNvPr id="214" name="Google Shape;214;p10"/>
              <p:cNvSpPr/>
              <p:nvPr/>
            </p:nvSpPr>
            <p:spPr>
              <a:xfrm>
                <a:off x="5420763" y="4638122"/>
                <a:ext cx="169579" cy="308012"/>
              </a:xfrm>
              <a:custGeom>
                <a:rect b="b" l="l" r="r" t="t"/>
                <a:pathLst>
                  <a:path extrusionOk="0" h="308012" w="169579">
                    <a:moveTo>
                      <a:pt x="16023" y="95337"/>
                    </a:moveTo>
                    <a:cubicBezTo>
                      <a:pt x="16023" y="101337"/>
                      <a:pt x="0" y="308012"/>
                      <a:pt x="0" y="308012"/>
                    </a:cubicBezTo>
                    <a:lnTo>
                      <a:pt x="146212" y="308012"/>
                    </a:lnTo>
                    <a:lnTo>
                      <a:pt x="169579" y="0"/>
                    </a:lnTo>
                    <a:lnTo>
                      <a:pt x="16023" y="95337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5129674" y="4780794"/>
                <a:ext cx="139535" cy="173340"/>
              </a:xfrm>
              <a:custGeom>
                <a:rect b="b" l="l" r="r" t="t"/>
                <a:pathLst>
                  <a:path extrusionOk="0" h="173340" w="139535">
                    <a:moveTo>
                      <a:pt x="139536" y="6000"/>
                    </a:moveTo>
                    <a:lnTo>
                      <a:pt x="139536" y="82670"/>
                    </a:lnTo>
                    <a:lnTo>
                      <a:pt x="0" y="173340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5392846" y="4833191"/>
                <a:ext cx="519019" cy="252949"/>
              </a:xfrm>
              <a:custGeom>
                <a:rect b="b" l="l" r="r" t="t"/>
                <a:pathLst>
                  <a:path extrusionOk="0" h="252949" w="519019">
                    <a:moveTo>
                      <a:pt x="447192" y="112277"/>
                    </a:moveTo>
                    <a:cubicBezTo>
                      <a:pt x="528644" y="155612"/>
                      <a:pt x="518629" y="252949"/>
                      <a:pt x="518629" y="252949"/>
                    </a:cubicBezTo>
                    <a:lnTo>
                      <a:pt x="10559" y="252949"/>
                    </a:lnTo>
                    <a:cubicBezTo>
                      <a:pt x="10559" y="252949"/>
                      <a:pt x="18570" y="145612"/>
                      <a:pt x="19906" y="127611"/>
                    </a:cubicBezTo>
                    <a:cubicBezTo>
                      <a:pt x="21241" y="114944"/>
                      <a:pt x="12562" y="96943"/>
                      <a:pt x="2547" y="81609"/>
                    </a:cubicBezTo>
                    <a:cubicBezTo>
                      <a:pt x="-2126" y="74942"/>
                      <a:pt x="-124" y="66275"/>
                      <a:pt x="6553" y="60941"/>
                    </a:cubicBezTo>
                    <a:cubicBezTo>
                      <a:pt x="12562" y="55608"/>
                      <a:pt x="19906" y="56941"/>
                      <a:pt x="25247" y="60941"/>
                    </a:cubicBezTo>
                    <a:cubicBezTo>
                      <a:pt x="43273" y="76275"/>
                      <a:pt x="94013" y="97609"/>
                      <a:pt x="123389" y="74942"/>
                    </a:cubicBezTo>
                    <a:cubicBezTo>
                      <a:pt x="105363" y="25607"/>
                      <a:pt x="148092" y="11606"/>
                      <a:pt x="170791" y="1606"/>
                    </a:cubicBezTo>
                    <a:cubicBezTo>
                      <a:pt x="178135" y="-1728"/>
                      <a:pt x="187482" y="272"/>
                      <a:pt x="192823" y="6272"/>
                    </a:cubicBezTo>
                    <a:lnTo>
                      <a:pt x="256248" y="78276"/>
                    </a:lnTo>
                    <a:cubicBezTo>
                      <a:pt x="256248" y="77609"/>
                      <a:pt x="399122" y="86276"/>
                      <a:pt x="447192" y="1122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5403404" y="5030138"/>
                <a:ext cx="509059" cy="56002"/>
              </a:xfrm>
              <a:custGeom>
                <a:rect b="b" l="l" r="r" t="t"/>
                <a:pathLst>
                  <a:path extrusionOk="0" h="56002" w="509059">
                    <a:moveTo>
                      <a:pt x="4006" y="0"/>
                    </a:moveTo>
                    <a:lnTo>
                      <a:pt x="502729" y="0"/>
                    </a:lnTo>
                    <a:cubicBezTo>
                      <a:pt x="502729" y="0"/>
                      <a:pt x="510741" y="26001"/>
                      <a:pt x="508738" y="56002"/>
                    </a:cubicBezTo>
                    <a:cubicBezTo>
                      <a:pt x="427287" y="56002"/>
                      <a:pt x="0" y="56002"/>
                      <a:pt x="0" y="56002"/>
                    </a:cubicBezTo>
                    <a:lnTo>
                      <a:pt x="40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5593180" y="4895542"/>
                <a:ext cx="57672" cy="58426"/>
              </a:xfrm>
              <a:custGeom>
                <a:rect b="b" l="l" r="r" t="t"/>
                <a:pathLst>
                  <a:path extrusionOk="0" h="58426" w="57672">
                    <a:moveTo>
                      <a:pt x="42562" y="2590"/>
                    </a:moveTo>
                    <a:lnTo>
                      <a:pt x="2504" y="43925"/>
                    </a:lnTo>
                    <a:cubicBezTo>
                      <a:pt x="-835" y="47259"/>
                      <a:pt x="-835" y="52592"/>
                      <a:pt x="2504" y="55926"/>
                    </a:cubicBezTo>
                    <a:lnTo>
                      <a:pt x="2504" y="55926"/>
                    </a:lnTo>
                    <a:cubicBezTo>
                      <a:pt x="5842" y="59259"/>
                      <a:pt x="11183" y="59259"/>
                      <a:pt x="14521" y="55926"/>
                    </a:cubicBezTo>
                    <a:lnTo>
                      <a:pt x="55247" y="15257"/>
                    </a:lnTo>
                    <a:cubicBezTo>
                      <a:pt x="58585" y="11924"/>
                      <a:pt x="58585" y="5924"/>
                      <a:pt x="54579" y="2590"/>
                    </a:cubicBezTo>
                    <a:lnTo>
                      <a:pt x="53912" y="1923"/>
                    </a:lnTo>
                    <a:cubicBezTo>
                      <a:pt x="50573" y="-743"/>
                      <a:pt x="45232" y="-743"/>
                      <a:pt x="42562" y="25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5616547" y="4901101"/>
                <a:ext cx="57672" cy="58200"/>
              </a:xfrm>
              <a:custGeom>
                <a:rect b="b" l="l" r="r" t="t"/>
                <a:pathLst>
                  <a:path extrusionOk="0" h="58200" w="57672">
                    <a:moveTo>
                      <a:pt x="42562" y="2364"/>
                    </a:moveTo>
                    <a:lnTo>
                      <a:pt x="2504" y="43700"/>
                    </a:lnTo>
                    <a:cubicBezTo>
                      <a:pt x="-835" y="47033"/>
                      <a:pt x="-835" y="52366"/>
                      <a:pt x="2504" y="55700"/>
                    </a:cubicBezTo>
                    <a:lnTo>
                      <a:pt x="2504" y="55700"/>
                    </a:lnTo>
                    <a:cubicBezTo>
                      <a:pt x="5842" y="59033"/>
                      <a:pt x="11183" y="59033"/>
                      <a:pt x="14521" y="55700"/>
                    </a:cubicBezTo>
                    <a:lnTo>
                      <a:pt x="55247" y="15031"/>
                    </a:lnTo>
                    <a:cubicBezTo>
                      <a:pt x="58585" y="11698"/>
                      <a:pt x="58585" y="5698"/>
                      <a:pt x="54579" y="2364"/>
                    </a:cubicBezTo>
                    <a:lnTo>
                      <a:pt x="53912" y="1698"/>
                    </a:lnTo>
                    <a:cubicBezTo>
                      <a:pt x="50573" y="-969"/>
                      <a:pt x="45900" y="-302"/>
                      <a:pt x="42562" y="23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5638579" y="4904875"/>
                <a:ext cx="57672" cy="58425"/>
              </a:xfrm>
              <a:custGeom>
                <a:rect b="b" l="l" r="r" t="t"/>
                <a:pathLst>
                  <a:path extrusionOk="0" h="58425" w="57672">
                    <a:moveTo>
                      <a:pt x="42562" y="2590"/>
                    </a:moveTo>
                    <a:lnTo>
                      <a:pt x="2504" y="43925"/>
                    </a:lnTo>
                    <a:cubicBezTo>
                      <a:pt x="-835" y="47259"/>
                      <a:pt x="-835" y="52592"/>
                      <a:pt x="2504" y="55926"/>
                    </a:cubicBezTo>
                    <a:lnTo>
                      <a:pt x="2504" y="55926"/>
                    </a:lnTo>
                    <a:cubicBezTo>
                      <a:pt x="5842" y="59259"/>
                      <a:pt x="11183" y="59259"/>
                      <a:pt x="14521" y="55926"/>
                    </a:cubicBezTo>
                    <a:lnTo>
                      <a:pt x="55247" y="15258"/>
                    </a:lnTo>
                    <a:cubicBezTo>
                      <a:pt x="58585" y="11924"/>
                      <a:pt x="58585" y="5924"/>
                      <a:pt x="54579" y="2590"/>
                    </a:cubicBezTo>
                    <a:lnTo>
                      <a:pt x="53912" y="1924"/>
                    </a:lnTo>
                    <a:cubicBezTo>
                      <a:pt x="50573" y="-743"/>
                      <a:pt x="45232" y="-743"/>
                      <a:pt x="42562" y="25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5707846" y="4927467"/>
                <a:ext cx="201625" cy="118671"/>
              </a:xfrm>
              <a:custGeom>
                <a:rect b="b" l="l" r="r" t="t"/>
                <a:pathLst>
                  <a:path extrusionOk="0" h="118671" w="201625">
                    <a:moveTo>
                      <a:pt x="201626" y="118671"/>
                    </a:moveTo>
                    <a:cubicBezTo>
                      <a:pt x="196285" y="86670"/>
                      <a:pt x="179594" y="43335"/>
                      <a:pt x="132192" y="18001"/>
                    </a:cubicBezTo>
                    <a:cubicBezTo>
                      <a:pt x="118171" y="10667"/>
                      <a:pt x="96139" y="4667"/>
                      <a:pt x="72105" y="0"/>
                    </a:cubicBezTo>
                    <a:cubicBezTo>
                      <a:pt x="72105" y="0"/>
                      <a:pt x="13353" y="30001"/>
                      <a:pt x="0" y="103337"/>
                    </a:cubicBezTo>
                    <a:cubicBezTo>
                      <a:pt x="68766" y="102671"/>
                      <a:pt x="201626" y="118671"/>
                      <a:pt x="201626" y="1186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5095625" y="4899491"/>
                <a:ext cx="122844" cy="145980"/>
              </a:xfrm>
              <a:custGeom>
                <a:rect b="b" l="l" r="r" t="t"/>
                <a:pathLst>
                  <a:path extrusionOk="0" h="145980" w="122844">
                    <a:moveTo>
                      <a:pt x="23367" y="2641"/>
                    </a:moveTo>
                    <a:lnTo>
                      <a:pt x="26038" y="1308"/>
                    </a:lnTo>
                    <a:cubicBezTo>
                      <a:pt x="33382" y="-2026"/>
                      <a:pt x="42061" y="1308"/>
                      <a:pt x="45399" y="7975"/>
                    </a:cubicBezTo>
                    <a:lnTo>
                      <a:pt x="57417" y="30642"/>
                    </a:lnTo>
                    <a:lnTo>
                      <a:pt x="122845" y="46643"/>
                    </a:lnTo>
                    <a:lnTo>
                      <a:pt x="104151" y="145980"/>
                    </a:lnTo>
                    <a:lnTo>
                      <a:pt x="5341" y="145980"/>
                    </a:lnTo>
                    <a:lnTo>
                      <a:pt x="0" y="130646"/>
                    </a:lnTo>
                    <a:lnTo>
                      <a:pt x="4673" y="30642"/>
                    </a:lnTo>
                    <a:cubicBezTo>
                      <a:pt x="4673" y="17975"/>
                      <a:pt x="12017" y="7308"/>
                      <a:pt x="23367" y="26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5149921" y="4838223"/>
                <a:ext cx="147328" cy="141245"/>
              </a:xfrm>
              <a:custGeom>
                <a:rect b="b" l="l" r="r" t="t"/>
                <a:pathLst>
                  <a:path extrusionOk="0" h="141245" w="147328">
                    <a:moveTo>
                      <a:pt x="1117" y="97244"/>
                    </a:moveTo>
                    <a:cubicBezTo>
                      <a:pt x="1117" y="97244"/>
                      <a:pt x="-8230" y="45909"/>
                      <a:pt x="27155" y="18574"/>
                    </a:cubicBezTo>
                    <a:cubicBezTo>
                      <a:pt x="57866" y="-4760"/>
                      <a:pt x="113280" y="-3426"/>
                      <a:pt x="127968" y="7907"/>
                    </a:cubicBezTo>
                    <a:cubicBezTo>
                      <a:pt x="142656" y="19241"/>
                      <a:pt x="147329" y="73910"/>
                      <a:pt x="147329" y="73910"/>
                    </a:cubicBezTo>
                    <a:lnTo>
                      <a:pt x="51857" y="141246"/>
                    </a:lnTo>
                    <a:lnTo>
                      <a:pt x="1117" y="972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5196720" y="4892066"/>
                <a:ext cx="117128" cy="62250"/>
              </a:xfrm>
              <a:custGeom>
                <a:rect b="b" l="l" r="r" t="t"/>
                <a:pathLst>
                  <a:path extrusionOk="0" h="62250" w="117128">
                    <a:moveTo>
                      <a:pt x="13738" y="20733"/>
                    </a:moveTo>
                    <a:cubicBezTo>
                      <a:pt x="4391" y="28067"/>
                      <a:pt x="-1618" y="40067"/>
                      <a:pt x="385" y="51401"/>
                    </a:cubicBezTo>
                    <a:cubicBezTo>
                      <a:pt x="1053" y="56735"/>
                      <a:pt x="3056" y="60068"/>
                      <a:pt x="7062" y="62068"/>
                    </a:cubicBezTo>
                    <a:cubicBezTo>
                      <a:pt x="15073" y="65402"/>
                      <a:pt x="111213" y="22066"/>
                      <a:pt x="116554" y="14066"/>
                    </a:cubicBezTo>
                    <a:cubicBezTo>
                      <a:pt x="121895" y="6066"/>
                      <a:pt x="89181" y="-5935"/>
                      <a:pt x="51793" y="3399"/>
                    </a:cubicBezTo>
                    <a:cubicBezTo>
                      <a:pt x="33767" y="8066"/>
                      <a:pt x="21750" y="14733"/>
                      <a:pt x="13738" y="207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5189761" y="4875831"/>
                <a:ext cx="112207" cy="49333"/>
              </a:xfrm>
              <a:custGeom>
                <a:rect b="b" l="l" r="r" t="t"/>
                <a:pathLst>
                  <a:path extrusionOk="0" h="49333" w="112207">
                    <a:moveTo>
                      <a:pt x="14020" y="48969"/>
                    </a:moveTo>
                    <a:cubicBezTo>
                      <a:pt x="6676" y="50302"/>
                      <a:pt x="0" y="48302"/>
                      <a:pt x="0" y="37635"/>
                    </a:cubicBezTo>
                    <a:cubicBezTo>
                      <a:pt x="668" y="26968"/>
                      <a:pt x="18026" y="10300"/>
                      <a:pt x="46734" y="2967"/>
                    </a:cubicBezTo>
                    <a:cubicBezTo>
                      <a:pt x="70769" y="-3034"/>
                      <a:pt x="94804" y="-367"/>
                      <a:pt x="108825" y="14967"/>
                    </a:cubicBezTo>
                    <a:cubicBezTo>
                      <a:pt x="119507" y="26968"/>
                      <a:pt x="101481" y="20301"/>
                      <a:pt x="101481" y="20301"/>
                    </a:cubicBezTo>
                    <a:lnTo>
                      <a:pt x="14020" y="4896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5090951" y="5030138"/>
                <a:ext cx="339480" cy="56002"/>
              </a:xfrm>
              <a:custGeom>
                <a:rect b="b" l="l" r="r" t="t"/>
                <a:pathLst>
                  <a:path extrusionOk="0" h="56002" w="339480">
                    <a:moveTo>
                      <a:pt x="4006" y="0"/>
                    </a:moveTo>
                    <a:lnTo>
                      <a:pt x="333150" y="0"/>
                    </a:lnTo>
                    <a:cubicBezTo>
                      <a:pt x="333150" y="0"/>
                      <a:pt x="341162" y="26001"/>
                      <a:pt x="339159" y="56002"/>
                    </a:cubicBezTo>
                    <a:cubicBezTo>
                      <a:pt x="257707" y="56002"/>
                      <a:pt x="0" y="56002"/>
                      <a:pt x="0" y="56002"/>
                    </a:cubicBezTo>
                    <a:lnTo>
                      <a:pt x="40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5177076" y="4904069"/>
                <a:ext cx="240348" cy="126068"/>
              </a:xfrm>
              <a:custGeom>
                <a:rect b="b" l="l" r="r" t="t"/>
                <a:pathLst>
                  <a:path extrusionOk="0" h="126068" w="240348">
                    <a:moveTo>
                      <a:pt x="240349" y="126069"/>
                    </a:moveTo>
                    <a:lnTo>
                      <a:pt x="0" y="126069"/>
                    </a:lnTo>
                    <a:lnTo>
                      <a:pt x="0" y="120735"/>
                    </a:lnTo>
                    <a:cubicBezTo>
                      <a:pt x="0" y="52066"/>
                      <a:pt x="53411" y="2064"/>
                      <a:pt x="122177" y="64"/>
                    </a:cubicBezTo>
                    <a:cubicBezTo>
                      <a:pt x="178926" y="-1936"/>
                      <a:pt x="240349" y="43399"/>
                      <a:pt x="240349" y="100735"/>
                    </a:cubicBezTo>
                    <a:lnTo>
                      <a:pt x="240349" y="12606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5368687" y="2866717"/>
                <a:ext cx="432931" cy="1939411"/>
              </a:xfrm>
              <a:custGeom>
                <a:rect b="b" l="l" r="r" t="t"/>
                <a:pathLst>
                  <a:path extrusionOk="0" h="1939411" w="432931">
                    <a:moveTo>
                      <a:pt x="257707" y="0"/>
                    </a:moveTo>
                    <a:cubicBezTo>
                      <a:pt x="383890" y="253344"/>
                      <a:pt x="455327" y="850701"/>
                      <a:pt x="426619" y="1110045"/>
                    </a:cubicBezTo>
                    <a:cubicBezTo>
                      <a:pt x="413934" y="1222716"/>
                      <a:pt x="241016" y="1862741"/>
                      <a:pt x="221655" y="1933411"/>
                    </a:cubicBezTo>
                    <a:cubicBezTo>
                      <a:pt x="220320" y="1937411"/>
                      <a:pt x="216981" y="1939411"/>
                      <a:pt x="213643" y="1939411"/>
                    </a:cubicBezTo>
                    <a:lnTo>
                      <a:pt x="50740" y="1939411"/>
                    </a:lnTo>
                    <a:cubicBezTo>
                      <a:pt x="46067" y="1939411"/>
                      <a:pt x="42061" y="1935411"/>
                      <a:pt x="42061" y="1930078"/>
                    </a:cubicBezTo>
                    <a:cubicBezTo>
                      <a:pt x="47402" y="1864075"/>
                      <a:pt x="80784" y="1465392"/>
                      <a:pt x="94137" y="1379389"/>
                    </a:cubicBezTo>
                    <a:cubicBezTo>
                      <a:pt x="112163" y="1263384"/>
                      <a:pt x="161568" y="1190048"/>
                      <a:pt x="169579" y="1168047"/>
                    </a:cubicBezTo>
                    <a:cubicBezTo>
                      <a:pt x="155559" y="1074710"/>
                      <a:pt x="0" y="362681"/>
                      <a:pt x="0" y="362681"/>
                    </a:cubicBezTo>
                    <a:lnTo>
                      <a:pt x="19361" y="33335"/>
                    </a:lnTo>
                    <a:cubicBezTo>
                      <a:pt x="18694" y="33335"/>
                      <a:pt x="229666" y="8000"/>
                      <a:pt x="257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5016763" y="2846050"/>
                <a:ext cx="494798" cy="1960078"/>
              </a:xfrm>
              <a:custGeom>
                <a:rect b="b" l="l" r="r" t="t"/>
                <a:pathLst>
                  <a:path extrusionOk="0" h="1960078" w="494798">
                    <a:moveTo>
                      <a:pt x="141620" y="30668"/>
                    </a:moveTo>
                    <a:cubicBezTo>
                      <a:pt x="141620" y="30668"/>
                      <a:pt x="-3925" y="178007"/>
                      <a:pt x="81" y="494686"/>
                    </a:cubicBezTo>
                    <a:cubicBezTo>
                      <a:pt x="4087" y="811366"/>
                      <a:pt x="116250" y="1234050"/>
                      <a:pt x="116250" y="1234050"/>
                    </a:cubicBezTo>
                    <a:cubicBezTo>
                      <a:pt x="116250" y="1234050"/>
                      <a:pt x="81533" y="1371388"/>
                      <a:pt x="88209" y="1602731"/>
                    </a:cubicBezTo>
                    <a:cubicBezTo>
                      <a:pt x="93550" y="1800739"/>
                      <a:pt x="105568" y="1922078"/>
                      <a:pt x="108906" y="1952745"/>
                    </a:cubicBezTo>
                    <a:cubicBezTo>
                      <a:pt x="109573" y="1956745"/>
                      <a:pt x="112912" y="1960079"/>
                      <a:pt x="117585" y="1960079"/>
                    </a:cubicBezTo>
                    <a:lnTo>
                      <a:pt x="277817" y="1960079"/>
                    </a:lnTo>
                    <a:cubicBezTo>
                      <a:pt x="282491" y="1960079"/>
                      <a:pt x="285829" y="1956745"/>
                      <a:pt x="286497" y="1952079"/>
                    </a:cubicBezTo>
                    <a:cubicBezTo>
                      <a:pt x="293841" y="1877409"/>
                      <a:pt x="349922" y="1284718"/>
                      <a:pt x="351925" y="1230049"/>
                    </a:cubicBezTo>
                    <a:cubicBezTo>
                      <a:pt x="353928" y="1172047"/>
                      <a:pt x="392651" y="419350"/>
                      <a:pt x="392651" y="419350"/>
                    </a:cubicBezTo>
                    <a:lnTo>
                      <a:pt x="494799" y="0"/>
                    </a:lnTo>
                    <a:lnTo>
                      <a:pt x="141620" y="306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5114986" y="1336655"/>
                <a:ext cx="415936" cy="606024"/>
              </a:xfrm>
              <a:custGeom>
                <a:rect b="b" l="l" r="r" t="t"/>
                <a:pathLst>
                  <a:path extrusionOk="0" h="606024" w="415936">
                    <a:moveTo>
                      <a:pt x="254369" y="606024"/>
                    </a:moveTo>
                    <a:lnTo>
                      <a:pt x="249696" y="606024"/>
                    </a:lnTo>
                    <a:cubicBezTo>
                      <a:pt x="111495" y="606024"/>
                      <a:pt x="0" y="494687"/>
                      <a:pt x="0" y="356681"/>
                    </a:cubicBezTo>
                    <a:lnTo>
                      <a:pt x="0" y="207342"/>
                    </a:lnTo>
                    <a:cubicBezTo>
                      <a:pt x="0" y="93337"/>
                      <a:pt x="92801" y="0"/>
                      <a:pt x="207635" y="0"/>
                    </a:cubicBezTo>
                    <a:lnTo>
                      <a:pt x="208302" y="0"/>
                    </a:lnTo>
                    <a:cubicBezTo>
                      <a:pt x="322468" y="0"/>
                      <a:pt x="415937" y="92670"/>
                      <a:pt x="415937" y="207342"/>
                    </a:cubicBezTo>
                    <a:lnTo>
                      <a:pt x="415937" y="445351"/>
                    </a:lnTo>
                    <a:cubicBezTo>
                      <a:pt x="415269" y="534022"/>
                      <a:pt x="343832" y="606024"/>
                      <a:pt x="254369" y="606024"/>
                    </a:cubicBez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4717706" y="1135742"/>
                <a:ext cx="486075" cy="759603"/>
              </a:xfrm>
              <a:custGeom>
                <a:rect b="b" l="l" r="r" t="t"/>
                <a:pathLst>
                  <a:path extrusionOk="0" h="759603" w="486075">
                    <a:moveTo>
                      <a:pt x="486075" y="201581"/>
                    </a:moveTo>
                    <a:cubicBezTo>
                      <a:pt x="486075" y="201581"/>
                      <a:pt x="467382" y="37574"/>
                      <a:pt x="283114" y="7573"/>
                    </a:cubicBezTo>
                    <a:cubicBezTo>
                      <a:pt x="175625" y="-9761"/>
                      <a:pt x="108194" y="1573"/>
                      <a:pt x="62127" y="52908"/>
                    </a:cubicBezTo>
                    <a:cubicBezTo>
                      <a:pt x="2707" y="118911"/>
                      <a:pt x="-10645" y="242249"/>
                      <a:pt x="49442" y="321585"/>
                    </a:cubicBezTo>
                    <a:cubicBezTo>
                      <a:pt x="141576" y="442257"/>
                      <a:pt x="154261" y="499593"/>
                      <a:pt x="130226" y="510260"/>
                    </a:cubicBezTo>
                    <a:cubicBezTo>
                      <a:pt x="111532" y="518260"/>
                      <a:pt x="64130" y="430923"/>
                      <a:pt x="21401" y="471591"/>
                    </a:cubicBezTo>
                    <a:cubicBezTo>
                      <a:pt x="-34680" y="524927"/>
                      <a:pt x="30748" y="608264"/>
                      <a:pt x="88165" y="656266"/>
                    </a:cubicBezTo>
                    <a:cubicBezTo>
                      <a:pt x="116873" y="680267"/>
                      <a:pt x="127555" y="720935"/>
                      <a:pt x="134232" y="759603"/>
                    </a:cubicBezTo>
                    <a:cubicBezTo>
                      <a:pt x="150922" y="740936"/>
                      <a:pt x="154928" y="698267"/>
                      <a:pt x="140240" y="664933"/>
                    </a:cubicBezTo>
                    <a:cubicBezTo>
                      <a:pt x="125552" y="631598"/>
                      <a:pt x="93506" y="606930"/>
                      <a:pt x="96176" y="601597"/>
                    </a:cubicBezTo>
                    <a:cubicBezTo>
                      <a:pt x="109529" y="579596"/>
                      <a:pt x="199660" y="644932"/>
                      <a:pt x="283782" y="554261"/>
                    </a:cubicBezTo>
                    <a:cubicBezTo>
                      <a:pt x="375248" y="456257"/>
                      <a:pt x="261750" y="258916"/>
                      <a:pt x="329181" y="214248"/>
                    </a:cubicBezTo>
                    <a:cubicBezTo>
                      <a:pt x="396612" y="169579"/>
                      <a:pt x="459370" y="223581"/>
                      <a:pt x="459370" y="223581"/>
                    </a:cubicBezTo>
                    <a:lnTo>
                      <a:pt x="486075" y="201581"/>
                    </a:ln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5194435" y="1868677"/>
                <a:ext cx="291088" cy="400682"/>
              </a:xfrm>
              <a:custGeom>
                <a:rect b="b" l="l" r="r" t="t"/>
                <a:pathLst>
                  <a:path extrusionOk="0" h="400682" w="291088">
                    <a:moveTo>
                      <a:pt x="291089" y="216009"/>
                    </a:moveTo>
                    <a:lnTo>
                      <a:pt x="215646" y="400683"/>
                    </a:lnTo>
                    <a:lnTo>
                      <a:pt x="0" y="216009"/>
                    </a:lnTo>
                    <a:lnTo>
                      <a:pt x="29376" y="163340"/>
                    </a:lnTo>
                    <a:cubicBezTo>
                      <a:pt x="35385" y="152673"/>
                      <a:pt x="38723" y="140006"/>
                      <a:pt x="38723" y="128005"/>
                    </a:cubicBezTo>
                    <a:lnTo>
                      <a:pt x="38723" y="4667"/>
                    </a:lnTo>
                    <a:lnTo>
                      <a:pt x="234340" y="0"/>
                    </a:lnTo>
                    <a:lnTo>
                      <a:pt x="234340" y="122672"/>
                    </a:lnTo>
                    <a:cubicBezTo>
                      <a:pt x="234340" y="140672"/>
                      <a:pt x="241016" y="158006"/>
                      <a:pt x="253034" y="171340"/>
                    </a:cubicBezTo>
                    <a:lnTo>
                      <a:pt x="291089" y="216009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5153855" y="1314800"/>
                <a:ext cx="104005" cy="91858"/>
              </a:xfrm>
              <a:custGeom>
                <a:rect b="b" l="l" r="r" t="t"/>
                <a:pathLst>
                  <a:path extrusionOk="0" h="91858" w="104005">
                    <a:moveTo>
                      <a:pt x="104005" y="31189"/>
                    </a:moveTo>
                    <a:lnTo>
                      <a:pt x="13875" y="91858"/>
                    </a:lnTo>
                    <a:lnTo>
                      <a:pt x="9201" y="84525"/>
                    </a:lnTo>
                    <a:cubicBezTo>
                      <a:pt x="-7490" y="59857"/>
                      <a:pt x="-813" y="25855"/>
                      <a:pt x="23889" y="9188"/>
                    </a:cubicBezTo>
                    <a:lnTo>
                      <a:pt x="23889" y="9188"/>
                    </a:lnTo>
                    <a:cubicBezTo>
                      <a:pt x="48592" y="-7479"/>
                      <a:pt x="82641" y="-812"/>
                      <a:pt x="99332" y="23855"/>
                    </a:cubicBezTo>
                    <a:lnTo>
                      <a:pt x="104005" y="311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5102301" y="1323322"/>
                <a:ext cx="406418" cy="580690"/>
              </a:xfrm>
              <a:custGeom>
                <a:rect b="b" l="l" r="r" t="t"/>
                <a:pathLst>
                  <a:path extrusionOk="0" h="580690" w="406418">
                    <a:moveTo>
                      <a:pt x="129521" y="580690"/>
                    </a:moveTo>
                    <a:cubicBezTo>
                      <a:pt x="129521" y="580690"/>
                      <a:pt x="0" y="520688"/>
                      <a:pt x="0" y="335347"/>
                    </a:cubicBezTo>
                    <a:cubicBezTo>
                      <a:pt x="0" y="42668"/>
                      <a:pt x="114833" y="0"/>
                      <a:pt x="237678" y="0"/>
                    </a:cubicBezTo>
                    <a:cubicBezTo>
                      <a:pt x="334485" y="0"/>
                      <a:pt x="392569" y="60669"/>
                      <a:pt x="403919" y="107338"/>
                    </a:cubicBezTo>
                    <a:cubicBezTo>
                      <a:pt x="413934" y="149339"/>
                      <a:pt x="397911" y="203342"/>
                      <a:pt x="280407" y="296012"/>
                    </a:cubicBezTo>
                    <a:cubicBezTo>
                      <a:pt x="162903" y="388682"/>
                      <a:pt x="126183" y="365348"/>
                      <a:pt x="126183" y="365348"/>
                    </a:cubicBezTo>
                    <a:lnTo>
                      <a:pt x="129521" y="580690"/>
                    </a:ln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5454812" y="1429992"/>
                <a:ext cx="112168" cy="296011"/>
              </a:xfrm>
              <a:custGeom>
                <a:rect b="b" l="l" r="r" t="t"/>
                <a:pathLst>
                  <a:path extrusionOk="0" h="296011" w="112168">
                    <a:moveTo>
                      <a:pt x="75443" y="296012"/>
                    </a:moveTo>
                    <a:cubicBezTo>
                      <a:pt x="75443" y="296012"/>
                      <a:pt x="111495" y="250010"/>
                      <a:pt x="112163" y="181341"/>
                    </a:cubicBezTo>
                    <a:cubicBezTo>
                      <a:pt x="112830" y="43335"/>
                      <a:pt x="50740" y="0"/>
                      <a:pt x="50740" y="0"/>
                    </a:cubicBezTo>
                    <a:lnTo>
                      <a:pt x="0" y="52669"/>
                    </a:lnTo>
                    <a:cubicBezTo>
                      <a:pt x="668" y="53335"/>
                      <a:pt x="79449" y="127339"/>
                      <a:pt x="75443" y="296012"/>
                    </a:cubicBez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5626124" y="1809525"/>
                <a:ext cx="326598" cy="805700"/>
              </a:xfrm>
              <a:custGeom>
                <a:rect b="b" l="l" r="r" t="t"/>
                <a:pathLst>
                  <a:path extrusionOk="0" h="805700" w="326598">
                    <a:moveTo>
                      <a:pt x="39661" y="483"/>
                    </a:moveTo>
                    <a:cubicBezTo>
                      <a:pt x="61693" y="-6851"/>
                      <a:pt x="168515" y="70486"/>
                      <a:pt x="205902" y="157156"/>
                    </a:cubicBezTo>
                    <a:cubicBezTo>
                      <a:pt x="243290" y="243826"/>
                      <a:pt x="372811" y="544505"/>
                      <a:pt x="309386" y="777847"/>
                    </a:cubicBezTo>
                    <a:cubicBezTo>
                      <a:pt x="289357" y="832516"/>
                      <a:pt x="239952" y="810515"/>
                      <a:pt x="202564" y="677843"/>
                    </a:cubicBezTo>
                    <a:cubicBezTo>
                      <a:pt x="165177" y="545171"/>
                      <a:pt x="141810" y="441834"/>
                      <a:pt x="146483" y="208491"/>
                    </a:cubicBezTo>
                    <a:cubicBezTo>
                      <a:pt x="143145" y="151155"/>
                      <a:pt x="77049" y="154489"/>
                      <a:pt x="34988" y="123154"/>
                    </a:cubicBezTo>
                    <a:cubicBezTo>
                      <a:pt x="-7741" y="92486"/>
                      <a:pt x="-17088" y="26484"/>
                      <a:pt x="39661" y="483"/>
                    </a:cubicBez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5626395" y="2127354"/>
                <a:ext cx="299424" cy="488777"/>
              </a:xfrm>
              <a:custGeom>
                <a:rect b="b" l="l" r="r" t="t"/>
                <a:pathLst>
                  <a:path extrusionOk="0" h="488777" w="299424">
                    <a:moveTo>
                      <a:pt x="0" y="316679"/>
                    </a:moveTo>
                    <a:cubicBezTo>
                      <a:pt x="0" y="316679"/>
                      <a:pt x="184267" y="493353"/>
                      <a:pt x="275066" y="488686"/>
                    </a:cubicBezTo>
                    <a:cubicBezTo>
                      <a:pt x="365864" y="484020"/>
                      <a:pt x="173585" y="165340"/>
                      <a:pt x="173585" y="165340"/>
                    </a:cubicBezTo>
                    <a:lnTo>
                      <a:pt x="66096" y="0"/>
                    </a:lnTo>
                    <a:lnTo>
                      <a:pt x="0" y="316679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4682293" y="2184023"/>
                <a:ext cx="360664" cy="1020310"/>
              </a:xfrm>
              <a:custGeom>
                <a:rect b="b" l="l" r="r" t="t"/>
                <a:pathLst>
                  <a:path extrusionOk="0" h="1020310" w="360664">
                    <a:moveTo>
                      <a:pt x="264449" y="0"/>
                    </a:moveTo>
                    <a:cubicBezTo>
                      <a:pt x="255770" y="8667"/>
                      <a:pt x="4071" y="280678"/>
                      <a:pt x="65" y="431351"/>
                    </a:cubicBezTo>
                    <a:cubicBezTo>
                      <a:pt x="-3941" y="582024"/>
                      <a:pt x="177656" y="970039"/>
                      <a:pt x="213709" y="1017374"/>
                    </a:cubicBezTo>
                    <a:cubicBezTo>
                      <a:pt x="231067" y="1040042"/>
                      <a:pt x="263781" y="924037"/>
                      <a:pt x="263781" y="924037"/>
                    </a:cubicBezTo>
                    <a:cubicBezTo>
                      <a:pt x="263781" y="924037"/>
                      <a:pt x="159630" y="516687"/>
                      <a:pt x="150951" y="474019"/>
                    </a:cubicBezTo>
                    <a:cubicBezTo>
                      <a:pt x="152954" y="440018"/>
                      <a:pt x="365262" y="194008"/>
                      <a:pt x="360588" y="158673"/>
                    </a:cubicBezTo>
                    <a:cubicBezTo>
                      <a:pt x="357250" y="122672"/>
                      <a:pt x="264449" y="0"/>
                      <a:pt x="264449" y="0"/>
                    </a:cubicBez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5030388" y="2036681"/>
                <a:ext cx="615637" cy="334682"/>
              </a:xfrm>
              <a:custGeom>
                <a:rect b="b" l="l" r="r" t="t"/>
                <a:pathLst>
                  <a:path extrusionOk="0" h="334682" w="615637">
                    <a:moveTo>
                      <a:pt x="205440" y="334683"/>
                    </a:moveTo>
                    <a:lnTo>
                      <a:pt x="612698" y="176010"/>
                    </a:lnTo>
                    <a:cubicBezTo>
                      <a:pt x="612698" y="176010"/>
                      <a:pt x="623380" y="34004"/>
                      <a:pt x="604019" y="23337"/>
                    </a:cubicBezTo>
                    <a:cubicBezTo>
                      <a:pt x="596007" y="18670"/>
                      <a:pt x="567966" y="12670"/>
                      <a:pt x="461145" y="10003"/>
                    </a:cubicBezTo>
                    <a:cubicBezTo>
                      <a:pt x="453133" y="10003"/>
                      <a:pt x="445121" y="2"/>
                      <a:pt x="435775" y="2"/>
                    </a:cubicBezTo>
                    <a:cubicBezTo>
                      <a:pt x="419084" y="18670"/>
                      <a:pt x="381696" y="117340"/>
                      <a:pt x="367676" y="133341"/>
                    </a:cubicBezTo>
                    <a:cubicBezTo>
                      <a:pt x="367676" y="133341"/>
                      <a:pt x="204105" y="-664"/>
                      <a:pt x="189417" y="2"/>
                    </a:cubicBezTo>
                    <a:cubicBezTo>
                      <a:pt x="180070" y="2"/>
                      <a:pt x="158706" y="23337"/>
                      <a:pt x="150027" y="23337"/>
                    </a:cubicBezTo>
                    <a:cubicBezTo>
                      <a:pt x="96616" y="23337"/>
                      <a:pt x="19838" y="27337"/>
                      <a:pt x="9156" y="32004"/>
                    </a:cubicBezTo>
                    <a:cubicBezTo>
                      <a:pt x="-18217" y="44671"/>
                      <a:pt x="24511" y="132675"/>
                      <a:pt x="24511" y="132675"/>
                    </a:cubicBezTo>
                    <a:lnTo>
                      <a:pt x="205440" y="3346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5008159" y="2068640"/>
                <a:ext cx="682833" cy="831411"/>
              </a:xfrm>
              <a:custGeom>
                <a:rect b="b" l="l" r="r" t="t"/>
                <a:pathLst>
                  <a:path extrusionOk="0" h="831411" w="682833">
                    <a:moveTo>
                      <a:pt x="618236" y="104049"/>
                    </a:moveTo>
                    <a:cubicBezTo>
                      <a:pt x="618236" y="104049"/>
                      <a:pt x="693011" y="236054"/>
                      <a:pt x="681661" y="328724"/>
                    </a:cubicBezTo>
                    <a:cubicBezTo>
                      <a:pt x="669644" y="421395"/>
                      <a:pt x="596204" y="470063"/>
                      <a:pt x="596204" y="470063"/>
                    </a:cubicBezTo>
                    <a:cubicBezTo>
                      <a:pt x="596204" y="470063"/>
                      <a:pt x="580180" y="627403"/>
                      <a:pt x="596204" y="656071"/>
                    </a:cubicBezTo>
                    <a:cubicBezTo>
                      <a:pt x="612227" y="685405"/>
                      <a:pt x="665638" y="831411"/>
                      <a:pt x="665638" y="831411"/>
                    </a:cubicBezTo>
                    <a:lnTo>
                      <a:pt x="107495" y="831411"/>
                    </a:lnTo>
                    <a:cubicBezTo>
                      <a:pt x="107495" y="831411"/>
                      <a:pt x="173591" y="611403"/>
                      <a:pt x="170920" y="575401"/>
                    </a:cubicBezTo>
                    <a:cubicBezTo>
                      <a:pt x="168917" y="539400"/>
                      <a:pt x="5" y="115382"/>
                      <a:pt x="5" y="115382"/>
                    </a:cubicBezTo>
                    <a:cubicBezTo>
                      <a:pt x="5" y="115382"/>
                      <a:pt x="-1330" y="4711"/>
                      <a:pt x="38061" y="44"/>
                    </a:cubicBezTo>
                    <a:cubicBezTo>
                      <a:pt x="58757" y="-2622"/>
                      <a:pt x="252371" y="115382"/>
                      <a:pt x="399919" y="144050"/>
                    </a:cubicBezTo>
                    <a:cubicBezTo>
                      <a:pt x="530775" y="168718"/>
                      <a:pt x="618236" y="104049"/>
                      <a:pt x="618236" y="1040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5160793" y="1639240"/>
                <a:ext cx="84864" cy="160100"/>
              </a:xfrm>
              <a:custGeom>
                <a:rect b="b" l="l" r="r" t="t"/>
                <a:pathLst>
                  <a:path extrusionOk="0" h="160100" w="84864">
                    <a:moveTo>
                      <a:pt x="84382" y="81431"/>
                    </a:moveTo>
                    <a:cubicBezTo>
                      <a:pt x="87721" y="80098"/>
                      <a:pt x="73700" y="18095"/>
                      <a:pt x="42989" y="3428"/>
                    </a:cubicBezTo>
                    <a:cubicBezTo>
                      <a:pt x="260" y="-16573"/>
                      <a:pt x="-15095" y="55430"/>
                      <a:pt x="17619" y="103432"/>
                    </a:cubicBezTo>
                    <a:cubicBezTo>
                      <a:pt x="49665" y="151434"/>
                      <a:pt x="84382" y="160101"/>
                      <a:pt x="84382" y="160101"/>
                    </a:cubicBezTo>
                    <a:lnTo>
                      <a:pt x="84382" y="81431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877308" y="2068685"/>
                <a:ext cx="233004" cy="367348"/>
              </a:xfrm>
              <a:custGeom>
                <a:rect b="b" l="l" r="r" t="t"/>
                <a:pathLst>
                  <a:path extrusionOk="0" h="367348" w="233004">
                    <a:moveTo>
                      <a:pt x="163571" y="0"/>
                    </a:moveTo>
                    <a:cubicBezTo>
                      <a:pt x="140203" y="5333"/>
                      <a:pt x="0" y="144006"/>
                      <a:pt x="0" y="144006"/>
                    </a:cubicBezTo>
                    <a:lnTo>
                      <a:pt x="142874" y="367348"/>
                    </a:lnTo>
                    <a:cubicBezTo>
                      <a:pt x="142874" y="367348"/>
                      <a:pt x="206299" y="265344"/>
                      <a:pt x="233005" y="256677"/>
                    </a:cubicBezTo>
                    <a:cubicBezTo>
                      <a:pt x="230334" y="128005"/>
                      <a:pt x="163571" y="0"/>
                      <a:pt x="163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4881197" y="3066725"/>
                <a:ext cx="322613" cy="175225"/>
              </a:xfrm>
              <a:custGeom>
                <a:rect b="b" l="l" r="r" t="t"/>
                <a:pathLst>
                  <a:path extrusionOk="0" h="175225" w="322613">
                    <a:moveTo>
                      <a:pt x="65545" y="41335"/>
                    </a:moveTo>
                    <a:cubicBezTo>
                      <a:pt x="65545" y="41335"/>
                      <a:pt x="71554" y="60002"/>
                      <a:pt x="90248" y="52669"/>
                    </a:cubicBezTo>
                    <a:cubicBezTo>
                      <a:pt x="108941" y="45335"/>
                      <a:pt x="158346" y="0"/>
                      <a:pt x="191061" y="0"/>
                    </a:cubicBezTo>
                    <a:cubicBezTo>
                      <a:pt x="223775" y="0"/>
                      <a:pt x="295212" y="41335"/>
                      <a:pt x="309900" y="60002"/>
                    </a:cubicBezTo>
                    <a:cubicBezTo>
                      <a:pt x="327926" y="83337"/>
                      <a:pt x="323252" y="120671"/>
                      <a:pt x="317244" y="139339"/>
                    </a:cubicBezTo>
                    <a:cubicBezTo>
                      <a:pt x="311235" y="158006"/>
                      <a:pt x="272512" y="162673"/>
                      <a:pt x="247810" y="151339"/>
                    </a:cubicBezTo>
                    <a:cubicBezTo>
                      <a:pt x="237127" y="146673"/>
                      <a:pt x="188390" y="123338"/>
                      <a:pt x="162352" y="126005"/>
                    </a:cubicBezTo>
                    <a:cubicBezTo>
                      <a:pt x="153673" y="128672"/>
                      <a:pt x="132309" y="168673"/>
                      <a:pt x="98259" y="174674"/>
                    </a:cubicBezTo>
                    <a:cubicBezTo>
                      <a:pt x="77563" y="178007"/>
                      <a:pt x="22817" y="167340"/>
                      <a:pt x="2787" y="112004"/>
                    </a:cubicBezTo>
                    <a:cubicBezTo>
                      <a:pt x="-15906" y="56669"/>
                      <a:pt x="65545" y="41335"/>
                      <a:pt x="65545" y="41335"/>
                    </a:cubicBez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626592" y="2062685"/>
                <a:ext cx="149560" cy="334952"/>
              </a:xfrm>
              <a:custGeom>
                <a:rect b="b" l="l" r="r" t="t"/>
                <a:pathLst>
                  <a:path extrusionOk="0" h="334952" w="149560">
                    <a:moveTo>
                      <a:pt x="10485" y="0"/>
                    </a:moveTo>
                    <a:cubicBezTo>
                      <a:pt x="43866" y="25334"/>
                      <a:pt x="149353" y="178007"/>
                      <a:pt x="149353" y="178007"/>
                    </a:cubicBezTo>
                    <a:cubicBezTo>
                      <a:pt x="149353" y="178007"/>
                      <a:pt x="158032" y="260010"/>
                      <a:pt x="63228" y="334680"/>
                    </a:cubicBezTo>
                    <a:cubicBezTo>
                      <a:pt x="-34915" y="346014"/>
                      <a:pt x="10485" y="0"/>
                      <a:pt x="10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5530249" y="1799341"/>
                <a:ext cx="135535" cy="69336"/>
              </a:xfrm>
              <a:custGeom>
                <a:rect b="b" l="l" r="r" t="t"/>
                <a:pathLst>
                  <a:path extrusionOk="0" h="69336" w="135535">
                    <a:moveTo>
                      <a:pt x="135536" y="10667"/>
                    </a:moveTo>
                    <a:cubicBezTo>
                      <a:pt x="112836" y="6000"/>
                      <a:pt x="80122" y="0"/>
                      <a:pt x="66102" y="0"/>
                    </a:cubicBezTo>
                    <a:cubicBezTo>
                      <a:pt x="52081" y="0"/>
                      <a:pt x="673" y="14001"/>
                      <a:pt x="6" y="28001"/>
                    </a:cubicBezTo>
                    <a:cubicBezTo>
                      <a:pt x="-662" y="42002"/>
                      <a:pt x="56087" y="27334"/>
                      <a:pt x="67437" y="32668"/>
                    </a:cubicBezTo>
                    <a:cubicBezTo>
                      <a:pt x="78787" y="38002"/>
                      <a:pt x="108163" y="69336"/>
                      <a:pt x="108163" y="69336"/>
                    </a:cubicBezTo>
                    <a:lnTo>
                      <a:pt x="135536" y="10667"/>
                    </a:lnTo>
                    <a:close/>
                  </a:path>
                </a:pathLst>
              </a:custGeom>
              <a:solidFill>
                <a:srgbClr val="D98A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10"/>
            <p:cNvGrpSpPr/>
            <p:nvPr/>
          </p:nvGrpSpPr>
          <p:grpSpPr>
            <a:xfrm>
              <a:off x="5065581" y="1925241"/>
              <a:ext cx="840553" cy="3160899"/>
              <a:chOff x="5065581" y="1925241"/>
              <a:chExt cx="840553" cy="3160899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5271584" y="1925241"/>
                <a:ext cx="156523" cy="39864"/>
              </a:xfrm>
              <a:custGeom>
                <a:rect b="b" l="l" r="r" t="t"/>
                <a:pathLst>
                  <a:path extrusionOk="0" h="39864" w="156523">
                    <a:moveTo>
                      <a:pt x="156523" y="6105"/>
                    </a:moveTo>
                    <a:cubicBezTo>
                      <a:pt x="138497" y="13438"/>
                      <a:pt x="118468" y="16772"/>
                      <a:pt x="93766" y="16772"/>
                    </a:cubicBezTo>
                    <a:cubicBezTo>
                      <a:pt x="61719" y="16772"/>
                      <a:pt x="31008" y="10772"/>
                      <a:pt x="2967" y="104"/>
                    </a:cubicBezTo>
                    <a:cubicBezTo>
                      <a:pt x="297" y="-562"/>
                      <a:pt x="-1039" y="2105"/>
                      <a:pt x="964" y="4105"/>
                    </a:cubicBezTo>
                    <a:cubicBezTo>
                      <a:pt x="22329" y="20105"/>
                      <a:pt x="75739" y="51440"/>
                      <a:pt x="156523" y="35439"/>
                    </a:cubicBezTo>
                    <a:cubicBezTo>
                      <a:pt x="156523" y="25439"/>
                      <a:pt x="156523" y="6105"/>
                      <a:pt x="156523" y="6105"/>
                    </a:cubicBez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5780618" y="2263359"/>
                <a:ext cx="48069" cy="224675"/>
              </a:xfrm>
              <a:custGeom>
                <a:rect b="b" l="l" r="r" t="t"/>
                <a:pathLst>
                  <a:path extrusionOk="0" h="224675" w="48069">
                    <a:moveTo>
                      <a:pt x="48070" y="224676"/>
                    </a:moveTo>
                    <a:cubicBezTo>
                      <a:pt x="27373" y="152006"/>
                      <a:pt x="10015" y="81336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5648427" y="2218024"/>
                <a:ext cx="41945" cy="178673"/>
              </a:xfrm>
              <a:custGeom>
                <a:rect b="b" l="l" r="r" t="t"/>
                <a:pathLst>
                  <a:path extrusionOk="0" h="178673" w="41945">
                    <a:moveTo>
                      <a:pt x="0" y="0"/>
                    </a:moveTo>
                    <a:cubicBezTo>
                      <a:pt x="20697" y="46669"/>
                      <a:pt x="48070" y="120672"/>
                      <a:pt x="40726" y="178674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5075596" y="2325362"/>
                <a:ext cx="34049" cy="90003"/>
              </a:xfrm>
              <a:custGeom>
                <a:rect b="b" l="l" r="r" t="t"/>
                <a:pathLst>
                  <a:path extrusionOk="0" h="90003" w="34049">
                    <a:moveTo>
                      <a:pt x="0" y="31335"/>
                    </a:moveTo>
                    <a:cubicBezTo>
                      <a:pt x="12685" y="15334"/>
                      <a:pt x="25370" y="2667"/>
                      <a:pt x="34049" y="0"/>
                    </a:cubicBezTo>
                    <a:cubicBezTo>
                      <a:pt x="34049" y="0"/>
                      <a:pt x="15356" y="72003"/>
                      <a:pt x="22700" y="90004"/>
                    </a:cubicBezTo>
                    <a:cubicBezTo>
                      <a:pt x="8012" y="50669"/>
                      <a:pt x="0" y="31335"/>
                      <a:pt x="0" y="31335"/>
                    </a:cubicBez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5398731" y="3266066"/>
                <a:ext cx="10682" cy="206008"/>
              </a:xfrm>
              <a:custGeom>
                <a:rect b="b" l="l" r="r" t="t"/>
                <a:pathLst>
                  <a:path extrusionOk="0" h="206008" w="10682">
                    <a:moveTo>
                      <a:pt x="0" y="206008"/>
                    </a:moveTo>
                    <a:cubicBezTo>
                      <a:pt x="6009" y="88003"/>
                      <a:pt x="10682" y="0"/>
                      <a:pt x="10682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5456815" y="2080019"/>
                <a:ext cx="81451" cy="194674"/>
              </a:xfrm>
              <a:custGeom>
                <a:rect b="b" l="l" r="r" t="t"/>
                <a:pathLst>
                  <a:path extrusionOk="0" h="194674" w="81451">
                    <a:moveTo>
                      <a:pt x="40058" y="0"/>
                    </a:moveTo>
                    <a:lnTo>
                      <a:pt x="81451" y="44002"/>
                    </a:lnTo>
                    <a:lnTo>
                      <a:pt x="40058" y="64669"/>
                    </a:lnTo>
                    <a:lnTo>
                      <a:pt x="66764" y="107337"/>
                    </a:lnTo>
                    <a:cubicBezTo>
                      <a:pt x="66764" y="107337"/>
                      <a:pt x="10015" y="173340"/>
                      <a:pt x="0" y="194674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5193569" y="2083352"/>
                <a:ext cx="198485" cy="201341"/>
              </a:xfrm>
              <a:custGeom>
                <a:rect b="b" l="l" r="r" t="t"/>
                <a:pathLst>
                  <a:path extrusionOk="0" h="201341" w="198485">
                    <a:moveTo>
                      <a:pt x="30909" y="0"/>
                    </a:moveTo>
                    <a:cubicBezTo>
                      <a:pt x="28239" y="12000"/>
                      <a:pt x="-5811" y="50669"/>
                      <a:pt x="866" y="57335"/>
                    </a:cubicBezTo>
                    <a:cubicBezTo>
                      <a:pt x="7542" y="64002"/>
                      <a:pt x="105684" y="76670"/>
                      <a:pt x="109023" y="82003"/>
                    </a:cubicBezTo>
                    <a:cubicBezTo>
                      <a:pt x="112361" y="87337"/>
                      <a:pt x="66294" y="125338"/>
                      <a:pt x="74306" y="129339"/>
                    </a:cubicBezTo>
                    <a:cubicBezTo>
                      <a:pt x="81650" y="133339"/>
                      <a:pt x="193145" y="184007"/>
                      <a:pt x="198486" y="201341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5705176" y="5030137"/>
                <a:ext cx="200958" cy="6666"/>
              </a:xfrm>
              <a:custGeom>
                <a:rect b="b" l="l" r="r" t="t"/>
                <a:pathLst>
                  <a:path extrusionOk="0" h="6666" w="200958">
                    <a:moveTo>
                      <a:pt x="0" y="0"/>
                    </a:moveTo>
                    <a:lnTo>
                      <a:pt x="200958" y="0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5165059" y="5030138"/>
                <a:ext cx="265372" cy="56002"/>
              </a:xfrm>
              <a:custGeom>
                <a:rect b="b" l="l" r="r" t="t"/>
                <a:pathLst>
                  <a:path extrusionOk="0" h="56002" w="265372">
                    <a:moveTo>
                      <a:pt x="0" y="0"/>
                    </a:moveTo>
                    <a:lnTo>
                      <a:pt x="259042" y="0"/>
                    </a:lnTo>
                    <a:cubicBezTo>
                      <a:pt x="259042" y="0"/>
                      <a:pt x="267054" y="26001"/>
                      <a:pt x="265051" y="56002"/>
                    </a:cubicBezTo>
                    <a:cubicBezTo>
                      <a:pt x="257707" y="56002"/>
                      <a:pt x="248360" y="56002"/>
                      <a:pt x="238346" y="56002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5607701" y="4904799"/>
                <a:ext cx="43396" cy="46668"/>
              </a:xfrm>
              <a:custGeom>
                <a:rect b="b" l="l" r="r" t="t"/>
                <a:pathLst>
                  <a:path extrusionOk="0" h="46668" w="43396">
                    <a:moveTo>
                      <a:pt x="0" y="46669"/>
                    </a:moveTo>
                    <a:lnTo>
                      <a:pt x="40726" y="6000"/>
                    </a:lnTo>
                    <a:cubicBezTo>
                      <a:pt x="42729" y="4000"/>
                      <a:pt x="43396" y="2000"/>
                      <a:pt x="43396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5638412" y="4914133"/>
                <a:ext cx="33381" cy="34001"/>
              </a:xfrm>
              <a:custGeom>
                <a:rect b="b" l="l" r="r" t="t"/>
                <a:pathLst>
                  <a:path extrusionOk="0" h="34001" w="33381">
                    <a:moveTo>
                      <a:pt x="33382" y="0"/>
                    </a:moveTo>
                    <a:lnTo>
                      <a:pt x="0" y="34002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5066249" y="3155395"/>
                <a:ext cx="130856" cy="56002"/>
              </a:xfrm>
              <a:custGeom>
                <a:rect b="b" l="l" r="r" t="t"/>
                <a:pathLst>
                  <a:path extrusionOk="0" h="56002" w="130856">
                    <a:moveTo>
                      <a:pt x="130856" y="56002"/>
                    </a:moveTo>
                    <a:cubicBezTo>
                      <a:pt x="130856" y="56002"/>
                      <a:pt x="50073" y="12667"/>
                      <a:pt x="20697" y="4000"/>
                    </a:cubicBezTo>
                    <a:cubicBezTo>
                      <a:pt x="14020" y="2000"/>
                      <a:pt x="6676" y="66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5065581" y="3118727"/>
                <a:ext cx="138200" cy="64669"/>
              </a:xfrm>
              <a:custGeom>
                <a:rect b="b" l="l" r="r" t="t"/>
                <a:pathLst>
                  <a:path extrusionOk="0" h="64669" w="138200">
                    <a:moveTo>
                      <a:pt x="138200" y="64669"/>
                    </a:moveTo>
                    <a:cubicBezTo>
                      <a:pt x="138200" y="64669"/>
                      <a:pt x="69434" y="20668"/>
                      <a:pt x="44064" y="11334"/>
                    </a:cubicBezTo>
                    <a:cubicBezTo>
                      <a:pt x="26038" y="4667"/>
                      <a:pt x="9347" y="1333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5093622" y="3095393"/>
                <a:ext cx="107489" cy="53335"/>
              </a:xfrm>
              <a:custGeom>
                <a:rect b="b" l="l" r="r" t="t"/>
                <a:pathLst>
                  <a:path extrusionOk="0" h="53335" w="107489">
                    <a:moveTo>
                      <a:pt x="107489" y="53335"/>
                    </a:moveTo>
                    <a:cubicBezTo>
                      <a:pt x="86793" y="40668"/>
                      <a:pt x="44064" y="14001"/>
                      <a:pt x="24703" y="7334"/>
                    </a:cubicBezTo>
                    <a:cubicBezTo>
                      <a:pt x="16023" y="4000"/>
                      <a:pt x="7344" y="200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5203782" y="4902712"/>
                <a:ext cx="112162" cy="51422"/>
              </a:xfrm>
              <a:custGeom>
                <a:rect b="b" l="l" r="r" t="t"/>
                <a:pathLst>
                  <a:path extrusionOk="0" h="51422" w="112162">
                    <a:moveTo>
                      <a:pt x="0" y="51423"/>
                    </a:moveTo>
                    <a:cubicBezTo>
                      <a:pt x="12017" y="31422"/>
                      <a:pt x="34049" y="14755"/>
                      <a:pt x="57417" y="6088"/>
                    </a:cubicBezTo>
                    <a:cubicBezTo>
                      <a:pt x="84122" y="-3913"/>
                      <a:pt x="112163" y="1421"/>
                      <a:pt x="112163" y="1421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5146365" y="4917466"/>
                <a:ext cx="57416" cy="37335"/>
              </a:xfrm>
              <a:custGeom>
                <a:rect b="b" l="l" r="r" t="t"/>
                <a:pathLst>
                  <a:path extrusionOk="0" h="37335" w="57416">
                    <a:moveTo>
                      <a:pt x="0" y="0"/>
                    </a:moveTo>
                    <a:cubicBezTo>
                      <a:pt x="4673" y="8667"/>
                      <a:pt x="6676" y="14001"/>
                      <a:pt x="15356" y="18667"/>
                    </a:cubicBezTo>
                    <a:cubicBezTo>
                      <a:pt x="25370" y="24001"/>
                      <a:pt x="57417" y="37335"/>
                      <a:pt x="57417" y="37335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5534929" y="2969388"/>
                <a:ext cx="144209" cy="131338"/>
              </a:xfrm>
              <a:custGeom>
                <a:rect b="b" l="l" r="r" t="t"/>
                <a:pathLst>
                  <a:path extrusionOk="0" h="131338" w="144209">
                    <a:moveTo>
                      <a:pt x="144209" y="37335"/>
                    </a:moveTo>
                    <a:lnTo>
                      <a:pt x="16691" y="131339"/>
                    </a:lnTo>
                    <a:lnTo>
                      <a:pt x="0" y="97337"/>
                    </a:lnTo>
                    <a:lnTo>
                      <a:pt x="132859" y="0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5079601" y="2972055"/>
                <a:ext cx="144209" cy="128671"/>
              </a:xfrm>
              <a:custGeom>
                <a:rect b="b" l="l" r="r" t="t"/>
                <a:pathLst>
                  <a:path extrusionOk="0" h="128671" w="144209">
                    <a:moveTo>
                      <a:pt x="0" y="34668"/>
                    </a:moveTo>
                    <a:lnTo>
                      <a:pt x="128186" y="128672"/>
                    </a:lnTo>
                    <a:lnTo>
                      <a:pt x="144209" y="94671"/>
                    </a:lnTo>
                    <a:lnTo>
                      <a:pt x="15356" y="0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5410081" y="2900052"/>
                <a:ext cx="69434" cy="255343"/>
              </a:xfrm>
              <a:custGeom>
                <a:rect b="b" l="l" r="r" t="t"/>
                <a:pathLst>
                  <a:path extrusionOk="0" h="255343" w="69434">
                    <a:moveTo>
                      <a:pt x="69434" y="0"/>
                    </a:moveTo>
                    <a:lnTo>
                      <a:pt x="54078" y="163340"/>
                    </a:lnTo>
                    <a:cubicBezTo>
                      <a:pt x="51408" y="190008"/>
                      <a:pt x="40726" y="214675"/>
                      <a:pt x="24035" y="231343"/>
                    </a:cubicBezTo>
                    <a:lnTo>
                      <a:pt x="0" y="255344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5408746" y="2204024"/>
                <a:ext cx="47327" cy="632025"/>
              </a:xfrm>
              <a:custGeom>
                <a:rect b="b" l="l" r="r" t="t"/>
                <a:pathLst>
                  <a:path extrusionOk="0" h="632025" w="47327">
                    <a:moveTo>
                      <a:pt x="0" y="0"/>
                    </a:moveTo>
                    <a:cubicBezTo>
                      <a:pt x="0" y="0"/>
                      <a:pt x="45399" y="144006"/>
                      <a:pt x="46734" y="319346"/>
                    </a:cubicBezTo>
                    <a:cubicBezTo>
                      <a:pt x="48070" y="494687"/>
                      <a:pt x="46734" y="632026"/>
                      <a:pt x="46734" y="632026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5408746" y="3155395"/>
                <a:ext cx="6676" cy="121338"/>
              </a:xfrm>
              <a:custGeom>
                <a:rect b="b" l="l" r="r" t="t"/>
                <a:pathLst>
                  <a:path extrusionOk="0" h="121338" w="6676">
                    <a:moveTo>
                      <a:pt x="0" y="0"/>
                    </a:moveTo>
                    <a:lnTo>
                      <a:pt x="0" y="121338"/>
                    </a:ln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5660444" y="2255359"/>
                <a:ext cx="128185" cy="274677"/>
              </a:xfrm>
              <a:custGeom>
                <a:rect b="b" l="l" r="r" t="t"/>
                <a:pathLst>
                  <a:path extrusionOk="0" h="274677" w="128185">
                    <a:moveTo>
                      <a:pt x="115501" y="0"/>
                    </a:moveTo>
                    <a:lnTo>
                      <a:pt x="128186" y="62669"/>
                    </a:lnTo>
                    <a:lnTo>
                      <a:pt x="94137" y="114005"/>
                    </a:lnTo>
                    <a:cubicBezTo>
                      <a:pt x="82119" y="132005"/>
                      <a:pt x="75443" y="153340"/>
                      <a:pt x="74108" y="174674"/>
                    </a:cubicBezTo>
                    <a:lnTo>
                      <a:pt x="68766" y="274678"/>
                    </a:lnTo>
                    <a:lnTo>
                      <a:pt x="0" y="221342"/>
                    </a:lnTo>
                    <a:cubicBezTo>
                      <a:pt x="0" y="221342"/>
                      <a:pt x="28041" y="176674"/>
                      <a:pt x="28708" y="141339"/>
                    </a:cubicBezTo>
                    <a:cubicBezTo>
                      <a:pt x="46734" y="126672"/>
                      <a:pt x="106822" y="71336"/>
                      <a:pt x="115501" y="0"/>
                    </a:cubicBez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5105639" y="2899921"/>
                <a:ext cx="98809" cy="52133"/>
              </a:xfrm>
              <a:custGeom>
                <a:rect b="b" l="l" r="r" t="t"/>
                <a:pathLst>
                  <a:path extrusionOk="0" h="52133" w="98809">
                    <a:moveTo>
                      <a:pt x="98810" y="131"/>
                    </a:moveTo>
                    <a:cubicBezTo>
                      <a:pt x="98810" y="131"/>
                      <a:pt x="16023" y="29466"/>
                      <a:pt x="0" y="52133"/>
                    </a:cubicBezTo>
                    <a:cubicBezTo>
                      <a:pt x="33382" y="-5202"/>
                      <a:pt x="33382" y="131"/>
                      <a:pt x="33382" y="131"/>
                    </a:cubicBezTo>
                    <a:lnTo>
                      <a:pt x="98810" y="131"/>
                    </a:lnTo>
                    <a:close/>
                  </a:path>
                </a:pathLst>
              </a:custGeom>
              <a:solidFill>
                <a:srgbClr val="222F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5199108" y="4889690"/>
                <a:ext cx="102815" cy="37109"/>
              </a:xfrm>
              <a:custGeom>
                <a:rect b="b" l="l" r="r" t="t"/>
                <a:pathLst>
                  <a:path extrusionOk="0" h="37109" w="102815">
                    <a:moveTo>
                      <a:pt x="102816" y="5775"/>
                    </a:moveTo>
                    <a:cubicBezTo>
                      <a:pt x="90798" y="1775"/>
                      <a:pt x="72105" y="-4225"/>
                      <a:pt x="44064" y="4441"/>
                    </a:cubicBezTo>
                    <a:cubicBezTo>
                      <a:pt x="19361" y="11775"/>
                      <a:pt x="2671" y="31776"/>
                      <a:pt x="0" y="37110"/>
                    </a:cubicBezTo>
                  </a:path>
                </a:pathLst>
              </a:custGeom>
              <a:noFill/>
              <a:ln cap="flat" cmpd="sng" w="9525">
                <a:solidFill>
                  <a:srgbClr val="222F2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1" name="Google Shape;271;p10"/>
            <p:cNvSpPr/>
            <p:nvPr/>
          </p:nvSpPr>
          <p:spPr>
            <a:xfrm>
              <a:off x="5150951" y="2056684"/>
              <a:ext cx="38142" cy="43205"/>
            </a:xfrm>
            <a:custGeom>
              <a:rect b="b" l="l" r="r" t="t"/>
              <a:pathLst>
                <a:path extrusionOk="0" h="43205" w="38142">
                  <a:moveTo>
                    <a:pt x="4093" y="42668"/>
                  </a:moveTo>
                  <a:lnTo>
                    <a:pt x="38143" y="0"/>
                  </a:lnTo>
                  <a:cubicBezTo>
                    <a:pt x="38143" y="0"/>
                    <a:pt x="27460" y="4000"/>
                    <a:pt x="10102" y="3333"/>
                  </a:cubicBezTo>
                  <a:cubicBezTo>
                    <a:pt x="10770" y="7334"/>
                    <a:pt x="3425" y="30668"/>
                    <a:pt x="87" y="40668"/>
                  </a:cubicBezTo>
                  <a:cubicBezTo>
                    <a:pt x="-580" y="42668"/>
                    <a:pt x="2758" y="44002"/>
                    <a:pt x="4093" y="42668"/>
                  </a:cubicBezTo>
                  <a:close/>
                </a:path>
              </a:pathLst>
            </a:custGeom>
            <a:solidFill>
              <a:srgbClr val="222F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484856" y="2045351"/>
              <a:ext cx="9346" cy="14667"/>
            </a:xfrm>
            <a:custGeom>
              <a:rect b="b" l="l" r="r" t="t"/>
              <a:pathLst>
                <a:path extrusionOk="0" h="14667" w="9346">
                  <a:moveTo>
                    <a:pt x="0" y="0"/>
                  </a:moveTo>
                  <a:cubicBezTo>
                    <a:pt x="0" y="0"/>
                    <a:pt x="2003" y="6667"/>
                    <a:pt x="9347" y="14667"/>
                  </a:cubicBez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182417" y="2644041"/>
              <a:ext cx="6826" cy="44668"/>
            </a:xfrm>
            <a:custGeom>
              <a:rect b="b" l="l" r="r" t="t"/>
              <a:pathLst>
                <a:path extrusionOk="0" h="44668" w="6826">
                  <a:moveTo>
                    <a:pt x="0" y="0"/>
                  </a:moveTo>
                  <a:cubicBezTo>
                    <a:pt x="0" y="0"/>
                    <a:pt x="8012" y="20668"/>
                    <a:pt x="6676" y="44669"/>
                  </a:cubicBez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628397" y="1870677"/>
              <a:ext cx="78780" cy="63225"/>
            </a:xfrm>
            <a:custGeom>
              <a:rect b="b" l="l" r="r" t="t"/>
              <a:pathLst>
                <a:path extrusionOk="0" h="63225" w="78780">
                  <a:moveTo>
                    <a:pt x="0" y="0"/>
                  </a:moveTo>
                  <a:cubicBezTo>
                    <a:pt x="0" y="0"/>
                    <a:pt x="0" y="38668"/>
                    <a:pt x="21364" y="61336"/>
                  </a:cubicBezTo>
                  <a:cubicBezTo>
                    <a:pt x="24702" y="64669"/>
                    <a:pt x="30044" y="63336"/>
                    <a:pt x="32047" y="59336"/>
                  </a:cubicBezTo>
                  <a:cubicBezTo>
                    <a:pt x="38055" y="40668"/>
                    <a:pt x="28041" y="30001"/>
                    <a:pt x="28041" y="30001"/>
                  </a:cubicBezTo>
                  <a:lnTo>
                    <a:pt x="44732" y="26668"/>
                  </a:lnTo>
                  <a:cubicBezTo>
                    <a:pt x="44732" y="26668"/>
                    <a:pt x="65428" y="44668"/>
                    <a:pt x="78781" y="45335"/>
                  </a:cubicBez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537599" y="4034764"/>
              <a:ext cx="4673" cy="28000"/>
            </a:xfrm>
            <a:custGeom>
              <a:rect b="b" l="l" r="r" t="t"/>
              <a:pathLst>
                <a:path extrusionOk="0" h="28000" w="4673">
                  <a:moveTo>
                    <a:pt x="0" y="0"/>
                  </a:moveTo>
                  <a:cubicBezTo>
                    <a:pt x="0" y="0"/>
                    <a:pt x="4006" y="19334"/>
                    <a:pt x="4673" y="28001"/>
                  </a:cubicBez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430778" y="4770794"/>
              <a:ext cx="124847" cy="6666"/>
            </a:xfrm>
            <a:custGeom>
              <a:rect b="b" l="l" r="r" t="t"/>
              <a:pathLst>
                <a:path extrusionOk="0" h="6666" w="124847">
                  <a:moveTo>
                    <a:pt x="0" y="0"/>
                  </a:moveTo>
                  <a:lnTo>
                    <a:pt x="124848" y="0"/>
                  </a:ln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5145030" y="4770794"/>
              <a:ext cx="125515" cy="6666"/>
            </a:xfrm>
            <a:custGeom>
              <a:rect b="b" l="l" r="r" t="t"/>
              <a:pathLst>
                <a:path extrusionOk="0" h="6666" w="125515">
                  <a:moveTo>
                    <a:pt x="0" y="0"/>
                  </a:moveTo>
                  <a:lnTo>
                    <a:pt x="125515" y="0"/>
                  </a:lnTo>
                </a:path>
              </a:pathLst>
            </a:custGeom>
            <a:noFill/>
            <a:ln cap="flat" cmpd="sng" w="9525">
              <a:solidFill>
                <a:srgbClr val="222F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/>
          <p:nvPr>
            <p:ph type="title"/>
          </p:nvPr>
        </p:nvSpPr>
        <p:spPr>
          <a:xfrm>
            <a:off x="309095" y="180307"/>
            <a:ext cx="11713191" cy="74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s-ES" sz="4000"/>
              <a:t>Sistema de Gestión conforme con la Norma ISO 17025 </a:t>
            </a:r>
            <a:endParaRPr sz="4000"/>
          </a:p>
        </p:txBody>
      </p:sp>
      <p:pic>
        <p:nvPicPr>
          <p:cNvPr id="283" name="Google Shape;28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528" y="1046207"/>
            <a:ext cx="8166361" cy="518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441" y="6236043"/>
            <a:ext cx="1505843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195384.wmf" id="285" name="Google Shape;28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023" y="5121879"/>
            <a:ext cx="897732" cy="916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234657.wmf" id="286" name="Google Shape;28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16442" y="850392"/>
            <a:ext cx="856793" cy="83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 txBox="1"/>
          <p:nvPr>
            <p:ph type="title"/>
          </p:nvPr>
        </p:nvSpPr>
        <p:spPr>
          <a:xfrm>
            <a:off x="309095" y="180307"/>
            <a:ext cx="11713191" cy="74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s-ES" sz="4000"/>
              <a:t>Sistema de Gestión conforme con la Norma ISO 17025 </a:t>
            </a:r>
            <a:endParaRPr sz="4000"/>
          </a:p>
        </p:txBody>
      </p:sp>
      <p:pic>
        <p:nvPicPr>
          <p:cNvPr id="292" name="Google Shape;29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635" y="1747990"/>
            <a:ext cx="3312143" cy="210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441" y="6236043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1053192" y="1836966"/>
            <a:ext cx="6128922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Posibilidades que brinda el sistema: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82" lvl="0" marL="34288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Garantía de la trazabilidad metrológica en las mediciones realizadas por el laboratorio.</a:t>
            </a:r>
            <a:endParaRPr/>
          </a:p>
          <a:p>
            <a:pPr indent="-342882" lvl="0" marL="34288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centralizada y segura de la información técnica y documental.</a:t>
            </a:r>
            <a:endParaRPr/>
          </a:p>
          <a:p>
            <a:pPr indent="-342882" lvl="0" marL="34288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Emisión de certificados de calibración.</a:t>
            </a:r>
            <a:endParaRPr/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7999" y="4114159"/>
            <a:ext cx="3266855" cy="183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305257.wmf" id="296" name="Google Shape;29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926" y="3119959"/>
            <a:ext cx="478337" cy="76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/>
          <p:nvPr>
            <p:ph type="title"/>
          </p:nvPr>
        </p:nvSpPr>
        <p:spPr>
          <a:xfrm>
            <a:off x="1097280" y="128789"/>
            <a:ext cx="10058400" cy="1070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s-ES"/>
              <a:t>Certificados de Calibración conformes con la Norma ISO 17025</a:t>
            </a:r>
            <a:endParaRPr/>
          </a:p>
        </p:txBody>
      </p:sp>
      <p:pic>
        <p:nvPicPr>
          <p:cNvPr id="302" name="Google Shape;30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17" y="1343757"/>
            <a:ext cx="3721683" cy="479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1451" y="1343757"/>
            <a:ext cx="3709344" cy="479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659" y="1343757"/>
            <a:ext cx="3703484" cy="479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96301" y="6281331"/>
            <a:ext cx="1505843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>
            <p:ph type="title"/>
          </p:nvPr>
        </p:nvSpPr>
        <p:spPr>
          <a:xfrm>
            <a:off x="1097280" y="10630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Debilidades de la Metrología en el INSMET</a:t>
            </a:r>
            <a:endParaRPr/>
          </a:p>
        </p:txBody>
      </p:sp>
      <p:sp>
        <p:nvSpPr>
          <p:cNvPr id="311" name="Google Shape;311;p14"/>
          <p:cNvSpPr txBox="1"/>
          <p:nvPr>
            <p:ph idx="1" type="body"/>
          </p:nvPr>
        </p:nvSpPr>
        <p:spPr>
          <a:xfrm>
            <a:off x="501331" y="1829692"/>
            <a:ext cx="1125030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77800" lvl="0" marL="9143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s-ES" sz="2800"/>
              <a:t>El laboratorio no realiza calibraciones en las magnitudes de precipitación y radiación.</a:t>
            </a:r>
            <a:endParaRPr/>
          </a:p>
          <a:p>
            <a:pPr indent="0" lvl="0" marL="9143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800"/>
          </a:p>
          <a:p>
            <a:pPr indent="-177800" lvl="0" marL="9143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s-ES" sz="2800"/>
              <a:t>Falta de acreditación del laboratorio.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s-ES" sz="2800"/>
              <a:t>El INSMET, priorizará el proceso de acreditación en el menor plazo posible.</a:t>
            </a:r>
            <a:endParaRPr sz="2800"/>
          </a:p>
        </p:txBody>
      </p:sp>
      <p:pic>
        <p:nvPicPr>
          <p:cNvPr id="312" name="Google Shape;3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3489" y="6240143"/>
            <a:ext cx="1505843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es-ES" sz="6600"/>
              <a:t>GRACIAS POR SU ATENCIÓN</a:t>
            </a:r>
            <a:endParaRPr sz="6600"/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520" y="6274125"/>
            <a:ext cx="1509816" cy="45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ctrTitle"/>
          </p:nvPr>
        </p:nvSpPr>
        <p:spPr>
          <a:xfrm>
            <a:off x="1100051" y="127687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s-ES" sz="4800"/>
              <a:t>"Fortalezas Actuales y Nuevas Oportunidades en la Calibración de Instrumentos Meteorológicos en el Laboratorio del INSMET"</a:t>
            </a:r>
            <a:endParaRPr/>
          </a:p>
        </p:txBody>
      </p:sp>
      <p:sp>
        <p:nvSpPr>
          <p:cNvPr id="121" name="Google Shape;121;p2"/>
          <p:cNvSpPr txBox="1"/>
          <p:nvPr>
            <p:ph idx="1" type="subTitle"/>
          </p:nvPr>
        </p:nvSpPr>
        <p:spPr>
          <a:xfrm>
            <a:off x="1100051" y="5061399"/>
            <a:ext cx="10058400" cy="53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/>
              <a:t>INSTITUTO DE METEOROLOGÍA DE LA REPÚBLICA DE CUBA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520" y="6274125"/>
            <a:ext cx="1509816" cy="45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1097280" y="-85399"/>
            <a:ext cx="10058400" cy="1070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s-ES" sz="3600"/>
              <a:t>"Así Trabajamos: Sinergia entre Desarrollo Tecnológico y Calibración"</a:t>
            </a:r>
            <a:endParaRPr sz="3600"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6301" y="6067143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2542032" y="1926977"/>
            <a:ext cx="6513736" cy="727292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011683" y="3128893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348934" y="1959344"/>
            <a:ext cx="51070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Flujo de trabajo del Grupo de Desarrollo Tecnológico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personal del Laboratorio de Calibración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10800000">
            <a:off x="1403683" y="2365885"/>
            <a:ext cx="1072978" cy="710190"/>
          </a:xfrm>
          <a:prstGeom prst="bentUpArrow">
            <a:avLst>
              <a:gd fmla="val 12073" name="adj1"/>
              <a:gd fmla="val 13433" name="adj2"/>
              <a:gd fmla="val 25000" name="adj3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88233" y="3625436"/>
            <a:ext cx="11710736" cy="1082211"/>
          </a:xfrm>
          <a:prstGeom prst="downArrowCallout">
            <a:avLst>
              <a:gd fmla="val 13161" name="adj1"/>
              <a:gd fmla="val 14718" name="adj2"/>
              <a:gd fmla="val 25000" name="adj3"/>
              <a:gd fmla="val 72064" name="adj4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69089" y="3105425"/>
            <a:ext cx="2520231" cy="101085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92739" y="3100619"/>
            <a:ext cx="24291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Proceso de recepción, evaluación técnica y mantenimiento de Estaciones Meteorológicas Automáticas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3382224" y="3124712"/>
            <a:ext cx="2259692" cy="9915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342857" y="3446724"/>
            <a:ext cx="24231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Calibración en Laboratorio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6225859" y="3121933"/>
            <a:ext cx="2347083" cy="99157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372428" y="3222910"/>
            <a:ext cx="20934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Integración de Correcciones en los Sistemas de Adquisición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9165848" y="3121932"/>
            <a:ext cx="2175920" cy="95410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9412486" y="3248386"/>
            <a:ext cx="17621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Validación de Resultados en el laboratorio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4453128" y="2663472"/>
            <a:ext cx="274320" cy="420624"/>
          </a:xfrm>
          <a:prstGeom prst="downArrow">
            <a:avLst>
              <a:gd fmla="val 50000" name="adj1"/>
              <a:gd fmla="val 83333" name="adj2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419151" y="2663472"/>
            <a:ext cx="274320" cy="420624"/>
          </a:xfrm>
          <a:prstGeom prst="downArrow">
            <a:avLst>
              <a:gd fmla="val 50000" name="adj1"/>
              <a:gd fmla="val 83333" name="adj2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 flipH="1" rot="10800000">
            <a:off x="9039916" y="2193339"/>
            <a:ext cx="1327153" cy="907280"/>
          </a:xfrm>
          <a:prstGeom prst="bentUpArrow">
            <a:avLst>
              <a:gd fmla="val 12073" name="adj1"/>
              <a:gd fmla="val 13433" name="adj2"/>
              <a:gd fmla="val 25000" name="adj3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879888" y="4754936"/>
            <a:ext cx="2532888" cy="52061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Instalación de las AWS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 rot="10800000">
            <a:off x="4431619" y="5040505"/>
            <a:ext cx="393056" cy="399753"/>
          </a:xfrm>
          <a:prstGeom prst="bentUpArrow">
            <a:avLst>
              <a:gd fmla="val 12073" name="adj1"/>
              <a:gd fmla="val 13433" name="adj2"/>
              <a:gd fmla="val 25000" name="adj3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 flipH="1" rot="10800000">
            <a:off x="7467992" y="5040500"/>
            <a:ext cx="411865" cy="399755"/>
          </a:xfrm>
          <a:prstGeom prst="bentUpArrow">
            <a:avLst>
              <a:gd fmla="val 12073" name="adj1"/>
              <a:gd fmla="val 13433" name="adj2"/>
              <a:gd fmla="val 25000" name="adj3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165174" y="5472300"/>
            <a:ext cx="2532888" cy="52061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Mantenimiento y Soporte Técnico Continuo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6689107" y="5472300"/>
            <a:ext cx="2532888" cy="52061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Comprobaciones Periódicas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5830048" y="5660734"/>
            <a:ext cx="728503" cy="21101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1097280" y="300725"/>
            <a:ext cx="10058400" cy="1070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s-ES" sz="3600"/>
              <a:t>"Grupo de I+D Tecnológico del INSMET"</a:t>
            </a:r>
            <a:endParaRPr sz="3600"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6301" y="6281331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663694" y="1890503"/>
            <a:ext cx="101949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82" lvl="0" marL="34288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Integrado por profesionales del INSMET y desarrolladores de software  de la Universidad de La Habana,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amparado en un convenio de colaboración interinstitucional.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339643" y="3249946"/>
            <a:ext cx="1060020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Gestión integral del Laboratorio de Calibración del INSMET, asegurando su operatividad conforme a estándares técnicos y de calidad.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Ejecución de tareas de instalación, calibración, operación y mantenimiento de estaciones meteorológicas automáticas a nivel nacional.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Implementación, adaptación y validación de tecnologías  aplicadas a la instrumentación meteorológica.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 de software especializado para el procesamiento, análisis y aprovechamiento de los datos meteorológicos generados por el INSMET.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438497" y="2708724"/>
            <a:ext cx="7731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 Líneas de Acción del Grupo de I+D Tecnológico del INSMET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1097280" y="10630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Laboratorio de calibración del INSMET</a:t>
            </a:r>
            <a:endParaRPr/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1097280" y="1845735"/>
            <a:ext cx="10058400" cy="432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-152400" lvl="0" marL="9143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s-ES" sz="2400"/>
              <a:t>En la sede del Instituto de Meteorología (INSMET) en La Habana se ubica el laboratorio central, responsable de la calibración de los instrumentos del Servicio Meteorológico en las magnitudes de temperatura (5 °C a 50 °C), humedad relativa (30 % a 90 %), presión barométrica (800 hPa a 1100 hPa) y velocidad del viento (0,2 m/s a 50 m/s).</a:t>
            </a:r>
            <a:endParaRPr/>
          </a:p>
          <a:p>
            <a:pPr indent="-152400" lvl="0" marL="9143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s-ES" sz="2400"/>
              <a:t>En el Centro Meteorológico Provincial de Camagüey hay un laboratorio secundario que calibra  termómetros de líquido en vidrio. </a:t>
            </a:r>
            <a:endParaRPr/>
          </a:p>
          <a:p>
            <a:pPr indent="-152400" lvl="0" marL="9143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s-ES" sz="2400"/>
              <a:t>El personal de los laboratorios ha recibido formación en la Norma ISO 17025</a:t>
            </a:r>
            <a:endParaRPr/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8204" y="6230197"/>
            <a:ext cx="1505843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144257" y="444845"/>
            <a:ext cx="7084427" cy="103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Baño Líquido WDJD−5</a:t>
            </a:r>
            <a:endParaRPr/>
          </a:p>
        </p:txBody>
      </p:sp>
      <p:pic>
        <p:nvPicPr>
          <p:cNvPr id="172" name="Google Shape;17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6854" y="231650"/>
            <a:ext cx="4279689" cy="596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1156" y="6306044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/>
          <p:nvPr/>
        </p:nvSpPr>
        <p:spPr>
          <a:xfrm>
            <a:off x="270457" y="1887910"/>
            <a:ext cx="7106395" cy="342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Técnicos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Rango de temperatura: +5 °C a +60 °C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Exactitud del control: ≤ 0,03 °C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Uniformidad de temperatura: &lt; 0,03°C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Patrón: Termómetro Digital Fluke 1502A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Trazabilidad: Instituto Nacional de Metrología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\Microsoft Office\MEDIA\CAGCAT10\j0298897.wmf" id="175" name="Google Shape;17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456" y="1691070"/>
            <a:ext cx="903288" cy="78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111320" y="417569"/>
            <a:ext cx="7210587" cy="103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Calibrador de presión F1-18</a:t>
            </a:r>
            <a:endParaRPr/>
          </a:p>
        </p:txBody>
      </p:sp>
      <p:pic>
        <p:nvPicPr>
          <p:cNvPr id="181" name="Google Shape;18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8396" y="171371"/>
            <a:ext cx="2838625" cy="59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3489" y="6265515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111319" y="1862935"/>
            <a:ext cx="8556164" cy="342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Técnicos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Rango de trabajo: 450 hPa a 1100 hPa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Exactitud del control: ≤ 0.003 % FSD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primario: Barómetro digital Paroscientific 745-23A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viajero: Barómetro digital Paroscientific 740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Trazabilidad: Deutschen Kalibrierdienst (DKD)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\Microsoft Office\MEDIA\CAGCAT10\j0292020.wmf" id="184" name="Google Shape;1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0516" y="2249424"/>
            <a:ext cx="934517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44256" y="1"/>
            <a:ext cx="7290293" cy="103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s-ES"/>
              <a:t>Cámara Climática SETH−Z−042RF</a:t>
            </a:r>
            <a:endParaRPr/>
          </a:p>
        </p:txBody>
      </p:sp>
      <p:pic>
        <p:nvPicPr>
          <p:cNvPr id="190" name="Google Shape;19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1569" y="444844"/>
            <a:ext cx="3835835" cy="558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4105" y="6281331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/>
          <p:nvPr/>
        </p:nvSpPr>
        <p:spPr>
          <a:xfrm>
            <a:off x="144257" y="1035302"/>
            <a:ext cx="6936259" cy="39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Técnicos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Rango de temperatura: +5 °C a +60 °C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Rango de humedad: 30 % al 90 %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de temperatura: Termómetro Digital Fluke 1502A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de humedad: Psicrómetro a Pt100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Trazabilidad: Instituto Nacional de Metrología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\Microsoft Office\MEDIA\CAGCAT10\j0234687.gif" id="193" name="Google Shape;1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9010" y="903146"/>
            <a:ext cx="1099631" cy="64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334852" y="317921"/>
            <a:ext cx="10712091" cy="1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s-ES" sz="3600"/>
              <a:t>Túnel de viento  Westenberg Engenieering WK 80-40-E</a:t>
            </a:r>
            <a:endParaRPr sz="3600"/>
          </a:p>
        </p:txBody>
      </p:sp>
      <p:pic>
        <p:nvPicPr>
          <p:cNvPr id="199" name="Google Shape;19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4282" y="1986944"/>
            <a:ext cx="5363633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8204" y="6273095"/>
            <a:ext cx="1505843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/>
          <p:nvPr/>
        </p:nvSpPr>
        <p:spPr>
          <a:xfrm>
            <a:off x="111320" y="1940208"/>
            <a:ext cx="6340997" cy="4335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Técnicos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Rango de trabajo: 0.2 ms</a:t>
            </a:r>
            <a:r>
              <a:rPr b="1" baseline="30000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50 ms</a:t>
            </a:r>
            <a:r>
              <a:rPr b="1" baseline="30000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  <a:p>
            <a:pPr indent="-342882" lvl="0" marL="342882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turbulencia: &lt; 1%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Patrón: manómetro de presión diferencial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Heise/Ashcroft ST-2H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y sistema de control y cálculo Westi-Box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Trazabilidad: Deutschen Kalibrierdienst (DKD)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\Microsoft Office\MEDIA\CAGCAT10\j0293828.wmf"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2841" y="317920"/>
            <a:ext cx="936563" cy="98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ción">
  <a:themeElements>
    <a:clrScheme name="Retrospección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2015-10-28T12:51:54Z</dcterms:created>
  <dc:creator>Pablo De Varona</dc:creator>
</cp:coreProperties>
</file>