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592" r:id="rId12"/>
    <p:sldId id="593" r:id="rId13"/>
    <p:sldId id="594" r:id="rId14"/>
    <p:sldId id="595" r:id="rId15"/>
    <p:sldId id="587" r:id="rId16"/>
    <p:sldId id="588" r:id="rId17"/>
    <p:sldId id="589" r:id="rId18"/>
    <p:sldId id="590" r:id="rId19"/>
    <p:sldId id="591" r:id="rId20"/>
    <p:sldId id="582" r:id="rId21"/>
    <p:sldId id="583" r:id="rId22"/>
    <p:sldId id="584" r:id="rId23"/>
    <p:sldId id="585" r:id="rId24"/>
    <p:sldId id="586" r:id="rId25"/>
    <p:sldId id="581" r:id="rId26"/>
    <p:sldId id="291" r:id="rId27"/>
    <p:sldId id="286" r:id="rId28"/>
    <p:sldId id="578" r:id="rId29"/>
    <p:sldId id="579" r:id="rId30"/>
    <p:sldId id="580" r:id="rId31"/>
    <p:sldId id="573" r:id="rId32"/>
    <p:sldId id="574" r:id="rId33"/>
    <p:sldId id="575" r:id="rId34"/>
    <p:sldId id="576" r:id="rId35"/>
    <p:sldId id="577" r:id="rId36"/>
    <p:sldId id="321" r:id="rId37"/>
    <p:sldId id="322" r:id="rId38"/>
    <p:sldId id="571" r:id="rId39"/>
    <p:sldId id="572" r:id="rId40"/>
    <p:sldId id="317" r:id="rId41"/>
    <p:sldId id="318" r:id="rId42"/>
    <p:sldId id="319" r:id="rId43"/>
    <p:sldId id="320" r:id="rId44"/>
    <p:sldId id="314" r:id="rId45"/>
    <p:sldId id="315" r:id="rId46"/>
    <p:sldId id="316" r:id="rId47"/>
    <p:sldId id="283" r:id="rId48"/>
    <p:sldId id="297" r:id="rId49"/>
    <p:sldId id="298" r:id="rId50"/>
    <p:sldId id="311" r:id="rId51"/>
    <p:sldId id="305" r:id="rId52"/>
    <p:sldId id="306" r:id="rId53"/>
    <p:sldId id="312" r:id="rId54"/>
    <p:sldId id="313" r:id="rId55"/>
    <p:sldId id="292" r:id="rId56"/>
    <p:sldId id="304" r:id="rId57"/>
    <p:sldId id="279" r:id="rId58"/>
    <p:sldId id="280" r:id="rId59"/>
    <p:sldId id="281" r:id="rId60"/>
    <p:sldId id="282" r:id="rId61"/>
    <p:sldId id="276" r:id="rId62"/>
    <p:sldId id="277" r:id="rId63"/>
    <p:sldId id="278" r:id="rId64"/>
    <p:sldId id="272" r:id="rId65"/>
    <p:sldId id="273" r:id="rId66"/>
    <p:sldId id="274" r:id="rId67"/>
    <p:sldId id="275" r:id="rId68"/>
    <p:sldId id="269" r:id="rId69"/>
    <p:sldId id="270" r:id="rId70"/>
    <p:sldId id="271" r:id="rId71"/>
    <p:sldId id="266" r:id="rId72"/>
    <p:sldId id="267" r:id="rId73"/>
    <p:sldId id="268" r:id="rId74"/>
  </p:sldIdLst>
  <p:sldSz cx="12192000" cy="6858000"/>
  <p:notesSz cx="6858000" cy="9144000"/>
  <p:embeddedFontLst>
    <p:embeddedFont>
      <p:font typeface="Yu Gothic UI Semibold" panose="020B0700000000000000" pitchFamily="34" charset="-128"/>
      <p:bold r:id="rId76"/>
    </p:embeddedFont>
    <p:embeddedFont>
      <p:font typeface="Arial Black" panose="020B0A04020102020204" pitchFamily="34" charset="0"/>
      <p:bold r:id="rId77"/>
    </p:embeddedFont>
    <p:embeddedFont>
      <p:font typeface="Cambria" panose="02040503050406030204" pitchFamily="18" charset="0"/>
      <p:regular r:id="rId78"/>
      <p:bold r:id="rId79"/>
      <p:italic r:id="rId80"/>
      <p:boldItalic r:id="rId81"/>
    </p:embeddedFont>
    <p:embeddedFont>
      <p:font typeface="Helvetica Neue" panose="020B0604020202020204" charset="0"/>
      <p:regular r:id="rId82"/>
      <p:bold r:id="rId83"/>
      <p:italic r:id="rId84"/>
      <p:boldItalic r:id="rId85"/>
    </p:embeddedFont>
    <p:embeddedFont>
      <p:font typeface="Impact" panose="020B0806030902050204" pitchFamily="34" charset="0"/>
      <p:regular r:id="rId86"/>
    </p:embeddedFont>
    <p:embeddedFont>
      <p:font typeface="Lucida Calligraphy" panose="03010101010101010101" pitchFamily="66" charset="0"/>
      <p:regular r:id="rId87"/>
    </p:embeddedFont>
    <p:embeddedFont>
      <p:font typeface="Lucida Handwriting" panose="03010101010101010101" pitchFamily="66" charset="0"/>
      <p:regular r:id="rId88"/>
    </p:embeddedFont>
    <p:embeddedFont>
      <p:font typeface="Montserrat" panose="00000500000000000000" pitchFamily="2" charset="0"/>
      <p:regular r:id="rId89"/>
      <p:bold r:id="rId90"/>
      <p:italic r:id="rId91"/>
      <p:boldItalic r:id="rId92"/>
    </p:embeddedFont>
    <p:embeddedFont>
      <p:font typeface="Open Sans" panose="020B0606030504020204" pitchFamily="34" charset="0"/>
      <p:regular r:id="rId93"/>
      <p:bold r:id="rId94"/>
      <p:italic r:id="rId95"/>
      <p:boldItalic r:id="rId96"/>
    </p:embeddedFont>
    <p:embeddedFont>
      <p:font typeface="Quattrocento Sans" panose="020B0502050000020003" pitchFamily="34" charset="0"/>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Rockwell" panose="02060603020205020403" pitchFamily="18" charset="0"/>
      <p:regular r:id="rId105"/>
      <p:bold r:id="rId106"/>
      <p:italic r:id="rId107"/>
      <p:boldItalic r:id="rId108"/>
    </p:embeddedFont>
    <p:embeddedFont>
      <p:font typeface="Segoe UI" panose="020B0502040204020203"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3" roundtripDataSignature="AMtx7mie+dnpenIaFlCSOztCdtHsyqD9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677"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12" Type="http://schemas.openxmlformats.org/officeDocument/2006/relationships/font" Target="fonts/font37.fntdata"/><Relationship Id="rId16" Type="http://schemas.openxmlformats.org/officeDocument/2006/relationships/slide" Target="slides/slide15.xml"/><Relationship Id="rId107" Type="http://schemas.openxmlformats.org/officeDocument/2006/relationships/font" Target="fonts/font3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102" Type="http://schemas.openxmlformats.org/officeDocument/2006/relationships/font" Target="fonts/font27.fntdata"/><Relationship Id="rId5" Type="http://schemas.openxmlformats.org/officeDocument/2006/relationships/slide" Target="slides/slide4.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customschemas.google.com/relationships/presentationmetadata" Target="metadata"/><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8.fntdata"/><Relationship Id="rId108" Type="http://schemas.openxmlformats.org/officeDocument/2006/relationships/font" Target="fonts/font3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notesMaster" Target="notesMasters/notesMaster1.xml"/><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110" Type="http://schemas.openxmlformats.org/officeDocument/2006/relationships/font" Target="fonts/font35.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8.fntdata"/><Relationship Id="rId88" Type="http://schemas.openxmlformats.org/officeDocument/2006/relationships/font" Target="fonts/font13.fntdata"/><Relationship Id="rId111" Type="http://schemas.openxmlformats.org/officeDocument/2006/relationships/font" Target="fonts/font3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 name="Google Shape;35;p1:notes"/>
          <p:cNvSpPr txBox="1">
            <a:spLocks noGrp="1"/>
          </p:cNvSpPr>
          <p:nvPr>
            <p:ph type="body" idx="1"/>
          </p:nvPr>
        </p:nvSpPr>
        <p:spPr>
          <a:xfrm>
            <a:off x="943610" y="4447461"/>
            <a:ext cx="5189855" cy="4213384"/>
          </a:xfrm>
          <a:prstGeom prst="rect">
            <a:avLst/>
          </a:prstGeom>
          <a:noFill/>
          <a:ln>
            <a:noFill/>
          </a:ln>
        </p:spPr>
        <p:txBody>
          <a:bodyPr spcFirstLastPara="1" wrap="square" lIns="93900" tIns="46925" rIns="93900" bIns="46925"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txBox="1">
            <a:spLocks noGrp="1"/>
          </p:cNvSpPr>
          <p:nvPr>
            <p:ph type="body" idx="1"/>
          </p:nvPr>
        </p:nvSpPr>
        <p:spPr>
          <a:xfrm>
            <a:off x="943610" y="4447461"/>
            <a:ext cx="5189855" cy="4213384"/>
          </a:xfrm>
          <a:prstGeom prst="rect">
            <a:avLst/>
          </a:prstGeom>
          <a:noFill/>
          <a:ln>
            <a:noFill/>
          </a:ln>
        </p:spPr>
        <p:txBody>
          <a:bodyPr spcFirstLastPara="1" wrap="square" lIns="93900" tIns="46925" rIns="93900" bIns="46925" anchor="t" anchorCtr="0">
            <a:noAutofit/>
          </a:bodyPr>
          <a:lstStyle/>
          <a:p>
            <a:pPr marL="0" lvl="0" indent="0" algn="l" rtl="0">
              <a:lnSpc>
                <a:spcPct val="117999"/>
              </a:lnSpc>
              <a:spcBef>
                <a:spcPts val="0"/>
              </a:spcBef>
              <a:spcAft>
                <a:spcPts val="0"/>
              </a:spcAft>
              <a:buSzPts val="1400"/>
              <a:buNone/>
            </a:pPr>
            <a:endParaRPr/>
          </a:p>
        </p:txBody>
      </p:sp>
      <p:sp>
        <p:nvSpPr>
          <p:cNvPr id="44" name="Google Shape;44;p3: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943610" y="4447461"/>
            <a:ext cx="5189855" cy="4213384"/>
          </a:xfrm>
          <a:prstGeom prst="rect">
            <a:avLst/>
          </a:prstGeom>
        </p:spPr>
        <p:txBody>
          <a:bodyPr spcFirstLastPara="1" wrap="square" lIns="93900" tIns="46925" rIns="93900" bIns="46925"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txBox="1">
            <a:spLocks noGrp="1"/>
          </p:cNvSpPr>
          <p:nvPr>
            <p:ph type="body" idx="1"/>
          </p:nvPr>
        </p:nvSpPr>
        <p:spPr>
          <a:xfrm>
            <a:off x="943610" y="4447461"/>
            <a:ext cx="5189855" cy="4213384"/>
          </a:xfrm>
          <a:prstGeom prst="rect">
            <a:avLst/>
          </a:prstGeom>
        </p:spPr>
        <p:txBody>
          <a:bodyPr spcFirstLastPara="1" wrap="square" lIns="93900" tIns="46925" rIns="93900" bIns="46925" anchor="t" anchorCtr="0">
            <a:noAutofit/>
          </a:bodyPr>
          <a:lstStyle/>
          <a:p>
            <a:pPr marL="0" lvl="0" indent="0" algn="l" rtl="0">
              <a:spcBef>
                <a:spcPts val="0"/>
              </a:spcBef>
              <a:spcAft>
                <a:spcPts val="0"/>
              </a:spcAft>
              <a:buNone/>
            </a:pPr>
            <a:endParaRPr/>
          </a:p>
        </p:txBody>
      </p:sp>
      <p:sp>
        <p:nvSpPr>
          <p:cNvPr id="64" name="Google Shape;64;p4: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a:extLst>
            <a:ext uri="{FF2B5EF4-FFF2-40B4-BE49-F238E27FC236}">
              <a16:creationId xmlns:a16="http://schemas.microsoft.com/office/drawing/2014/main" id="{BEC32FB1-9D06-D627-9965-161E5963F0F7}"/>
            </a:ext>
          </a:extLst>
        </p:cNvPr>
        <p:cNvGrpSpPr/>
        <p:nvPr/>
      </p:nvGrpSpPr>
      <p:grpSpPr>
        <a:xfrm>
          <a:off x="0" y="0"/>
          <a:ext cx="0" cy="0"/>
          <a:chOff x="0" y="0"/>
          <a:chExt cx="0" cy="0"/>
        </a:xfrm>
      </p:grpSpPr>
      <p:sp>
        <p:nvSpPr>
          <p:cNvPr id="50" name="Google Shape;50;p3:notes">
            <a:extLst>
              <a:ext uri="{FF2B5EF4-FFF2-40B4-BE49-F238E27FC236}">
                <a16:creationId xmlns:a16="http://schemas.microsoft.com/office/drawing/2014/main" id="{630C8EC8-F5AC-E146-C3AC-A9DD6F1F5B9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a:extLst>
              <a:ext uri="{FF2B5EF4-FFF2-40B4-BE49-F238E27FC236}">
                <a16:creationId xmlns:a16="http://schemas.microsoft.com/office/drawing/2014/main" id="{F535C5AF-116C-CFC8-ACA6-B1C13E1BA1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51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a:extLst>
            <a:ext uri="{FF2B5EF4-FFF2-40B4-BE49-F238E27FC236}">
              <a16:creationId xmlns:a16="http://schemas.microsoft.com/office/drawing/2014/main" id="{86D926C9-BFC6-5540-C94F-E45351A949A4}"/>
            </a:ext>
          </a:extLst>
        </p:cNvPr>
        <p:cNvGrpSpPr/>
        <p:nvPr/>
      </p:nvGrpSpPr>
      <p:grpSpPr>
        <a:xfrm>
          <a:off x="0" y="0"/>
          <a:ext cx="0" cy="0"/>
          <a:chOff x="0" y="0"/>
          <a:chExt cx="0" cy="0"/>
        </a:xfrm>
      </p:grpSpPr>
      <p:sp>
        <p:nvSpPr>
          <p:cNvPr id="50" name="Google Shape;50;p3:notes">
            <a:extLst>
              <a:ext uri="{FF2B5EF4-FFF2-40B4-BE49-F238E27FC236}">
                <a16:creationId xmlns:a16="http://schemas.microsoft.com/office/drawing/2014/main" id="{ECC9BABA-1056-F9F3-5150-73A6CD75329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a:extLst>
              <a:ext uri="{FF2B5EF4-FFF2-40B4-BE49-F238E27FC236}">
                <a16:creationId xmlns:a16="http://schemas.microsoft.com/office/drawing/2014/main" id="{026D8059-0693-DE76-5663-4E2E2A0E18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2594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46696099c2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a:extLst>
            <a:ext uri="{FF2B5EF4-FFF2-40B4-BE49-F238E27FC236}">
              <a16:creationId xmlns:a16="http://schemas.microsoft.com/office/drawing/2014/main" id="{2BC4C703-B06A-8BBF-0C68-FC49B140F40D}"/>
            </a:ext>
          </a:extLst>
        </p:cNvPr>
        <p:cNvGrpSpPr/>
        <p:nvPr/>
      </p:nvGrpSpPr>
      <p:grpSpPr>
        <a:xfrm>
          <a:off x="0" y="0"/>
          <a:ext cx="0" cy="0"/>
          <a:chOff x="0" y="0"/>
          <a:chExt cx="0" cy="0"/>
        </a:xfrm>
      </p:grpSpPr>
      <p:sp>
        <p:nvSpPr>
          <p:cNvPr id="50" name="Google Shape;50;p3:notes">
            <a:extLst>
              <a:ext uri="{FF2B5EF4-FFF2-40B4-BE49-F238E27FC236}">
                <a16:creationId xmlns:a16="http://schemas.microsoft.com/office/drawing/2014/main" id="{C35DD9E3-1CCF-2609-63C0-A633CCF180C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a:extLst>
              <a:ext uri="{FF2B5EF4-FFF2-40B4-BE49-F238E27FC236}">
                <a16:creationId xmlns:a16="http://schemas.microsoft.com/office/drawing/2014/main" id="{53B98A7E-4C1F-0586-054E-081AAE7D82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107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a:extLst>
            <a:ext uri="{FF2B5EF4-FFF2-40B4-BE49-F238E27FC236}">
              <a16:creationId xmlns:a16="http://schemas.microsoft.com/office/drawing/2014/main" id="{6697E542-695E-45CD-8D77-4CCE2C292C58}"/>
            </a:ext>
          </a:extLst>
        </p:cNvPr>
        <p:cNvGrpSpPr/>
        <p:nvPr/>
      </p:nvGrpSpPr>
      <p:grpSpPr>
        <a:xfrm>
          <a:off x="0" y="0"/>
          <a:ext cx="0" cy="0"/>
          <a:chOff x="0" y="0"/>
          <a:chExt cx="0" cy="0"/>
        </a:xfrm>
      </p:grpSpPr>
      <p:sp>
        <p:nvSpPr>
          <p:cNvPr id="50" name="Google Shape;50;p3:notes">
            <a:extLst>
              <a:ext uri="{FF2B5EF4-FFF2-40B4-BE49-F238E27FC236}">
                <a16:creationId xmlns:a16="http://schemas.microsoft.com/office/drawing/2014/main" id="{D6F83873-3957-FA7E-1B8B-532C13720174}"/>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a:extLst>
              <a:ext uri="{FF2B5EF4-FFF2-40B4-BE49-F238E27FC236}">
                <a16:creationId xmlns:a16="http://schemas.microsoft.com/office/drawing/2014/main" id="{6E984C71-4C1A-9BC5-9B42-E8A2AA7E28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008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a:extLst>
            <a:ext uri="{FF2B5EF4-FFF2-40B4-BE49-F238E27FC236}">
              <a16:creationId xmlns:a16="http://schemas.microsoft.com/office/drawing/2014/main" id="{892CEFA8-69B0-AF67-46A2-154043FACD66}"/>
            </a:ext>
          </a:extLst>
        </p:cNvPr>
        <p:cNvGrpSpPr/>
        <p:nvPr/>
      </p:nvGrpSpPr>
      <p:grpSpPr>
        <a:xfrm>
          <a:off x="0" y="0"/>
          <a:ext cx="0" cy="0"/>
          <a:chOff x="0" y="0"/>
          <a:chExt cx="0" cy="0"/>
        </a:xfrm>
      </p:grpSpPr>
      <p:sp>
        <p:nvSpPr>
          <p:cNvPr id="41" name="Google Shape;41;p1:notes">
            <a:extLst>
              <a:ext uri="{FF2B5EF4-FFF2-40B4-BE49-F238E27FC236}">
                <a16:creationId xmlns:a16="http://schemas.microsoft.com/office/drawing/2014/main" id="{3F8E7B2F-2358-6692-EB1A-6A30FB8D3E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a:extLst>
              <a:ext uri="{FF2B5EF4-FFF2-40B4-BE49-F238E27FC236}">
                <a16:creationId xmlns:a16="http://schemas.microsoft.com/office/drawing/2014/main" id="{695CDF12-B0A2-7B2E-C167-D6D7016809A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953942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4093913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46696099c2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 name="Google Shape;57;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a:extLst>
            <a:ext uri="{FF2B5EF4-FFF2-40B4-BE49-F238E27FC236}">
              <a16:creationId xmlns:a16="http://schemas.microsoft.com/office/drawing/2014/main" id="{0AA8D87B-3700-3E45-18F3-0375011F011D}"/>
            </a:ext>
          </a:extLst>
        </p:cNvPr>
        <p:cNvGrpSpPr/>
        <p:nvPr/>
      </p:nvGrpSpPr>
      <p:grpSpPr>
        <a:xfrm>
          <a:off x="0" y="0"/>
          <a:ext cx="0" cy="0"/>
          <a:chOff x="0" y="0"/>
          <a:chExt cx="0" cy="0"/>
        </a:xfrm>
      </p:grpSpPr>
      <p:sp>
        <p:nvSpPr>
          <p:cNvPr id="50" name="Google Shape;50;p3:notes">
            <a:extLst>
              <a:ext uri="{FF2B5EF4-FFF2-40B4-BE49-F238E27FC236}">
                <a16:creationId xmlns:a16="http://schemas.microsoft.com/office/drawing/2014/main" id="{2A7E3399-808E-8B5B-D314-5EE9DC83394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a:extLst>
              <a:ext uri="{FF2B5EF4-FFF2-40B4-BE49-F238E27FC236}">
                <a16:creationId xmlns:a16="http://schemas.microsoft.com/office/drawing/2014/main" id="{9A850A3A-2C49-7443-A1DF-4C76B576A7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118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46696099c2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9F2ADEB8-E12D-570A-A68C-5F3A08E70047}"/>
            </a:ext>
          </a:extLst>
        </p:cNvPr>
        <p:cNvGrpSpPr/>
        <p:nvPr/>
      </p:nvGrpSpPr>
      <p:grpSpPr>
        <a:xfrm>
          <a:off x="0" y="0"/>
          <a:ext cx="0" cy="0"/>
          <a:chOff x="0" y="0"/>
          <a:chExt cx="0" cy="0"/>
        </a:xfrm>
      </p:grpSpPr>
      <p:sp>
        <p:nvSpPr>
          <p:cNvPr id="56" name="Google Shape;56;g346696099c2_0_6:notes">
            <a:extLst>
              <a:ext uri="{FF2B5EF4-FFF2-40B4-BE49-F238E27FC236}">
                <a16:creationId xmlns:a16="http://schemas.microsoft.com/office/drawing/2014/main" id="{E7EE58E6-1063-F3F9-65B1-0E0825F01BE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346696099c2_0_6:notes">
            <a:extLst>
              <a:ext uri="{FF2B5EF4-FFF2-40B4-BE49-F238E27FC236}">
                <a16:creationId xmlns:a16="http://schemas.microsoft.com/office/drawing/2014/main" id="{B4AE6F35-77BE-44F2-13FD-BB4FBE5401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784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46696099c2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a:extLst>
            <a:ext uri="{FF2B5EF4-FFF2-40B4-BE49-F238E27FC236}">
              <a16:creationId xmlns:a16="http://schemas.microsoft.com/office/drawing/2014/main" id="{F5A15676-C71D-53D7-32F4-F6DBC402F7C4}"/>
            </a:ext>
          </a:extLst>
        </p:cNvPr>
        <p:cNvGrpSpPr/>
        <p:nvPr/>
      </p:nvGrpSpPr>
      <p:grpSpPr>
        <a:xfrm>
          <a:off x="0" y="0"/>
          <a:ext cx="0" cy="0"/>
          <a:chOff x="0" y="0"/>
          <a:chExt cx="0" cy="0"/>
        </a:xfrm>
      </p:grpSpPr>
      <p:sp>
        <p:nvSpPr>
          <p:cNvPr id="50" name="Google Shape;50;p3:notes">
            <a:extLst>
              <a:ext uri="{FF2B5EF4-FFF2-40B4-BE49-F238E27FC236}">
                <a16:creationId xmlns:a16="http://schemas.microsoft.com/office/drawing/2014/main" id="{D7B67FCA-8EEF-CB12-A9C3-05D62368046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a:extLst>
              <a:ext uri="{FF2B5EF4-FFF2-40B4-BE49-F238E27FC236}">
                <a16:creationId xmlns:a16="http://schemas.microsoft.com/office/drawing/2014/main" id="{F0845DF7-F71E-9E38-1DBE-76A3CEE28E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94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 name="Google Shape;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a:extLst>
            <a:ext uri="{FF2B5EF4-FFF2-40B4-BE49-F238E27FC236}">
              <a16:creationId xmlns:a16="http://schemas.microsoft.com/office/drawing/2014/main" id="{3471B5EF-B55F-16BE-E1D6-AF9F0E289B86}"/>
            </a:ext>
          </a:extLst>
        </p:cNvPr>
        <p:cNvGrpSpPr/>
        <p:nvPr/>
      </p:nvGrpSpPr>
      <p:grpSpPr>
        <a:xfrm>
          <a:off x="0" y="0"/>
          <a:ext cx="0" cy="0"/>
          <a:chOff x="0" y="0"/>
          <a:chExt cx="0" cy="0"/>
        </a:xfrm>
      </p:grpSpPr>
      <p:sp>
        <p:nvSpPr>
          <p:cNvPr id="50" name="Google Shape;50;p3:notes">
            <a:extLst>
              <a:ext uri="{FF2B5EF4-FFF2-40B4-BE49-F238E27FC236}">
                <a16:creationId xmlns:a16="http://schemas.microsoft.com/office/drawing/2014/main" id="{0DF1BB13-74C2-0BA7-6817-DAC5DC915F0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a:extLst>
              <a:ext uri="{FF2B5EF4-FFF2-40B4-BE49-F238E27FC236}">
                <a16:creationId xmlns:a16="http://schemas.microsoft.com/office/drawing/2014/main" id="{C1F8E4F2-27CE-37E3-3BB7-051EA36813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414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46696099c2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50</a:t>
            </a:fld>
            <a:endParaRPr lang="en-US" dirty="0"/>
          </a:p>
        </p:txBody>
      </p:sp>
    </p:spTree>
    <p:extLst>
      <p:ext uri="{BB962C8B-B14F-4D97-AF65-F5344CB8AC3E}">
        <p14:creationId xmlns:p14="http://schemas.microsoft.com/office/powerpoint/2010/main" val="8203725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I" dirty="0"/>
          </a:p>
        </p:txBody>
      </p:sp>
    </p:spTree>
    <p:extLst>
      <p:ext uri="{BB962C8B-B14F-4D97-AF65-F5344CB8AC3E}">
        <p14:creationId xmlns:p14="http://schemas.microsoft.com/office/powerpoint/2010/main" val="771662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 name="Google Shape;3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70477d5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70477d59f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46696099c2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8" name="Google Shape;68;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 name="Google Shape;4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 name="Google Shape;4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46696099c2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6" name="Google Shape;56;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46696099c2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3" name="Google Shape;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0" name="Google Shape;9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46696099c2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7" name="Google Shape;97;g34669609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7"/>
          <p:cNvSpPr txBox="1">
            <a:spLocks noGrp="1"/>
          </p:cNvSpPr>
          <p:nvPr>
            <p:ph type="ctrTitle"/>
          </p:nvPr>
        </p:nvSpPr>
        <p:spPr>
          <a:xfrm>
            <a:off x="551384" y="1913157"/>
            <a:ext cx="7963966" cy="323287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859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 name="Google Shape;14;p7"/>
          <p:cNvCxnSpPr/>
          <p:nvPr/>
        </p:nvCxnSpPr>
        <p:spPr>
          <a:xfrm>
            <a:off x="667916" y="1913157"/>
            <a:ext cx="2916821" cy="0"/>
          </a:xfrm>
          <a:prstGeom prst="straightConnector1">
            <a:avLst/>
          </a:prstGeom>
          <a:noFill/>
          <a:ln w="25400" cap="flat" cmpd="sng">
            <a:solidFill>
              <a:srgbClr val="1C3454"/>
            </a:solidFill>
            <a:prstDash val="solid"/>
            <a:round/>
            <a:headEnd type="none" w="sm" len="sm"/>
            <a:tailEnd type="none" w="sm" len="sm"/>
          </a:ln>
        </p:spPr>
      </p:cxnSp>
      <p:sp>
        <p:nvSpPr>
          <p:cNvPr id="15" name="Google Shape;15;p7"/>
          <p:cNvSpPr txBox="1">
            <a:spLocks noGrp="1"/>
          </p:cNvSpPr>
          <p:nvPr>
            <p:ph type="body" idx="1"/>
          </p:nvPr>
        </p:nvSpPr>
        <p:spPr>
          <a:xfrm>
            <a:off x="551384" y="1111375"/>
            <a:ext cx="10107612" cy="56991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rgbClr val="1C3454"/>
              </a:buClr>
              <a:buSzPts val="2400"/>
              <a:buNone/>
              <a:defRPr sz="2400">
                <a:solidFill>
                  <a:srgbClr val="1C3454"/>
                </a:solidFill>
              </a:defRPr>
            </a:lvl1pPr>
            <a:lvl2pPr marL="914400" lvl="1" indent="-228600" algn="l">
              <a:lnSpc>
                <a:spcPct val="100000"/>
              </a:lnSpc>
              <a:spcBef>
                <a:spcPts val="480"/>
              </a:spcBef>
              <a:spcAft>
                <a:spcPts val="0"/>
              </a:spcAft>
              <a:buClr>
                <a:srgbClr val="1C3454"/>
              </a:buClr>
              <a:buSzPts val="2400"/>
              <a:buNone/>
              <a:defRPr sz="2400">
                <a:solidFill>
                  <a:srgbClr val="1C3454"/>
                </a:solidFill>
              </a:defRPr>
            </a:lvl2pPr>
            <a:lvl3pPr marL="1371600" lvl="2" indent="-228600" algn="l">
              <a:lnSpc>
                <a:spcPct val="100000"/>
              </a:lnSpc>
              <a:spcBef>
                <a:spcPts val="480"/>
              </a:spcBef>
              <a:spcAft>
                <a:spcPts val="0"/>
              </a:spcAft>
              <a:buClr>
                <a:srgbClr val="1C3454"/>
              </a:buClr>
              <a:buSzPts val="2400"/>
              <a:buNone/>
              <a:defRPr sz="2400">
                <a:solidFill>
                  <a:srgbClr val="1C3454"/>
                </a:solidFill>
              </a:defRPr>
            </a:lvl3pPr>
            <a:lvl4pPr marL="1828800" lvl="3" indent="-228600" algn="l">
              <a:lnSpc>
                <a:spcPct val="100000"/>
              </a:lnSpc>
              <a:spcBef>
                <a:spcPts val="480"/>
              </a:spcBef>
              <a:spcAft>
                <a:spcPts val="0"/>
              </a:spcAft>
              <a:buClr>
                <a:srgbClr val="1C3454"/>
              </a:buClr>
              <a:buSzPts val="2400"/>
              <a:buNone/>
              <a:defRPr sz="2400">
                <a:solidFill>
                  <a:srgbClr val="1C3454"/>
                </a:solidFill>
              </a:defRPr>
            </a:lvl4pPr>
            <a:lvl5pPr marL="2286000" lvl="4" indent="-228600" algn="l">
              <a:lnSpc>
                <a:spcPct val="100000"/>
              </a:lnSpc>
              <a:spcBef>
                <a:spcPts val="480"/>
              </a:spcBef>
              <a:spcAft>
                <a:spcPts val="0"/>
              </a:spcAft>
              <a:buClr>
                <a:srgbClr val="1C3454"/>
              </a:buClr>
              <a:buSzPts val="2400"/>
              <a:buNone/>
              <a:defRPr sz="2400">
                <a:solidFill>
                  <a:srgbClr val="1C345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16" name="Google Shape;16;p7"/>
          <p:cNvCxnSpPr/>
          <p:nvPr/>
        </p:nvCxnSpPr>
        <p:spPr>
          <a:xfrm>
            <a:off x="667915" y="5146035"/>
            <a:ext cx="2916821" cy="0"/>
          </a:xfrm>
          <a:prstGeom prst="straightConnector1">
            <a:avLst/>
          </a:prstGeom>
          <a:noFill/>
          <a:ln w="25400" cap="flat" cmpd="sng">
            <a:solidFill>
              <a:srgbClr val="1C3454"/>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4B4A-75C6-1068-0184-18D660A8E9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87E9EE-DF5B-B00B-DE91-65C565A8E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F7220B-30A7-675A-AF18-B77A49E745D0}"/>
              </a:ext>
            </a:extLst>
          </p:cNvPr>
          <p:cNvSpPr>
            <a:spLocks noGrp="1"/>
          </p:cNvSpPr>
          <p:nvPr>
            <p:ph type="dt" sz="half" idx="10"/>
          </p:nvPr>
        </p:nvSpPr>
        <p:spPr/>
        <p:txBody>
          <a:bodyPr/>
          <a:lstStyle/>
          <a:p>
            <a:fld id="{F9D7FA3C-E7A3-44B1-B6CE-DA5A3627A7E8}" type="datetimeFigureOut">
              <a:rPr lang="en-US" smtClean="0"/>
              <a:t>5/7/2025</a:t>
            </a:fld>
            <a:endParaRPr lang="en-US"/>
          </a:p>
        </p:txBody>
      </p:sp>
      <p:sp>
        <p:nvSpPr>
          <p:cNvPr id="5" name="Footer Placeholder 4">
            <a:extLst>
              <a:ext uri="{FF2B5EF4-FFF2-40B4-BE49-F238E27FC236}">
                <a16:creationId xmlns:a16="http://schemas.microsoft.com/office/drawing/2014/main" id="{58D2A2C7-F230-BB95-A354-42B714B5F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E6285-F985-5521-2565-6ACE4414CBF2}"/>
              </a:ext>
            </a:extLst>
          </p:cNvPr>
          <p:cNvSpPr>
            <a:spLocks noGrp="1"/>
          </p:cNvSpPr>
          <p:nvPr>
            <p:ph type="sldNum" sz="quarter" idx="12"/>
          </p:nvPr>
        </p:nvSpPr>
        <p:spPr/>
        <p:txBody>
          <a:bodyPr/>
          <a:lstStyle/>
          <a:p>
            <a:fld id="{F5E29251-D39B-48D0-9EB4-CC9199FD50FB}" type="slidenum">
              <a:rPr lang="en-US" smtClean="0"/>
              <a:t>‹#›</a:t>
            </a:fld>
            <a:endParaRPr lang="en-US"/>
          </a:p>
        </p:txBody>
      </p:sp>
    </p:spTree>
    <p:extLst>
      <p:ext uri="{BB962C8B-B14F-4D97-AF65-F5344CB8AC3E}">
        <p14:creationId xmlns:p14="http://schemas.microsoft.com/office/powerpoint/2010/main" val="404149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L="0" marR="0" lvl="1"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2pPr>
            <a:lvl3pPr marL="0" marR="0" lvl="2"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3pPr>
            <a:lvl4pPr marL="0" marR="0" lvl="3"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4pPr>
            <a:lvl5pPr marL="0" marR="0" lvl="4"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5pPr>
            <a:lvl6pPr marL="0" marR="0" lvl="5"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6pPr>
            <a:lvl7pPr marL="0" marR="0" lvl="6"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7pPr>
            <a:lvl8pPr marL="0" marR="0" lvl="7"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8pPr>
            <a:lvl9pPr marL="0" marR="0" lvl="8"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859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L="0" marR="0" lvl="1"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2pPr>
            <a:lvl3pPr marL="0" marR="0" lvl="2"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3pPr>
            <a:lvl4pPr marL="0" marR="0" lvl="3"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4pPr>
            <a:lvl5pPr marL="0" marR="0" lvl="4"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5pPr>
            <a:lvl6pPr marL="0" marR="0" lvl="5"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6pPr>
            <a:lvl7pPr marL="0" marR="0" lvl="6"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7pPr>
            <a:lvl8pPr marL="0" marR="0" lvl="7"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8pPr>
            <a:lvl9pPr marL="0" marR="0" lvl="8"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914400" y="1285875"/>
            <a:ext cx="10363200" cy="4286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85980"/>
              </a:buClr>
              <a:buSzPts val="4000"/>
              <a:buFont typeface="Open Sans"/>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859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L="0" marR="0" lvl="1"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2pPr>
            <a:lvl3pPr marL="0" marR="0" lvl="2"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3pPr>
            <a:lvl4pPr marL="0" marR="0" lvl="3"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4pPr>
            <a:lvl5pPr marL="0" marR="0" lvl="4"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5pPr>
            <a:lvl6pPr marL="0" marR="0" lvl="5"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6pPr>
            <a:lvl7pPr marL="0" marR="0" lvl="6"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7pPr>
            <a:lvl8pPr marL="0" marR="0" lvl="7"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8pPr>
            <a:lvl9pPr marL="0" marR="0" lvl="8"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85980"/>
              </a:buClr>
              <a:buSzPts val="4400"/>
              <a:buFont typeface="Open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3" name="Google Shape;33;p1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4" name="Google Shape;34;p11"/>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5" name="Google Shape;35;p11"/>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6" name="Google Shape;36;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L="0" marR="0" lvl="1"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2pPr>
            <a:lvl3pPr marL="0" marR="0" lvl="2"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3pPr>
            <a:lvl4pPr marL="0" marR="0" lvl="3"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4pPr>
            <a:lvl5pPr marL="0" marR="0" lvl="4"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5pPr>
            <a:lvl6pPr marL="0" marR="0" lvl="5"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6pPr>
            <a:lvl7pPr marL="0" marR="0" lvl="6"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7pPr>
            <a:lvl8pPr marL="0" marR="0" lvl="7"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8pPr>
            <a:lvl9pPr marL="0" marR="0" lvl="8"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859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L="0" marR="0" lvl="1"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2pPr>
            <a:lvl3pPr marL="0" marR="0" lvl="2"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3pPr>
            <a:lvl4pPr marL="0" marR="0" lvl="3"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4pPr>
            <a:lvl5pPr marL="0" marR="0" lvl="4"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5pPr>
            <a:lvl6pPr marL="0" marR="0" lvl="5"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6pPr>
            <a:lvl7pPr marL="0" marR="0" lvl="6"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7pPr>
            <a:lvl8pPr marL="0" marR="0" lvl="7"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8pPr>
            <a:lvl9pPr marL="0" marR="0" lvl="8"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859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0" name="Google Shape;20;p8"/>
          <p:cNvSpPr txBox="1">
            <a:spLocks noGrp="1"/>
          </p:cNvSpPr>
          <p:nvPr>
            <p:ph type="sldNum" idx="12"/>
          </p:nvPr>
        </p:nvSpPr>
        <p:spPr>
          <a:xfrm>
            <a:off x="4050643" y="5684550"/>
            <a:ext cx="368836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L="0" lvl="1"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2pPr>
            <a:lvl3pPr marL="0" lvl="2"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3pPr>
            <a:lvl4pPr marL="0" lvl="3"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4pPr>
            <a:lvl5pPr marL="0" lvl="4"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5pPr>
            <a:lvl6pPr marL="0" lvl="5"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6pPr>
            <a:lvl7pPr marL="0" lvl="6"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7pPr>
            <a:lvl8pPr marL="0" lvl="7"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8pPr>
            <a:lvl9pPr marL="0" lvl="8" indent="0" algn="r">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endParaRPr lang="en-US" dirty="0"/>
          </a:p>
        </p:txBody>
      </p:sp>
      <p:pic>
        <p:nvPicPr>
          <p:cNvPr id="5" name="Picture 4" descr="A logo of a satellite dish&#10;&#10;AI-generated content may be incorrect.">
            <a:extLst>
              <a:ext uri="{FF2B5EF4-FFF2-40B4-BE49-F238E27FC236}">
                <a16:creationId xmlns:a16="http://schemas.microsoft.com/office/drawing/2014/main" id="{03E11848-E8EB-B0BF-0D68-427A73A66B71}"/>
              </a:ext>
            </a:extLst>
          </p:cNvPr>
          <p:cNvPicPr>
            <a:picLocks noChangeAspect="1"/>
          </p:cNvPicPr>
          <p:nvPr userDrawn="1"/>
        </p:nvPicPr>
        <p:blipFill>
          <a:blip r:embed="rId2"/>
          <a:stretch>
            <a:fillRect/>
          </a:stretch>
        </p:blipFill>
        <p:spPr>
          <a:xfrm>
            <a:off x="8913412" y="4028491"/>
            <a:ext cx="3227490" cy="2401716"/>
          </a:xfrm>
          <a:prstGeom prst="rect">
            <a:avLst/>
          </a:prstGeom>
        </p:spPr>
      </p:pic>
      <p:sp>
        <p:nvSpPr>
          <p:cNvPr id="4" name="Text Placeholder 3">
            <a:extLst>
              <a:ext uri="{FF2B5EF4-FFF2-40B4-BE49-F238E27FC236}">
                <a16:creationId xmlns:a16="http://schemas.microsoft.com/office/drawing/2014/main" id="{2C0612A5-71AB-29F9-3E00-DCF2BF941E16}"/>
              </a:ext>
            </a:extLst>
          </p:cNvPr>
          <p:cNvSpPr>
            <a:spLocks noGrp="1"/>
          </p:cNvSpPr>
          <p:nvPr>
            <p:ph type="body" sz="quarter" idx="13" hasCustomPrompt="1"/>
          </p:nvPr>
        </p:nvSpPr>
        <p:spPr>
          <a:xfrm>
            <a:off x="3876675" y="6205538"/>
            <a:ext cx="4102100" cy="441325"/>
          </a:xfrm>
        </p:spPr>
        <p:txBody>
          <a:bodyPr>
            <a:normAutofit/>
          </a:bodyPr>
          <a:lstStyle>
            <a:lvl1pPr>
              <a:defRPr sz="1000"/>
            </a:lvl1pPr>
          </a:lstStyle>
          <a:p>
            <a:pPr marL="0" lvl="0" indent="0" algn="r" rtl="0">
              <a:spcBef>
                <a:spcPts val="0"/>
              </a:spcBef>
              <a:spcAft>
                <a:spcPts val="0"/>
              </a:spcAft>
              <a:buNone/>
            </a:pPr>
            <a:r>
              <a:rPr lang="en-US" dirty="0"/>
              <a:t>SOFF Country Update – Trinidad and Tobago</a:t>
            </a:r>
          </a:p>
        </p:txBody>
      </p:sp>
    </p:spTree>
    <p:extLst>
      <p:ext uri="{BB962C8B-B14F-4D97-AF65-F5344CB8AC3E}">
        <p14:creationId xmlns:p14="http://schemas.microsoft.com/office/powerpoint/2010/main" val="78521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with content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11A3C84-9515-A585-9D76-99664DD2C624}"/>
              </a:ext>
            </a:extLst>
          </p:cNvPr>
          <p:cNvGrpSpPr/>
          <p:nvPr userDrawn="1"/>
        </p:nvGrpSpPr>
        <p:grpSpPr>
          <a:xfrm>
            <a:off x="1" y="0"/>
            <a:ext cx="12191900" cy="6858000"/>
            <a:chOff x="0" y="0"/>
            <a:chExt cx="9143925" cy="6335295"/>
          </a:xfrm>
        </p:grpSpPr>
        <p:sp>
          <p:nvSpPr>
            <p:cNvPr id="12" name="Freeform: Shape 11">
              <a:extLst>
                <a:ext uri="{FF2B5EF4-FFF2-40B4-BE49-F238E27FC236}">
                  <a16:creationId xmlns:a16="http://schemas.microsoft.com/office/drawing/2014/main" id="{434C1043-000F-113E-AD51-1A22D3236B35}"/>
                </a:ext>
              </a:extLst>
            </p:cNvPr>
            <p:cNvSpPr/>
            <p:nvPr/>
          </p:nvSpPr>
          <p:spPr>
            <a:xfrm flipV="1">
              <a:off x="0" y="0"/>
              <a:ext cx="9143925" cy="6335295"/>
            </a:xfrm>
            <a:custGeom>
              <a:avLst/>
              <a:gdLst>
                <a:gd name="connsiteX0" fmla="*/ 9143926 w 9143925"/>
                <a:gd name="connsiteY0" fmla="*/ 59368 h 6335295"/>
                <a:gd name="connsiteX1" fmla="*/ 9128855 w 9143925"/>
                <a:gd name="connsiteY1" fmla="*/ 29226 h 6335295"/>
                <a:gd name="connsiteX2" fmla="*/ 9131651 w 9143925"/>
                <a:gd name="connsiteY2" fmla="*/ 0 h 6335295"/>
                <a:gd name="connsiteX3" fmla="*/ 0 w 9143925"/>
                <a:gd name="connsiteY3" fmla="*/ 0 h 6335295"/>
                <a:gd name="connsiteX4" fmla="*/ 0 w 9143925"/>
                <a:gd name="connsiteY4" fmla="*/ 5241406 h 6335295"/>
                <a:gd name="connsiteX5" fmla="*/ 35957 w 9143925"/>
                <a:gd name="connsiteY5" fmla="*/ 5401345 h 6335295"/>
                <a:gd name="connsiteX6" fmla="*/ 24029 w 9143925"/>
                <a:gd name="connsiteY6" fmla="*/ 5404637 h 6335295"/>
                <a:gd name="connsiteX7" fmla="*/ 0 w 9143925"/>
                <a:gd name="connsiteY7" fmla="*/ 5294537 h 6335295"/>
                <a:gd name="connsiteX8" fmla="*/ 0 w 9143925"/>
                <a:gd name="connsiteY8" fmla="*/ 6323120 h 6335295"/>
                <a:gd name="connsiteX9" fmla="*/ 34299 w 9143925"/>
                <a:gd name="connsiteY9" fmla="*/ 6335296 h 6335295"/>
                <a:gd name="connsiteX10" fmla="*/ 56695 w 9143925"/>
                <a:gd name="connsiteY10" fmla="*/ 6310895 h 6335295"/>
                <a:gd name="connsiteX11" fmla="*/ 88767 w 9143925"/>
                <a:gd name="connsiteY11" fmla="*/ 6311068 h 6335295"/>
                <a:gd name="connsiteX12" fmla="*/ 114455 w 9143925"/>
                <a:gd name="connsiteY12" fmla="*/ 6295057 h 6335295"/>
                <a:gd name="connsiteX13" fmla="*/ 149422 w 9143925"/>
                <a:gd name="connsiteY13" fmla="*/ 6302481 h 6335295"/>
                <a:gd name="connsiteX14" fmla="*/ 161499 w 9143925"/>
                <a:gd name="connsiteY14" fmla="*/ 6252170 h 6335295"/>
                <a:gd name="connsiteX15" fmla="*/ 195352 w 9143925"/>
                <a:gd name="connsiteY15" fmla="*/ 6256798 h 6335295"/>
                <a:gd name="connsiteX16" fmla="*/ 458685 w 9143925"/>
                <a:gd name="connsiteY16" fmla="*/ 6234823 h 6335295"/>
                <a:gd name="connsiteX17" fmla="*/ 496572 w 9143925"/>
                <a:gd name="connsiteY17" fmla="*/ 6249473 h 6335295"/>
                <a:gd name="connsiteX18" fmla="*/ 527729 w 9143925"/>
                <a:gd name="connsiteY18" fmla="*/ 6247196 h 6335295"/>
                <a:gd name="connsiteX19" fmla="*/ 551956 w 9143925"/>
                <a:gd name="connsiteY19" fmla="*/ 6227622 h 6335295"/>
                <a:gd name="connsiteX20" fmla="*/ 570813 w 9143925"/>
                <a:gd name="connsiteY20" fmla="*/ 6194683 h 6335295"/>
                <a:gd name="connsiteX21" fmla="*/ 610879 w 9143925"/>
                <a:gd name="connsiteY21" fmla="*/ 6214530 h 6335295"/>
                <a:gd name="connsiteX22" fmla="*/ 627756 w 9143925"/>
                <a:gd name="connsiteY22" fmla="*/ 6176717 h 6335295"/>
                <a:gd name="connsiteX23" fmla="*/ 655968 w 9143925"/>
                <a:gd name="connsiteY23" fmla="*/ 6167066 h 6335295"/>
                <a:gd name="connsiteX24" fmla="*/ 843846 w 9143925"/>
                <a:gd name="connsiteY24" fmla="*/ 6178969 h 6335295"/>
                <a:gd name="connsiteX25" fmla="*/ 866440 w 9143925"/>
                <a:gd name="connsiteY25" fmla="*/ 6155460 h 6335295"/>
                <a:gd name="connsiteX26" fmla="*/ 894454 w 9143925"/>
                <a:gd name="connsiteY26" fmla="*/ 6145338 h 6335295"/>
                <a:gd name="connsiteX27" fmla="*/ 920710 w 9143925"/>
                <a:gd name="connsiteY27" fmla="*/ 6130836 h 6335295"/>
                <a:gd name="connsiteX28" fmla="*/ 947734 w 9143925"/>
                <a:gd name="connsiteY28" fmla="*/ 6118240 h 6335295"/>
                <a:gd name="connsiteX29" fmla="*/ 972828 w 9143925"/>
                <a:gd name="connsiteY29" fmla="*/ 6100892 h 6335295"/>
                <a:gd name="connsiteX30" fmla="*/ 1010171 w 9143925"/>
                <a:gd name="connsiteY30" fmla="*/ 6113587 h 6335295"/>
                <a:gd name="connsiteX31" fmla="*/ 1030191 w 9143925"/>
                <a:gd name="connsiteY31" fmla="*/ 6083891 h 6335295"/>
                <a:gd name="connsiteX32" fmla="*/ 1057660 w 9143925"/>
                <a:gd name="connsiteY32" fmla="*/ 6072409 h 6335295"/>
                <a:gd name="connsiteX33" fmla="*/ 1076814 w 9143925"/>
                <a:gd name="connsiteY33" fmla="*/ 6040708 h 6335295"/>
                <a:gd name="connsiteX34" fmla="*/ 1103764 w 9143925"/>
                <a:gd name="connsiteY34" fmla="*/ 6028038 h 6335295"/>
                <a:gd name="connsiteX35" fmla="*/ 1137048 w 9143925"/>
                <a:gd name="connsiteY35" fmla="*/ 6024152 h 6335295"/>
                <a:gd name="connsiteX36" fmla="*/ 1321685 w 9143925"/>
                <a:gd name="connsiteY36" fmla="*/ 6043727 h 6335295"/>
                <a:gd name="connsiteX37" fmla="*/ 1347992 w 9143925"/>
                <a:gd name="connsiteY37" fmla="*/ 6016208 h 6335295"/>
                <a:gd name="connsiteX38" fmla="*/ 1381202 w 9143925"/>
                <a:gd name="connsiteY38" fmla="*/ 6038976 h 6335295"/>
                <a:gd name="connsiteX39" fmla="*/ 1406642 w 9143925"/>
                <a:gd name="connsiteY39" fmla="*/ 6005245 h 6335295"/>
                <a:gd name="connsiteX40" fmla="*/ 1438145 w 9143925"/>
                <a:gd name="connsiteY40" fmla="*/ 6015713 h 6335295"/>
                <a:gd name="connsiteX41" fmla="*/ 1466084 w 9143925"/>
                <a:gd name="connsiteY41" fmla="*/ 6000296 h 6335295"/>
                <a:gd name="connsiteX42" fmla="*/ 1498379 w 9143925"/>
                <a:gd name="connsiteY42" fmla="*/ 6016431 h 6335295"/>
                <a:gd name="connsiteX43" fmla="*/ 1528818 w 9143925"/>
                <a:gd name="connsiteY43" fmla="*/ 6019104 h 6335295"/>
                <a:gd name="connsiteX44" fmla="*/ 1615432 w 9143925"/>
                <a:gd name="connsiteY44" fmla="*/ 5980400 h 6335295"/>
                <a:gd name="connsiteX45" fmla="*/ 1645326 w 9143925"/>
                <a:gd name="connsiteY45" fmla="*/ 5979113 h 6335295"/>
                <a:gd name="connsiteX46" fmla="*/ 1679452 w 9143925"/>
                <a:gd name="connsiteY46" fmla="*/ 6008661 h 6335295"/>
                <a:gd name="connsiteX47" fmla="*/ 1705362 w 9143925"/>
                <a:gd name="connsiteY47" fmla="*/ 5978370 h 6335295"/>
                <a:gd name="connsiteX48" fmla="*/ 1736420 w 9143925"/>
                <a:gd name="connsiteY48" fmla="*/ 5985571 h 6335295"/>
                <a:gd name="connsiteX49" fmla="*/ 1767700 w 9143925"/>
                <a:gd name="connsiteY49" fmla="*/ 5994282 h 6335295"/>
                <a:gd name="connsiteX50" fmla="*/ 1793461 w 9143925"/>
                <a:gd name="connsiteY50" fmla="*/ 5962978 h 6335295"/>
                <a:gd name="connsiteX51" fmla="*/ 1825608 w 9143925"/>
                <a:gd name="connsiteY51" fmla="*/ 5978048 h 6335295"/>
                <a:gd name="connsiteX52" fmla="*/ 1857259 w 9143925"/>
                <a:gd name="connsiteY52" fmla="*/ 5989581 h 6335295"/>
                <a:gd name="connsiteX53" fmla="*/ 1886312 w 9143925"/>
                <a:gd name="connsiteY53" fmla="*/ 5982280 h 6335295"/>
                <a:gd name="connsiteX54" fmla="*/ 1913063 w 9143925"/>
                <a:gd name="connsiteY54" fmla="*/ 5958226 h 6335295"/>
                <a:gd name="connsiteX55" fmla="*/ 1941423 w 9143925"/>
                <a:gd name="connsiteY55" fmla="*/ 5945778 h 6335295"/>
                <a:gd name="connsiteX56" fmla="*/ 1973471 w 9143925"/>
                <a:gd name="connsiteY56" fmla="*/ 5960156 h 6335295"/>
                <a:gd name="connsiteX57" fmla="*/ 1999529 w 9143925"/>
                <a:gd name="connsiteY57" fmla="*/ 5930955 h 6335295"/>
                <a:gd name="connsiteX58" fmla="*/ 2032369 w 9143925"/>
                <a:gd name="connsiteY58" fmla="*/ 5951149 h 6335295"/>
                <a:gd name="connsiteX59" fmla="*/ 2062486 w 9143925"/>
                <a:gd name="connsiteY59" fmla="*/ 5951544 h 6335295"/>
                <a:gd name="connsiteX60" fmla="*/ 2088049 w 9143925"/>
                <a:gd name="connsiteY60" fmla="*/ 5918854 h 6335295"/>
                <a:gd name="connsiteX61" fmla="*/ 2119824 w 9143925"/>
                <a:gd name="connsiteY61" fmla="*/ 5931178 h 6335295"/>
                <a:gd name="connsiteX62" fmla="*/ 2150956 w 9143925"/>
                <a:gd name="connsiteY62" fmla="*/ 5938997 h 6335295"/>
                <a:gd name="connsiteX63" fmla="*/ 2175629 w 9143925"/>
                <a:gd name="connsiteY63" fmla="*/ 5899799 h 6335295"/>
                <a:gd name="connsiteX64" fmla="*/ 2208864 w 9143925"/>
                <a:gd name="connsiteY64" fmla="*/ 5922887 h 6335295"/>
                <a:gd name="connsiteX65" fmla="*/ 2241035 w 9143925"/>
                <a:gd name="connsiteY65" fmla="*/ 5938206 h 6335295"/>
                <a:gd name="connsiteX66" fmla="*/ 2266673 w 9143925"/>
                <a:gd name="connsiteY66" fmla="*/ 5906010 h 6335295"/>
                <a:gd name="connsiteX67" fmla="*/ 2405107 w 9143925"/>
                <a:gd name="connsiteY67" fmla="*/ 5902125 h 6335295"/>
                <a:gd name="connsiteX68" fmla="*/ 2435373 w 9143925"/>
                <a:gd name="connsiteY68" fmla="*/ 5903659 h 6335295"/>
                <a:gd name="connsiteX69" fmla="*/ 2467074 w 9143925"/>
                <a:gd name="connsiteY69" fmla="*/ 5915587 h 6335295"/>
                <a:gd name="connsiteX70" fmla="*/ 2491796 w 9143925"/>
                <a:gd name="connsiteY70" fmla="*/ 5876784 h 6335295"/>
                <a:gd name="connsiteX71" fmla="*/ 2525996 w 9143925"/>
                <a:gd name="connsiteY71" fmla="*/ 5906901 h 6335295"/>
                <a:gd name="connsiteX72" fmla="*/ 2554183 w 9143925"/>
                <a:gd name="connsiteY72" fmla="*/ 5893265 h 6335295"/>
                <a:gd name="connsiteX73" fmla="*/ 2582642 w 9143925"/>
                <a:gd name="connsiteY73" fmla="*/ 5881585 h 6335295"/>
                <a:gd name="connsiteX74" fmla="*/ 2613155 w 9143925"/>
                <a:gd name="connsiteY74" fmla="*/ 5884926 h 6335295"/>
                <a:gd name="connsiteX75" fmla="*/ 2643000 w 9143925"/>
                <a:gd name="connsiteY75" fmla="*/ 5883391 h 6335295"/>
                <a:gd name="connsiteX76" fmla="*/ 2671434 w 9143925"/>
                <a:gd name="connsiteY76" fmla="*/ 5871488 h 6335295"/>
                <a:gd name="connsiteX77" fmla="*/ 2697839 w 9143925"/>
                <a:gd name="connsiteY77" fmla="*/ 5844861 h 6335295"/>
                <a:gd name="connsiteX78" fmla="*/ 2733648 w 9143925"/>
                <a:gd name="connsiteY78" fmla="*/ 5886608 h 6335295"/>
                <a:gd name="connsiteX79" fmla="*/ 2761859 w 9143925"/>
                <a:gd name="connsiteY79" fmla="*/ 5873171 h 6335295"/>
                <a:gd name="connsiteX80" fmla="*/ 2790541 w 9143925"/>
                <a:gd name="connsiteY80" fmla="*/ 5863124 h 6335295"/>
                <a:gd name="connsiteX81" fmla="*/ 2963819 w 9143925"/>
                <a:gd name="connsiteY81" fmla="*/ 5837090 h 6335295"/>
                <a:gd name="connsiteX82" fmla="*/ 3006854 w 9143925"/>
                <a:gd name="connsiteY82" fmla="*/ 5847979 h 6335295"/>
                <a:gd name="connsiteX83" fmla="*/ 3009849 w 9143925"/>
                <a:gd name="connsiteY83" fmla="*/ 5804473 h 6335295"/>
                <a:gd name="connsiteX84" fmla="*/ 3053898 w 9143925"/>
                <a:gd name="connsiteY84" fmla="*/ 5810289 h 6335295"/>
                <a:gd name="connsiteX85" fmla="*/ 3056100 w 9143925"/>
                <a:gd name="connsiteY85" fmla="*/ 5765868 h 6335295"/>
                <a:gd name="connsiteX86" fmla="*/ 3087628 w 9143925"/>
                <a:gd name="connsiteY86" fmla="*/ 5756637 h 6335295"/>
                <a:gd name="connsiteX87" fmla="*/ 3095696 w 9143925"/>
                <a:gd name="connsiteY87" fmla="*/ 5719270 h 6335295"/>
                <a:gd name="connsiteX88" fmla="*/ 3125640 w 9143925"/>
                <a:gd name="connsiteY88" fmla="*/ 5708158 h 6335295"/>
                <a:gd name="connsiteX89" fmla="*/ 3161399 w 9143925"/>
                <a:gd name="connsiteY89" fmla="*/ 5704000 h 6335295"/>
                <a:gd name="connsiteX90" fmla="*/ 3185156 w 9143925"/>
                <a:gd name="connsiteY90" fmla="*/ 5685440 h 6335295"/>
                <a:gd name="connsiteX91" fmla="*/ 3202603 w 9143925"/>
                <a:gd name="connsiteY91" fmla="*/ 5659308 h 6335295"/>
                <a:gd name="connsiteX92" fmla="*/ 3210274 w 9143925"/>
                <a:gd name="connsiteY92" fmla="*/ 5621470 h 6335295"/>
                <a:gd name="connsiteX93" fmla="*/ 3249003 w 9143925"/>
                <a:gd name="connsiteY93" fmla="*/ 5620901 h 6335295"/>
                <a:gd name="connsiteX94" fmla="*/ 3276398 w 9143925"/>
                <a:gd name="connsiteY94" fmla="*/ 5606721 h 6335295"/>
                <a:gd name="connsiteX95" fmla="*/ 3290430 w 9143925"/>
                <a:gd name="connsiteY95" fmla="*/ 5576504 h 6335295"/>
                <a:gd name="connsiteX96" fmla="*/ 3327278 w 9143925"/>
                <a:gd name="connsiteY96" fmla="*/ 5573683 h 6335295"/>
                <a:gd name="connsiteX97" fmla="*/ 3337152 w 9143925"/>
                <a:gd name="connsiteY97" fmla="*/ 5538493 h 6335295"/>
                <a:gd name="connsiteX98" fmla="*/ 3350985 w 9143925"/>
                <a:gd name="connsiteY98" fmla="*/ 5508054 h 6335295"/>
                <a:gd name="connsiteX99" fmla="*/ 3595139 w 9143925"/>
                <a:gd name="connsiteY99" fmla="*/ 5492662 h 6335295"/>
                <a:gd name="connsiteX100" fmla="*/ 3616322 w 9143925"/>
                <a:gd name="connsiteY100" fmla="*/ 5471058 h 6335295"/>
                <a:gd name="connsiteX101" fmla="*/ 3650300 w 9143925"/>
                <a:gd name="connsiteY101" fmla="*/ 5464821 h 6335295"/>
                <a:gd name="connsiteX102" fmla="*/ 3658046 w 9143925"/>
                <a:gd name="connsiteY102" fmla="*/ 5427057 h 6335295"/>
                <a:gd name="connsiteX103" fmla="*/ 3749213 w 9143925"/>
                <a:gd name="connsiteY103" fmla="*/ 5426563 h 6335295"/>
                <a:gd name="connsiteX104" fmla="*/ 3755029 w 9143925"/>
                <a:gd name="connsiteY104" fmla="*/ 5392263 h 6335295"/>
                <a:gd name="connsiteX105" fmla="*/ 3737063 w 9143925"/>
                <a:gd name="connsiteY105" fmla="*/ 5365413 h 6335295"/>
                <a:gd name="connsiteX106" fmla="*/ 3727931 w 9143925"/>
                <a:gd name="connsiteY106" fmla="*/ 5335964 h 6335295"/>
                <a:gd name="connsiteX107" fmla="*/ 3730331 w 9143925"/>
                <a:gd name="connsiteY107" fmla="*/ 5303050 h 6335295"/>
                <a:gd name="connsiteX108" fmla="*/ 3637506 w 9143925"/>
                <a:gd name="connsiteY108" fmla="*/ 5283080 h 6335295"/>
                <a:gd name="connsiteX109" fmla="*/ 3651661 w 9143925"/>
                <a:gd name="connsiteY109" fmla="*/ 5246677 h 6335295"/>
                <a:gd name="connsiteX110" fmla="*/ 3612016 w 9143925"/>
                <a:gd name="connsiteY110" fmla="*/ 5226359 h 6335295"/>
                <a:gd name="connsiteX111" fmla="*/ 3606844 w 9143925"/>
                <a:gd name="connsiteY111" fmla="*/ 5195723 h 6335295"/>
                <a:gd name="connsiteX112" fmla="*/ 3610730 w 9143925"/>
                <a:gd name="connsiteY112" fmla="*/ 5162364 h 6335295"/>
                <a:gd name="connsiteX113" fmla="*/ 3617411 w 9143925"/>
                <a:gd name="connsiteY113" fmla="*/ 5128164 h 6335295"/>
                <a:gd name="connsiteX114" fmla="*/ 3593481 w 9143925"/>
                <a:gd name="connsiteY114" fmla="*/ 5098171 h 6335295"/>
                <a:gd name="connsiteX115" fmla="*/ 3621816 w 9143925"/>
                <a:gd name="connsiteY115" fmla="*/ 5069513 h 6335295"/>
                <a:gd name="connsiteX116" fmla="*/ 3659530 w 9143925"/>
                <a:gd name="connsiteY116" fmla="*/ 5090994 h 6335295"/>
                <a:gd name="connsiteX117" fmla="*/ 3739661 w 9143925"/>
                <a:gd name="connsiteY117" fmla="*/ 5079363 h 6335295"/>
                <a:gd name="connsiteX118" fmla="*/ 3767774 w 9143925"/>
                <a:gd name="connsiteY118" fmla="*/ 5067484 h 6335295"/>
                <a:gd name="connsiteX119" fmla="*/ 3796629 w 9143925"/>
                <a:gd name="connsiteY119" fmla="*/ 5058229 h 6335295"/>
                <a:gd name="connsiteX120" fmla="*/ 3830680 w 9143925"/>
                <a:gd name="connsiteY120" fmla="*/ 5067064 h 6335295"/>
                <a:gd name="connsiteX121" fmla="*/ 3850676 w 9143925"/>
                <a:gd name="connsiteY121" fmla="*/ 5027048 h 6335295"/>
                <a:gd name="connsiteX122" fmla="*/ 4015961 w 9143925"/>
                <a:gd name="connsiteY122" fmla="*/ 5053354 h 6335295"/>
                <a:gd name="connsiteX123" fmla="*/ 4040708 w 9143925"/>
                <a:gd name="connsiteY123" fmla="*/ 5029819 h 6335295"/>
                <a:gd name="connsiteX124" fmla="*/ 4064564 w 9143925"/>
                <a:gd name="connsiteY124" fmla="*/ 5003167 h 6335295"/>
                <a:gd name="connsiteX125" fmla="*/ 4104456 w 9143925"/>
                <a:gd name="connsiteY125" fmla="*/ 5032344 h 6335295"/>
                <a:gd name="connsiteX126" fmla="*/ 4129747 w 9143925"/>
                <a:gd name="connsiteY126" fmla="*/ 5010715 h 6335295"/>
                <a:gd name="connsiteX127" fmla="*/ 4157513 w 9143925"/>
                <a:gd name="connsiteY127" fmla="*/ 4997747 h 6335295"/>
                <a:gd name="connsiteX128" fmla="*/ 4183275 w 9143925"/>
                <a:gd name="connsiteY128" fmla="*/ 4977776 h 6335295"/>
                <a:gd name="connsiteX129" fmla="*/ 4210868 w 9143925"/>
                <a:gd name="connsiteY129" fmla="*/ 4964166 h 6335295"/>
                <a:gd name="connsiteX130" fmla="*/ 4246454 w 9143925"/>
                <a:gd name="connsiteY130" fmla="*/ 4978370 h 6335295"/>
                <a:gd name="connsiteX131" fmla="*/ 4271399 w 9143925"/>
                <a:gd name="connsiteY131" fmla="*/ 4955603 h 6335295"/>
                <a:gd name="connsiteX132" fmla="*/ 4295007 w 9143925"/>
                <a:gd name="connsiteY132" fmla="*/ 4928208 h 6335295"/>
                <a:gd name="connsiteX133" fmla="*/ 4329950 w 9143925"/>
                <a:gd name="connsiteY133" fmla="*/ 4940161 h 6335295"/>
                <a:gd name="connsiteX134" fmla="*/ 4440025 w 9143925"/>
                <a:gd name="connsiteY134" fmla="*/ 4920834 h 6335295"/>
                <a:gd name="connsiteX135" fmla="*/ 4468880 w 9143925"/>
                <a:gd name="connsiteY135" fmla="*/ 4911628 h 6335295"/>
                <a:gd name="connsiteX136" fmla="*/ 4515181 w 9143925"/>
                <a:gd name="connsiteY136" fmla="*/ 4933405 h 6335295"/>
                <a:gd name="connsiteX137" fmla="*/ 4505753 w 9143925"/>
                <a:gd name="connsiteY137" fmla="*/ 4884876 h 6335295"/>
                <a:gd name="connsiteX138" fmla="*/ 4525822 w 9143925"/>
                <a:gd name="connsiteY138" fmla="*/ 4861094 h 6335295"/>
                <a:gd name="connsiteX139" fmla="*/ 4564972 w 9143925"/>
                <a:gd name="connsiteY139" fmla="*/ 4847385 h 6335295"/>
                <a:gd name="connsiteX140" fmla="*/ 4564601 w 9143925"/>
                <a:gd name="connsiteY140" fmla="*/ 4812863 h 6335295"/>
                <a:gd name="connsiteX141" fmla="*/ 4585413 w 9143925"/>
                <a:gd name="connsiteY141" fmla="*/ 4789502 h 6335295"/>
                <a:gd name="connsiteX142" fmla="*/ 4578509 w 9143925"/>
                <a:gd name="connsiteY142" fmla="*/ 4751565 h 6335295"/>
                <a:gd name="connsiteX143" fmla="*/ 4618995 w 9143925"/>
                <a:gd name="connsiteY143" fmla="*/ 4738572 h 6335295"/>
                <a:gd name="connsiteX144" fmla="*/ 4636936 w 9143925"/>
                <a:gd name="connsiteY144" fmla="*/ 4713702 h 6335295"/>
                <a:gd name="connsiteX145" fmla="*/ 4618030 w 9143925"/>
                <a:gd name="connsiteY145" fmla="*/ 4669454 h 6335295"/>
                <a:gd name="connsiteX146" fmla="*/ 4630873 w 9143925"/>
                <a:gd name="connsiteY146" fmla="*/ 4641911 h 6335295"/>
                <a:gd name="connsiteX147" fmla="*/ 4678486 w 9143925"/>
                <a:gd name="connsiteY147" fmla="*/ 4632655 h 6335295"/>
                <a:gd name="connsiteX148" fmla="*/ 4669107 w 9143925"/>
                <a:gd name="connsiteY148" fmla="*/ 4590610 h 6335295"/>
                <a:gd name="connsiteX149" fmla="*/ 4700808 w 9143925"/>
                <a:gd name="connsiteY149" fmla="*/ 4608577 h 6335295"/>
                <a:gd name="connsiteX150" fmla="*/ 4729911 w 9143925"/>
                <a:gd name="connsiteY150" fmla="*/ 4618203 h 6335295"/>
                <a:gd name="connsiteX151" fmla="*/ 4758988 w 9143925"/>
                <a:gd name="connsiteY151" fmla="*/ 4602687 h 6335295"/>
                <a:gd name="connsiteX152" fmla="*/ 4788091 w 9143925"/>
                <a:gd name="connsiteY152" fmla="*/ 4616768 h 6335295"/>
                <a:gd name="connsiteX153" fmla="*/ 4817168 w 9143925"/>
                <a:gd name="connsiteY153" fmla="*/ 4606448 h 6335295"/>
                <a:gd name="connsiteX154" fmla="*/ 4846246 w 9143925"/>
                <a:gd name="connsiteY154" fmla="*/ 4600559 h 6335295"/>
                <a:gd name="connsiteX155" fmla="*/ 4874953 w 9143925"/>
                <a:gd name="connsiteY155" fmla="*/ 4593926 h 6335295"/>
                <a:gd name="connsiteX156" fmla="*/ 4902595 w 9143925"/>
                <a:gd name="connsiteY156" fmla="*/ 4578237 h 6335295"/>
                <a:gd name="connsiteX157" fmla="*/ 4933776 w 9143925"/>
                <a:gd name="connsiteY157" fmla="*/ 4565170 h 6335295"/>
                <a:gd name="connsiteX158" fmla="*/ 4940903 w 9143925"/>
                <a:gd name="connsiteY158" fmla="*/ 4530921 h 6335295"/>
                <a:gd name="connsiteX159" fmla="*/ 4942437 w 9143925"/>
                <a:gd name="connsiteY159" fmla="*/ 4491746 h 6335295"/>
                <a:gd name="connsiteX160" fmla="*/ 4991239 w 9143925"/>
                <a:gd name="connsiteY160" fmla="*/ 4494221 h 6335295"/>
                <a:gd name="connsiteX161" fmla="*/ 5000989 w 9143925"/>
                <a:gd name="connsiteY161" fmla="*/ 4462297 h 6335295"/>
                <a:gd name="connsiteX162" fmla="*/ 5003191 w 9143925"/>
                <a:gd name="connsiteY162" fmla="*/ 4423741 h 6335295"/>
                <a:gd name="connsiteX163" fmla="*/ 5046820 w 9143925"/>
                <a:gd name="connsiteY163" fmla="*/ 4421688 h 6335295"/>
                <a:gd name="connsiteX164" fmla="*/ 5061767 w 9143925"/>
                <a:gd name="connsiteY164" fmla="*/ 4394342 h 6335295"/>
                <a:gd name="connsiteX165" fmla="*/ 5084039 w 9143925"/>
                <a:gd name="connsiteY165" fmla="*/ 4373456 h 6335295"/>
                <a:gd name="connsiteX166" fmla="*/ 5094334 w 9143925"/>
                <a:gd name="connsiteY166" fmla="*/ 4342002 h 6335295"/>
                <a:gd name="connsiteX167" fmla="*/ 5112202 w 9143925"/>
                <a:gd name="connsiteY167" fmla="*/ 4317231 h 6335295"/>
                <a:gd name="connsiteX168" fmla="*/ 5134276 w 9143925"/>
                <a:gd name="connsiteY168" fmla="*/ 4296171 h 6335295"/>
                <a:gd name="connsiteX169" fmla="*/ 5145165 w 9143925"/>
                <a:gd name="connsiteY169" fmla="*/ 4265237 h 6335295"/>
                <a:gd name="connsiteX170" fmla="*/ 5164838 w 9143925"/>
                <a:gd name="connsiteY170" fmla="*/ 4235764 h 6335295"/>
                <a:gd name="connsiteX171" fmla="*/ 5207106 w 9143925"/>
                <a:gd name="connsiteY171" fmla="*/ 4247890 h 6335295"/>
                <a:gd name="connsiteX172" fmla="*/ 5233313 w 9143925"/>
                <a:gd name="connsiteY172" fmla="*/ 4232967 h 6335295"/>
                <a:gd name="connsiteX173" fmla="*/ 5268924 w 9143925"/>
                <a:gd name="connsiteY173" fmla="*/ 4241480 h 6335295"/>
                <a:gd name="connsiteX174" fmla="*/ 5280976 w 9143925"/>
                <a:gd name="connsiteY174" fmla="*/ 4191392 h 6335295"/>
                <a:gd name="connsiteX175" fmla="*/ 5314928 w 9143925"/>
                <a:gd name="connsiteY175" fmla="*/ 4195773 h 6335295"/>
                <a:gd name="connsiteX176" fmla="*/ 5345318 w 9143925"/>
                <a:gd name="connsiteY176" fmla="*/ 4191318 h 6335295"/>
                <a:gd name="connsiteX177" fmla="*/ 5363729 w 9143925"/>
                <a:gd name="connsiteY177" fmla="*/ 4157068 h 6335295"/>
                <a:gd name="connsiteX178" fmla="*/ 5400405 w 9143925"/>
                <a:gd name="connsiteY178" fmla="*/ 4168279 h 6335295"/>
                <a:gd name="connsiteX179" fmla="*/ 5425993 w 9143925"/>
                <a:gd name="connsiteY179" fmla="*/ 4151871 h 6335295"/>
                <a:gd name="connsiteX180" fmla="*/ 5460589 w 9143925"/>
                <a:gd name="connsiteY180" fmla="*/ 4157885 h 6335295"/>
                <a:gd name="connsiteX181" fmla="*/ 5615579 w 9143925"/>
                <a:gd name="connsiteY181" fmla="*/ 4140587 h 6335295"/>
                <a:gd name="connsiteX182" fmla="*/ 5614565 w 9143925"/>
                <a:gd name="connsiteY182" fmla="*/ 4103070 h 6335295"/>
                <a:gd name="connsiteX183" fmla="*/ 5607190 w 9143925"/>
                <a:gd name="connsiteY183" fmla="*/ 4072830 h 6335295"/>
                <a:gd name="connsiteX184" fmla="*/ 5640005 w 9143925"/>
                <a:gd name="connsiteY184" fmla="*/ 4049320 h 6335295"/>
                <a:gd name="connsiteX185" fmla="*/ 5639287 w 9143925"/>
                <a:gd name="connsiteY185" fmla="*/ 4020218 h 6335295"/>
                <a:gd name="connsiteX186" fmla="*/ 5636986 w 9143925"/>
                <a:gd name="connsiteY186" fmla="*/ 3990843 h 6335295"/>
                <a:gd name="connsiteX187" fmla="*/ 5650720 w 9143925"/>
                <a:gd name="connsiteY187" fmla="*/ 3964166 h 6335295"/>
                <a:gd name="connsiteX188" fmla="*/ 5650844 w 9143925"/>
                <a:gd name="connsiteY188" fmla="*/ 3935212 h 6335295"/>
                <a:gd name="connsiteX189" fmla="*/ 5641786 w 9143925"/>
                <a:gd name="connsiteY189" fmla="*/ 3904723 h 6335295"/>
                <a:gd name="connsiteX190" fmla="*/ 5631566 w 9143925"/>
                <a:gd name="connsiteY190" fmla="*/ 3874037 h 6335295"/>
                <a:gd name="connsiteX191" fmla="*/ 5672448 w 9143925"/>
                <a:gd name="connsiteY191" fmla="*/ 3857185 h 6335295"/>
                <a:gd name="connsiteX192" fmla="*/ 5680763 w 9143925"/>
                <a:gd name="connsiteY192" fmla="*/ 3833081 h 6335295"/>
                <a:gd name="connsiteX193" fmla="*/ 5701501 w 9143925"/>
                <a:gd name="connsiteY193" fmla="*/ 3811254 h 6335295"/>
                <a:gd name="connsiteX194" fmla="*/ 5707786 w 9143925"/>
                <a:gd name="connsiteY194" fmla="*/ 3779751 h 6335295"/>
                <a:gd name="connsiteX195" fmla="*/ 5699051 w 9143925"/>
                <a:gd name="connsiteY195" fmla="*/ 3738152 h 6335295"/>
                <a:gd name="connsiteX196" fmla="*/ 5740774 w 9143925"/>
                <a:gd name="connsiteY196" fmla="*/ 3730431 h 6335295"/>
                <a:gd name="connsiteX197" fmla="*/ 5730232 w 9143925"/>
                <a:gd name="connsiteY197" fmla="*/ 3687643 h 6335295"/>
                <a:gd name="connsiteX198" fmla="*/ 5755697 w 9143925"/>
                <a:gd name="connsiteY198" fmla="*/ 3669009 h 6335295"/>
                <a:gd name="connsiteX199" fmla="*/ 5763962 w 9143925"/>
                <a:gd name="connsiteY199" fmla="*/ 3638842 h 6335295"/>
                <a:gd name="connsiteX200" fmla="*/ 5800117 w 9143925"/>
                <a:gd name="connsiteY200" fmla="*/ 3627384 h 6335295"/>
                <a:gd name="connsiteX201" fmla="*/ 5815510 w 9143925"/>
                <a:gd name="connsiteY201" fmla="*/ 3601994 h 6335295"/>
                <a:gd name="connsiteX202" fmla="*/ 5820261 w 9143925"/>
                <a:gd name="connsiteY202" fmla="*/ 3569452 h 6335295"/>
                <a:gd name="connsiteX203" fmla="*/ 5850057 w 9143925"/>
                <a:gd name="connsiteY203" fmla="*/ 3553737 h 6335295"/>
                <a:gd name="connsiteX204" fmla="*/ 5871760 w 9143925"/>
                <a:gd name="connsiteY204" fmla="*/ 3540250 h 6335295"/>
                <a:gd name="connsiteX205" fmla="*/ 5895368 w 9143925"/>
                <a:gd name="connsiteY205" fmla="*/ 3531391 h 6335295"/>
                <a:gd name="connsiteX206" fmla="*/ 5925906 w 9143925"/>
                <a:gd name="connsiteY206" fmla="*/ 3533519 h 6335295"/>
                <a:gd name="connsiteX207" fmla="*/ 5955751 w 9143925"/>
                <a:gd name="connsiteY207" fmla="*/ 3525006 h 6335295"/>
                <a:gd name="connsiteX208" fmla="*/ 5987205 w 9143925"/>
                <a:gd name="connsiteY208" fmla="*/ 3541884 h 6335295"/>
                <a:gd name="connsiteX209" fmla="*/ 6017222 w 9143925"/>
                <a:gd name="connsiteY209" fmla="*/ 3536019 h 6335295"/>
                <a:gd name="connsiteX210" fmla="*/ 6044964 w 9143925"/>
                <a:gd name="connsiteY210" fmla="*/ 3494345 h 6335295"/>
                <a:gd name="connsiteX211" fmla="*/ 6077704 w 9143925"/>
                <a:gd name="connsiteY211" fmla="*/ 3531490 h 6335295"/>
                <a:gd name="connsiteX212" fmla="*/ 6162190 w 9143925"/>
                <a:gd name="connsiteY212" fmla="*/ 3526145 h 6335295"/>
                <a:gd name="connsiteX213" fmla="*/ 6191293 w 9143925"/>
                <a:gd name="connsiteY213" fmla="*/ 3505778 h 6335295"/>
                <a:gd name="connsiteX214" fmla="*/ 6212402 w 9143925"/>
                <a:gd name="connsiteY214" fmla="*/ 3488084 h 6335295"/>
                <a:gd name="connsiteX215" fmla="*/ 6259941 w 9143925"/>
                <a:gd name="connsiteY215" fmla="*/ 3502635 h 6335295"/>
                <a:gd name="connsiteX216" fmla="*/ 6394094 w 9143925"/>
                <a:gd name="connsiteY216" fmla="*/ 3478927 h 6335295"/>
                <a:gd name="connsiteX217" fmla="*/ 6393995 w 9143925"/>
                <a:gd name="connsiteY217" fmla="*/ 3434952 h 6335295"/>
                <a:gd name="connsiteX218" fmla="*/ 6421662 w 9143925"/>
                <a:gd name="connsiteY218" fmla="*/ 3418594 h 6335295"/>
                <a:gd name="connsiteX219" fmla="*/ 6446533 w 9143925"/>
                <a:gd name="connsiteY219" fmla="*/ 3399465 h 6335295"/>
                <a:gd name="connsiteX220" fmla="*/ 6483727 w 9143925"/>
                <a:gd name="connsiteY220" fmla="*/ 3392610 h 6335295"/>
                <a:gd name="connsiteX221" fmla="*/ 6483603 w 9143925"/>
                <a:gd name="connsiteY221" fmla="*/ 3348635 h 6335295"/>
                <a:gd name="connsiteX222" fmla="*/ 6496794 w 9143925"/>
                <a:gd name="connsiteY222" fmla="*/ 3317874 h 6335295"/>
                <a:gd name="connsiteX223" fmla="*/ 6540101 w 9143925"/>
                <a:gd name="connsiteY223" fmla="*/ 3317058 h 6335295"/>
                <a:gd name="connsiteX224" fmla="*/ 6548069 w 9143925"/>
                <a:gd name="connsiteY224" fmla="*/ 3275359 h 6335295"/>
                <a:gd name="connsiteX225" fmla="*/ 6587244 w 9143925"/>
                <a:gd name="connsiteY225" fmla="*/ 3301393 h 6335295"/>
                <a:gd name="connsiteX226" fmla="*/ 6607982 w 9143925"/>
                <a:gd name="connsiteY226" fmla="*/ 3257417 h 6335295"/>
                <a:gd name="connsiteX227" fmla="*/ 6636812 w 9143925"/>
                <a:gd name="connsiteY227" fmla="*/ 3254052 h 6335295"/>
                <a:gd name="connsiteX228" fmla="*/ 6663935 w 9143925"/>
                <a:gd name="connsiteY228" fmla="*/ 3242074 h 6335295"/>
                <a:gd name="connsiteX229" fmla="*/ 6692344 w 9143925"/>
                <a:gd name="connsiteY229" fmla="*/ 3236679 h 6335295"/>
                <a:gd name="connsiteX230" fmla="*/ 6722090 w 9143925"/>
                <a:gd name="connsiteY230" fmla="*/ 3237942 h 6335295"/>
                <a:gd name="connsiteX231" fmla="*/ 6756364 w 9143925"/>
                <a:gd name="connsiteY231" fmla="*/ 3261872 h 6335295"/>
                <a:gd name="connsiteX232" fmla="*/ 6777647 w 9143925"/>
                <a:gd name="connsiteY232" fmla="*/ 3220742 h 6335295"/>
                <a:gd name="connsiteX233" fmla="*/ 6811426 w 9143925"/>
                <a:gd name="connsiteY233" fmla="*/ 3242297 h 6335295"/>
                <a:gd name="connsiteX234" fmla="*/ 6841370 w 9143925"/>
                <a:gd name="connsiteY234" fmla="*/ 3244623 h 6335295"/>
                <a:gd name="connsiteX235" fmla="*/ 6866068 w 9143925"/>
                <a:gd name="connsiteY235" fmla="*/ 3220569 h 6335295"/>
                <a:gd name="connsiteX236" fmla="*/ 6893834 w 9143925"/>
                <a:gd name="connsiteY236" fmla="*/ 3211982 h 6335295"/>
                <a:gd name="connsiteX237" fmla="*/ 6926772 w 9143925"/>
                <a:gd name="connsiteY237" fmla="*/ 3229255 h 6335295"/>
                <a:gd name="connsiteX238" fmla="*/ 6948054 w 9143925"/>
                <a:gd name="connsiteY238" fmla="*/ 3188175 h 6335295"/>
                <a:gd name="connsiteX239" fmla="*/ 6979359 w 9143925"/>
                <a:gd name="connsiteY239" fmla="*/ 3202157 h 6335295"/>
                <a:gd name="connsiteX240" fmla="*/ 6975944 w 9143925"/>
                <a:gd name="connsiteY240" fmla="*/ 3171991 h 6335295"/>
                <a:gd name="connsiteX241" fmla="*/ 6979112 w 9143925"/>
                <a:gd name="connsiteY241" fmla="*/ 3141799 h 6335295"/>
                <a:gd name="connsiteX242" fmla="*/ 6992921 w 9143925"/>
                <a:gd name="connsiteY242" fmla="*/ 3113118 h 6335295"/>
                <a:gd name="connsiteX243" fmla="*/ 6991683 w 9143925"/>
                <a:gd name="connsiteY243" fmla="*/ 3082333 h 6335295"/>
                <a:gd name="connsiteX244" fmla="*/ 6979755 w 9143925"/>
                <a:gd name="connsiteY244" fmla="*/ 3050087 h 6335295"/>
                <a:gd name="connsiteX245" fmla="*/ 7027418 w 9143925"/>
                <a:gd name="connsiteY245" fmla="*/ 3026107 h 6335295"/>
                <a:gd name="connsiteX246" fmla="*/ 7015613 w 9143925"/>
                <a:gd name="connsiteY246" fmla="*/ 2993862 h 6335295"/>
                <a:gd name="connsiteX247" fmla="*/ 6997326 w 9143925"/>
                <a:gd name="connsiteY247" fmla="*/ 2960726 h 6335295"/>
                <a:gd name="connsiteX248" fmla="*/ 7014252 w 9143925"/>
                <a:gd name="connsiteY248" fmla="*/ 2932465 h 6335295"/>
                <a:gd name="connsiteX249" fmla="*/ 6999379 w 9143925"/>
                <a:gd name="connsiteY249" fmla="*/ 2899799 h 6335295"/>
                <a:gd name="connsiteX250" fmla="*/ 7024745 w 9143925"/>
                <a:gd name="connsiteY250" fmla="*/ 2872726 h 6335295"/>
                <a:gd name="connsiteX251" fmla="*/ 7011208 w 9143925"/>
                <a:gd name="connsiteY251" fmla="*/ 2837239 h 6335295"/>
                <a:gd name="connsiteX252" fmla="*/ 7053922 w 9143925"/>
                <a:gd name="connsiteY252" fmla="*/ 2822242 h 6335295"/>
                <a:gd name="connsiteX253" fmla="*/ 7075452 w 9143925"/>
                <a:gd name="connsiteY253" fmla="*/ 2800687 h 6335295"/>
                <a:gd name="connsiteX254" fmla="*/ 7080624 w 9143925"/>
                <a:gd name="connsiteY254" fmla="*/ 2771437 h 6335295"/>
                <a:gd name="connsiteX255" fmla="*/ 7071987 w 9143925"/>
                <a:gd name="connsiteY255" fmla="*/ 2735652 h 6335295"/>
                <a:gd name="connsiteX256" fmla="*/ 7099902 w 9143925"/>
                <a:gd name="connsiteY256" fmla="*/ 2717142 h 6335295"/>
                <a:gd name="connsiteX257" fmla="*/ 7100644 w 9143925"/>
                <a:gd name="connsiteY257" fmla="*/ 2685812 h 6335295"/>
                <a:gd name="connsiteX258" fmla="*/ 7115690 w 9143925"/>
                <a:gd name="connsiteY258" fmla="*/ 2660991 h 6335295"/>
                <a:gd name="connsiteX259" fmla="*/ 7272462 w 9143925"/>
                <a:gd name="connsiteY259" fmla="*/ 2656190 h 6335295"/>
                <a:gd name="connsiteX260" fmla="*/ 7291320 w 9143925"/>
                <a:gd name="connsiteY260" fmla="*/ 2628647 h 6335295"/>
                <a:gd name="connsiteX261" fmla="*/ 7299535 w 9143925"/>
                <a:gd name="connsiteY261" fmla="*/ 2586404 h 6335295"/>
                <a:gd name="connsiteX262" fmla="*/ 7418074 w 9143925"/>
                <a:gd name="connsiteY262" fmla="*/ 2590710 h 6335295"/>
                <a:gd name="connsiteX263" fmla="*/ 7444849 w 9143925"/>
                <a:gd name="connsiteY263" fmla="*/ 2574178 h 6335295"/>
                <a:gd name="connsiteX264" fmla="*/ 7465464 w 9143925"/>
                <a:gd name="connsiteY264" fmla="*/ 2549110 h 6335295"/>
                <a:gd name="connsiteX265" fmla="*/ 7478876 w 9143925"/>
                <a:gd name="connsiteY265" fmla="*/ 2521839 h 6335295"/>
                <a:gd name="connsiteX266" fmla="*/ 7484618 w 9143925"/>
                <a:gd name="connsiteY266" fmla="*/ 2498700 h 6335295"/>
                <a:gd name="connsiteX267" fmla="*/ 7533543 w 9143925"/>
                <a:gd name="connsiteY267" fmla="*/ 2488257 h 6335295"/>
                <a:gd name="connsiteX268" fmla="*/ 7518521 w 9143925"/>
                <a:gd name="connsiteY268" fmla="*/ 2451038 h 6335295"/>
                <a:gd name="connsiteX269" fmla="*/ 7535819 w 9143925"/>
                <a:gd name="connsiteY269" fmla="*/ 2427355 h 6335295"/>
                <a:gd name="connsiteX270" fmla="*/ 7537749 w 9143925"/>
                <a:gd name="connsiteY270" fmla="*/ 2397238 h 6335295"/>
                <a:gd name="connsiteX271" fmla="*/ 7537428 w 9143925"/>
                <a:gd name="connsiteY271" fmla="*/ 2366180 h 6335295"/>
                <a:gd name="connsiteX272" fmla="*/ 7582740 w 9143925"/>
                <a:gd name="connsiteY272" fmla="*/ 2354277 h 6335295"/>
                <a:gd name="connsiteX273" fmla="*/ 7582987 w 9143925"/>
                <a:gd name="connsiteY273" fmla="*/ 2323467 h 6335295"/>
                <a:gd name="connsiteX274" fmla="*/ 7581057 w 9143925"/>
                <a:gd name="connsiteY274" fmla="*/ 2291742 h 6335295"/>
                <a:gd name="connsiteX275" fmla="*/ 7601992 w 9143925"/>
                <a:gd name="connsiteY275" fmla="*/ 2269469 h 6335295"/>
                <a:gd name="connsiteX276" fmla="*/ 7631862 w 9143925"/>
                <a:gd name="connsiteY276" fmla="*/ 2254176 h 6335295"/>
                <a:gd name="connsiteX277" fmla="*/ 7646611 w 9143925"/>
                <a:gd name="connsiteY277" fmla="*/ 2227746 h 6335295"/>
                <a:gd name="connsiteX278" fmla="*/ 7665691 w 9143925"/>
                <a:gd name="connsiteY278" fmla="*/ 2204558 h 6335295"/>
                <a:gd name="connsiteX279" fmla="*/ 7668314 w 9143925"/>
                <a:gd name="connsiteY279" fmla="*/ 2169120 h 6335295"/>
                <a:gd name="connsiteX280" fmla="*/ 7704643 w 9143925"/>
                <a:gd name="connsiteY280" fmla="*/ 2158801 h 6335295"/>
                <a:gd name="connsiteX281" fmla="*/ 7706722 w 9143925"/>
                <a:gd name="connsiteY281" fmla="*/ 2122967 h 6335295"/>
                <a:gd name="connsiteX282" fmla="*/ 7741318 w 9143925"/>
                <a:gd name="connsiteY282" fmla="*/ 2111386 h 6335295"/>
                <a:gd name="connsiteX283" fmla="*/ 7739487 w 9143925"/>
                <a:gd name="connsiteY283" fmla="*/ 2072632 h 6335295"/>
                <a:gd name="connsiteX284" fmla="*/ 7779255 w 9143925"/>
                <a:gd name="connsiteY284" fmla="*/ 2064886 h 6335295"/>
                <a:gd name="connsiteX285" fmla="*/ 7789154 w 9143925"/>
                <a:gd name="connsiteY285" fmla="*/ 2034868 h 6335295"/>
                <a:gd name="connsiteX286" fmla="*/ 7811624 w 9143925"/>
                <a:gd name="connsiteY286" fmla="*/ 2014229 h 6335295"/>
                <a:gd name="connsiteX287" fmla="*/ 7817143 w 9143925"/>
                <a:gd name="connsiteY287" fmla="*/ 1980969 h 6335295"/>
                <a:gd name="connsiteX288" fmla="*/ 7840256 w 9143925"/>
                <a:gd name="connsiteY288" fmla="*/ 1960825 h 6335295"/>
                <a:gd name="connsiteX289" fmla="*/ 7865350 w 9143925"/>
                <a:gd name="connsiteY289" fmla="*/ 1942141 h 6335295"/>
                <a:gd name="connsiteX290" fmla="*/ 7866909 w 9143925"/>
                <a:gd name="connsiteY290" fmla="*/ 1905912 h 6335295"/>
                <a:gd name="connsiteX291" fmla="*/ 7909226 w 9143925"/>
                <a:gd name="connsiteY291" fmla="*/ 1900071 h 6335295"/>
                <a:gd name="connsiteX292" fmla="*/ 7910563 w 9143925"/>
                <a:gd name="connsiteY292" fmla="*/ 1863669 h 6335295"/>
                <a:gd name="connsiteX293" fmla="*/ 7906851 w 9143925"/>
                <a:gd name="connsiteY293" fmla="*/ 1829939 h 6335295"/>
                <a:gd name="connsiteX294" fmla="*/ 7941694 w 9143925"/>
                <a:gd name="connsiteY294" fmla="*/ 1808755 h 6335295"/>
                <a:gd name="connsiteX295" fmla="*/ 7916081 w 9143925"/>
                <a:gd name="connsiteY295" fmla="*/ 1775396 h 6335295"/>
                <a:gd name="connsiteX296" fmla="*/ 7953969 w 9143925"/>
                <a:gd name="connsiteY296" fmla="*/ 1749461 h 6335295"/>
                <a:gd name="connsiteX297" fmla="*/ 7917937 w 9143925"/>
                <a:gd name="connsiteY297" fmla="*/ 1714890 h 6335295"/>
                <a:gd name="connsiteX298" fmla="*/ 7963793 w 9143925"/>
                <a:gd name="connsiteY298" fmla="*/ 1689896 h 6335295"/>
                <a:gd name="connsiteX299" fmla="*/ 7964932 w 9143925"/>
                <a:gd name="connsiteY299" fmla="*/ 1659679 h 6335295"/>
                <a:gd name="connsiteX300" fmla="*/ 7931919 w 9143925"/>
                <a:gd name="connsiteY300" fmla="*/ 1625479 h 6335295"/>
                <a:gd name="connsiteX301" fmla="*/ 7945406 w 9143925"/>
                <a:gd name="connsiteY301" fmla="*/ 1596699 h 6335295"/>
                <a:gd name="connsiteX302" fmla="*/ 7943204 w 9143925"/>
                <a:gd name="connsiteY302" fmla="*/ 1566087 h 6335295"/>
                <a:gd name="connsiteX303" fmla="*/ 7966119 w 9143925"/>
                <a:gd name="connsiteY303" fmla="*/ 1538395 h 6335295"/>
                <a:gd name="connsiteX304" fmla="*/ 7939368 w 9143925"/>
                <a:gd name="connsiteY304" fmla="*/ 1504912 h 6335295"/>
                <a:gd name="connsiteX305" fmla="*/ 7991361 w 9143925"/>
                <a:gd name="connsiteY305" fmla="*/ 1480635 h 6335295"/>
                <a:gd name="connsiteX306" fmla="*/ 7950876 w 9143925"/>
                <a:gd name="connsiteY306" fmla="*/ 1445569 h 6335295"/>
                <a:gd name="connsiteX307" fmla="*/ 7975499 w 9143925"/>
                <a:gd name="connsiteY307" fmla="*/ 1418100 h 6335295"/>
                <a:gd name="connsiteX308" fmla="*/ 7961319 w 9143925"/>
                <a:gd name="connsiteY308" fmla="*/ 1386102 h 6335295"/>
                <a:gd name="connsiteX309" fmla="*/ 7990198 w 9143925"/>
                <a:gd name="connsiteY309" fmla="*/ 1359128 h 6335295"/>
                <a:gd name="connsiteX310" fmla="*/ 7991114 w 9143925"/>
                <a:gd name="connsiteY310" fmla="*/ 1328046 h 6335295"/>
                <a:gd name="connsiteX311" fmla="*/ 7974533 w 9143925"/>
                <a:gd name="connsiteY311" fmla="*/ 1300057 h 6335295"/>
                <a:gd name="connsiteX312" fmla="*/ 7953597 w 9143925"/>
                <a:gd name="connsiteY312" fmla="*/ 1273553 h 6335295"/>
                <a:gd name="connsiteX313" fmla="*/ 7996608 w 9143925"/>
                <a:gd name="connsiteY313" fmla="*/ 1237892 h 6335295"/>
                <a:gd name="connsiteX314" fmla="*/ 7943971 w 9143925"/>
                <a:gd name="connsiteY314" fmla="*/ 1215942 h 6335295"/>
                <a:gd name="connsiteX315" fmla="*/ 7941199 w 9143925"/>
                <a:gd name="connsiteY315" fmla="*/ 1186864 h 6335295"/>
                <a:gd name="connsiteX316" fmla="*/ 7948327 w 9143925"/>
                <a:gd name="connsiteY316" fmla="*/ 1156376 h 6335295"/>
                <a:gd name="connsiteX317" fmla="*/ 7960947 w 9143925"/>
                <a:gd name="connsiteY317" fmla="*/ 1125071 h 6335295"/>
                <a:gd name="connsiteX318" fmla="*/ 7949068 w 9143925"/>
                <a:gd name="connsiteY318" fmla="*/ 1097280 h 6335295"/>
                <a:gd name="connsiteX319" fmla="*/ 7937116 w 9143925"/>
                <a:gd name="connsiteY319" fmla="*/ 1069514 h 6335295"/>
                <a:gd name="connsiteX320" fmla="*/ 7919570 w 9143925"/>
                <a:gd name="connsiteY320" fmla="*/ 1042540 h 6335295"/>
                <a:gd name="connsiteX321" fmla="*/ 7941075 w 9143925"/>
                <a:gd name="connsiteY321" fmla="*/ 1009973 h 6335295"/>
                <a:gd name="connsiteX322" fmla="*/ 7947064 w 9143925"/>
                <a:gd name="connsiteY322" fmla="*/ 979633 h 6335295"/>
                <a:gd name="connsiteX323" fmla="*/ 7935062 w 9143925"/>
                <a:gd name="connsiteY323" fmla="*/ 951892 h 6335295"/>
                <a:gd name="connsiteX324" fmla="*/ 7916304 w 9143925"/>
                <a:gd name="connsiteY324" fmla="*/ 920092 h 6335295"/>
                <a:gd name="connsiteX325" fmla="*/ 7938799 w 9143925"/>
                <a:gd name="connsiteY325" fmla="*/ 893142 h 6335295"/>
                <a:gd name="connsiteX326" fmla="*/ 7985991 w 9143925"/>
                <a:gd name="connsiteY326" fmla="*/ 898240 h 6335295"/>
                <a:gd name="connsiteX327" fmla="*/ 7994306 w 9143925"/>
                <a:gd name="connsiteY327" fmla="*/ 863768 h 6335295"/>
                <a:gd name="connsiteX328" fmla="*/ 7999280 w 9143925"/>
                <a:gd name="connsiteY328" fmla="*/ 825880 h 6335295"/>
                <a:gd name="connsiteX329" fmla="*/ 8037490 w 9143925"/>
                <a:gd name="connsiteY329" fmla="*/ 821846 h 6335295"/>
                <a:gd name="connsiteX330" fmla="*/ 8190624 w 9143925"/>
                <a:gd name="connsiteY330" fmla="*/ 796233 h 6335295"/>
                <a:gd name="connsiteX331" fmla="*/ 8198790 w 9143925"/>
                <a:gd name="connsiteY331" fmla="*/ 761588 h 6335295"/>
                <a:gd name="connsiteX332" fmla="*/ 8223562 w 9143925"/>
                <a:gd name="connsiteY332" fmla="*/ 743894 h 6335295"/>
                <a:gd name="connsiteX333" fmla="*/ 8268651 w 9143925"/>
                <a:gd name="connsiteY333" fmla="*/ 746888 h 6335295"/>
                <a:gd name="connsiteX334" fmla="*/ 8285108 w 9143925"/>
                <a:gd name="connsiteY334" fmla="*/ 720706 h 6335295"/>
                <a:gd name="connsiteX335" fmla="*/ 8283697 w 9143925"/>
                <a:gd name="connsiteY335" fmla="*/ 681333 h 6335295"/>
                <a:gd name="connsiteX336" fmla="*/ 8302851 w 9143925"/>
                <a:gd name="connsiteY336" fmla="*/ 660274 h 6335295"/>
                <a:gd name="connsiteX337" fmla="*/ 8314458 w 9143925"/>
                <a:gd name="connsiteY337" fmla="*/ 632136 h 6335295"/>
                <a:gd name="connsiteX338" fmla="*/ 8319333 w 9143925"/>
                <a:gd name="connsiteY338" fmla="*/ 601079 h 6335295"/>
                <a:gd name="connsiteX339" fmla="*/ 8368431 w 9143925"/>
                <a:gd name="connsiteY339" fmla="*/ 589349 h 6335295"/>
                <a:gd name="connsiteX340" fmla="*/ 8364620 w 9143925"/>
                <a:gd name="connsiteY340" fmla="*/ 554505 h 6335295"/>
                <a:gd name="connsiteX341" fmla="*/ 8378527 w 9143925"/>
                <a:gd name="connsiteY341" fmla="*/ 532035 h 6335295"/>
                <a:gd name="connsiteX342" fmla="*/ 8400602 w 9143925"/>
                <a:gd name="connsiteY342" fmla="*/ 516222 h 6335295"/>
                <a:gd name="connsiteX343" fmla="*/ 8431708 w 9143925"/>
                <a:gd name="connsiteY343" fmla="*/ 516642 h 6335295"/>
                <a:gd name="connsiteX344" fmla="*/ 8461207 w 9143925"/>
                <a:gd name="connsiteY344" fmla="*/ 511371 h 6335295"/>
                <a:gd name="connsiteX345" fmla="*/ 8489122 w 9143925"/>
                <a:gd name="connsiteY345" fmla="*/ 500458 h 6335295"/>
                <a:gd name="connsiteX346" fmla="*/ 8520624 w 9143925"/>
                <a:gd name="connsiteY346" fmla="*/ 502339 h 6335295"/>
                <a:gd name="connsiteX347" fmla="*/ 8537898 w 9143925"/>
                <a:gd name="connsiteY347" fmla="*/ 453463 h 6335295"/>
                <a:gd name="connsiteX348" fmla="*/ 8578977 w 9143925"/>
                <a:gd name="connsiteY348" fmla="*/ 489544 h 6335295"/>
                <a:gd name="connsiteX349" fmla="*/ 8603205 w 9143925"/>
                <a:gd name="connsiteY349" fmla="*/ 465466 h 6335295"/>
                <a:gd name="connsiteX350" fmla="*/ 8624190 w 9143925"/>
                <a:gd name="connsiteY350" fmla="*/ 429879 h 6335295"/>
                <a:gd name="connsiteX351" fmla="*/ 8658044 w 9143925"/>
                <a:gd name="connsiteY351" fmla="*/ 440174 h 6335295"/>
                <a:gd name="connsiteX352" fmla="*/ 8688557 w 9143925"/>
                <a:gd name="connsiteY352" fmla="*/ 438516 h 6335295"/>
                <a:gd name="connsiteX353" fmla="*/ 8716249 w 9143925"/>
                <a:gd name="connsiteY353" fmla="*/ 426811 h 6335295"/>
                <a:gd name="connsiteX354" fmla="*/ 8751043 w 9143925"/>
                <a:gd name="connsiteY354" fmla="*/ 440446 h 6335295"/>
                <a:gd name="connsiteX355" fmla="*/ 8774998 w 9143925"/>
                <a:gd name="connsiteY355" fmla="*/ 413720 h 6335295"/>
                <a:gd name="connsiteX356" fmla="*/ 8785417 w 9143925"/>
                <a:gd name="connsiteY356" fmla="*/ 379024 h 6335295"/>
                <a:gd name="connsiteX357" fmla="*/ 8806006 w 9143925"/>
                <a:gd name="connsiteY357" fmla="*/ 356455 h 6335295"/>
                <a:gd name="connsiteX358" fmla="*/ 8836198 w 9143925"/>
                <a:gd name="connsiteY358" fmla="*/ 344750 h 6335295"/>
                <a:gd name="connsiteX359" fmla="*/ 8866586 w 9143925"/>
                <a:gd name="connsiteY359" fmla="*/ 333243 h 6335295"/>
                <a:gd name="connsiteX360" fmla="*/ 8892150 w 9143925"/>
                <a:gd name="connsiteY360" fmla="*/ 316316 h 6335295"/>
                <a:gd name="connsiteX361" fmla="*/ 8902272 w 9143925"/>
                <a:gd name="connsiteY361" fmla="*/ 282016 h 6335295"/>
                <a:gd name="connsiteX362" fmla="*/ 8926276 w 9143925"/>
                <a:gd name="connsiteY362" fmla="*/ 263332 h 6335295"/>
                <a:gd name="connsiteX363" fmla="*/ 8951394 w 9143925"/>
                <a:gd name="connsiteY363" fmla="*/ 245935 h 6335295"/>
                <a:gd name="connsiteX364" fmla="*/ 8965501 w 9143925"/>
                <a:gd name="connsiteY364" fmla="*/ 216115 h 6335295"/>
                <a:gd name="connsiteX365" fmla="*/ 8994999 w 9143925"/>
                <a:gd name="connsiteY365" fmla="*/ 203618 h 6335295"/>
                <a:gd name="connsiteX366" fmla="*/ 9023408 w 9143925"/>
                <a:gd name="connsiteY366" fmla="*/ 189908 h 6335295"/>
                <a:gd name="connsiteX367" fmla="*/ 9062162 w 9143925"/>
                <a:gd name="connsiteY367" fmla="*/ 187829 h 6335295"/>
                <a:gd name="connsiteX368" fmla="*/ 9076020 w 9143925"/>
                <a:gd name="connsiteY368" fmla="*/ 157737 h 6335295"/>
                <a:gd name="connsiteX369" fmla="*/ 9089804 w 9143925"/>
                <a:gd name="connsiteY369" fmla="*/ 127546 h 6335295"/>
                <a:gd name="connsiteX370" fmla="*/ 9129498 w 9143925"/>
                <a:gd name="connsiteY370" fmla="*/ 126531 h 6335295"/>
                <a:gd name="connsiteX371" fmla="*/ 9125266 w 9143925"/>
                <a:gd name="connsiteY371" fmla="*/ 84065 h 6335295"/>
                <a:gd name="connsiteX372" fmla="*/ 9143777 w 9143925"/>
                <a:gd name="connsiteY372" fmla="*/ 59244 h 633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9143925" h="6335295">
                  <a:moveTo>
                    <a:pt x="9143926" y="59368"/>
                  </a:moveTo>
                  <a:lnTo>
                    <a:pt x="9128855" y="29226"/>
                  </a:lnTo>
                  <a:lnTo>
                    <a:pt x="9131651" y="0"/>
                  </a:lnTo>
                  <a:lnTo>
                    <a:pt x="0" y="0"/>
                  </a:lnTo>
                  <a:lnTo>
                    <a:pt x="0" y="5241406"/>
                  </a:lnTo>
                  <a:cubicBezTo>
                    <a:pt x="12844" y="5294488"/>
                    <a:pt x="24895" y="5347793"/>
                    <a:pt x="35957" y="5401345"/>
                  </a:cubicBezTo>
                  <a:cubicBezTo>
                    <a:pt x="37566" y="5409141"/>
                    <a:pt x="25638" y="5412432"/>
                    <a:pt x="24029" y="5404637"/>
                  </a:cubicBezTo>
                  <a:cubicBezTo>
                    <a:pt x="16432" y="5367838"/>
                    <a:pt x="8439" y="5331138"/>
                    <a:pt x="0" y="5294537"/>
                  </a:cubicBezTo>
                  <a:lnTo>
                    <a:pt x="0" y="6323120"/>
                  </a:lnTo>
                  <a:lnTo>
                    <a:pt x="34299" y="6335296"/>
                  </a:lnTo>
                  <a:lnTo>
                    <a:pt x="56695" y="6310895"/>
                  </a:lnTo>
                  <a:lnTo>
                    <a:pt x="88767" y="6311068"/>
                  </a:lnTo>
                  <a:lnTo>
                    <a:pt x="114455" y="6295057"/>
                  </a:lnTo>
                  <a:lnTo>
                    <a:pt x="149422" y="6302481"/>
                  </a:lnTo>
                  <a:lnTo>
                    <a:pt x="161499" y="6252170"/>
                  </a:lnTo>
                  <a:lnTo>
                    <a:pt x="195352" y="6256798"/>
                  </a:lnTo>
                  <a:lnTo>
                    <a:pt x="458685" y="6234823"/>
                  </a:lnTo>
                  <a:lnTo>
                    <a:pt x="496572" y="6249473"/>
                  </a:lnTo>
                  <a:lnTo>
                    <a:pt x="527729" y="6247196"/>
                  </a:lnTo>
                  <a:lnTo>
                    <a:pt x="551956" y="6227622"/>
                  </a:lnTo>
                  <a:lnTo>
                    <a:pt x="570813" y="6194683"/>
                  </a:lnTo>
                  <a:lnTo>
                    <a:pt x="610879" y="6214530"/>
                  </a:lnTo>
                  <a:lnTo>
                    <a:pt x="627756" y="6176717"/>
                  </a:lnTo>
                  <a:lnTo>
                    <a:pt x="655968" y="6167066"/>
                  </a:lnTo>
                  <a:lnTo>
                    <a:pt x="843846" y="6178969"/>
                  </a:lnTo>
                  <a:lnTo>
                    <a:pt x="866440" y="6155460"/>
                  </a:lnTo>
                  <a:lnTo>
                    <a:pt x="894454" y="6145338"/>
                  </a:lnTo>
                  <a:lnTo>
                    <a:pt x="920710" y="6130836"/>
                  </a:lnTo>
                  <a:lnTo>
                    <a:pt x="947734" y="6118240"/>
                  </a:lnTo>
                  <a:lnTo>
                    <a:pt x="972828" y="6100892"/>
                  </a:lnTo>
                  <a:lnTo>
                    <a:pt x="1010171" y="6113587"/>
                  </a:lnTo>
                  <a:lnTo>
                    <a:pt x="1030191" y="6083891"/>
                  </a:lnTo>
                  <a:lnTo>
                    <a:pt x="1057660" y="6072409"/>
                  </a:lnTo>
                  <a:lnTo>
                    <a:pt x="1076814" y="6040708"/>
                  </a:lnTo>
                  <a:lnTo>
                    <a:pt x="1103764" y="6028038"/>
                  </a:lnTo>
                  <a:lnTo>
                    <a:pt x="1137048" y="6024152"/>
                  </a:lnTo>
                  <a:lnTo>
                    <a:pt x="1321685" y="6043727"/>
                  </a:lnTo>
                  <a:lnTo>
                    <a:pt x="1347992" y="6016208"/>
                  </a:lnTo>
                  <a:lnTo>
                    <a:pt x="1381202" y="6038976"/>
                  </a:lnTo>
                  <a:lnTo>
                    <a:pt x="1406642" y="6005245"/>
                  </a:lnTo>
                  <a:lnTo>
                    <a:pt x="1438145" y="6015713"/>
                  </a:lnTo>
                  <a:lnTo>
                    <a:pt x="1466084" y="6000296"/>
                  </a:lnTo>
                  <a:lnTo>
                    <a:pt x="1498379" y="6016431"/>
                  </a:lnTo>
                  <a:lnTo>
                    <a:pt x="1528818" y="6019104"/>
                  </a:lnTo>
                  <a:lnTo>
                    <a:pt x="1615432" y="5980400"/>
                  </a:lnTo>
                  <a:lnTo>
                    <a:pt x="1645326" y="5979113"/>
                  </a:lnTo>
                  <a:lnTo>
                    <a:pt x="1679452" y="6008661"/>
                  </a:lnTo>
                  <a:lnTo>
                    <a:pt x="1705362" y="5978370"/>
                  </a:lnTo>
                  <a:lnTo>
                    <a:pt x="1736420" y="5985571"/>
                  </a:lnTo>
                  <a:lnTo>
                    <a:pt x="1767700" y="5994282"/>
                  </a:lnTo>
                  <a:lnTo>
                    <a:pt x="1793461" y="5962978"/>
                  </a:lnTo>
                  <a:lnTo>
                    <a:pt x="1825608" y="5978048"/>
                  </a:lnTo>
                  <a:lnTo>
                    <a:pt x="1857259" y="5989581"/>
                  </a:lnTo>
                  <a:lnTo>
                    <a:pt x="1886312" y="5982280"/>
                  </a:lnTo>
                  <a:lnTo>
                    <a:pt x="1913063" y="5958226"/>
                  </a:lnTo>
                  <a:lnTo>
                    <a:pt x="1941423" y="5945778"/>
                  </a:lnTo>
                  <a:lnTo>
                    <a:pt x="1973471" y="5960156"/>
                  </a:lnTo>
                  <a:lnTo>
                    <a:pt x="1999529" y="5930955"/>
                  </a:lnTo>
                  <a:lnTo>
                    <a:pt x="2032369" y="5951149"/>
                  </a:lnTo>
                  <a:lnTo>
                    <a:pt x="2062486" y="5951544"/>
                  </a:lnTo>
                  <a:lnTo>
                    <a:pt x="2088049" y="5918854"/>
                  </a:lnTo>
                  <a:lnTo>
                    <a:pt x="2119824" y="5931178"/>
                  </a:lnTo>
                  <a:lnTo>
                    <a:pt x="2150956" y="5938997"/>
                  </a:lnTo>
                  <a:lnTo>
                    <a:pt x="2175629" y="5899799"/>
                  </a:lnTo>
                  <a:lnTo>
                    <a:pt x="2208864" y="5922887"/>
                  </a:lnTo>
                  <a:lnTo>
                    <a:pt x="2241035" y="5938206"/>
                  </a:lnTo>
                  <a:lnTo>
                    <a:pt x="2266673" y="5906010"/>
                  </a:lnTo>
                  <a:lnTo>
                    <a:pt x="2405107" y="5902125"/>
                  </a:lnTo>
                  <a:lnTo>
                    <a:pt x="2435373" y="5903659"/>
                  </a:lnTo>
                  <a:lnTo>
                    <a:pt x="2467074" y="5915587"/>
                  </a:lnTo>
                  <a:lnTo>
                    <a:pt x="2491796" y="5876784"/>
                  </a:lnTo>
                  <a:lnTo>
                    <a:pt x="2525996" y="5906901"/>
                  </a:lnTo>
                  <a:lnTo>
                    <a:pt x="2554183" y="5893265"/>
                  </a:lnTo>
                  <a:lnTo>
                    <a:pt x="2582642" y="5881585"/>
                  </a:lnTo>
                  <a:lnTo>
                    <a:pt x="2613155" y="5884926"/>
                  </a:lnTo>
                  <a:lnTo>
                    <a:pt x="2643000" y="5883391"/>
                  </a:lnTo>
                  <a:lnTo>
                    <a:pt x="2671434" y="5871488"/>
                  </a:lnTo>
                  <a:lnTo>
                    <a:pt x="2697839" y="5844861"/>
                  </a:lnTo>
                  <a:lnTo>
                    <a:pt x="2733648" y="5886608"/>
                  </a:lnTo>
                  <a:lnTo>
                    <a:pt x="2761859" y="5873171"/>
                  </a:lnTo>
                  <a:lnTo>
                    <a:pt x="2790541" y="5863124"/>
                  </a:lnTo>
                  <a:lnTo>
                    <a:pt x="2963819" y="5837090"/>
                  </a:lnTo>
                  <a:lnTo>
                    <a:pt x="3006854" y="5847979"/>
                  </a:lnTo>
                  <a:lnTo>
                    <a:pt x="3009849" y="5804473"/>
                  </a:lnTo>
                  <a:lnTo>
                    <a:pt x="3053898" y="5810289"/>
                  </a:lnTo>
                  <a:lnTo>
                    <a:pt x="3056100" y="5765868"/>
                  </a:lnTo>
                  <a:lnTo>
                    <a:pt x="3087628" y="5756637"/>
                  </a:lnTo>
                  <a:lnTo>
                    <a:pt x="3095696" y="5719270"/>
                  </a:lnTo>
                  <a:lnTo>
                    <a:pt x="3125640" y="5708158"/>
                  </a:lnTo>
                  <a:lnTo>
                    <a:pt x="3161399" y="5704000"/>
                  </a:lnTo>
                  <a:lnTo>
                    <a:pt x="3185156" y="5685440"/>
                  </a:lnTo>
                  <a:lnTo>
                    <a:pt x="3202603" y="5659308"/>
                  </a:lnTo>
                  <a:lnTo>
                    <a:pt x="3210274" y="5621470"/>
                  </a:lnTo>
                  <a:lnTo>
                    <a:pt x="3249003" y="5620901"/>
                  </a:lnTo>
                  <a:lnTo>
                    <a:pt x="3276398" y="5606721"/>
                  </a:lnTo>
                  <a:lnTo>
                    <a:pt x="3290430" y="5576504"/>
                  </a:lnTo>
                  <a:lnTo>
                    <a:pt x="3327278" y="5573683"/>
                  </a:lnTo>
                  <a:lnTo>
                    <a:pt x="3337152" y="5538493"/>
                  </a:lnTo>
                  <a:lnTo>
                    <a:pt x="3350985" y="5508054"/>
                  </a:lnTo>
                  <a:lnTo>
                    <a:pt x="3595139" y="5492662"/>
                  </a:lnTo>
                  <a:lnTo>
                    <a:pt x="3616322" y="5471058"/>
                  </a:lnTo>
                  <a:lnTo>
                    <a:pt x="3650300" y="5464821"/>
                  </a:lnTo>
                  <a:lnTo>
                    <a:pt x="3658046" y="5427057"/>
                  </a:lnTo>
                  <a:lnTo>
                    <a:pt x="3749213" y="5426563"/>
                  </a:lnTo>
                  <a:lnTo>
                    <a:pt x="3755029" y="5392263"/>
                  </a:lnTo>
                  <a:lnTo>
                    <a:pt x="3737063" y="5365413"/>
                  </a:lnTo>
                  <a:lnTo>
                    <a:pt x="3727931" y="5335964"/>
                  </a:lnTo>
                  <a:lnTo>
                    <a:pt x="3730331" y="5303050"/>
                  </a:lnTo>
                  <a:lnTo>
                    <a:pt x="3637506" y="5283080"/>
                  </a:lnTo>
                  <a:lnTo>
                    <a:pt x="3651661" y="5246677"/>
                  </a:lnTo>
                  <a:lnTo>
                    <a:pt x="3612016" y="5226359"/>
                  </a:lnTo>
                  <a:lnTo>
                    <a:pt x="3606844" y="5195723"/>
                  </a:lnTo>
                  <a:lnTo>
                    <a:pt x="3610730" y="5162364"/>
                  </a:lnTo>
                  <a:lnTo>
                    <a:pt x="3617411" y="5128164"/>
                  </a:lnTo>
                  <a:lnTo>
                    <a:pt x="3593481" y="5098171"/>
                  </a:lnTo>
                  <a:lnTo>
                    <a:pt x="3621816" y="5069513"/>
                  </a:lnTo>
                  <a:lnTo>
                    <a:pt x="3659530" y="5090994"/>
                  </a:lnTo>
                  <a:lnTo>
                    <a:pt x="3739661" y="5079363"/>
                  </a:lnTo>
                  <a:lnTo>
                    <a:pt x="3767774" y="5067484"/>
                  </a:lnTo>
                  <a:lnTo>
                    <a:pt x="3796629" y="5058229"/>
                  </a:lnTo>
                  <a:lnTo>
                    <a:pt x="3830680" y="5067064"/>
                  </a:lnTo>
                  <a:lnTo>
                    <a:pt x="3850676" y="5027048"/>
                  </a:lnTo>
                  <a:lnTo>
                    <a:pt x="4015961" y="5053354"/>
                  </a:lnTo>
                  <a:lnTo>
                    <a:pt x="4040708" y="5029819"/>
                  </a:lnTo>
                  <a:lnTo>
                    <a:pt x="4064564" y="5003167"/>
                  </a:lnTo>
                  <a:lnTo>
                    <a:pt x="4104456" y="5032344"/>
                  </a:lnTo>
                  <a:lnTo>
                    <a:pt x="4129747" y="5010715"/>
                  </a:lnTo>
                  <a:lnTo>
                    <a:pt x="4157513" y="4997747"/>
                  </a:lnTo>
                  <a:lnTo>
                    <a:pt x="4183275" y="4977776"/>
                  </a:lnTo>
                  <a:lnTo>
                    <a:pt x="4210868" y="4964166"/>
                  </a:lnTo>
                  <a:lnTo>
                    <a:pt x="4246454" y="4978370"/>
                  </a:lnTo>
                  <a:lnTo>
                    <a:pt x="4271399" y="4955603"/>
                  </a:lnTo>
                  <a:lnTo>
                    <a:pt x="4295007" y="4928208"/>
                  </a:lnTo>
                  <a:lnTo>
                    <a:pt x="4329950" y="4940161"/>
                  </a:lnTo>
                  <a:lnTo>
                    <a:pt x="4440025" y="4920834"/>
                  </a:lnTo>
                  <a:lnTo>
                    <a:pt x="4468880" y="4911628"/>
                  </a:lnTo>
                  <a:lnTo>
                    <a:pt x="4515181" y="4933405"/>
                  </a:lnTo>
                  <a:lnTo>
                    <a:pt x="4505753" y="4884876"/>
                  </a:lnTo>
                  <a:lnTo>
                    <a:pt x="4525822" y="4861094"/>
                  </a:lnTo>
                  <a:lnTo>
                    <a:pt x="4564972" y="4847385"/>
                  </a:lnTo>
                  <a:lnTo>
                    <a:pt x="4564601" y="4812863"/>
                  </a:lnTo>
                  <a:lnTo>
                    <a:pt x="4585413" y="4789502"/>
                  </a:lnTo>
                  <a:lnTo>
                    <a:pt x="4578509" y="4751565"/>
                  </a:lnTo>
                  <a:lnTo>
                    <a:pt x="4618995" y="4738572"/>
                  </a:lnTo>
                  <a:lnTo>
                    <a:pt x="4636936" y="4713702"/>
                  </a:lnTo>
                  <a:lnTo>
                    <a:pt x="4618030" y="4669454"/>
                  </a:lnTo>
                  <a:lnTo>
                    <a:pt x="4630873" y="4641911"/>
                  </a:lnTo>
                  <a:lnTo>
                    <a:pt x="4678486" y="4632655"/>
                  </a:lnTo>
                  <a:lnTo>
                    <a:pt x="4669107" y="4590610"/>
                  </a:lnTo>
                  <a:lnTo>
                    <a:pt x="4700808" y="4608577"/>
                  </a:lnTo>
                  <a:lnTo>
                    <a:pt x="4729911" y="4618203"/>
                  </a:lnTo>
                  <a:lnTo>
                    <a:pt x="4758988" y="4602687"/>
                  </a:lnTo>
                  <a:lnTo>
                    <a:pt x="4788091" y="4616768"/>
                  </a:lnTo>
                  <a:lnTo>
                    <a:pt x="4817168" y="4606448"/>
                  </a:lnTo>
                  <a:lnTo>
                    <a:pt x="4846246" y="4600559"/>
                  </a:lnTo>
                  <a:lnTo>
                    <a:pt x="4874953" y="4593926"/>
                  </a:lnTo>
                  <a:lnTo>
                    <a:pt x="4902595" y="4578237"/>
                  </a:lnTo>
                  <a:lnTo>
                    <a:pt x="4933776" y="4565170"/>
                  </a:lnTo>
                  <a:lnTo>
                    <a:pt x="4940903" y="4530921"/>
                  </a:lnTo>
                  <a:lnTo>
                    <a:pt x="4942437" y="4491746"/>
                  </a:lnTo>
                  <a:lnTo>
                    <a:pt x="4991239" y="4494221"/>
                  </a:lnTo>
                  <a:lnTo>
                    <a:pt x="5000989" y="4462297"/>
                  </a:lnTo>
                  <a:lnTo>
                    <a:pt x="5003191" y="4423741"/>
                  </a:lnTo>
                  <a:lnTo>
                    <a:pt x="5046820" y="4421688"/>
                  </a:lnTo>
                  <a:lnTo>
                    <a:pt x="5061767" y="4394342"/>
                  </a:lnTo>
                  <a:lnTo>
                    <a:pt x="5084039" y="4373456"/>
                  </a:lnTo>
                  <a:lnTo>
                    <a:pt x="5094334" y="4342002"/>
                  </a:lnTo>
                  <a:lnTo>
                    <a:pt x="5112202" y="4317231"/>
                  </a:lnTo>
                  <a:lnTo>
                    <a:pt x="5134276" y="4296171"/>
                  </a:lnTo>
                  <a:lnTo>
                    <a:pt x="5145165" y="4265237"/>
                  </a:lnTo>
                  <a:lnTo>
                    <a:pt x="5164838" y="4235764"/>
                  </a:lnTo>
                  <a:lnTo>
                    <a:pt x="5207106" y="4247890"/>
                  </a:lnTo>
                  <a:lnTo>
                    <a:pt x="5233313" y="4232967"/>
                  </a:lnTo>
                  <a:lnTo>
                    <a:pt x="5268924" y="4241480"/>
                  </a:lnTo>
                  <a:lnTo>
                    <a:pt x="5280976" y="4191392"/>
                  </a:lnTo>
                  <a:lnTo>
                    <a:pt x="5314928" y="4195773"/>
                  </a:lnTo>
                  <a:lnTo>
                    <a:pt x="5345318" y="4191318"/>
                  </a:lnTo>
                  <a:lnTo>
                    <a:pt x="5363729" y="4157068"/>
                  </a:lnTo>
                  <a:lnTo>
                    <a:pt x="5400405" y="4168279"/>
                  </a:lnTo>
                  <a:lnTo>
                    <a:pt x="5425993" y="4151871"/>
                  </a:lnTo>
                  <a:lnTo>
                    <a:pt x="5460589" y="4157885"/>
                  </a:lnTo>
                  <a:lnTo>
                    <a:pt x="5615579" y="4140587"/>
                  </a:lnTo>
                  <a:lnTo>
                    <a:pt x="5614565" y="4103070"/>
                  </a:lnTo>
                  <a:lnTo>
                    <a:pt x="5607190" y="4072830"/>
                  </a:lnTo>
                  <a:lnTo>
                    <a:pt x="5640005" y="4049320"/>
                  </a:lnTo>
                  <a:lnTo>
                    <a:pt x="5639287" y="4020218"/>
                  </a:lnTo>
                  <a:lnTo>
                    <a:pt x="5636986" y="3990843"/>
                  </a:lnTo>
                  <a:lnTo>
                    <a:pt x="5650720" y="3964166"/>
                  </a:lnTo>
                  <a:lnTo>
                    <a:pt x="5650844" y="3935212"/>
                  </a:lnTo>
                  <a:lnTo>
                    <a:pt x="5641786" y="3904723"/>
                  </a:lnTo>
                  <a:lnTo>
                    <a:pt x="5631566" y="3874037"/>
                  </a:lnTo>
                  <a:lnTo>
                    <a:pt x="5672448" y="3857185"/>
                  </a:lnTo>
                  <a:lnTo>
                    <a:pt x="5680763" y="3833081"/>
                  </a:lnTo>
                  <a:lnTo>
                    <a:pt x="5701501" y="3811254"/>
                  </a:lnTo>
                  <a:lnTo>
                    <a:pt x="5707786" y="3779751"/>
                  </a:lnTo>
                  <a:lnTo>
                    <a:pt x="5699051" y="3738152"/>
                  </a:lnTo>
                  <a:lnTo>
                    <a:pt x="5740774" y="3730431"/>
                  </a:lnTo>
                  <a:lnTo>
                    <a:pt x="5730232" y="3687643"/>
                  </a:lnTo>
                  <a:lnTo>
                    <a:pt x="5755697" y="3669009"/>
                  </a:lnTo>
                  <a:lnTo>
                    <a:pt x="5763962" y="3638842"/>
                  </a:lnTo>
                  <a:lnTo>
                    <a:pt x="5800117" y="3627384"/>
                  </a:lnTo>
                  <a:lnTo>
                    <a:pt x="5815510" y="3601994"/>
                  </a:lnTo>
                  <a:lnTo>
                    <a:pt x="5820261" y="3569452"/>
                  </a:lnTo>
                  <a:lnTo>
                    <a:pt x="5850057" y="3553737"/>
                  </a:lnTo>
                  <a:lnTo>
                    <a:pt x="5871760" y="3540250"/>
                  </a:lnTo>
                  <a:lnTo>
                    <a:pt x="5895368" y="3531391"/>
                  </a:lnTo>
                  <a:lnTo>
                    <a:pt x="5925906" y="3533519"/>
                  </a:lnTo>
                  <a:lnTo>
                    <a:pt x="5955751" y="3525006"/>
                  </a:lnTo>
                  <a:lnTo>
                    <a:pt x="5987205" y="3541884"/>
                  </a:lnTo>
                  <a:lnTo>
                    <a:pt x="6017222" y="3536019"/>
                  </a:lnTo>
                  <a:lnTo>
                    <a:pt x="6044964" y="3494345"/>
                  </a:lnTo>
                  <a:lnTo>
                    <a:pt x="6077704" y="3531490"/>
                  </a:lnTo>
                  <a:lnTo>
                    <a:pt x="6162190" y="3526145"/>
                  </a:lnTo>
                  <a:lnTo>
                    <a:pt x="6191293" y="3505778"/>
                  </a:lnTo>
                  <a:lnTo>
                    <a:pt x="6212402" y="3488084"/>
                  </a:lnTo>
                  <a:lnTo>
                    <a:pt x="6259941" y="3502635"/>
                  </a:lnTo>
                  <a:lnTo>
                    <a:pt x="6394094" y="3478927"/>
                  </a:lnTo>
                  <a:lnTo>
                    <a:pt x="6393995" y="3434952"/>
                  </a:lnTo>
                  <a:lnTo>
                    <a:pt x="6421662" y="3418594"/>
                  </a:lnTo>
                  <a:lnTo>
                    <a:pt x="6446533" y="3399465"/>
                  </a:lnTo>
                  <a:lnTo>
                    <a:pt x="6483727" y="3392610"/>
                  </a:lnTo>
                  <a:lnTo>
                    <a:pt x="6483603" y="3348635"/>
                  </a:lnTo>
                  <a:lnTo>
                    <a:pt x="6496794" y="3317874"/>
                  </a:lnTo>
                  <a:lnTo>
                    <a:pt x="6540101" y="3317058"/>
                  </a:lnTo>
                  <a:lnTo>
                    <a:pt x="6548069" y="3275359"/>
                  </a:lnTo>
                  <a:lnTo>
                    <a:pt x="6587244" y="3301393"/>
                  </a:lnTo>
                  <a:lnTo>
                    <a:pt x="6607982" y="3257417"/>
                  </a:lnTo>
                  <a:lnTo>
                    <a:pt x="6636812" y="3254052"/>
                  </a:lnTo>
                  <a:lnTo>
                    <a:pt x="6663935" y="3242074"/>
                  </a:lnTo>
                  <a:lnTo>
                    <a:pt x="6692344" y="3236679"/>
                  </a:lnTo>
                  <a:lnTo>
                    <a:pt x="6722090" y="3237942"/>
                  </a:lnTo>
                  <a:lnTo>
                    <a:pt x="6756364" y="3261872"/>
                  </a:lnTo>
                  <a:lnTo>
                    <a:pt x="6777647" y="3220742"/>
                  </a:lnTo>
                  <a:lnTo>
                    <a:pt x="6811426" y="3242297"/>
                  </a:lnTo>
                  <a:lnTo>
                    <a:pt x="6841370" y="3244623"/>
                  </a:lnTo>
                  <a:lnTo>
                    <a:pt x="6866068" y="3220569"/>
                  </a:lnTo>
                  <a:lnTo>
                    <a:pt x="6893834" y="3211982"/>
                  </a:lnTo>
                  <a:lnTo>
                    <a:pt x="6926772" y="3229255"/>
                  </a:lnTo>
                  <a:lnTo>
                    <a:pt x="6948054" y="3188175"/>
                  </a:lnTo>
                  <a:lnTo>
                    <a:pt x="6979359" y="3202157"/>
                  </a:lnTo>
                  <a:lnTo>
                    <a:pt x="6975944" y="3171991"/>
                  </a:lnTo>
                  <a:lnTo>
                    <a:pt x="6979112" y="3141799"/>
                  </a:lnTo>
                  <a:lnTo>
                    <a:pt x="6992921" y="3113118"/>
                  </a:lnTo>
                  <a:lnTo>
                    <a:pt x="6991683" y="3082333"/>
                  </a:lnTo>
                  <a:lnTo>
                    <a:pt x="6979755" y="3050087"/>
                  </a:lnTo>
                  <a:lnTo>
                    <a:pt x="7027418" y="3026107"/>
                  </a:lnTo>
                  <a:lnTo>
                    <a:pt x="7015613" y="2993862"/>
                  </a:lnTo>
                  <a:lnTo>
                    <a:pt x="6997326" y="2960726"/>
                  </a:lnTo>
                  <a:lnTo>
                    <a:pt x="7014252" y="2932465"/>
                  </a:lnTo>
                  <a:lnTo>
                    <a:pt x="6999379" y="2899799"/>
                  </a:lnTo>
                  <a:lnTo>
                    <a:pt x="7024745" y="2872726"/>
                  </a:lnTo>
                  <a:lnTo>
                    <a:pt x="7011208" y="2837239"/>
                  </a:lnTo>
                  <a:lnTo>
                    <a:pt x="7053922" y="2822242"/>
                  </a:lnTo>
                  <a:lnTo>
                    <a:pt x="7075452" y="2800687"/>
                  </a:lnTo>
                  <a:lnTo>
                    <a:pt x="7080624" y="2771437"/>
                  </a:lnTo>
                  <a:lnTo>
                    <a:pt x="7071987" y="2735652"/>
                  </a:lnTo>
                  <a:lnTo>
                    <a:pt x="7099902" y="2717142"/>
                  </a:lnTo>
                  <a:lnTo>
                    <a:pt x="7100644" y="2685812"/>
                  </a:lnTo>
                  <a:lnTo>
                    <a:pt x="7115690" y="2660991"/>
                  </a:lnTo>
                  <a:lnTo>
                    <a:pt x="7272462" y="2656190"/>
                  </a:lnTo>
                  <a:lnTo>
                    <a:pt x="7291320" y="2628647"/>
                  </a:lnTo>
                  <a:lnTo>
                    <a:pt x="7299535" y="2586404"/>
                  </a:lnTo>
                  <a:lnTo>
                    <a:pt x="7418074" y="2590710"/>
                  </a:lnTo>
                  <a:lnTo>
                    <a:pt x="7444849" y="2574178"/>
                  </a:lnTo>
                  <a:lnTo>
                    <a:pt x="7465464" y="2549110"/>
                  </a:lnTo>
                  <a:lnTo>
                    <a:pt x="7478876" y="2521839"/>
                  </a:lnTo>
                  <a:lnTo>
                    <a:pt x="7484618" y="2498700"/>
                  </a:lnTo>
                  <a:lnTo>
                    <a:pt x="7533543" y="2488257"/>
                  </a:lnTo>
                  <a:lnTo>
                    <a:pt x="7518521" y="2451038"/>
                  </a:lnTo>
                  <a:lnTo>
                    <a:pt x="7535819" y="2427355"/>
                  </a:lnTo>
                  <a:lnTo>
                    <a:pt x="7537749" y="2397238"/>
                  </a:lnTo>
                  <a:lnTo>
                    <a:pt x="7537428" y="2366180"/>
                  </a:lnTo>
                  <a:lnTo>
                    <a:pt x="7582740" y="2354277"/>
                  </a:lnTo>
                  <a:lnTo>
                    <a:pt x="7582987" y="2323467"/>
                  </a:lnTo>
                  <a:lnTo>
                    <a:pt x="7581057" y="2291742"/>
                  </a:lnTo>
                  <a:lnTo>
                    <a:pt x="7601992" y="2269469"/>
                  </a:lnTo>
                  <a:lnTo>
                    <a:pt x="7631862" y="2254176"/>
                  </a:lnTo>
                  <a:lnTo>
                    <a:pt x="7646611" y="2227746"/>
                  </a:lnTo>
                  <a:lnTo>
                    <a:pt x="7665691" y="2204558"/>
                  </a:lnTo>
                  <a:lnTo>
                    <a:pt x="7668314" y="2169120"/>
                  </a:lnTo>
                  <a:lnTo>
                    <a:pt x="7704643" y="2158801"/>
                  </a:lnTo>
                  <a:lnTo>
                    <a:pt x="7706722" y="2122967"/>
                  </a:lnTo>
                  <a:lnTo>
                    <a:pt x="7741318" y="2111386"/>
                  </a:lnTo>
                  <a:lnTo>
                    <a:pt x="7739487" y="2072632"/>
                  </a:lnTo>
                  <a:lnTo>
                    <a:pt x="7779255" y="2064886"/>
                  </a:lnTo>
                  <a:lnTo>
                    <a:pt x="7789154" y="2034868"/>
                  </a:lnTo>
                  <a:lnTo>
                    <a:pt x="7811624" y="2014229"/>
                  </a:lnTo>
                  <a:lnTo>
                    <a:pt x="7817143" y="1980969"/>
                  </a:lnTo>
                  <a:lnTo>
                    <a:pt x="7840256" y="1960825"/>
                  </a:lnTo>
                  <a:lnTo>
                    <a:pt x="7865350" y="1942141"/>
                  </a:lnTo>
                  <a:lnTo>
                    <a:pt x="7866909" y="1905912"/>
                  </a:lnTo>
                  <a:lnTo>
                    <a:pt x="7909226" y="1900071"/>
                  </a:lnTo>
                  <a:lnTo>
                    <a:pt x="7910563" y="1863669"/>
                  </a:lnTo>
                  <a:lnTo>
                    <a:pt x="7906851" y="1829939"/>
                  </a:lnTo>
                  <a:lnTo>
                    <a:pt x="7941694" y="1808755"/>
                  </a:lnTo>
                  <a:lnTo>
                    <a:pt x="7916081" y="1775396"/>
                  </a:lnTo>
                  <a:lnTo>
                    <a:pt x="7953969" y="1749461"/>
                  </a:lnTo>
                  <a:lnTo>
                    <a:pt x="7917937" y="1714890"/>
                  </a:lnTo>
                  <a:lnTo>
                    <a:pt x="7963793" y="1689896"/>
                  </a:lnTo>
                  <a:lnTo>
                    <a:pt x="7964932" y="1659679"/>
                  </a:lnTo>
                  <a:lnTo>
                    <a:pt x="7931919" y="1625479"/>
                  </a:lnTo>
                  <a:lnTo>
                    <a:pt x="7945406" y="1596699"/>
                  </a:lnTo>
                  <a:lnTo>
                    <a:pt x="7943204" y="1566087"/>
                  </a:lnTo>
                  <a:lnTo>
                    <a:pt x="7966119" y="1538395"/>
                  </a:lnTo>
                  <a:lnTo>
                    <a:pt x="7939368" y="1504912"/>
                  </a:lnTo>
                  <a:lnTo>
                    <a:pt x="7991361" y="1480635"/>
                  </a:lnTo>
                  <a:lnTo>
                    <a:pt x="7950876" y="1445569"/>
                  </a:lnTo>
                  <a:lnTo>
                    <a:pt x="7975499" y="1418100"/>
                  </a:lnTo>
                  <a:lnTo>
                    <a:pt x="7961319" y="1386102"/>
                  </a:lnTo>
                  <a:lnTo>
                    <a:pt x="7990198" y="1359128"/>
                  </a:lnTo>
                  <a:lnTo>
                    <a:pt x="7991114" y="1328046"/>
                  </a:lnTo>
                  <a:lnTo>
                    <a:pt x="7974533" y="1300057"/>
                  </a:lnTo>
                  <a:lnTo>
                    <a:pt x="7953597" y="1273553"/>
                  </a:lnTo>
                  <a:lnTo>
                    <a:pt x="7996608" y="1237892"/>
                  </a:lnTo>
                  <a:lnTo>
                    <a:pt x="7943971" y="1215942"/>
                  </a:lnTo>
                  <a:lnTo>
                    <a:pt x="7941199" y="1186864"/>
                  </a:lnTo>
                  <a:lnTo>
                    <a:pt x="7948327" y="1156376"/>
                  </a:lnTo>
                  <a:lnTo>
                    <a:pt x="7960947" y="1125071"/>
                  </a:lnTo>
                  <a:lnTo>
                    <a:pt x="7949068" y="1097280"/>
                  </a:lnTo>
                  <a:lnTo>
                    <a:pt x="7937116" y="1069514"/>
                  </a:lnTo>
                  <a:lnTo>
                    <a:pt x="7919570" y="1042540"/>
                  </a:lnTo>
                  <a:lnTo>
                    <a:pt x="7941075" y="1009973"/>
                  </a:lnTo>
                  <a:lnTo>
                    <a:pt x="7947064" y="979633"/>
                  </a:lnTo>
                  <a:lnTo>
                    <a:pt x="7935062" y="951892"/>
                  </a:lnTo>
                  <a:lnTo>
                    <a:pt x="7916304" y="920092"/>
                  </a:lnTo>
                  <a:lnTo>
                    <a:pt x="7938799" y="893142"/>
                  </a:lnTo>
                  <a:lnTo>
                    <a:pt x="7985991" y="898240"/>
                  </a:lnTo>
                  <a:lnTo>
                    <a:pt x="7994306" y="863768"/>
                  </a:lnTo>
                  <a:lnTo>
                    <a:pt x="7999280" y="825880"/>
                  </a:lnTo>
                  <a:lnTo>
                    <a:pt x="8037490" y="821846"/>
                  </a:lnTo>
                  <a:lnTo>
                    <a:pt x="8190624" y="796233"/>
                  </a:lnTo>
                  <a:lnTo>
                    <a:pt x="8198790" y="761588"/>
                  </a:lnTo>
                  <a:lnTo>
                    <a:pt x="8223562" y="743894"/>
                  </a:lnTo>
                  <a:lnTo>
                    <a:pt x="8268651" y="746888"/>
                  </a:lnTo>
                  <a:lnTo>
                    <a:pt x="8285108" y="720706"/>
                  </a:lnTo>
                  <a:lnTo>
                    <a:pt x="8283697" y="681333"/>
                  </a:lnTo>
                  <a:lnTo>
                    <a:pt x="8302851" y="660274"/>
                  </a:lnTo>
                  <a:lnTo>
                    <a:pt x="8314458" y="632136"/>
                  </a:lnTo>
                  <a:lnTo>
                    <a:pt x="8319333" y="601079"/>
                  </a:lnTo>
                  <a:lnTo>
                    <a:pt x="8368431" y="589349"/>
                  </a:lnTo>
                  <a:lnTo>
                    <a:pt x="8364620" y="554505"/>
                  </a:lnTo>
                  <a:lnTo>
                    <a:pt x="8378527" y="532035"/>
                  </a:lnTo>
                  <a:lnTo>
                    <a:pt x="8400602" y="516222"/>
                  </a:lnTo>
                  <a:lnTo>
                    <a:pt x="8431708" y="516642"/>
                  </a:lnTo>
                  <a:lnTo>
                    <a:pt x="8461207" y="511371"/>
                  </a:lnTo>
                  <a:lnTo>
                    <a:pt x="8489122" y="500458"/>
                  </a:lnTo>
                  <a:lnTo>
                    <a:pt x="8520624" y="502339"/>
                  </a:lnTo>
                  <a:lnTo>
                    <a:pt x="8537898" y="453463"/>
                  </a:lnTo>
                  <a:lnTo>
                    <a:pt x="8578977" y="489544"/>
                  </a:lnTo>
                  <a:lnTo>
                    <a:pt x="8603205" y="465466"/>
                  </a:lnTo>
                  <a:lnTo>
                    <a:pt x="8624190" y="429879"/>
                  </a:lnTo>
                  <a:lnTo>
                    <a:pt x="8658044" y="440174"/>
                  </a:lnTo>
                  <a:lnTo>
                    <a:pt x="8688557" y="438516"/>
                  </a:lnTo>
                  <a:lnTo>
                    <a:pt x="8716249" y="426811"/>
                  </a:lnTo>
                  <a:lnTo>
                    <a:pt x="8751043" y="440446"/>
                  </a:lnTo>
                  <a:lnTo>
                    <a:pt x="8774998" y="413720"/>
                  </a:lnTo>
                  <a:lnTo>
                    <a:pt x="8785417" y="379024"/>
                  </a:lnTo>
                  <a:lnTo>
                    <a:pt x="8806006" y="356455"/>
                  </a:lnTo>
                  <a:lnTo>
                    <a:pt x="8836198" y="344750"/>
                  </a:lnTo>
                  <a:lnTo>
                    <a:pt x="8866586" y="333243"/>
                  </a:lnTo>
                  <a:lnTo>
                    <a:pt x="8892150" y="316316"/>
                  </a:lnTo>
                  <a:lnTo>
                    <a:pt x="8902272" y="282016"/>
                  </a:lnTo>
                  <a:lnTo>
                    <a:pt x="8926276" y="263332"/>
                  </a:lnTo>
                  <a:lnTo>
                    <a:pt x="8951394" y="245935"/>
                  </a:lnTo>
                  <a:lnTo>
                    <a:pt x="8965501" y="216115"/>
                  </a:lnTo>
                  <a:lnTo>
                    <a:pt x="8994999" y="203618"/>
                  </a:lnTo>
                  <a:lnTo>
                    <a:pt x="9023408" y="189908"/>
                  </a:lnTo>
                  <a:lnTo>
                    <a:pt x="9062162" y="187829"/>
                  </a:lnTo>
                  <a:lnTo>
                    <a:pt x="9076020" y="157737"/>
                  </a:lnTo>
                  <a:lnTo>
                    <a:pt x="9089804" y="127546"/>
                  </a:lnTo>
                  <a:lnTo>
                    <a:pt x="9129498" y="126531"/>
                  </a:lnTo>
                  <a:lnTo>
                    <a:pt x="9125266" y="84065"/>
                  </a:lnTo>
                  <a:lnTo>
                    <a:pt x="9143777" y="59244"/>
                  </a:lnTo>
                  <a:close/>
                </a:path>
              </a:pathLst>
            </a:custGeom>
            <a:solidFill>
              <a:schemeClr val="bg1">
                <a:lumMod val="95000"/>
              </a:schemeClr>
            </a:solidFill>
            <a:ln w="2475" cap="flat">
              <a:noFill/>
              <a:prstDash val="solid"/>
              <a:miter/>
            </a:ln>
            <a:effectLst>
              <a:outerShdw blurRad="50800" dist="38100" dir="18900000" algn="bl" rotWithShape="0">
                <a:prstClr val="black">
                  <a:alpha val="40000"/>
                </a:prstClr>
              </a:outerShdw>
            </a:effectLst>
          </p:spPr>
          <p:txBody>
            <a:bodyPr rtlCol="0" anchor="ctr"/>
            <a:lstStyle/>
            <a:p>
              <a:endParaRPr lang="en-US" sz="1800"/>
            </a:p>
          </p:txBody>
        </p:sp>
        <p:sp>
          <p:nvSpPr>
            <p:cNvPr id="13" name="Freeform: Shape 12">
              <a:extLst>
                <a:ext uri="{FF2B5EF4-FFF2-40B4-BE49-F238E27FC236}">
                  <a16:creationId xmlns:a16="http://schemas.microsoft.com/office/drawing/2014/main" id="{E6513F1D-1318-1CD3-7AC8-C65B51EC5CD5}"/>
                </a:ext>
              </a:extLst>
            </p:cNvPr>
            <p:cNvSpPr/>
            <p:nvPr/>
          </p:nvSpPr>
          <p:spPr>
            <a:xfrm flipV="1">
              <a:off x="0" y="404910"/>
              <a:ext cx="9052015" cy="5930385"/>
            </a:xfrm>
            <a:custGeom>
              <a:avLst/>
              <a:gdLst>
                <a:gd name="connsiteX0" fmla="*/ 9052016 w 9052015"/>
                <a:gd name="connsiteY0" fmla="*/ 0 h 5930385"/>
                <a:gd name="connsiteX1" fmla="*/ 0 w 9052015"/>
                <a:gd name="connsiteY1" fmla="*/ 0 h 5930385"/>
                <a:gd name="connsiteX2" fmla="*/ 0 w 9052015"/>
                <a:gd name="connsiteY2" fmla="*/ 5241406 h 5930385"/>
                <a:gd name="connsiteX3" fmla="*/ 35957 w 9052015"/>
                <a:gd name="connsiteY3" fmla="*/ 5401345 h 5930385"/>
                <a:gd name="connsiteX4" fmla="*/ 24029 w 9052015"/>
                <a:gd name="connsiteY4" fmla="*/ 5404637 h 5930385"/>
                <a:gd name="connsiteX5" fmla="*/ 0 w 9052015"/>
                <a:gd name="connsiteY5" fmla="*/ 5294537 h 5930385"/>
                <a:gd name="connsiteX6" fmla="*/ 0 w 9052015"/>
                <a:gd name="connsiteY6" fmla="*/ 5930386 h 5930385"/>
                <a:gd name="connsiteX7" fmla="*/ 28459 w 9052015"/>
                <a:gd name="connsiteY7" fmla="*/ 5922714 h 5930385"/>
                <a:gd name="connsiteX8" fmla="*/ 73424 w 9052015"/>
                <a:gd name="connsiteY8" fmla="*/ 5876462 h 5930385"/>
                <a:gd name="connsiteX9" fmla="*/ 128536 w 9052015"/>
                <a:gd name="connsiteY9" fmla="*/ 5850230 h 5930385"/>
                <a:gd name="connsiteX10" fmla="*/ 190477 w 9052015"/>
                <a:gd name="connsiteY10" fmla="*/ 5888563 h 5930385"/>
                <a:gd name="connsiteX11" fmla="*/ 491623 w 9052015"/>
                <a:gd name="connsiteY11" fmla="*/ 5857085 h 5930385"/>
                <a:gd name="connsiteX12" fmla="*/ 552723 w 9052015"/>
                <a:gd name="connsiteY12" fmla="*/ 5845924 h 5930385"/>
                <a:gd name="connsiteX13" fmla="*/ 613823 w 9052015"/>
                <a:gd name="connsiteY13" fmla="*/ 5874061 h 5930385"/>
                <a:gd name="connsiteX14" fmla="*/ 674924 w 9052015"/>
                <a:gd name="connsiteY14" fmla="*/ 5880867 h 5930385"/>
                <a:gd name="connsiteX15" fmla="*/ 886980 w 9052015"/>
                <a:gd name="connsiteY15" fmla="*/ 5877551 h 5930385"/>
                <a:gd name="connsiteX16" fmla="*/ 948056 w 9052015"/>
                <a:gd name="connsiteY16" fmla="*/ 5859857 h 5930385"/>
                <a:gd name="connsiteX17" fmla="*/ 1009131 w 9052015"/>
                <a:gd name="connsiteY17" fmla="*/ 5827463 h 5930385"/>
                <a:gd name="connsiteX18" fmla="*/ 1070207 w 9052015"/>
                <a:gd name="connsiteY18" fmla="*/ 5879432 h 5930385"/>
                <a:gd name="connsiteX19" fmla="*/ 1131307 w 9052015"/>
                <a:gd name="connsiteY19" fmla="*/ 5828206 h 5930385"/>
                <a:gd name="connsiteX20" fmla="*/ 1343339 w 9052015"/>
                <a:gd name="connsiteY20" fmla="*/ 5846617 h 5930385"/>
                <a:gd name="connsiteX21" fmla="*/ 1404415 w 9052015"/>
                <a:gd name="connsiteY21" fmla="*/ 5865103 h 5930385"/>
                <a:gd name="connsiteX22" fmla="*/ 1465490 w 9052015"/>
                <a:gd name="connsiteY22" fmla="*/ 5884134 h 5930385"/>
                <a:gd name="connsiteX23" fmla="*/ 1526565 w 9052015"/>
                <a:gd name="connsiteY23" fmla="*/ 5829616 h 5930385"/>
                <a:gd name="connsiteX24" fmla="*/ 1648073 w 9052015"/>
                <a:gd name="connsiteY24" fmla="*/ 5849513 h 5930385"/>
                <a:gd name="connsiteX25" fmla="*/ 1712192 w 9052015"/>
                <a:gd name="connsiteY25" fmla="*/ 5864609 h 5930385"/>
                <a:gd name="connsiteX26" fmla="*/ 1762379 w 9052015"/>
                <a:gd name="connsiteY26" fmla="*/ 5830111 h 5930385"/>
                <a:gd name="connsiteX27" fmla="*/ 1809695 w 9052015"/>
                <a:gd name="connsiteY27" fmla="*/ 5786433 h 5930385"/>
                <a:gd name="connsiteX28" fmla="*/ 1871241 w 9052015"/>
                <a:gd name="connsiteY28" fmla="*/ 5788264 h 5930385"/>
                <a:gd name="connsiteX29" fmla="*/ 1922467 w 9052015"/>
                <a:gd name="connsiteY29" fmla="*/ 5757083 h 5930385"/>
                <a:gd name="connsiteX30" fmla="*/ 1974881 w 9052015"/>
                <a:gd name="connsiteY30" fmla="*/ 5729738 h 5930385"/>
                <a:gd name="connsiteX31" fmla="*/ 2032715 w 9052015"/>
                <a:gd name="connsiteY31" fmla="*/ 5719765 h 5930385"/>
                <a:gd name="connsiteX32" fmla="*/ 2093394 w 9052015"/>
                <a:gd name="connsiteY32" fmla="*/ 5718898 h 5930385"/>
                <a:gd name="connsiteX33" fmla="*/ 2155658 w 9052015"/>
                <a:gd name="connsiteY33" fmla="*/ 5723105 h 5930385"/>
                <a:gd name="connsiteX34" fmla="*/ 2208245 w 9052015"/>
                <a:gd name="connsiteY34" fmla="*/ 5696280 h 5930385"/>
                <a:gd name="connsiteX35" fmla="*/ 2253062 w 9052015"/>
                <a:gd name="connsiteY35" fmla="*/ 5644633 h 5930385"/>
                <a:gd name="connsiteX36" fmla="*/ 2423296 w 9052015"/>
                <a:gd name="connsiteY36" fmla="*/ 5645870 h 5930385"/>
                <a:gd name="connsiteX37" fmla="*/ 2479645 w 9052015"/>
                <a:gd name="connsiteY37" fmla="*/ 5631146 h 5930385"/>
                <a:gd name="connsiteX38" fmla="*/ 2534088 w 9052015"/>
                <a:gd name="connsiteY38" fmla="*/ 5610334 h 5930385"/>
                <a:gd name="connsiteX39" fmla="*/ 2591179 w 9052015"/>
                <a:gd name="connsiteY39" fmla="*/ 5597935 h 5930385"/>
                <a:gd name="connsiteX40" fmla="*/ 2649112 w 9052015"/>
                <a:gd name="connsiteY40" fmla="*/ 5588234 h 5930385"/>
                <a:gd name="connsiteX41" fmla="*/ 2704026 w 9052015"/>
                <a:gd name="connsiteY41" fmla="*/ 5568907 h 5930385"/>
                <a:gd name="connsiteX42" fmla="*/ 2763097 w 9052015"/>
                <a:gd name="connsiteY42" fmla="*/ 5562918 h 5930385"/>
                <a:gd name="connsiteX43" fmla="*/ 2967259 w 9052015"/>
                <a:gd name="connsiteY43" fmla="*/ 5538122 h 5930385"/>
                <a:gd name="connsiteX44" fmla="*/ 3025563 w 9052015"/>
                <a:gd name="connsiteY44" fmla="*/ 5529658 h 5930385"/>
                <a:gd name="connsiteX45" fmla="*/ 3078422 w 9052015"/>
                <a:gd name="connsiteY45" fmla="*/ 5503723 h 5930385"/>
                <a:gd name="connsiteX46" fmla="*/ 3124130 w 9052015"/>
                <a:gd name="connsiteY46" fmla="*/ 5468162 h 5930385"/>
                <a:gd name="connsiteX47" fmla="*/ 3173970 w 9052015"/>
                <a:gd name="connsiteY47" fmla="*/ 5432328 h 5930385"/>
                <a:gd name="connsiteX48" fmla="*/ 3208220 w 9052015"/>
                <a:gd name="connsiteY48" fmla="*/ 5381597 h 5930385"/>
                <a:gd name="connsiteX49" fmla="*/ 3236506 w 9052015"/>
                <a:gd name="connsiteY49" fmla="*/ 5326931 h 5930385"/>
                <a:gd name="connsiteX50" fmla="*/ 3276348 w 9052015"/>
                <a:gd name="connsiteY50" fmla="*/ 5279962 h 5930385"/>
                <a:gd name="connsiteX51" fmla="*/ 3321611 w 9052015"/>
                <a:gd name="connsiteY51" fmla="*/ 5236605 h 5930385"/>
                <a:gd name="connsiteX52" fmla="*/ 3333489 w 9052015"/>
                <a:gd name="connsiteY52" fmla="*/ 5170976 h 5930385"/>
                <a:gd name="connsiteX53" fmla="*/ 3589620 w 9052015"/>
                <a:gd name="connsiteY53" fmla="*/ 5123016 h 5930385"/>
                <a:gd name="connsiteX54" fmla="*/ 3627310 w 9052015"/>
                <a:gd name="connsiteY54" fmla="*/ 5074612 h 5930385"/>
                <a:gd name="connsiteX55" fmla="*/ 3638693 w 9052015"/>
                <a:gd name="connsiteY55" fmla="*/ 4998688 h 5930385"/>
                <a:gd name="connsiteX56" fmla="*/ 3761240 w 9052015"/>
                <a:gd name="connsiteY56" fmla="*/ 4992872 h 5930385"/>
                <a:gd name="connsiteX57" fmla="*/ 3812665 w 9052015"/>
                <a:gd name="connsiteY57" fmla="*/ 4956197 h 5930385"/>
                <a:gd name="connsiteX58" fmla="*/ 3883045 w 9052015"/>
                <a:gd name="connsiteY58" fmla="*/ 4976440 h 5930385"/>
                <a:gd name="connsiteX59" fmla="*/ 4061743 w 9052015"/>
                <a:gd name="connsiteY59" fmla="*/ 4943007 h 5930385"/>
                <a:gd name="connsiteX60" fmla="*/ 4122571 w 9052015"/>
                <a:gd name="connsiteY60" fmla="*/ 4934593 h 5930385"/>
                <a:gd name="connsiteX61" fmla="*/ 4186492 w 9052015"/>
                <a:gd name="connsiteY61" fmla="*/ 4935484 h 5930385"/>
                <a:gd name="connsiteX62" fmla="*/ 4233017 w 9052015"/>
                <a:gd name="connsiteY62" fmla="*/ 4884159 h 5930385"/>
                <a:gd name="connsiteX63" fmla="*/ 4307752 w 9052015"/>
                <a:gd name="connsiteY63" fmla="*/ 4888316 h 5930385"/>
                <a:gd name="connsiteX64" fmla="*/ 4325719 w 9052015"/>
                <a:gd name="connsiteY64" fmla="*/ 4816971 h 5930385"/>
                <a:gd name="connsiteX65" fmla="*/ 4452794 w 9052015"/>
                <a:gd name="connsiteY65" fmla="*/ 4772624 h 5930385"/>
                <a:gd name="connsiteX66" fmla="*/ 4487291 w 9052015"/>
                <a:gd name="connsiteY66" fmla="*/ 4722858 h 5930385"/>
                <a:gd name="connsiteX67" fmla="*/ 4526491 w 9052015"/>
                <a:gd name="connsiteY67" fmla="*/ 4676111 h 5930385"/>
                <a:gd name="connsiteX68" fmla="*/ 4525946 w 9052015"/>
                <a:gd name="connsiteY68" fmla="*/ 4603800 h 5930385"/>
                <a:gd name="connsiteX69" fmla="*/ 4575960 w 9052015"/>
                <a:gd name="connsiteY69" fmla="*/ 4564007 h 5930385"/>
                <a:gd name="connsiteX70" fmla="*/ 4596450 w 9052015"/>
                <a:gd name="connsiteY70" fmla="*/ 4500680 h 5930385"/>
                <a:gd name="connsiteX71" fmla="*/ 4649137 w 9052015"/>
                <a:gd name="connsiteY71" fmla="*/ 4463634 h 5930385"/>
                <a:gd name="connsiteX72" fmla="*/ 4719665 w 9052015"/>
                <a:gd name="connsiteY72" fmla="*/ 4489964 h 5930385"/>
                <a:gd name="connsiteX73" fmla="*/ 4767897 w 9052015"/>
                <a:gd name="connsiteY73" fmla="*/ 4452324 h 5930385"/>
                <a:gd name="connsiteX74" fmla="*/ 4827166 w 9052015"/>
                <a:gd name="connsiteY74" fmla="*/ 4446410 h 5930385"/>
                <a:gd name="connsiteX75" fmla="*/ 4872898 w 9052015"/>
                <a:gd name="connsiteY75" fmla="*/ 4401593 h 5930385"/>
                <a:gd name="connsiteX76" fmla="*/ 4924075 w 9052015"/>
                <a:gd name="connsiteY76" fmla="*/ 4372416 h 5930385"/>
                <a:gd name="connsiteX77" fmla="*/ 4994010 w 9052015"/>
                <a:gd name="connsiteY77" fmla="*/ 4397089 h 5930385"/>
                <a:gd name="connsiteX78" fmla="*/ 5036500 w 9052015"/>
                <a:gd name="connsiteY78" fmla="*/ 4342967 h 5930385"/>
                <a:gd name="connsiteX79" fmla="*/ 5110271 w 9052015"/>
                <a:gd name="connsiteY79" fmla="*/ 4359919 h 5930385"/>
                <a:gd name="connsiteX80" fmla="*/ 5120591 w 9052015"/>
                <a:gd name="connsiteY80" fmla="*/ 4279318 h 5930385"/>
                <a:gd name="connsiteX81" fmla="*/ 5184017 w 9052015"/>
                <a:gd name="connsiteY81" fmla="*/ 4256898 h 5930385"/>
                <a:gd name="connsiteX82" fmla="*/ 5240242 w 9052015"/>
                <a:gd name="connsiteY82" fmla="*/ 4227696 h 5930385"/>
                <a:gd name="connsiteX83" fmla="*/ 5260832 w 9052015"/>
                <a:gd name="connsiteY83" fmla="*/ 4164963 h 5930385"/>
                <a:gd name="connsiteX84" fmla="*/ 5315770 w 9052015"/>
                <a:gd name="connsiteY84" fmla="*/ 4134598 h 5930385"/>
                <a:gd name="connsiteX85" fmla="*/ 5320670 w 9052015"/>
                <a:gd name="connsiteY85" fmla="*/ 4062040 h 5930385"/>
                <a:gd name="connsiteX86" fmla="*/ 5353435 w 9052015"/>
                <a:gd name="connsiteY86" fmla="*/ 4014650 h 5930385"/>
                <a:gd name="connsiteX87" fmla="*/ 5397657 w 9052015"/>
                <a:gd name="connsiteY87" fmla="*/ 3969288 h 5930385"/>
                <a:gd name="connsiteX88" fmla="*/ 5407260 w 9052015"/>
                <a:gd name="connsiteY88" fmla="*/ 3905713 h 5930385"/>
                <a:gd name="connsiteX89" fmla="*/ 5429557 w 9052015"/>
                <a:gd name="connsiteY89" fmla="*/ 3848820 h 5930385"/>
                <a:gd name="connsiteX90" fmla="*/ 5460020 w 9052015"/>
                <a:gd name="connsiteY90" fmla="*/ 3796233 h 5930385"/>
                <a:gd name="connsiteX91" fmla="*/ 5618252 w 9052015"/>
                <a:gd name="connsiteY91" fmla="*/ 3747085 h 5930385"/>
                <a:gd name="connsiteX92" fmla="*/ 5690192 w 9052015"/>
                <a:gd name="connsiteY92" fmla="*/ 3716325 h 5930385"/>
                <a:gd name="connsiteX93" fmla="*/ 5716943 w 9052015"/>
                <a:gd name="connsiteY93" fmla="*/ 3661782 h 5930385"/>
                <a:gd name="connsiteX94" fmla="*/ 5718378 w 9052015"/>
                <a:gd name="connsiteY94" fmla="*/ 3594174 h 5930385"/>
                <a:gd name="connsiteX95" fmla="*/ 5769976 w 9052015"/>
                <a:gd name="connsiteY95" fmla="*/ 3564131 h 5930385"/>
                <a:gd name="connsiteX96" fmla="*/ 5827636 w 9052015"/>
                <a:gd name="connsiteY96" fmla="*/ 3547130 h 5930385"/>
                <a:gd name="connsiteX97" fmla="*/ 5876561 w 9052015"/>
                <a:gd name="connsiteY97" fmla="*/ 3510628 h 5930385"/>
                <a:gd name="connsiteX98" fmla="*/ 5939987 w 9052015"/>
                <a:gd name="connsiteY98" fmla="*/ 3506594 h 5930385"/>
                <a:gd name="connsiteX99" fmla="*/ 6000147 w 9052015"/>
                <a:gd name="connsiteY99" fmla="*/ 3495236 h 5930385"/>
                <a:gd name="connsiteX100" fmla="*/ 6046474 w 9052015"/>
                <a:gd name="connsiteY100" fmla="*/ 3452918 h 5930385"/>
                <a:gd name="connsiteX101" fmla="*/ 6150336 w 9052015"/>
                <a:gd name="connsiteY101" fmla="*/ 3417555 h 5930385"/>
                <a:gd name="connsiteX102" fmla="*/ 6202181 w 9052015"/>
                <a:gd name="connsiteY102" fmla="*/ 3387636 h 5930385"/>
                <a:gd name="connsiteX103" fmla="*/ 6258926 w 9052015"/>
                <a:gd name="connsiteY103" fmla="*/ 3368680 h 5930385"/>
                <a:gd name="connsiteX104" fmla="*/ 6431165 w 9052015"/>
                <a:gd name="connsiteY104" fmla="*/ 3353386 h 5930385"/>
                <a:gd name="connsiteX105" fmla="*/ 6480386 w 9052015"/>
                <a:gd name="connsiteY105" fmla="*/ 3318418 h 5930385"/>
                <a:gd name="connsiteX106" fmla="*/ 6524115 w 9052015"/>
                <a:gd name="connsiteY106" fmla="*/ 3268133 h 5930385"/>
                <a:gd name="connsiteX107" fmla="*/ 6586452 w 9052015"/>
                <a:gd name="connsiteY107" fmla="*/ 3251775 h 5930385"/>
                <a:gd name="connsiteX108" fmla="*/ 6644187 w 9052015"/>
                <a:gd name="connsiteY108" fmla="*/ 3226879 h 5930385"/>
                <a:gd name="connsiteX109" fmla="*/ 6700832 w 9052015"/>
                <a:gd name="connsiteY109" fmla="*/ 3199955 h 5930385"/>
                <a:gd name="connsiteX110" fmla="*/ 6760002 w 9052015"/>
                <a:gd name="connsiteY110" fmla="*/ 3177732 h 5930385"/>
                <a:gd name="connsiteX111" fmla="*/ 6805512 w 9052015"/>
                <a:gd name="connsiteY111" fmla="*/ 3130144 h 5930385"/>
                <a:gd name="connsiteX112" fmla="*/ 6855327 w 9052015"/>
                <a:gd name="connsiteY112" fmla="*/ 3090573 h 5930385"/>
                <a:gd name="connsiteX113" fmla="*/ 6927886 w 9052015"/>
                <a:gd name="connsiteY113" fmla="*/ 3093221 h 5930385"/>
                <a:gd name="connsiteX114" fmla="*/ 6965773 w 9052015"/>
                <a:gd name="connsiteY114" fmla="*/ 3050013 h 5930385"/>
                <a:gd name="connsiteX115" fmla="*/ 6986239 w 9052015"/>
                <a:gd name="connsiteY115" fmla="*/ 2999430 h 5930385"/>
                <a:gd name="connsiteX116" fmla="*/ 6953301 w 9052015"/>
                <a:gd name="connsiteY116" fmla="*/ 2939666 h 5930385"/>
                <a:gd name="connsiteX117" fmla="*/ 6970302 w 9052015"/>
                <a:gd name="connsiteY117" fmla="*/ 2879902 h 5930385"/>
                <a:gd name="connsiteX118" fmla="*/ 6965897 w 9052015"/>
                <a:gd name="connsiteY118" fmla="*/ 2820139 h 5930385"/>
                <a:gd name="connsiteX119" fmla="*/ 6987823 w 9052015"/>
                <a:gd name="connsiteY119" fmla="*/ 2760375 h 5930385"/>
                <a:gd name="connsiteX120" fmla="*/ 7011159 w 9052015"/>
                <a:gd name="connsiteY120" fmla="*/ 2700611 h 5930385"/>
                <a:gd name="connsiteX121" fmla="*/ 7013535 w 9052015"/>
                <a:gd name="connsiteY121" fmla="*/ 2640872 h 5930385"/>
                <a:gd name="connsiteX122" fmla="*/ 6981809 w 9052015"/>
                <a:gd name="connsiteY122" fmla="*/ 2581603 h 5930385"/>
                <a:gd name="connsiteX123" fmla="*/ 7028334 w 9052015"/>
                <a:gd name="connsiteY123" fmla="*/ 2545398 h 5930385"/>
                <a:gd name="connsiteX124" fmla="*/ 7081020 w 9052015"/>
                <a:gd name="connsiteY124" fmla="*/ 2514860 h 5930385"/>
                <a:gd name="connsiteX125" fmla="*/ 7086984 w 9052015"/>
                <a:gd name="connsiteY125" fmla="*/ 2436115 h 5930385"/>
                <a:gd name="connsiteX126" fmla="*/ 7265805 w 9052015"/>
                <a:gd name="connsiteY126" fmla="*/ 2410626 h 5930385"/>
                <a:gd name="connsiteX127" fmla="*/ 7395702 w 9052015"/>
                <a:gd name="connsiteY127" fmla="*/ 2380657 h 5930385"/>
                <a:gd name="connsiteX128" fmla="*/ 7442449 w 9052015"/>
                <a:gd name="connsiteY128" fmla="*/ 2344007 h 5930385"/>
                <a:gd name="connsiteX129" fmla="*/ 7477986 w 9052015"/>
                <a:gd name="connsiteY129" fmla="*/ 2295800 h 5930385"/>
                <a:gd name="connsiteX130" fmla="*/ 7500901 w 9052015"/>
                <a:gd name="connsiteY130" fmla="*/ 2234576 h 5930385"/>
                <a:gd name="connsiteX131" fmla="*/ 7568658 w 9052015"/>
                <a:gd name="connsiteY131" fmla="*/ 2219629 h 5930385"/>
                <a:gd name="connsiteX132" fmla="*/ 7584274 w 9052015"/>
                <a:gd name="connsiteY132" fmla="*/ 2150857 h 5930385"/>
                <a:gd name="connsiteX133" fmla="*/ 7635352 w 9052015"/>
                <a:gd name="connsiteY133" fmla="*/ 2118686 h 5930385"/>
                <a:gd name="connsiteX134" fmla="*/ 7703505 w 9052015"/>
                <a:gd name="connsiteY134" fmla="*/ 2104160 h 5930385"/>
                <a:gd name="connsiteX135" fmla="*/ 7732979 w 9052015"/>
                <a:gd name="connsiteY135" fmla="*/ 2049716 h 5930385"/>
                <a:gd name="connsiteX136" fmla="*/ 7788684 w 9052015"/>
                <a:gd name="connsiteY136" fmla="*/ 2022346 h 5930385"/>
                <a:gd name="connsiteX137" fmla="*/ 7813876 w 9052015"/>
                <a:gd name="connsiteY137" fmla="*/ 1964191 h 5930385"/>
                <a:gd name="connsiteX138" fmla="*/ 7787397 w 9052015"/>
                <a:gd name="connsiteY138" fmla="*/ 1905268 h 5930385"/>
                <a:gd name="connsiteX139" fmla="*/ 7786555 w 9052015"/>
                <a:gd name="connsiteY139" fmla="*/ 1845851 h 5930385"/>
                <a:gd name="connsiteX140" fmla="*/ 7795736 w 9052015"/>
                <a:gd name="connsiteY140" fmla="*/ 1786458 h 5930385"/>
                <a:gd name="connsiteX141" fmla="*/ 7842286 w 9052015"/>
                <a:gd name="connsiteY141" fmla="*/ 1727065 h 5930385"/>
                <a:gd name="connsiteX142" fmla="*/ 7816103 w 9052015"/>
                <a:gd name="connsiteY142" fmla="*/ 1667673 h 5930385"/>
                <a:gd name="connsiteX143" fmla="*/ 7823107 w 9052015"/>
                <a:gd name="connsiteY143" fmla="*/ 1608280 h 5930385"/>
                <a:gd name="connsiteX144" fmla="*/ 7829120 w 9052015"/>
                <a:gd name="connsiteY144" fmla="*/ 1548887 h 5930385"/>
                <a:gd name="connsiteX145" fmla="*/ 7838203 w 9052015"/>
                <a:gd name="connsiteY145" fmla="*/ 1489495 h 5930385"/>
                <a:gd name="connsiteX146" fmla="*/ 7808011 w 9052015"/>
                <a:gd name="connsiteY146" fmla="*/ 1430127 h 5930385"/>
                <a:gd name="connsiteX147" fmla="*/ 7814743 w 9052015"/>
                <a:gd name="connsiteY147" fmla="*/ 1370734 h 5930385"/>
                <a:gd name="connsiteX148" fmla="*/ 7785714 w 9052015"/>
                <a:gd name="connsiteY148" fmla="*/ 1311341 h 5930385"/>
                <a:gd name="connsiteX149" fmla="*/ 7842187 w 9052015"/>
                <a:gd name="connsiteY149" fmla="*/ 1256378 h 5930385"/>
                <a:gd name="connsiteX150" fmla="*/ 7809174 w 9052015"/>
                <a:gd name="connsiteY150" fmla="*/ 1189265 h 5930385"/>
                <a:gd name="connsiteX151" fmla="*/ 7833970 w 9052015"/>
                <a:gd name="connsiteY151" fmla="*/ 1136999 h 5930385"/>
                <a:gd name="connsiteX152" fmla="*/ 7865944 w 9052015"/>
                <a:gd name="connsiteY152" fmla="*/ 1087183 h 5930385"/>
                <a:gd name="connsiteX153" fmla="*/ 7869309 w 9052015"/>
                <a:gd name="connsiteY153" fmla="*/ 1027617 h 5930385"/>
                <a:gd name="connsiteX154" fmla="*/ 7935904 w 9052015"/>
                <a:gd name="connsiteY154" fmla="*/ 989581 h 5930385"/>
                <a:gd name="connsiteX155" fmla="*/ 7930657 w 9052015"/>
                <a:gd name="connsiteY155" fmla="*/ 927095 h 5930385"/>
                <a:gd name="connsiteX156" fmla="*/ 7945975 w 9052015"/>
                <a:gd name="connsiteY156" fmla="*/ 871613 h 5930385"/>
                <a:gd name="connsiteX157" fmla="*/ 7972158 w 9052015"/>
                <a:gd name="connsiteY157" fmla="*/ 819817 h 5930385"/>
                <a:gd name="connsiteX158" fmla="*/ 8007101 w 9052015"/>
                <a:gd name="connsiteY158" fmla="*/ 771016 h 5930385"/>
                <a:gd name="connsiteX159" fmla="*/ 8010367 w 9052015"/>
                <a:gd name="connsiteY159" fmla="*/ 711426 h 5930385"/>
                <a:gd name="connsiteX160" fmla="*/ 8028012 w 9052015"/>
                <a:gd name="connsiteY160" fmla="*/ 661239 h 5930385"/>
                <a:gd name="connsiteX161" fmla="*/ 8198964 w 9052015"/>
                <a:gd name="connsiteY161" fmla="*/ 612042 h 5930385"/>
                <a:gd name="connsiteX162" fmla="*/ 8240637 w 9052015"/>
                <a:gd name="connsiteY162" fmla="*/ 566285 h 5930385"/>
                <a:gd name="connsiteX163" fmla="*/ 8309632 w 9052015"/>
                <a:gd name="connsiteY163" fmla="*/ 566582 h 5930385"/>
                <a:gd name="connsiteX164" fmla="*/ 8358136 w 9052015"/>
                <a:gd name="connsiteY164" fmla="*/ 532357 h 5930385"/>
                <a:gd name="connsiteX165" fmla="*/ 8397062 w 9052015"/>
                <a:gd name="connsiteY165" fmla="*/ 481947 h 5930385"/>
                <a:gd name="connsiteX166" fmla="*/ 8444255 w 9052015"/>
                <a:gd name="connsiteY166" fmla="*/ 445495 h 5930385"/>
                <a:gd name="connsiteX167" fmla="*/ 8525623 w 9052015"/>
                <a:gd name="connsiteY167" fmla="*/ 466703 h 5930385"/>
                <a:gd name="connsiteX168" fmla="*/ 8547277 w 9052015"/>
                <a:gd name="connsiteY168" fmla="*/ 387216 h 5930385"/>
                <a:gd name="connsiteX169" fmla="*/ 8601102 w 9052015"/>
                <a:gd name="connsiteY169" fmla="*/ 361949 h 5930385"/>
                <a:gd name="connsiteX170" fmla="*/ 8662721 w 9052015"/>
                <a:gd name="connsiteY170" fmla="*/ 349798 h 5930385"/>
                <a:gd name="connsiteX171" fmla="*/ 8703306 w 9052015"/>
                <a:gd name="connsiteY171" fmla="*/ 302185 h 5930385"/>
                <a:gd name="connsiteX172" fmla="*/ 8768020 w 9052015"/>
                <a:gd name="connsiteY172" fmla="*/ 295281 h 5930385"/>
                <a:gd name="connsiteX173" fmla="*/ 8820112 w 9052015"/>
                <a:gd name="connsiteY173" fmla="*/ 267094 h 5930385"/>
                <a:gd name="connsiteX174" fmla="*/ 8867131 w 9052015"/>
                <a:gd name="connsiteY174" fmla="*/ 230345 h 5930385"/>
                <a:gd name="connsiteX175" fmla="*/ 8917739 w 9052015"/>
                <a:gd name="connsiteY175" fmla="*/ 199683 h 5930385"/>
                <a:gd name="connsiteX176" fmla="*/ 8948301 w 9052015"/>
                <a:gd name="connsiteY176" fmla="*/ 150709 h 5930385"/>
                <a:gd name="connsiteX177" fmla="*/ 9019201 w 9052015"/>
                <a:gd name="connsiteY177" fmla="*/ 130367 h 5930385"/>
                <a:gd name="connsiteX178" fmla="*/ 9015564 w 9052015"/>
                <a:gd name="connsiteY178" fmla="*/ 62214 h 5930385"/>
                <a:gd name="connsiteX179" fmla="*/ 9047289 w 9052015"/>
                <a:gd name="connsiteY179" fmla="*/ 12497 h 5930385"/>
                <a:gd name="connsiteX180" fmla="*/ 9051966 w 9052015"/>
                <a:gd name="connsiteY180" fmla="*/ 25 h 59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052015" h="5930385">
                  <a:moveTo>
                    <a:pt x="9052016" y="0"/>
                  </a:moveTo>
                  <a:lnTo>
                    <a:pt x="0" y="0"/>
                  </a:lnTo>
                  <a:lnTo>
                    <a:pt x="0" y="5241406"/>
                  </a:lnTo>
                  <a:cubicBezTo>
                    <a:pt x="12844" y="5294488"/>
                    <a:pt x="24895" y="5347793"/>
                    <a:pt x="35957" y="5401345"/>
                  </a:cubicBezTo>
                  <a:cubicBezTo>
                    <a:pt x="37566" y="5409141"/>
                    <a:pt x="25638" y="5412432"/>
                    <a:pt x="24029" y="5404637"/>
                  </a:cubicBezTo>
                  <a:cubicBezTo>
                    <a:pt x="16432" y="5367838"/>
                    <a:pt x="8439" y="5331138"/>
                    <a:pt x="0" y="5294537"/>
                  </a:cubicBezTo>
                  <a:lnTo>
                    <a:pt x="0" y="5930386"/>
                  </a:lnTo>
                  <a:lnTo>
                    <a:pt x="28459" y="5922714"/>
                  </a:lnTo>
                  <a:lnTo>
                    <a:pt x="73424" y="5876462"/>
                  </a:lnTo>
                  <a:lnTo>
                    <a:pt x="128536" y="5850230"/>
                  </a:lnTo>
                  <a:lnTo>
                    <a:pt x="190477" y="5888563"/>
                  </a:lnTo>
                  <a:lnTo>
                    <a:pt x="491623" y="5857085"/>
                  </a:lnTo>
                  <a:lnTo>
                    <a:pt x="552723" y="5845924"/>
                  </a:lnTo>
                  <a:lnTo>
                    <a:pt x="613823" y="5874061"/>
                  </a:lnTo>
                  <a:lnTo>
                    <a:pt x="674924" y="5880867"/>
                  </a:lnTo>
                  <a:lnTo>
                    <a:pt x="886980" y="5877551"/>
                  </a:lnTo>
                  <a:lnTo>
                    <a:pt x="948056" y="5859857"/>
                  </a:lnTo>
                  <a:lnTo>
                    <a:pt x="1009131" y="5827463"/>
                  </a:lnTo>
                  <a:lnTo>
                    <a:pt x="1070207" y="5879432"/>
                  </a:lnTo>
                  <a:lnTo>
                    <a:pt x="1131307" y="5828206"/>
                  </a:lnTo>
                  <a:lnTo>
                    <a:pt x="1343339" y="5846617"/>
                  </a:lnTo>
                  <a:lnTo>
                    <a:pt x="1404415" y="5865103"/>
                  </a:lnTo>
                  <a:lnTo>
                    <a:pt x="1465490" y="5884134"/>
                  </a:lnTo>
                  <a:lnTo>
                    <a:pt x="1526565" y="5829616"/>
                  </a:lnTo>
                  <a:lnTo>
                    <a:pt x="1648073" y="5849513"/>
                  </a:lnTo>
                  <a:lnTo>
                    <a:pt x="1712192" y="5864609"/>
                  </a:lnTo>
                  <a:lnTo>
                    <a:pt x="1762379" y="5830111"/>
                  </a:lnTo>
                  <a:lnTo>
                    <a:pt x="1809695" y="5786433"/>
                  </a:lnTo>
                  <a:lnTo>
                    <a:pt x="1871241" y="5788264"/>
                  </a:lnTo>
                  <a:lnTo>
                    <a:pt x="1922467" y="5757083"/>
                  </a:lnTo>
                  <a:lnTo>
                    <a:pt x="1974881" y="5729738"/>
                  </a:lnTo>
                  <a:lnTo>
                    <a:pt x="2032715" y="5719765"/>
                  </a:lnTo>
                  <a:lnTo>
                    <a:pt x="2093394" y="5718898"/>
                  </a:lnTo>
                  <a:lnTo>
                    <a:pt x="2155658" y="5723105"/>
                  </a:lnTo>
                  <a:lnTo>
                    <a:pt x="2208245" y="5696280"/>
                  </a:lnTo>
                  <a:lnTo>
                    <a:pt x="2253062" y="5644633"/>
                  </a:lnTo>
                  <a:lnTo>
                    <a:pt x="2423296" y="5645870"/>
                  </a:lnTo>
                  <a:lnTo>
                    <a:pt x="2479645" y="5631146"/>
                  </a:lnTo>
                  <a:lnTo>
                    <a:pt x="2534088" y="5610334"/>
                  </a:lnTo>
                  <a:lnTo>
                    <a:pt x="2591179" y="5597935"/>
                  </a:lnTo>
                  <a:lnTo>
                    <a:pt x="2649112" y="5588234"/>
                  </a:lnTo>
                  <a:lnTo>
                    <a:pt x="2704026" y="5568907"/>
                  </a:lnTo>
                  <a:lnTo>
                    <a:pt x="2763097" y="5562918"/>
                  </a:lnTo>
                  <a:lnTo>
                    <a:pt x="2967259" y="5538122"/>
                  </a:lnTo>
                  <a:lnTo>
                    <a:pt x="3025563" y="5529658"/>
                  </a:lnTo>
                  <a:lnTo>
                    <a:pt x="3078422" y="5503723"/>
                  </a:lnTo>
                  <a:lnTo>
                    <a:pt x="3124130" y="5468162"/>
                  </a:lnTo>
                  <a:lnTo>
                    <a:pt x="3173970" y="5432328"/>
                  </a:lnTo>
                  <a:lnTo>
                    <a:pt x="3208220" y="5381597"/>
                  </a:lnTo>
                  <a:lnTo>
                    <a:pt x="3236506" y="5326931"/>
                  </a:lnTo>
                  <a:lnTo>
                    <a:pt x="3276348" y="5279962"/>
                  </a:lnTo>
                  <a:lnTo>
                    <a:pt x="3321611" y="5236605"/>
                  </a:lnTo>
                  <a:lnTo>
                    <a:pt x="3333489" y="5170976"/>
                  </a:lnTo>
                  <a:lnTo>
                    <a:pt x="3589620" y="5123016"/>
                  </a:lnTo>
                  <a:lnTo>
                    <a:pt x="3627310" y="5074612"/>
                  </a:lnTo>
                  <a:lnTo>
                    <a:pt x="3638693" y="4998688"/>
                  </a:lnTo>
                  <a:lnTo>
                    <a:pt x="3761240" y="4992872"/>
                  </a:lnTo>
                  <a:lnTo>
                    <a:pt x="3812665" y="4956197"/>
                  </a:lnTo>
                  <a:lnTo>
                    <a:pt x="3883045" y="4976440"/>
                  </a:lnTo>
                  <a:lnTo>
                    <a:pt x="4061743" y="4943007"/>
                  </a:lnTo>
                  <a:lnTo>
                    <a:pt x="4122571" y="4934593"/>
                  </a:lnTo>
                  <a:lnTo>
                    <a:pt x="4186492" y="4935484"/>
                  </a:lnTo>
                  <a:lnTo>
                    <a:pt x="4233017" y="4884159"/>
                  </a:lnTo>
                  <a:lnTo>
                    <a:pt x="4307752" y="4888316"/>
                  </a:lnTo>
                  <a:lnTo>
                    <a:pt x="4325719" y="4816971"/>
                  </a:lnTo>
                  <a:lnTo>
                    <a:pt x="4452794" y="4772624"/>
                  </a:lnTo>
                  <a:lnTo>
                    <a:pt x="4487291" y="4722858"/>
                  </a:lnTo>
                  <a:lnTo>
                    <a:pt x="4526491" y="4676111"/>
                  </a:lnTo>
                  <a:lnTo>
                    <a:pt x="4525946" y="4603800"/>
                  </a:lnTo>
                  <a:lnTo>
                    <a:pt x="4575960" y="4564007"/>
                  </a:lnTo>
                  <a:lnTo>
                    <a:pt x="4596450" y="4500680"/>
                  </a:lnTo>
                  <a:lnTo>
                    <a:pt x="4649137" y="4463634"/>
                  </a:lnTo>
                  <a:lnTo>
                    <a:pt x="4719665" y="4489964"/>
                  </a:lnTo>
                  <a:lnTo>
                    <a:pt x="4767897" y="4452324"/>
                  </a:lnTo>
                  <a:lnTo>
                    <a:pt x="4827166" y="4446410"/>
                  </a:lnTo>
                  <a:lnTo>
                    <a:pt x="4872898" y="4401593"/>
                  </a:lnTo>
                  <a:lnTo>
                    <a:pt x="4924075" y="4372416"/>
                  </a:lnTo>
                  <a:lnTo>
                    <a:pt x="4994010" y="4397089"/>
                  </a:lnTo>
                  <a:lnTo>
                    <a:pt x="5036500" y="4342967"/>
                  </a:lnTo>
                  <a:lnTo>
                    <a:pt x="5110271" y="4359919"/>
                  </a:lnTo>
                  <a:lnTo>
                    <a:pt x="5120591" y="4279318"/>
                  </a:lnTo>
                  <a:lnTo>
                    <a:pt x="5184017" y="4256898"/>
                  </a:lnTo>
                  <a:lnTo>
                    <a:pt x="5240242" y="4227696"/>
                  </a:lnTo>
                  <a:lnTo>
                    <a:pt x="5260832" y="4164963"/>
                  </a:lnTo>
                  <a:lnTo>
                    <a:pt x="5315770" y="4134598"/>
                  </a:lnTo>
                  <a:lnTo>
                    <a:pt x="5320670" y="4062040"/>
                  </a:lnTo>
                  <a:lnTo>
                    <a:pt x="5353435" y="4014650"/>
                  </a:lnTo>
                  <a:lnTo>
                    <a:pt x="5397657" y="3969288"/>
                  </a:lnTo>
                  <a:lnTo>
                    <a:pt x="5407260" y="3905713"/>
                  </a:lnTo>
                  <a:lnTo>
                    <a:pt x="5429557" y="3848820"/>
                  </a:lnTo>
                  <a:lnTo>
                    <a:pt x="5460020" y="3796233"/>
                  </a:lnTo>
                  <a:lnTo>
                    <a:pt x="5618252" y="3747085"/>
                  </a:lnTo>
                  <a:lnTo>
                    <a:pt x="5690192" y="3716325"/>
                  </a:lnTo>
                  <a:lnTo>
                    <a:pt x="5716943" y="3661782"/>
                  </a:lnTo>
                  <a:lnTo>
                    <a:pt x="5718378" y="3594174"/>
                  </a:lnTo>
                  <a:lnTo>
                    <a:pt x="5769976" y="3564131"/>
                  </a:lnTo>
                  <a:lnTo>
                    <a:pt x="5827636" y="3547130"/>
                  </a:lnTo>
                  <a:lnTo>
                    <a:pt x="5876561" y="3510628"/>
                  </a:lnTo>
                  <a:lnTo>
                    <a:pt x="5939987" y="3506594"/>
                  </a:lnTo>
                  <a:lnTo>
                    <a:pt x="6000147" y="3495236"/>
                  </a:lnTo>
                  <a:lnTo>
                    <a:pt x="6046474" y="3452918"/>
                  </a:lnTo>
                  <a:lnTo>
                    <a:pt x="6150336" y="3417555"/>
                  </a:lnTo>
                  <a:lnTo>
                    <a:pt x="6202181" y="3387636"/>
                  </a:lnTo>
                  <a:lnTo>
                    <a:pt x="6258926" y="3368680"/>
                  </a:lnTo>
                  <a:lnTo>
                    <a:pt x="6431165" y="3353386"/>
                  </a:lnTo>
                  <a:lnTo>
                    <a:pt x="6480386" y="3318418"/>
                  </a:lnTo>
                  <a:lnTo>
                    <a:pt x="6524115" y="3268133"/>
                  </a:lnTo>
                  <a:lnTo>
                    <a:pt x="6586452" y="3251775"/>
                  </a:lnTo>
                  <a:lnTo>
                    <a:pt x="6644187" y="3226879"/>
                  </a:lnTo>
                  <a:lnTo>
                    <a:pt x="6700832" y="3199955"/>
                  </a:lnTo>
                  <a:lnTo>
                    <a:pt x="6760002" y="3177732"/>
                  </a:lnTo>
                  <a:lnTo>
                    <a:pt x="6805512" y="3130144"/>
                  </a:lnTo>
                  <a:lnTo>
                    <a:pt x="6855327" y="3090573"/>
                  </a:lnTo>
                  <a:lnTo>
                    <a:pt x="6927886" y="3093221"/>
                  </a:lnTo>
                  <a:lnTo>
                    <a:pt x="6965773" y="3050013"/>
                  </a:lnTo>
                  <a:lnTo>
                    <a:pt x="6986239" y="2999430"/>
                  </a:lnTo>
                  <a:lnTo>
                    <a:pt x="6953301" y="2939666"/>
                  </a:lnTo>
                  <a:lnTo>
                    <a:pt x="6970302" y="2879902"/>
                  </a:lnTo>
                  <a:lnTo>
                    <a:pt x="6965897" y="2820139"/>
                  </a:lnTo>
                  <a:lnTo>
                    <a:pt x="6987823" y="2760375"/>
                  </a:lnTo>
                  <a:lnTo>
                    <a:pt x="7011159" y="2700611"/>
                  </a:lnTo>
                  <a:lnTo>
                    <a:pt x="7013535" y="2640872"/>
                  </a:lnTo>
                  <a:lnTo>
                    <a:pt x="6981809" y="2581603"/>
                  </a:lnTo>
                  <a:lnTo>
                    <a:pt x="7028334" y="2545398"/>
                  </a:lnTo>
                  <a:lnTo>
                    <a:pt x="7081020" y="2514860"/>
                  </a:lnTo>
                  <a:lnTo>
                    <a:pt x="7086984" y="2436115"/>
                  </a:lnTo>
                  <a:lnTo>
                    <a:pt x="7265805" y="2410626"/>
                  </a:lnTo>
                  <a:lnTo>
                    <a:pt x="7395702" y="2380657"/>
                  </a:lnTo>
                  <a:lnTo>
                    <a:pt x="7442449" y="2344007"/>
                  </a:lnTo>
                  <a:lnTo>
                    <a:pt x="7477986" y="2295800"/>
                  </a:lnTo>
                  <a:lnTo>
                    <a:pt x="7500901" y="2234576"/>
                  </a:lnTo>
                  <a:lnTo>
                    <a:pt x="7568658" y="2219629"/>
                  </a:lnTo>
                  <a:lnTo>
                    <a:pt x="7584274" y="2150857"/>
                  </a:lnTo>
                  <a:lnTo>
                    <a:pt x="7635352" y="2118686"/>
                  </a:lnTo>
                  <a:lnTo>
                    <a:pt x="7703505" y="2104160"/>
                  </a:lnTo>
                  <a:lnTo>
                    <a:pt x="7732979" y="2049716"/>
                  </a:lnTo>
                  <a:lnTo>
                    <a:pt x="7788684" y="2022346"/>
                  </a:lnTo>
                  <a:lnTo>
                    <a:pt x="7813876" y="1964191"/>
                  </a:lnTo>
                  <a:lnTo>
                    <a:pt x="7787397" y="1905268"/>
                  </a:lnTo>
                  <a:lnTo>
                    <a:pt x="7786555" y="1845851"/>
                  </a:lnTo>
                  <a:lnTo>
                    <a:pt x="7795736" y="1786458"/>
                  </a:lnTo>
                  <a:lnTo>
                    <a:pt x="7842286" y="1727065"/>
                  </a:lnTo>
                  <a:lnTo>
                    <a:pt x="7816103" y="1667673"/>
                  </a:lnTo>
                  <a:lnTo>
                    <a:pt x="7823107" y="1608280"/>
                  </a:lnTo>
                  <a:lnTo>
                    <a:pt x="7829120" y="1548887"/>
                  </a:lnTo>
                  <a:lnTo>
                    <a:pt x="7838203" y="1489495"/>
                  </a:lnTo>
                  <a:lnTo>
                    <a:pt x="7808011" y="1430127"/>
                  </a:lnTo>
                  <a:lnTo>
                    <a:pt x="7814743" y="1370734"/>
                  </a:lnTo>
                  <a:lnTo>
                    <a:pt x="7785714" y="1311341"/>
                  </a:lnTo>
                  <a:lnTo>
                    <a:pt x="7842187" y="1256378"/>
                  </a:lnTo>
                  <a:lnTo>
                    <a:pt x="7809174" y="1189265"/>
                  </a:lnTo>
                  <a:lnTo>
                    <a:pt x="7833970" y="1136999"/>
                  </a:lnTo>
                  <a:lnTo>
                    <a:pt x="7865944" y="1087183"/>
                  </a:lnTo>
                  <a:lnTo>
                    <a:pt x="7869309" y="1027617"/>
                  </a:lnTo>
                  <a:lnTo>
                    <a:pt x="7935904" y="989581"/>
                  </a:lnTo>
                  <a:lnTo>
                    <a:pt x="7930657" y="927095"/>
                  </a:lnTo>
                  <a:lnTo>
                    <a:pt x="7945975" y="871613"/>
                  </a:lnTo>
                  <a:lnTo>
                    <a:pt x="7972158" y="819817"/>
                  </a:lnTo>
                  <a:lnTo>
                    <a:pt x="8007101" y="771016"/>
                  </a:lnTo>
                  <a:lnTo>
                    <a:pt x="8010367" y="711426"/>
                  </a:lnTo>
                  <a:lnTo>
                    <a:pt x="8028012" y="661239"/>
                  </a:lnTo>
                  <a:lnTo>
                    <a:pt x="8198964" y="612042"/>
                  </a:lnTo>
                  <a:lnTo>
                    <a:pt x="8240637" y="566285"/>
                  </a:lnTo>
                  <a:lnTo>
                    <a:pt x="8309632" y="566582"/>
                  </a:lnTo>
                  <a:lnTo>
                    <a:pt x="8358136" y="532357"/>
                  </a:lnTo>
                  <a:lnTo>
                    <a:pt x="8397062" y="481947"/>
                  </a:lnTo>
                  <a:lnTo>
                    <a:pt x="8444255" y="445495"/>
                  </a:lnTo>
                  <a:lnTo>
                    <a:pt x="8525623" y="466703"/>
                  </a:lnTo>
                  <a:lnTo>
                    <a:pt x="8547277" y="387216"/>
                  </a:lnTo>
                  <a:lnTo>
                    <a:pt x="8601102" y="361949"/>
                  </a:lnTo>
                  <a:lnTo>
                    <a:pt x="8662721" y="349798"/>
                  </a:lnTo>
                  <a:lnTo>
                    <a:pt x="8703306" y="302185"/>
                  </a:lnTo>
                  <a:lnTo>
                    <a:pt x="8768020" y="295281"/>
                  </a:lnTo>
                  <a:lnTo>
                    <a:pt x="8820112" y="267094"/>
                  </a:lnTo>
                  <a:lnTo>
                    <a:pt x="8867131" y="230345"/>
                  </a:lnTo>
                  <a:lnTo>
                    <a:pt x="8917739" y="199683"/>
                  </a:lnTo>
                  <a:lnTo>
                    <a:pt x="8948301" y="150709"/>
                  </a:lnTo>
                  <a:lnTo>
                    <a:pt x="9019201" y="130367"/>
                  </a:lnTo>
                  <a:lnTo>
                    <a:pt x="9015564" y="62214"/>
                  </a:lnTo>
                  <a:lnTo>
                    <a:pt x="9047289" y="12497"/>
                  </a:lnTo>
                  <a:lnTo>
                    <a:pt x="9051966" y="25"/>
                  </a:lnTo>
                  <a:close/>
                </a:path>
              </a:pathLst>
            </a:custGeom>
            <a:solidFill>
              <a:srgbClr val="008E9A"/>
            </a:solidFill>
            <a:ln w="2475" cap="flat">
              <a:noFill/>
              <a:prstDash val="solid"/>
              <a:miter/>
            </a:ln>
          </p:spPr>
          <p:txBody>
            <a:bodyPr rtlCol="0" anchor="ctr"/>
            <a:lstStyle/>
            <a:p>
              <a:endParaRPr lang="en-US" sz="1800"/>
            </a:p>
          </p:txBody>
        </p:sp>
      </p:grpSp>
      <p:sp>
        <p:nvSpPr>
          <p:cNvPr id="15" name="Picture Placeholder 14">
            <a:extLst>
              <a:ext uri="{FF2B5EF4-FFF2-40B4-BE49-F238E27FC236}">
                <a16:creationId xmlns:a16="http://schemas.microsoft.com/office/drawing/2014/main" id="{41D16FE6-BFC4-11B0-14C2-224841B99C7E}"/>
              </a:ext>
            </a:extLst>
          </p:cNvPr>
          <p:cNvSpPr>
            <a:spLocks noGrp="1"/>
          </p:cNvSpPr>
          <p:nvPr>
            <p:ph type="pic" sz="quarter" idx="10"/>
          </p:nvPr>
        </p:nvSpPr>
        <p:spPr>
          <a:xfrm>
            <a:off x="786859" y="1666391"/>
            <a:ext cx="3912965" cy="2153444"/>
          </a:xfrm>
          <a:prstGeom prst="rect">
            <a:avLst/>
          </a:prstGeom>
        </p:spPr>
        <p:txBody>
          <a:bodyPr/>
          <a:lstStyle/>
          <a:p>
            <a:endParaRPr lang="en-US"/>
          </a:p>
        </p:txBody>
      </p:sp>
      <p:sp>
        <p:nvSpPr>
          <p:cNvPr id="17" name="Content Placeholder 16">
            <a:extLst>
              <a:ext uri="{FF2B5EF4-FFF2-40B4-BE49-F238E27FC236}">
                <a16:creationId xmlns:a16="http://schemas.microsoft.com/office/drawing/2014/main" id="{924BB34A-4911-0D43-6B1C-A77946438ECC}"/>
              </a:ext>
            </a:extLst>
          </p:cNvPr>
          <p:cNvSpPr>
            <a:spLocks noGrp="1"/>
          </p:cNvSpPr>
          <p:nvPr>
            <p:ph sz="quarter" idx="11"/>
          </p:nvPr>
        </p:nvSpPr>
        <p:spPr>
          <a:xfrm>
            <a:off x="785971" y="3834996"/>
            <a:ext cx="6214533" cy="2417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33804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185980"/>
              </a:buClr>
              <a:buSzPts val="4400"/>
              <a:buFont typeface="Open Sans"/>
              <a:buNone/>
              <a:defRPr sz="4400" b="1" i="0" u="none" strike="noStrike" cap="none">
                <a:solidFill>
                  <a:srgbClr val="18598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Open Sans"/>
                <a:ea typeface="Open Sans"/>
                <a:cs typeface="Open Sans"/>
                <a:sym typeface="Open Sans"/>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8" name="Google Shape;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2pPr>
            <a:lvl3pPr marR="0" lvl="2"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3pPr>
            <a:lvl4pPr marR="0" lvl="3"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4pPr>
            <a:lvl5pPr marR="0" lvl="4"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5pPr>
            <a:lvl6pPr marR="0" lvl="5"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6pPr>
            <a:lvl7pPr marR="0" lvl="6"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7pPr>
            <a:lvl8pPr marR="0" lvl="7"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8pPr>
            <a:lvl9pPr marR="0" lvl="8"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9pPr>
          </a:lstStyle>
          <a:p>
            <a:endParaRPr/>
          </a:p>
        </p:txBody>
      </p:sp>
      <p:sp>
        <p:nvSpPr>
          <p:cNvPr id="9" name="Google Shape;9;p6"/>
          <p:cNvSpPr txBox="1">
            <a:spLocks noGrp="1"/>
          </p:cNvSpPr>
          <p:nvPr>
            <p:ph type="sldNum" idx="12"/>
          </p:nvPr>
        </p:nvSpPr>
        <p:spPr>
          <a:xfrm>
            <a:off x="8839200" y="6356349"/>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L="0" marR="0" lvl="1"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2pPr>
            <a:lvl3pPr marL="0" marR="0" lvl="2"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3pPr>
            <a:lvl4pPr marL="0" marR="0" lvl="3"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4pPr>
            <a:lvl5pPr marL="0" marR="0" lvl="4"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5pPr>
            <a:lvl6pPr marL="0" marR="0" lvl="5"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6pPr>
            <a:lvl7pPr marL="0" marR="0" lvl="6"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7pPr>
            <a:lvl8pPr marL="0" marR="0" lvl="7"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8pPr>
            <a:lvl9pPr marL="0" marR="0" lvl="8" indent="0" algn="r"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0" name="Google Shape;10;p6"/>
          <p:cNvSpPr txBox="1">
            <a:spLocks noGrp="1"/>
          </p:cNvSpPr>
          <p:nvPr>
            <p:ph type="dt" idx="10"/>
          </p:nvPr>
        </p:nvSpPr>
        <p:spPr>
          <a:xfrm>
            <a:off x="609600" y="6356349"/>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2"/>
              </a:buClr>
              <a:buSzPts val="1200"/>
              <a:buFont typeface="Open Sans"/>
              <a:buNone/>
              <a:defRPr sz="1200" b="0" i="0" u="none" strike="noStrike" cap="none">
                <a:solidFill>
                  <a:schemeClr val="accen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2pPr>
            <a:lvl3pPr marR="0" lvl="2"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3pPr>
            <a:lvl4pPr marR="0" lvl="3"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4pPr>
            <a:lvl5pPr marR="0" lvl="4"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5pPr>
            <a:lvl6pPr marR="0" lvl="5"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6pPr>
            <a:lvl7pPr marR="0" lvl="6"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7pPr>
            <a:lvl8pPr marR="0" lvl="7"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8pPr>
            <a:lvl9pPr marR="0" lvl="8" algn="l" rtl="0">
              <a:lnSpc>
                <a:spcPct val="100000"/>
              </a:lnSpc>
              <a:spcBef>
                <a:spcPts val="0"/>
              </a:spcBef>
              <a:spcAft>
                <a:spcPts val="0"/>
              </a:spcAft>
              <a:buClr>
                <a:srgbClr val="000000"/>
              </a:buClr>
              <a:buSzPts val="2000"/>
              <a:buFont typeface="Corbel"/>
              <a:buNone/>
              <a:defRPr sz="2000" b="0" i="0" u="none" strike="noStrike" cap="none">
                <a:solidFill>
                  <a:srgbClr val="000000"/>
                </a:solidFill>
                <a:latin typeface="Corbel"/>
                <a:ea typeface="Corbel"/>
                <a:cs typeface="Corbel"/>
                <a:sym typeface="Corbe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12A42"/>
              </a:buClr>
              <a:buSzPts val="3200"/>
              <a:buFont typeface="Open Sans"/>
              <a:buNone/>
            </a:pPr>
            <a:r>
              <a:rPr lang="en-US" sz="3200" b="1" i="0" u="none" strike="noStrike" cap="none">
                <a:solidFill>
                  <a:srgbClr val="112A42"/>
                </a:solidFill>
                <a:latin typeface="Open Sans"/>
                <a:ea typeface="Open Sans"/>
                <a:cs typeface="Open Sans"/>
                <a:sym typeface="Open Sans"/>
              </a:rPr>
              <a:t>Closing the Basic Weather and Climate </a:t>
            </a:r>
            <a:br>
              <a:rPr lang="en-US" sz="3200" b="1" i="0" u="none" strike="noStrike" cap="none">
                <a:solidFill>
                  <a:srgbClr val="112A42"/>
                </a:solidFill>
                <a:latin typeface="Open Sans"/>
                <a:ea typeface="Open Sans"/>
                <a:cs typeface="Open Sans"/>
                <a:sym typeface="Open Sans"/>
              </a:rPr>
            </a:br>
            <a:r>
              <a:rPr lang="en-US" sz="3200" b="1" i="0" u="none" strike="noStrike" cap="none">
                <a:solidFill>
                  <a:srgbClr val="112A42"/>
                </a:solidFill>
                <a:latin typeface="Open Sans"/>
                <a:ea typeface="Open Sans"/>
                <a:cs typeface="Open Sans"/>
                <a:sym typeface="Open Sans"/>
              </a:rPr>
              <a:t>Data Gaps in the Caribbean: </a:t>
            </a:r>
            <a:r>
              <a:rPr lang="en-US" sz="3200" b="0" i="0" u="none" strike="noStrike" cap="none">
                <a:solidFill>
                  <a:srgbClr val="1C3453"/>
                </a:solidFill>
                <a:latin typeface="Open Sans"/>
                <a:ea typeface="Open Sans"/>
                <a:cs typeface="Open Sans"/>
                <a:sym typeface="Open Sans"/>
              </a:rPr>
              <a:t>SOFF regional implementation and creating synergies</a:t>
            </a:r>
            <a:br>
              <a:rPr lang="en-US" sz="3200" b="1" i="0" u="none" strike="noStrike" cap="none">
                <a:solidFill>
                  <a:srgbClr val="112A42"/>
                </a:solidFill>
                <a:latin typeface="Open Sans"/>
                <a:ea typeface="Open Sans"/>
                <a:cs typeface="Open Sans"/>
                <a:sym typeface="Open Sans"/>
              </a:rPr>
            </a:br>
            <a:br>
              <a:rPr lang="en-US" sz="3200" b="1" i="0" u="none" strike="noStrike" cap="none">
                <a:solidFill>
                  <a:srgbClr val="112A42"/>
                </a:solidFill>
                <a:latin typeface="Open Sans"/>
                <a:ea typeface="Open Sans"/>
                <a:cs typeface="Open Sans"/>
                <a:sym typeface="Open Sans"/>
              </a:rPr>
            </a:br>
            <a:r>
              <a:rPr lang="en-US" sz="3600" b="1" i="0" u="none" strike="noStrike" cap="none">
                <a:solidFill>
                  <a:schemeClr val="lt1"/>
                </a:solidFill>
                <a:latin typeface="Open Sans"/>
                <a:ea typeface="Open Sans"/>
                <a:cs typeface="Open Sans"/>
                <a:sym typeface="Open Sans"/>
              </a:rPr>
              <a:t>Antigua and Barbuda Update</a:t>
            </a:r>
            <a:endParaRPr sz="3200" b="1" i="0" u="none" strike="noStrike" cap="none">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rotWithShape="1">
          <a:blip r:embed="rId4">
            <a:alphaModFix/>
          </a:blip>
          <a:srcRect/>
          <a:stretch/>
        </p:blipFill>
        <p:spPr>
          <a:xfrm>
            <a:off x="667925" y="366975"/>
            <a:ext cx="1799325" cy="78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7" descr="Jolly-Beach-facing-south"/>
          <p:cNvPicPr preferRelativeResize="0"/>
          <p:nvPr/>
        </p:nvPicPr>
        <p:blipFill rotWithShape="1">
          <a:blip r:embed="rId3">
            <a:alphaModFix/>
          </a:blip>
          <a:srcRect t="7403" b="7838"/>
          <a:stretch/>
        </p:blipFill>
        <p:spPr>
          <a:xfrm>
            <a:off x="0" y="0"/>
            <a:ext cx="12192000" cy="6858000"/>
          </a:xfrm>
          <a:prstGeom prst="rect">
            <a:avLst/>
          </a:prstGeom>
          <a:noFill/>
          <a:ln>
            <a:noFill/>
          </a:ln>
        </p:spPr>
      </p:pic>
      <p:sp>
        <p:nvSpPr>
          <p:cNvPr id="107" name="Google Shape;107;p17"/>
          <p:cNvSpPr txBox="1"/>
          <p:nvPr/>
        </p:nvSpPr>
        <p:spPr>
          <a:xfrm>
            <a:off x="4092499" y="4371282"/>
            <a:ext cx="404789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Thank You!</a:t>
            </a:r>
            <a:endParaRPr/>
          </a:p>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Questions?</a:t>
            </a:r>
            <a:endParaRPr/>
          </a:p>
        </p:txBody>
      </p:sp>
      <p:pic>
        <p:nvPicPr>
          <p:cNvPr id="108" name="Google Shape;108;p17" descr="A logo with a sun and clouds&#10;&#10;AI-generated content may be incorrect."/>
          <p:cNvPicPr preferRelativeResize="0"/>
          <p:nvPr/>
        </p:nvPicPr>
        <p:blipFill rotWithShape="1">
          <a:blip r:embed="rId4">
            <a:alphaModFix/>
          </a:blip>
          <a:srcRect/>
          <a:stretch/>
        </p:blipFill>
        <p:spPr>
          <a:xfrm>
            <a:off x="490654" y="284714"/>
            <a:ext cx="1326995" cy="1326995"/>
          </a:xfrm>
          <a:prstGeom prst="rect">
            <a:avLst/>
          </a:prstGeom>
          <a:noFill/>
          <a:ln>
            <a:noFill/>
          </a:ln>
        </p:spPr>
      </p:pic>
      <p:sp>
        <p:nvSpPr>
          <p:cNvPr id="3" name="TextBox 2">
            <a:extLst>
              <a:ext uri="{FF2B5EF4-FFF2-40B4-BE49-F238E27FC236}">
                <a16:creationId xmlns:a16="http://schemas.microsoft.com/office/drawing/2014/main" id="{D888EAC0-703A-2F18-9252-F7F6FF99A0E4}"/>
              </a:ext>
            </a:extLst>
          </p:cNvPr>
          <p:cNvSpPr txBox="1"/>
          <p:nvPr/>
        </p:nvSpPr>
        <p:spPr>
          <a:xfrm>
            <a:off x="3048886" y="3275112"/>
            <a:ext cx="6097772" cy="307777"/>
          </a:xfrm>
          <a:prstGeom prst="rect">
            <a:avLst/>
          </a:prstGeom>
          <a:noFill/>
        </p:spPr>
        <p:txBody>
          <a:bodyPr wrap="square">
            <a:spAutoFit/>
          </a:bodyPr>
          <a:lstStyle/>
          <a:p>
            <a:r>
              <a:rPr lang="en-US" sz="1400" dirty="0"/>
              <a:t>St. Kitts </a:t>
            </a:r>
            <a:endParaRPr lang="en-CH"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1"/>
          <p:cNvSpPr txBox="1">
            <a:spLocks noGrp="1"/>
          </p:cNvSpPr>
          <p:nvPr>
            <p:ph type="ctrTitle" idx="4294967295"/>
          </p:nvPr>
        </p:nvSpPr>
        <p:spPr>
          <a:xfrm>
            <a:off x="166255" y="2072061"/>
            <a:ext cx="9384829" cy="317419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2A42"/>
              </a:buClr>
              <a:buSzPts val="3200"/>
              <a:buFont typeface="Open Sans"/>
              <a:buNone/>
            </a:pPr>
            <a:r>
              <a:rPr lang="en-US" sz="3200" b="1" i="0" u="none" strike="noStrike" cap="none">
                <a:solidFill>
                  <a:srgbClr val="112A42"/>
                </a:solidFill>
                <a:latin typeface="Open Sans"/>
                <a:ea typeface="Open Sans"/>
                <a:cs typeface="Open Sans"/>
                <a:sym typeface="Open Sans"/>
              </a:rPr>
              <a:t>Closing the Basic Weather and Climate </a:t>
            </a:r>
            <a:br>
              <a:rPr lang="en-US" sz="3200" b="1" i="0" u="none" strike="noStrike" cap="none">
                <a:solidFill>
                  <a:srgbClr val="112A42"/>
                </a:solidFill>
                <a:latin typeface="Open Sans"/>
                <a:ea typeface="Open Sans"/>
                <a:cs typeface="Open Sans"/>
                <a:sym typeface="Open Sans"/>
              </a:rPr>
            </a:br>
            <a:r>
              <a:rPr lang="en-US" sz="3200" b="1" i="0" u="none" strike="noStrike" cap="none">
                <a:solidFill>
                  <a:srgbClr val="112A42"/>
                </a:solidFill>
                <a:latin typeface="Open Sans"/>
                <a:ea typeface="Open Sans"/>
                <a:cs typeface="Open Sans"/>
                <a:sym typeface="Open Sans"/>
              </a:rPr>
              <a:t>Data Gaps in the Caribbean: </a:t>
            </a:r>
            <a:r>
              <a:rPr lang="en-US" sz="3200" b="0" i="0" u="none" strike="noStrike" cap="none">
                <a:solidFill>
                  <a:srgbClr val="1C3453"/>
                </a:solidFill>
                <a:latin typeface="Open Sans"/>
                <a:ea typeface="Open Sans"/>
                <a:cs typeface="Open Sans"/>
                <a:sym typeface="Open Sans"/>
              </a:rPr>
              <a:t>SOFF Regional Implementation and Creating Synergies</a:t>
            </a:r>
            <a:br>
              <a:rPr lang="en-US" sz="3200" b="1" i="0" u="none" strike="noStrike" cap="none">
                <a:solidFill>
                  <a:srgbClr val="112A42"/>
                </a:solidFill>
                <a:latin typeface="Open Sans"/>
                <a:ea typeface="Open Sans"/>
                <a:cs typeface="Open Sans"/>
                <a:sym typeface="Open Sans"/>
              </a:rPr>
            </a:br>
            <a:br>
              <a:rPr lang="en-US" sz="3200" b="1" i="0" u="none" strike="noStrike" cap="none">
                <a:solidFill>
                  <a:srgbClr val="112A42"/>
                </a:solidFill>
                <a:latin typeface="Open Sans"/>
                <a:ea typeface="Open Sans"/>
                <a:cs typeface="Open Sans"/>
                <a:sym typeface="Open Sans"/>
              </a:rPr>
            </a:br>
            <a:r>
              <a:rPr lang="en-US" sz="2400" b="1" i="0" u="none" strike="noStrike" cap="none">
                <a:solidFill>
                  <a:schemeClr val="lt1"/>
                </a:solidFill>
                <a:latin typeface="Open Sans"/>
                <a:ea typeface="Open Sans"/>
                <a:cs typeface="Open Sans"/>
                <a:sym typeface="Open Sans"/>
              </a:rPr>
              <a:t>Country Update: The Bahamas</a:t>
            </a:r>
            <a:br>
              <a:rPr lang="en-US" sz="2400" b="1" i="0" u="none" strike="noStrike" cap="none">
                <a:solidFill>
                  <a:schemeClr val="lt1"/>
                </a:solidFill>
                <a:latin typeface="Open Sans"/>
                <a:ea typeface="Open Sans"/>
                <a:cs typeface="Open Sans"/>
                <a:sym typeface="Open Sans"/>
              </a:rPr>
            </a:br>
            <a:r>
              <a:rPr lang="en-US" sz="2000" b="1" i="0" u="none" strike="noStrike" cap="none">
                <a:solidFill>
                  <a:schemeClr val="lt1"/>
                </a:solidFill>
                <a:latin typeface="Open Sans"/>
                <a:ea typeface="Open Sans"/>
                <a:cs typeface="Open Sans"/>
                <a:sym typeface="Open Sans"/>
              </a:rPr>
              <a:t>by Mary Butler</a:t>
            </a:r>
            <a:br>
              <a:rPr lang="en-US" sz="2000" b="1" i="0" u="none" strike="noStrike" cap="none">
                <a:solidFill>
                  <a:schemeClr val="lt1"/>
                </a:solidFill>
                <a:latin typeface="Open Sans"/>
                <a:ea typeface="Open Sans"/>
                <a:cs typeface="Open Sans"/>
                <a:sym typeface="Open Sans"/>
              </a:rPr>
            </a:br>
            <a:r>
              <a:rPr lang="en-US" sz="2000" b="1" i="0" u="none" strike="noStrike" cap="none">
                <a:solidFill>
                  <a:schemeClr val="lt1"/>
                </a:solidFill>
                <a:latin typeface="Open Sans"/>
                <a:ea typeface="Open Sans"/>
                <a:cs typeface="Open Sans"/>
                <a:sym typeface="Open Sans"/>
              </a:rPr>
              <a:t>Chief Meteorological Officer/QMS Manager</a:t>
            </a:r>
            <a:br>
              <a:rPr lang="en-US" sz="2000" b="1" i="0" u="none" strike="noStrike" cap="none">
                <a:solidFill>
                  <a:schemeClr val="lt1"/>
                </a:solidFill>
                <a:latin typeface="Open Sans"/>
                <a:ea typeface="Open Sans"/>
                <a:cs typeface="Open Sans"/>
                <a:sym typeface="Open Sans"/>
              </a:rPr>
            </a:br>
            <a:r>
              <a:rPr lang="en-US" sz="2000" b="1" i="0" u="none" strike="noStrike" cap="none">
                <a:solidFill>
                  <a:schemeClr val="lt1"/>
                </a:solidFill>
                <a:latin typeface="Open Sans"/>
                <a:ea typeface="Open Sans"/>
                <a:cs typeface="Open Sans"/>
                <a:sym typeface="Open Sans"/>
              </a:rPr>
              <a:t>Email: marybutler@bahamas.gov.bs</a:t>
            </a:r>
            <a:endParaRPr sz="3200" b="1" i="0" u="none" strike="noStrike" cap="none">
              <a:solidFill>
                <a:schemeClr val="lt1"/>
              </a:solidFill>
              <a:latin typeface="Open Sans"/>
              <a:ea typeface="Open Sans"/>
              <a:cs typeface="Open Sans"/>
              <a:sym typeface="Open Sans"/>
            </a:endParaRPr>
          </a:p>
        </p:txBody>
      </p:sp>
      <p:sp>
        <p:nvSpPr>
          <p:cNvPr id="38" name="Google Shape;38;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39" name="Google Shape;39;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0" name="Google Shape;40;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1" name="Google Shape;41;p1"/>
          <p:cNvPicPr preferRelativeResize="0"/>
          <p:nvPr/>
        </p:nvPicPr>
        <p:blipFill rotWithShape="1">
          <a:blip r:embed="rId4">
            <a:alphaModFix/>
          </a:blip>
          <a:srcRect/>
          <a:stretch/>
        </p:blipFill>
        <p:spPr>
          <a:xfrm>
            <a:off x="667925" y="366975"/>
            <a:ext cx="1799325" cy="78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3"/>
          <p:cNvSpPr txBox="1">
            <a:spLocks noGrp="1"/>
          </p:cNvSpPr>
          <p:nvPr>
            <p:ph type="title"/>
          </p:nvPr>
        </p:nvSpPr>
        <p:spPr>
          <a:xfrm>
            <a:off x="609600" y="186818"/>
            <a:ext cx="10104582" cy="1401837"/>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85980"/>
              </a:buClr>
              <a:buSzPts val="4400"/>
              <a:buFont typeface="Open Sans"/>
              <a:buNone/>
            </a:pPr>
            <a:r>
              <a:rPr lang="en-US" sz="4000"/>
              <a:t>              	</a:t>
            </a:r>
            <a:r>
              <a:rPr lang="en-US" sz="2400"/>
              <a:t>The Bahamas Department of     </a:t>
            </a:r>
            <a:br>
              <a:rPr lang="en-US" sz="2800"/>
            </a:br>
            <a:r>
              <a:rPr lang="en-US" sz="2800"/>
              <a:t> 				</a:t>
            </a:r>
            <a:r>
              <a:rPr lang="en-US" sz="2400"/>
              <a:t>Meteorology</a:t>
            </a:r>
            <a:endParaRPr sz="4000"/>
          </a:p>
        </p:txBody>
      </p:sp>
      <p:sp>
        <p:nvSpPr>
          <p:cNvPr id="47" name="Google Shape;47;p3"/>
          <p:cNvSpPr txBox="1">
            <a:spLocks noGrp="1"/>
          </p:cNvSpPr>
          <p:nvPr>
            <p:ph type="body" idx="1"/>
          </p:nvPr>
        </p:nvSpPr>
        <p:spPr>
          <a:xfrm>
            <a:off x="609600" y="1800226"/>
            <a:ext cx="10104582" cy="4526100"/>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0"/>
              </a:spcBef>
              <a:spcAft>
                <a:spcPts val="0"/>
              </a:spcAft>
              <a:buSzPts val="2800"/>
              <a:buNone/>
            </a:pPr>
            <a:r>
              <a:rPr lang="en-US" sz="2000" b="1">
                <a:solidFill>
                  <a:srgbClr val="000000"/>
                </a:solidFill>
                <a:latin typeface="Arial"/>
                <a:ea typeface="Arial"/>
                <a:cs typeface="Arial"/>
                <a:sym typeface="Arial"/>
              </a:rPr>
              <a:t>INTRODUCTION</a:t>
            </a:r>
            <a:r>
              <a:rPr lang="en-US" sz="2000" b="1" i="0">
                <a:solidFill>
                  <a:srgbClr val="000000"/>
                </a:solidFill>
                <a:latin typeface="Arial"/>
                <a:ea typeface="Arial"/>
                <a:cs typeface="Arial"/>
                <a:sym typeface="Arial"/>
              </a:rPr>
              <a:t>:</a:t>
            </a:r>
            <a:endParaRPr/>
          </a:p>
          <a:p>
            <a:pPr marL="50800" lvl="0" indent="0" algn="just" rtl="0">
              <a:lnSpc>
                <a:spcPct val="100000"/>
              </a:lnSpc>
              <a:spcBef>
                <a:spcPts val="0"/>
              </a:spcBef>
              <a:spcAft>
                <a:spcPts val="0"/>
              </a:spcAft>
              <a:buSzPts val="2800"/>
              <a:buNone/>
            </a:pPr>
            <a:br>
              <a:rPr lang="en-US" sz="1400" b="0" i="0">
                <a:solidFill>
                  <a:srgbClr val="000000"/>
                </a:solidFill>
                <a:latin typeface="Arial"/>
                <a:ea typeface="Arial"/>
                <a:cs typeface="Arial"/>
                <a:sym typeface="Arial"/>
              </a:rPr>
            </a:br>
            <a:r>
              <a:rPr lang="en-US" sz="1600" i="0">
                <a:solidFill>
                  <a:srgbClr val="000000"/>
                </a:solidFill>
                <a:latin typeface="Arial"/>
                <a:ea typeface="Arial"/>
                <a:cs typeface="Arial"/>
                <a:sym typeface="Arial"/>
              </a:rPr>
              <a:t>The Bahamas Department of Meteorology, the Meteorological Provider of The Bahamas since 1957, is committed to the provision of meteorological forecasts, observations, and warnings</a:t>
            </a:r>
            <a:r>
              <a:rPr lang="en-US" sz="1800" i="0">
                <a:solidFill>
                  <a:srgbClr val="000000"/>
                </a:solidFill>
                <a:latin typeface="Arial"/>
                <a:ea typeface="Arial"/>
                <a:cs typeface="Arial"/>
                <a:sym typeface="Arial"/>
              </a:rPr>
              <a:t>:</a:t>
            </a:r>
            <a:endParaRPr/>
          </a:p>
          <a:p>
            <a:pPr marL="50800" lvl="0" indent="0" algn="l" rtl="0">
              <a:lnSpc>
                <a:spcPct val="100000"/>
              </a:lnSpc>
              <a:spcBef>
                <a:spcPts val="0"/>
              </a:spcBef>
              <a:spcAft>
                <a:spcPts val="0"/>
              </a:spcAft>
              <a:buSzPts val="2800"/>
              <a:buNone/>
            </a:pPr>
            <a:endParaRPr sz="1800">
              <a:solidFill>
                <a:srgbClr val="000000"/>
              </a:solidFill>
              <a:latin typeface="Arial"/>
              <a:ea typeface="Arial"/>
              <a:cs typeface="Arial"/>
              <a:sym typeface="Arial"/>
            </a:endParaRPr>
          </a:p>
          <a:p>
            <a:pPr marL="50800" lvl="0" indent="0" algn="l" rtl="0">
              <a:lnSpc>
                <a:spcPct val="100000"/>
              </a:lnSpc>
              <a:spcBef>
                <a:spcPts val="0"/>
              </a:spcBef>
              <a:spcAft>
                <a:spcPts val="0"/>
              </a:spcAft>
              <a:buSzPts val="2800"/>
              <a:buNone/>
            </a:pPr>
            <a:endParaRPr sz="1800" i="0">
              <a:solidFill>
                <a:srgbClr val="000000"/>
              </a:solidFill>
              <a:latin typeface="Arial"/>
              <a:ea typeface="Arial"/>
              <a:cs typeface="Arial"/>
              <a:sym typeface="Arial"/>
            </a:endParaRPr>
          </a:p>
          <a:p>
            <a:pPr marL="50800" lvl="0" indent="0" algn="l" rtl="0">
              <a:lnSpc>
                <a:spcPct val="100000"/>
              </a:lnSpc>
              <a:spcBef>
                <a:spcPts val="0"/>
              </a:spcBef>
              <a:spcAft>
                <a:spcPts val="0"/>
              </a:spcAft>
              <a:buSzPts val="2800"/>
              <a:buNone/>
            </a:pPr>
            <a:endParaRPr sz="3600">
              <a:latin typeface="Arial"/>
              <a:ea typeface="Arial"/>
              <a:cs typeface="Arial"/>
              <a:sym typeface="Arial"/>
            </a:endParaRPr>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sz="2800">
              <a:highlight>
                <a:schemeClr val="accent4"/>
              </a:highlight>
            </a:endParaRPr>
          </a:p>
          <a:p>
            <a:pPr marL="457200" lvl="0" indent="0" algn="l" rtl="0">
              <a:lnSpc>
                <a:spcPct val="100000"/>
              </a:lnSpc>
              <a:spcBef>
                <a:spcPts val="0"/>
              </a:spcBef>
              <a:spcAft>
                <a:spcPts val="0"/>
              </a:spcAft>
              <a:buSzPts val="1800"/>
              <a:buNone/>
            </a:pPr>
            <a:endParaRPr sz="2800"/>
          </a:p>
        </p:txBody>
      </p:sp>
      <p:pic>
        <p:nvPicPr>
          <p:cNvPr id="48" name="Google Shape;48;p3" descr="A logo with a sun and clouds and waves&#10;&#10;Description automatically generated"/>
          <p:cNvPicPr preferRelativeResize="0"/>
          <p:nvPr/>
        </p:nvPicPr>
        <p:blipFill rotWithShape="1">
          <a:blip r:embed="rId3">
            <a:alphaModFix/>
          </a:blip>
          <a:srcRect/>
          <a:stretch/>
        </p:blipFill>
        <p:spPr>
          <a:xfrm>
            <a:off x="869092" y="260709"/>
            <a:ext cx="1236964" cy="1226345"/>
          </a:xfrm>
          <a:prstGeom prst="rect">
            <a:avLst/>
          </a:prstGeom>
          <a:noFill/>
          <a:ln w="9525" cap="flat" cmpd="sng">
            <a:solidFill>
              <a:srgbClr val="0070C0"/>
            </a:solidFill>
            <a:prstDash val="solid"/>
            <a:miter lim="800000"/>
            <a:headEnd type="none" w="sm" len="sm"/>
            <a:tailEnd type="none" w="sm" len="sm"/>
          </a:ln>
        </p:spPr>
      </p:pic>
      <p:graphicFrame>
        <p:nvGraphicFramePr>
          <p:cNvPr id="49" name="Google Shape;49;p3"/>
          <p:cNvGraphicFramePr/>
          <p:nvPr/>
        </p:nvGraphicFramePr>
        <p:xfrm>
          <a:off x="785090" y="3657600"/>
          <a:ext cx="7555350" cy="2498075"/>
        </p:xfrm>
        <a:graphic>
          <a:graphicData uri="http://schemas.openxmlformats.org/drawingml/2006/table">
            <a:tbl>
              <a:tblPr firstRow="1" firstCol="1" bandRow="1">
                <a:noFill/>
              </a:tblPr>
              <a:tblGrid>
                <a:gridCol w="1804125">
                  <a:extLst>
                    <a:ext uri="{9D8B030D-6E8A-4147-A177-3AD203B41FA5}">
                      <a16:colId xmlns:a16="http://schemas.microsoft.com/office/drawing/2014/main" val="20000"/>
                    </a:ext>
                  </a:extLst>
                </a:gridCol>
                <a:gridCol w="1466050">
                  <a:extLst>
                    <a:ext uri="{9D8B030D-6E8A-4147-A177-3AD203B41FA5}">
                      <a16:colId xmlns:a16="http://schemas.microsoft.com/office/drawing/2014/main" val="20001"/>
                    </a:ext>
                  </a:extLst>
                </a:gridCol>
                <a:gridCol w="1015025">
                  <a:extLst>
                    <a:ext uri="{9D8B030D-6E8A-4147-A177-3AD203B41FA5}">
                      <a16:colId xmlns:a16="http://schemas.microsoft.com/office/drawing/2014/main" val="20002"/>
                    </a:ext>
                  </a:extLst>
                </a:gridCol>
                <a:gridCol w="1240125">
                  <a:extLst>
                    <a:ext uri="{9D8B030D-6E8A-4147-A177-3AD203B41FA5}">
                      <a16:colId xmlns:a16="http://schemas.microsoft.com/office/drawing/2014/main" val="20003"/>
                    </a:ext>
                  </a:extLst>
                </a:gridCol>
                <a:gridCol w="902050">
                  <a:extLst>
                    <a:ext uri="{9D8B030D-6E8A-4147-A177-3AD203B41FA5}">
                      <a16:colId xmlns:a16="http://schemas.microsoft.com/office/drawing/2014/main" val="20004"/>
                    </a:ext>
                  </a:extLst>
                </a:gridCol>
                <a:gridCol w="1127975">
                  <a:extLst>
                    <a:ext uri="{9D8B030D-6E8A-4147-A177-3AD203B41FA5}">
                      <a16:colId xmlns:a16="http://schemas.microsoft.com/office/drawing/2014/main" val="20005"/>
                    </a:ext>
                  </a:extLst>
                </a:gridCol>
              </a:tblGrid>
              <a:tr h="773675">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GBON horizontal resolution requirements</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GBON target</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Reporting</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Gap improve</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Gap new</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Gap total</a:t>
                      </a:r>
                      <a:endParaRPr sz="11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86220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t>Surface stations</a:t>
                      </a:r>
                      <a:endParaRPr/>
                    </a:p>
                    <a:p>
                      <a:pPr marL="0" marR="0" lvl="0" indent="0" algn="l" rtl="0">
                        <a:lnSpc>
                          <a:spcPct val="107000"/>
                        </a:lnSpc>
                        <a:spcBef>
                          <a:spcPts val="800"/>
                        </a:spcBef>
                        <a:spcAft>
                          <a:spcPts val="0"/>
                        </a:spcAft>
                        <a:buClr>
                          <a:srgbClr val="000000"/>
                        </a:buClr>
                        <a:buSzPts val="1100"/>
                        <a:buFont typeface="Arial"/>
                        <a:buNone/>
                      </a:pPr>
                      <a:r>
                        <a:rPr lang="en-US" sz="1100" u="none" strike="noStrike" cap="none"/>
                        <a:t>Horizontal resolution: 200km</a:t>
                      </a:r>
                      <a:endParaRPr sz="11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3</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3</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3</a:t>
                      </a:r>
                      <a:endParaRPr sz="1400" b="1"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86220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t>Upper-air stations </a:t>
                      </a:r>
                      <a:endParaRPr/>
                    </a:p>
                    <a:p>
                      <a:pPr marL="0" marR="0" lvl="0" indent="0" algn="l" rtl="0">
                        <a:lnSpc>
                          <a:spcPct val="107000"/>
                        </a:lnSpc>
                        <a:spcBef>
                          <a:spcPts val="800"/>
                        </a:spcBef>
                        <a:spcAft>
                          <a:spcPts val="0"/>
                        </a:spcAft>
                        <a:buClr>
                          <a:srgbClr val="000000"/>
                        </a:buClr>
                        <a:buSzPts val="1100"/>
                        <a:buFont typeface="Arial"/>
                        <a:buNone/>
                      </a:pPr>
                      <a:r>
                        <a:rPr lang="en-US" sz="1100" u="none" strike="noStrike" cap="none"/>
                        <a:t>Horizontal resolution: 500km</a:t>
                      </a:r>
                      <a:endParaRPr sz="11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1</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1</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4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1</a:t>
                      </a:r>
                      <a:endParaRPr sz="1400" b="1"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bl>
          </a:graphicData>
        </a:graphic>
      </p:graphicFrame>
      <p:sp>
        <p:nvSpPr>
          <p:cNvPr id="50" name="Google Shape;50;p3"/>
          <p:cNvSpPr/>
          <p:nvPr/>
        </p:nvSpPr>
        <p:spPr>
          <a:xfrm>
            <a:off x="785092" y="2695138"/>
            <a:ext cx="7047344" cy="1010525"/>
          </a:xfrm>
          <a:prstGeom prst="rect">
            <a:avLst/>
          </a:prstGeom>
          <a:noFill/>
          <a:ln>
            <a:noFill/>
          </a:ln>
        </p:spPr>
        <p:txBody>
          <a:bodyPr spcFirstLastPara="1" wrap="square" lIns="0" tIns="25375"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206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206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1. WMO Global Gap Analysis (June 2023)</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Table 1. WMO Global GBON Gap Analysis June 2023</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1" name="Google Shape;51;p3" descr="A blue and green logo&#10;&#10;AI-generated content may be incorrect."/>
          <p:cNvPicPr preferRelativeResize="0"/>
          <p:nvPr/>
        </p:nvPicPr>
        <p:blipFill rotWithShape="1">
          <a:blip r:embed="rId4">
            <a:alphaModFix/>
          </a:blip>
          <a:srcRect/>
          <a:stretch/>
        </p:blipFill>
        <p:spPr>
          <a:xfrm>
            <a:off x="9019878" y="163727"/>
            <a:ext cx="1638721" cy="1636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2"/>
          <p:cNvSpPr txBox="1">
            <a:spLocks noGrp="1"/>
          </p:cNvSpPr>
          <p:nvPr>
            <p:ph type="title"/>
          </p:nvPr>
        </p:nvSpPr>
        <p:spPr>
          <a:xfrm>
            <a:off x="609601" y="274637"/>
            <a:ext cx="10159999" cy="1230889"/>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a:t> </a:t>
            </a:r>
            <a:r>
              <a:rPr lang="en-US" sz="2400">
                <a:latin typeface="Open Sans"/>
                <a:ea typeface="Open Sans"/>
                <a:cs typeface="Open Sans"/>
                <a:sym typeface="Open Sans"/>
              </a:rPr>
              <a:t>The Bahamas Department of</a:t>
            </a:r>
            <a:br>
              <a:rPr lang="en-US" sz="2400">
                <a:latin typeface="Open Sans"/>
                <a:ea typeface="Open Sans"/>
                <a:cs typeface="Open Sans"/>
                <a:sym typeface="Open Sans"/>
              </a:rPr>
            </a:br>
            <a:r>
              <a:rPr lang="en-US" sz="2400">
                <a:latin typeface="Open Sans"/>
                <a:ea typeface="Open Sans"/>
                <a:cs typeface="Open Sans"/>
                <a:sym typeface="Open Sans"/>
              </a:rPr>
              <a:t>   Meteorology</a:t>
            </a:r>
            <a:endParaRPr>
              <a:latin typeface="Open Sans"/>
              <a:ea typeface="Open Sans"/>
              <a:cs typeface="Open Sans"/>
              <a:sym typeface="Open Sans"/>
            </a:endParaRPr>
          </a:p>
        </p:txBody>
      </p:sp>
      <p:pic>
        <p:nvPicPr>
          <p:cNvPr id="57" name="Google Shape;57;p2" descr="A logo with a sun and clouds and waves&#10;&#10;Description automatically generated"/>
          <p:cNvPicPr preferRelativeResize="0"/>
          <p:nvPr/>
        </p:nvPicPr>
        <p:blipFill rotWithShape="1">
          <a:blip r:embed="rId3">
            <a:alphaModFix/>
          </a:blip>
          <a:srcRect/>
          <a:stretch/>
        </p:blipFill>
        <p:spPr>
          <a:xfrm>
            <a:off x="1052491" y="360218"/>
            <a:ext cx="1191945" cy="960581"/>
          </a:xfrm>
          <a:prstGeom prst="rect">
            <a:avLst/>
          </a:prstGeom>
          <a:noFill/>
          <a:ln w="9525" cap="flat" cmpd="sng">
            <a:solidFill>
              <a:srgbClr val="0070C0"/>
            </a:solidFill>
            <a:prstDash val="solid"/>
            <a:miter lim="800000"/>
            <a:headEnd type="none" w="sm" len="sm"/>
            <a:tailEnd type="none" w="sm" len="sm"/>
          </a:ln>
        </p:spPr>
      </p:pic>
      <p:pic>
        <p:nvPicPr>
          <p:cNvPr id="58" name="Google Shape;58;p2" descr="A blue and green logo&#10;&#10;AI-generated content may be incorrect."/>
          <p:cNvPicPr preferRelativeResize="0"/>
          <p:nvPr/>
        </p:nvPicPr>
        <p:blipFill rotWithShape="1">
          <a:blip r:embed="rId4">
            <a:alphaModFix/>
          </a:blip>
          <a:srcRect/>
          <a:stretch/>
        </p:blipFill>
        <p:spPr>
          <a:xfrm>
            <a:off x="9037643" y="274636"/>
            <a:ext cx="1362503" cy="1423603"/>
          </a:xfrm>
          <a:prstGeom prst="rect">
            <a:avLst/>
          </a:prstGeom>
          <a:noFill/>
          <a:ln>
            <a:noFill/>
          </a:ln>
        </p:spPr>
      </p:pic>
      <p:graphicFrame>
        <p:nvGraphicFramePr>
          <p:cNvPr id="59" name="Google Shape;59;p2"/>
          <p:cNvGraphicFramePr/>
          <p:nvPr/>
        </p:nvGraphicFramePr>
        <p:xfrm>
          <a:off x="609601" y="1979632"/>
          <a:ext cx="7308925" cy="2260473"/>
        </p:xfrm>
        <a:graphic>
          <a:graphicData uri="http://schemas.openxmlformats.org/drawingml/2006/table">
            <a:tbl>
              <a:tblPr firstRow="1" firstCol="1" bandRow="1">
                <a:noFill/>
              </a:tblPr>
              <a:tblGrid>
                <a:gridCol w="2270075">
                  <a:extLst>
                    <a:ext uri="{9D8B030D-6E8A-4147-A177-3AD203B41FA5}">
                      <a16:colId xmlns:a16="http://schemas.microsoft.com/office/drawing/2014/main" val="20000"/>
                    </a:ext>
                  </a:extLst>
                </a:gridCol>
                <a:gridCol w="1513625">
                  <a:extLst>
                    <a:ext uri="{9D8B030D-6E8A-4147-A177-3AD203B41FA5}">
                      <a16:colId xmlns:a16="http://schemas.microsoft.com/office/drawing/2014/main" val="20001"/>
                    </a:ext>
                  </a:extLst>
                </a:gridCol>
                <a:gridCol w="1188800">
                  <a:extLst>
                    <a:ext uri="{9D8B030D-6E8A-4147-A177-3AD203B41FA5}">
                      <a16:colId xmlns:a16="http://schemas.microsoft.com/office/drawing/2014/main" val="20002"/>
                    </a:ext>
                  </a:extLst>
                </a:gridCol>
                <a:gridCol w="1188800">
                  <a:extLst>
                    <a:ext uri="{9D8B030D-6E8A-4147-A177-3AD203B41FA5}">
                      <a16:colId xmlns:a16="http://schemas.microsoft.com/office/drawing/2014/main" val="20003"/>
                    </a:ext>
                  </a:extLst>
                </a:gridCol>
                <a:gridCol w="1147625">
                  <a:extLst>
                    <a:ext uri="{9D8B030D-6E8A-4147-A177-3AD203B41FA5}">
                      <a16:colId xmlns:a16="http://schemas.microsoft.com/office/drawing/2014/main" val="20004"/>
                    </a:ext>
                  </a:extLst>
                </a:gridCol>
              </a:tblGrid>
              <a:tr h="140100">
                <a:tc rowSpan="3">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GBON Requirements</a:t>
                      </a:r>
                      <a:endParaRPr sz="1100" u="none" strike="noStrike" cap="none">
                        <a:latin typeface="Calibri"/>
                        <a:ea typeface="Calibri"/>
                        <a:cs typeface="Calibri"/>
                        <a:sym typeface="Calibri"/>
                      </a:endParaRPr>
                    </a:p>
                  </a:txBody>
                  <a:tcPr marL="68575" marR="68575" marT="0" marB="0" anchor="ctr"/>
                </a:tc>
                <a:tc gridSpan="4">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Existing observation stations (# of stations)</a:t>
                      </a:r>
                      <a:endParaRPr sz="1100" u="none" strike="noStrike" cap="none">
                        <a:latin typeface="Calibri"/>
                        <a:ea typeface="Calibri"/>
                        <a:cs typeface="Calibri"/>
                        <a:sym typeface="Calibri"/>
                      </a:endParaRPr>
                    </a:p>
                  </a:txBody>
                  <a:tcPr marL="68575" marR="68575" marT="0" marB="0"/>
                </a:tc>
                <a:tc hMerge="1">
                  <a:txBody>
                    <a:bodyPr/>
                    <a:lstStyle/>
                    <a:p>
                      <a:endParaRPr lang="en-CH"/>
                    </a:p>
                  </a:txBody>
                  <a:tcPr/>
                </a:tc>
                <a:tc hMerge="1">
                  <a:txBody>
                    <a:bodyPr/>
                    <a:lstStyle/>
                    <a:p>
                      <a:endParaRPr lang="en-CH"/>
                    </a:p>
                  </a:txBody>
                  <a:tcPr/>
                </a:tc>
                <a:tc hMerge="1">
                  <a:txBody>
                    <a:bodyPr/>
                    <a:lstStyle/>
                    <a:p>
                      <a:endParaRPr lang="en-CH"/>
                    </a:p>
                  </a:txBody>
                  <a:tcPr/>
                </a:tc>
                <a:extLst>
                  <a:ext uri="{0D108BD9-81ED-4DB2-BD59-A6C34878D82A}">
                    <a16:rowId xmlns:a16="http://schemas.microsoft.com/office/drawing/2014/main" val="10000"/>
                  </a:ext>
                </a:extLst>
              </a:tr>
              <a:tr h="140100">
                <a:tc vMerge="1">
                  <a:txBody>
                    <a:bodyPr/>
                    <a:lstStyle/>
                    <a:p>
                      <a:endParaRPr lang="en-CH"/>
                    </a:p>
                  </a:txBody>
                  <a:tcPr/>
                </a:tc>
                <a:tc gridSpan="2">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NMHS network </a:t>
                      </a:r>
                      <a:endParaRPr sz="1100" u="none" strike="noStrike" cap="none">
                        <a:latin typeface="Calibri"/>
                        <a:ea typeface="Calibri"/>
                        <a:cs typeface="Calibri"/>
                        <a:sym typeface="Calibri"/>
                      </a:endParaRPr>
                    </a:p>
                  </a:txBody>
                  <a:tcPr marL="68575" marR="68575" marT="0" marB="0"/>
                </a:tc>
                <a:tc hMerge="1">
                  <a:txBody>
                    <a:bodyPr/>
                    <a:lstStyle/>
                    <a:p>
                      <a:endParaRPr lang="en-CH"/>
                    </a:p>
                  </a:txBody>
                  <a:tcPr/>
                </a:tc>
                <a:tc gridSpan="2">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Third-party network</a:t>
                      </a:r>
                      <a:endParaRPr sz="1100" u="none" strike="noStrike" cap="none">
                        <a:latin typeface="Calibri"/>
                        <a:ea typeface="Calibri"/>
                        <a:cs typeface="Calibri"/>
                        <a:sym typeface="Calibri"/>
                      </a:endParaRPr>
                    </a:p>
                  </a:txBody>
                  <a:tcPr marL="68575" marR="68575" marT="0" marB="0"/>
                </a:tc>
                <a:tc hMerge="1">
                  <a:txBody>
                    <a:bodyPr/>
                    <a:lstStyle/>
                    <a:p>
                      <a:endParaRPr lang="en-CH"/>
                    </a:p>
                  </a:txBody>
                  <a:tcPr/>
                </a:tc>
                <a:extLst>
                  <a:ext uri="{0D108BD9-81ED-4DB2-BD59-A6C34878D82A}">
                    <a16:rowId xmlns:a16="http://schemas.microsoft.com/office/drawing/2014/main" val="10001"/>
                  </a:ext>
                </a:extLst>
              </a:tr>
              <a:tr h="140100">
                <a:tc vMerge="1">
                  <a:txBody>
                    <a:bodyPr/>
                    <a:lstStyle/>
                    <a:p>
                      <a:endParaRPr lang="en-CH"/>
                    </a:p>
                  </a:txBody>
                  <a:tcPr/>
                </a:tc>
                <a:tc>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Reporting</a:t>
                      </a:r>
                      <a:endParaRPr sz="11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Improve</a:t>
                      </a:r>
                      <a:endParaRPr sz="11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Reporting</a:t>
                      </a:r>
                      <a:endParaRPr sz="11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000"/>
                        <a:buFont typeface="Arial"/>
                        <a:buNone/>
                      </a:pPr>
                      <a:r>
                        <a:rPr lang="en-US" sz="1000" u="none" strike="noStrike" cap="none"/>
                        <a:t>Improve</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619125">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Surface stations</a:t>
                      </a:r>
                      <a:endParaRPr sz="1100" u="none" strike="noStrike" cap="none"/>
                    </a:p>
                    <a:p>
                      <a:pPr marL="0" marR="0" lvl="0" indent="0" algn="l" rtl="0">
                        <a:lnSpc>
                          <a:spcPct val="107000"/>
                        </a:lnSpc>
                        <a:spcBef>
                          <a:spcPts val="800"/>
                        </a:spcBef>
                        <a:spcAft>
                          <a:spcPts val="0"/>
                        </a:spcAft>
                        <a:buClr>
                          <a:srgbClr val="000000"/>
                        </a:buClr>
                        <a:buSzPts val="1000"/>
                        <a:buFont typeface="Arial"/>
                        <a:buNone/>
                      </a:pPr>
                      <a:r>
                        <a:rPr lang="en-US" sz="1000" u="none" strike="noStrike" cap="none"/>
                        <a:t>Horizontal resolution: 200km</a:t>
                      </a:r>
                      <a:endParaRPr sz="1100" u="none" strike="noStrike" cap="none"/>
                    </a:p>
                    <a:p>
                      <a:pPr marL="0" marR="0" lvl="0" indent="0" algn="l" rtl="0">
                        <a:lnSpc>
                          <a:spcPct val="107000"/>
                        </a:lnSpc>
                        <a:spcBef>
                          <a:spcPts val="800"/>
                        </a:spcBef>
                        <a:spcAft>
                          <a:spcPts val="0"/>
                        </a:spcAft>
                        <a:buClr>
                          <a:srgbClr val="000000"/>
                        </a:buClr>
                        <a:buSzPts val="1000"/>
                        <a:buFont typeface="Arial"/>
                        <a:buNone/>
                      </a:pPr>
                      <a:r>
                        <a:rPr lang="en-US" sz="1000" u="none" strike="noStrike" cap="none"/>
                        <a:t>Variables: SLP, T, H, W, P, SD</a:t>
                      </a:r>
                      <a:endParaRPr sz="11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2</a:t>
                      </a:r>
                      <a:endParaRPr sz="18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1</a:t>
                      </a:r>
                      <a:endParaRPr sz="18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8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800" b="1"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1006200">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Upper-air stations</a:t>
                      </a:r>
                      <a:endParaRPr sz="1100" u="none" strike="noStrike" cap="none"/>
                    </a:p>
                    <a:p>
                      <a:pPr marL="0" marR="0" lvl="0" indent="0" algn="l" rtl="0">
                        <a:lnSpc>
                          <a:spcPct val="107000"/>
                        </a:lnSpc>
                        <a:spcBef>
                          <a:spcPts val="800"/>
                        </a:spcBef>
                        <a:spcAft>
                          <a:spcPts val="0"/>
                        </a:spcAft>
                        <a:buClr>
                          <a:srgbClr val="000000"/>
                        </a:buClr>
                        <a:buSzPts val="1000"/>
                        <a:buFont typeface="Arial"/>
                        <a:buNone/>
                      </a:pPr>
                      <a:r>
                        <a:rPr lang="en-US" sz="1000" u="none" strike="noStrike" cap="none"/>
                        <a:t>Horizontal resolution: 500km</a:t>
                      </a:r>
                      <a:endParaRPr sz="1100" u="none" strike="noStrike" cap="none"/>
                    </a:p>
                    <a:p>
                      <a:pPr marL="0" marR="0" lvl="0" indent="0" algn="l" rtl="0">
                        <a:lnSpc>
                          <a:spcPct val="107000"/>
                        </a:lnSpc>
                        <a:spcBef>
                          <a:spcPts val="800"/>
                        </a:spcBef>
                        <a:spcAft>
                          <a:spcPts val="0"/>
                        </a:spcAft>
                        <a:buClr>
                          <a:srgbClr val="000000"/>
                        </a:buClr>
                        <a:buSzPts val="1000"/>
                        <a:buFont typeface="Arial"/>
                        <a:buNone/>
                      </a:pPr>
                      <a:r>
                        <a:rPr lang="en-US" sz="1000" u="none" strike="noStrike" cap="none"/>
                        <a:t>Vertical resolution: 100m, up to 30 hPa</a:t>
                      </a:r>
                      <a:endParaRPr sz="1100" u="none" strike="noStrike" cap="none"/>
                    </a:p>
                    <a:p>
                      <a:pPr marL="0" marR="0" lvl="0" indent="0" algn="l" rtl="0">
                        <a:lnSpc>
                          <a:spcPct val="107000"/>
                        </a:lnSpc>
                        <a:spcBef>
                          <a:spcPts val="800"/>
                        </a:spcBef>
                        <a:spcAft>
                          <a:spcPts val="0"/>
                        </a:spcAft>
                        <a:buClr>
                          <a:srgbClr val="000000"/>
                        </a:buClr>
                        <a:buSzPts val="1000"/>
                        <a:buFont typeface="Arial"/>
                        <a:buNone/>
                      </a:pPr>
                      <a:r>
                        <a:rPr lang="en-US" sz="1000" u="none" strike="noStrike" cap="none"/>
                        <a:t>Variables: T, H, W</a:t>
                      </a:r>
                      <a:endParaRPr sz="11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8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8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0</a:t>
                      </a:r>
                      <a:endParaRPr sz="18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1" u="none" strike="noStrike" cap="none"/>
                        <a:t>1</a:t>
                      </a:r>
                      <a:endParaRPr sz="1800" b="1"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bl>
          </a:graphicData>
        </a:graphic>
      </p:graphicFrame>
      <p:sp>
        <p:nvSpPr>
          <p:cNvPr id="60" name="Google Shape;60;p2"/>
          <p:cNvSpPr txBox="1"/>
          <p:nvPr/>
        </p:nvSpPr>
        <p:spPr>
          <a:xfrm>
            <a:off x="609600" y="1698240"/>
            <a:ext cx="78085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dk1"/>
                </a:solidFill>
                <a:latin typeface="Calibri"/>
                <a:ea typeface="Calibri"/>
                <a:cs typeface="Calibri"/>
                <a:sym typeface="Calibri"/>
              </a:rPr>
              <a:t>Table 2. Assessment of existing GBON stations per operational status and network ownership</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txBox="1"/>
          <p:nvPr/>
        </p:nvSpPr>
        <p:spPr>
          <a:xfrm>
            <a:off x="609600" y="4521497"/>
            <a:ext cx="8312727" cy="2139047"/>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1500"/>
              <a:buFont typeface="Arial"/>
              <a:buNone/>
            </a:pPr>
            <a:r>
              <a:rPr lang="en-US" sz="1500" b="1" i="0" u="sng" strike="noStrike" cap="none">
                <a:solidFill>
                  <a:srgbClr val="000000"/>
                </a:solidFill>
                <a:latin typeface="Arial"/>
                <a:ea typeface="Arial"/>
                <a:cs typeface="Arial"/>
                <a:sym typeface="Arial"/>
              </a:rPr>
              <a:t>Status of The Bahamas Meeting GBON Requirements</a:t>
            </a:r>
            <a:endParaRPr/>
          </a:p>
          <a:p>
            <a:pPr marL="114300" marR="0" lvl="0" indent="0" algn="l" rtl="0">
              <a:lnSpc>
                <a:spcPct val="100000"/>
              </a:lnSpc>
              <a:spcBef>
                <a:spcPts val="0"/>
              </a:spcBef>
              <a:spcAft>
                <a:spcPts val="0"/>
              </a:spcAft>
              <a:buClr>
                <a:srgbClr val="000000"/>
              </a:buClr>
              <a:buSzPts val="1500"/>
              <a:buFont typeface="Arial"/>
              <a:buNone/>
            </a:pPr>
            <a:endParaRPr sz="1500" b="1" i="0" u="sng" strike="noStrike" cap="none">
              <a:solidFill>
                <a:srgbClr val="000000"/>
              </a:solidFill>
              <a:latin typeface="Arial"/>
              <a:ea typeface="Arial"/>
              <a:cs typeface="Arial"/>
              <a:sym typeface="Arial"/>
            </a:endParaRPr>
          </a:p>
          <a:p>
            <a:pPr marL="0" marR="0" lvl="0" indent="-95250" algn="just" rtl="0">
              <a:lnSpc>
                <a:spcPct val="100000"/>
              </a:lnSpc>
              <a:spcBef>
                <a:spcPts val="0"/>
              </a:spcBef>
              <a:spcAft>
                <a:spcPts val="0"/>
              </a:spcAft>
              <a:buClr>
                <a:srgbClr val="000000"/>
              </a:buClr>
              <a:buSzPts val="1500"/>
              <a:buFont typeface="Noto Sans Symbols"/>
              <a:buChar char="▪"/>
            </a:pPr>
            <a:r>
              <a:rPr lang="en-US" sz="1500" b="0" i="0" u="none" strike="noStrike" cap="none">
                <a:solidFill>
                  <a:srgbClr val="000000"/>
                </a:solidFill>
                <a:latin typeface="Arial"/>
                <a:ea typeface="Arial"/>
                <a:cs typeface="Arial"/>
                <a:sym typeface="Arial"/>
              </a:rPr>
              <a:t> The SOFF Initiative approved funding to install a surface station in Crooked Island. This station was one of the stations that The BDM had in its store. The level of funding includes:</a:t>
            </a:r>
            <a:endParaRPr/>
          </a:p>
          <a:p>
            <a:pPr marL="114300" marR="0" lvl="0" indent="0" algn="just"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  Shipping costs</a:t>
            </a:r>
            <a:endParaRPr/>
          </a:p>
          <a:p>
            <a:pPr marL="114300" marR="0" lvl="0" indent="0" algn="just"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  Civil Works</a:t>
            </a:r>
            <a:endParaRPr/>
          </a:p>
          <a:p>
            <a:pPr marL="285750" marR="0" lvl="0" indent="-285750" algn="just" rtl="0">
              <a:lnSpc>
                <a:spcPct val="100000"/>
              </a:lnSpc>
              <a:spcBef>
                <a:spcPts val="0"/>
              </a:spcBef>
              <a:spcAft>
                <a:spcPts val="0"/>
              </a:spcAft>
              <a:buClr>
                <a:srgbClr val="000000"/>
              </a:buClr>
              <a:buSzPts val="1500"/>
              <a:buFont typeface="Noto Sans Symbols"/>
              <a:buChar char="▪"/>
            </a:pPr>
            <a:r>
              <a:rPr lang="en-US" sz="1500" b="0" i="0" u="none" strike="noStrike" cap="none">
                <a:solidFill>
                  <a:srgbClr val="000000"/>
                </a:solidFill>
                <a:latin typeface="Arial"/>
                <a:ea typeface="Arial"/>
                <a:cs typeface="Arial"/>
                <a:sym typeface="Arial"/>
              </a:rPr>
              <a:t>The proposal to fund a hydrogen generator to commence upper air ascents was denied.</a:t>
            </a:r>
            <a:endParaRPr/>
          </a:p>
          <a:p>
            <a:pPr marL="0" marR="0" lvl="2" indent="0" algn="just"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609600" y="274638"/>
            <a:ext cx="9901382" cy="114300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85980"/>
              </a:buClr>
              <a:buSzPct val="74074"/>
              <a:buNone/>
            </a:pPr>
            <a:r>
              <a:rPr lang="en-US"/>
              <a:t>     </a:t>
            </a:r>
            <a:r>
              <a:rPr lang="en-US" sz="4400"/>
              <a:t>			</a:t>
            </a:r>
            <a:r>
              <a:rPr lang="en-US" sz="2700"/>
              <a:t>The Bahamas Department of   		</a:t>
            </a:r>
            <a:endParaRPr sz="2700"/>
          </a:p>
          <a:p>
            <a:pPr marL="0" lvl="0" indent="0" algn="l" rtl="0">
              <a:lnSpc>
                <a:spcPct val="100000"/>
              </a:lnSpc>
              <a:spcBef>
                <a:spcPts val="0"/>
              </a:spcBef>
              <a:spcAft>
                <a:spcPts val="0"/>
              </a:spcAft>
              <a:buClr>
                <a:srgbClr val="185980"/>
              </a:buClr>
              <a:buSzPct val="74074"/>
              <a:buNone/>
            </a:pPr>
            <a:r>
              <a:rPr lang="en-US" sz="2700"/>
              <a:t>				  Meteorology</a:t>
            </a:r>
            <a:endParaRPr/>
          </a:p>
        </p:txBody>
      </p:sp>
      <p:pic>
        <p:nvPicPr>
          <p:cNvPr id="67" name="Google Shape;67;p4" descr="A logo with a sun and clouds and waves&#10;&#10;Description automatically generated"/>
          <p:cNvPicPr preferRelativeResize="0"/>
          <p:nvPr/>
        </p:nvPicPr>
        <p:blipFill rotWithShape="1">
          <a:blip r:embed="rId3">
            <a:alphaModFix/>
          </a:blip>
          <a:srcRect/>
          <a:stretch/>
        </p:blipFill>
        <p:spPr>
          <a:xfrm>
            <a:off x="1052491" y="369456"/>
            <a:ext cx="1256600" cy="960580"/>
          </a:xfrm>
          <a:prstGeom prst="rect">
            <a:avLst/>
          </a:prstGeom>
          <a:noFill/>
          <a:ln w="9525" cap="flat" cmpd="sng">
            <a:solidFill>
              <a:srgbClr val="0070C0"/>
            </a:solidFill>
            <a:prstDash val="solid"/>
            <a:miter lim="800000"/>
            <a:headEnd type="none" w="sm" len="sm"/>
            <a:tailEnd type="none" w="sm" len="sm"/>
          </a:ln>
        </p:spPr>
      </p:pic>
      <p:pic>
        <p:nvPicPr>
          <p:cNvPr id="68" name="Google Shape;68;p4" descr="A blue and green logo&#10;&#10;AI-generated content may be incorrect."/>
          <p:cNvPicPr preferRelativeResize="0"/>
          <p:nvPr/>
        </p:nvPicPr>
        <p:blipFill rotWithShape="1">
          <a:blip r:embed="rId4">
            <a:alphaModFix/>
          </a:blip>
          <a:srcRect/>
          <a:stretch/>
        </p:blipFill>
        <p:spPr>
          <a:xfrm>
            <a:off x="9037643" y="274636"/>
            <a:ext cx="1362503" cy="1423603"/>
          </a:xfrm>
          <a:prstGeom prst="rect">
            <a:avLst/>
          </a:prstGeom>
          <a:noFill/>
          <a:ln>
            <a:noFill/>
          </a:ln>
        </p:spPr>
      </p:pic>
      <p:sp>
        <p:nvSpPr>
          <p:cNvPr id="69" name="Google Shape;69;p4"/>
          <p:cNvSpPr txBox="1"/>
          <p:nvPr/>
        </p:nvSpPr>
        <p:spPr>
          <a:xfrm>
            <a:off x="711200" y="2096655"/>
            <a:ext cx="8848436" cy="4708981"/>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1600"/>
              <a:buFont typeface="Arial"/>
              <a:buNone/>
            </a:pPr>
            <a:r>
              <a:rPr lang="en-US" sz="1600" b="1" i="0" u="sng" strike="noStrike" cap="none">
                <a:solidFill>
                  <a:srgbClr val="000000"/>
                </a:solidFill>
                <a:latin typeface="Arial "/>
                <a:ea typeface="Arial "/>
                <a:cs typeface="Arial "/>
                <a:sym typeface="Arial "/>
              </a:rPr>
              <a:t>A Recent Achievement of The BDM</a:t>
            </a:r>
            <a:r>
              <a:rPr lang="en-US" sz="1600" b="1" i="0" u="none" strike="noStrike" cap="none">
                <a:solidFill>
                  <a:srgbClr val="000000"/>
                </a:solidFill>
                <a:latin typeface="Arial "/>
                <a:ea typeface="Arial "/>
                <a:cs typeface="Arial "/>
                <a:sym typeface="Arial "/>
              </a:rPr>
              <a:t>:</a:t>
            </a:r>
            <a:endParaRPr/>
          </a:p>
          <a:p>
            <a:pPr marL="11430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
              <a:ea typeface="Arial "/>
              <a:cs typeface="Arial "/>
              <a:sym typeface="Arial "/>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
                <a:ea typeface="Arial "/>
                <a:cs typeface="Arial "/>
                <a:sym typeface="Arial "/>
              </a:rPr>
              <a:t>The BDM has successfully implemented a Quality Management System (</a:t>
            </a:r>
            <a:r>
              <a:rPr lang="en-US" sz="1600" b="1" i="0" u="none" strike="noStrike" cap="none">
                <a:solidFill>
                  <a:srgbClr val="000000"/>
                </a:solidFill>
                <a:latin typeface="Arial "/>
                <a:ea typeface="Arial "/>
                <a:cs typeface="Arial "/>
                <a:sym typeface="Arial "/>
              </a:rPr>
              <a:t>QMS</a:t>
            </a:r>
            <a:r>
              <a:rPr lang="en-US" sz="1600" b="0" i="0" u="none" strike="noStrike" cap="none">
                <a:solidFill>
                  <a:srgbClr val="000000"/>
                </a:solidFill>
                <a:latin typeface="Arial "/>
                <a:ea typeface="Arial "/>
                <a:cs typeface="Arial "/>
                <a:sym typeface="Arial "/>
              </a:rPr>
              <a:t>) according to the </a:t>
            </a:r>
            <a:r>
              <a:rPr lang="en-US" sz="1600" b="1" i="0" u="none" strike="noStrike" cap="none">
                <a:solidFill>
                  <a:srgbClr val="000000"/>
                </a:solidFill>
                <a:latin typeface="Arial "/>
                <a:ea typeface="Arial "/>
                <a:cs typeface="Arial "/>
                <a:sym typeface="Arial "/>
              </a:rPr>
              <a:t>ISO 9001:2015 </a:t>
            </a:r>
            <a:r>
              <a:rPr lang="en-US" sz="1600" b="0" i="0" u="none" strike="noStrike" cap="none">
                <a:solidFill>
                  <a:srgbClr val="000000"/>
                </a:solidFill>
                <a:latin typeface="Arial "/>
                <a:ea typeface="Arial "/>
                <a:cs typeface="Arial "/>
                <a:sym typeface="Arial "/>
              </a:rPr>
              <a:t>standard.</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
                <a:ea typeface="Arial "/>
                <a:cs typeface="Arial "/>
                <a:sym typeface="Arial "/>
              </a:rPr>
              <a:t>This standard is reflected in all meteorological products and services (aviation, public, and marine). </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
                <a:ea typeface="Arial "/>
                <a:cs typeface="Arial "/>
                <a:sym typeface="Arial "/>
              </a:rPr>
              <a:t>On the 8</a:t>
            </a:r>
            <a:r>
              <a:rPr lang="en-US" sz="1600" b="0" i="0" u="none" strike="noStrike" cap="none" baseline="30000">
                <a:solidFill>
                  <a:srgbClr val="000000"/>
                </a:solidFill>
                <a:latin typeface="Arial "/>
                <a:ea typeface="Arial "/>
                <a:cs typeface="Arial "/>
                <a:sym typeface="Arial "/>
              </a:rPr>
              <a:t>th</a:t>
            </a:r>
            <a:r>
              <a:rPr lang="en-US" sz="1600" b="0" i="0" u="none" strike="noStrike" cap="none">
                <a:solidFill>
                  <a:srgbClr val="000000"/>
                </a:solidFill>
                <a:latin typeface="Arial "/>
                <a:ea typeface="Arial "/>
                <a:cs typeface="Arial "/>
                <a:sym typeface="Arial "/>
              </a:rPr>
              <a:t> – 9</a:t>
            </a:r>
            <a:r>
              <a:rPr lang="en-US" sz="1600" b="0" i="0" u="none" strike="noStrike" cap="none" baseline="30000">
                <a:solidFill>
                  <a:srgbClr val="000000"/>
                </a:solidFill>
                <a:latin typeface="Arial "/>
                <a:ea typeface="Arial "/>
                <a:cs typeface="Arial "/>
                <a:sym typeface="Arial "/>
              </a:rPr>
              <a:t>th</a:t>
            </a:r>
            <a:r>
              <a:rPr lang="en-US" sz="1600" b="0" i="0" u="none" strike="noStrike" cap="none">
                <a:solidFill>
                  <a:srgbClr val="000000"/>
                </a:solidFill>
                <a:latin typeface="Arial "/>
                <a:ea typeface="Arial "/>
                <a:cs typeface="Arial "/>
                <a:sym typeface="Arial "/>
              </a:rPr>
              <a:t> of April 2025, the meteorological products and services were audited by external auditors from </a:t>
            </a:r>
            <a:r>
              <a:rPr lang="en-US" sz="1600" b="1" i="0" u="none" strike="noStrike" cap="none">
                <a:solidFill>
                  <a:srgbClr val="000000"/>
                </a:solidFill>
                <a:latin typeface="Arial "/>
                <a:ea typeface="Arial "/>
                <a:cs typeface="Arial "/>
                <a:sym typeface="Arial "/>
              </a:rPr>
              <a:t>DNV Business Assurance, USA Incorporated.</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
                <a:ea typeface="Arial "/>
                <a:cs typeface="Arial "/>
                <a:sym typeface="Arial "/>
              </a:rPr>
              <a:t>The BDM obtained certification on the 18</a:t>
            </a:r>
            <a:r>
              <a:rPr lang="en-US" sz="1600" b="0" i="0" u="none" strike="noStrike" cap="none" baseline="30000">
                <a:solidFill>
                  <a:srgbClr val="000000"/>
                </a:solidFill>
                <a:latin typeface="Arial "/>
                <a:ea typeface="Arial "/>
                <a:cs typeface="Arial "/>
                <a:sym typeface="Arial "/>
              </a:rPr>
              <a:t>th</a:t>
            </a:r>
            <a:r>
              <a:rPr lang="en-US" sz="1600" b="0" i="0" u="none" strike="noStrike" cap="none">
                <a:solidFill>
                  <a:srgbClr val="000000"/>
                </a:solidFill>
                <a:latin typeface="Arial "/>
                <a:ea typeface="Arial "/>
                <a:cs typeface="Arial "/>
                <a:sym typeface="Arial "/>
              </a:rPr>
              <a:t> of April.</a:t>
            </a:r>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
              <a:ea typeface="Arial "/>
              <a:cs typeface="Arial "/>
              <a:sym typeface="Arial "/>
            </a:endParaRPr>
          </a:p>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  </a:t>
            </a:r>
            <a:r>
              <a:rPr lang="en-US" sz="1600" b="1" i="0" u="sng" strike="noStrike" cap="none">
                <a:solidFill>
                  <a:srgbClr val="000000"/>
                </a:solidFill>
                <a:latin typeface="Arial"/>
                <a:ea typeface="Arial"/>
                <a:cs typeface="Arial"/>
                <a:sym typeface="Arial"/>
              </a:rPr>
              <a:t>Call for Support</a:t>
            </a:r>
            <a:r>
              <a:rPr lang="en-US" sz="16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628650" marR="0" lvl="0" indent="-51435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A Hydrogen Generator</a:t>
            </a:r>
            <a:endParaRPr/>
          </a:p>
          <a:p>
            <a:pPr marL="628650" marR="0" lvl="0" indent="-51435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Several Sea Level Monitoring Equipment</a:t>
            </a:r>
            <a:endParaRPr/>
          </a:p>
          <a:p>
            <a:pPr marL="628650" marR="0" lvl="0" indent="-51435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Smart Met App</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
              <a:ea typeface="Arial "/>
              <a:cs typeface="Arial "/>
              <a:sym typeface="Arial "/>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
              <a:ea typeface="Arial "/>
              <a:cs typeface="Arial "/>
              <a:sym typeface="Arial "/>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Caribbean: </a:t>
            </a:r>
            <a:r>
              <a:rPr lang="en-US" sz="3200" b="0" dirty="0">
                <a:solidFill>
                  <a:srgbClr val="1C3453"/>
                </a:solidFill>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CH" sz="3600" b="1" i="0" u="none" strike="noStrike" cap="none" dirty="0">
                <a:solidFill>
                  <a:schemeClr val="lt1"/>
                </a:solidFill>
                <a:latin typeface="Open Sans"/>
                <a:ea typeface="Open Sans"/>
                <a:cs typeface="Open Sans"/>
                <a:sym typeface="Open Sans"/>
              </a:rPr>
              <a:t>Belize</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85980"/>
              </a:buClr>
              <a:buSzPts val="4400"/>
              <a:buFont typeface="Open Sans"/>
              <a:buNone/>
            </a:pPr>
            <a:r>
              <a:rPr lang="en-US" sz="2800" dirty="0"/>
              <a:t>NATIONAL METEOROLOGICAL SERVICE OF BELIZE</a:t>
            </a:r>
            <a:br>
              <a:rPr lang="en-US" sz="2800" dirty="0"/>
            </a:br>
            <a:r>
              <a:rPr lang="en-US" sz="2800" dirty="0"/>
              <a:t>Brief Overview of the NMSB and the Current GBON Status</a:t>
            </a:r>
            <a:endParaRPr sz="2400" dirty="0"/>
          </a:p>
        </p:txBody>
      </p:sp>
      <p:sp>
        <p:nvSpPr>
          <p:cNvPr id="54" name="Google Shape;54;p3"/>
          <p:cNvSpPr txBox="1">
            <a:spLocks noGrp="1"/>
          </p:cNvSpPr>
          <p:nvPr>
            <p:ph type="body" idx="1"/>
          </p:nvPr>
        </p:nvSpPr>
        <p:spPr>
          <a:xfrm>
            <a:off x="546898" y="1408340"/>
            <a:ext cx="10972800" cy="5264197"/>
          </a:xfrm>
          <a:prstGeom prst="rect">
            <a:avLst/>
          </a:prstGeom>
          <a:noFill/>
          <a:ln>
            <a:noFill/>
          </a:ln>
        </p:spPr>
        <p:txBody>
          <a:bodyPr spcFirstLastPara="1" wrap="square" lIns="91425" tIns="45700" rIns="91425" bIns="45700" anchor="t" anchorCtr="0">
            <a:normAutofit lnSpcReduction="10000"/>
          </a:bodyPr>
          <a:lstStyle/>
          <a:p>
            <a:pPr marL="457200" lvl="0" indent="-406400" algn="l" rtl="0">
              <a:spcBef>
                <a:spcPts val="0"/>
              </a:spcBef>
              <a:spcAft>
                <a:spcPts val="0"/>
              </a:spcAft>
              <a:buSzPts val="2800"/>
              <a:buChar char="●"/>
            </a:pPr>
            <a:r>
              <a:rPr lang="en-US" sz="1800" dirty="0"/>
              <a:t>The National Meteorological Service of Belize (NMSB) was established in 1972 (not legally). Since then, it has grown and now comprises three technical sections (Weather Analysis and Forecasting; Climate Services and Electronics &amp; Information Technology) with a complement of 32 staff members (24 technical and 8 administrative).</a:t>
            </a:r>
          </a:p>
          <a:p>
            <a:pPr marL="50800" lvl="0" indent="0" algn="l" rtl="0">
              <a:spcBef>
                <a:spcPts val="0"/>
              </a:spcBef>
              <a:spcAft>
                <a:spcPts val="0"/>
              </a:spcAft>
              <a:buSzPts val="2800"/>
              <a:buNone/>
            </a:pPr>
            <a:endParaRPr sz="1800" dirty="0"/>
          </a:p>
          <a:p>
            <a:pPr marL="457200" lvl="0" indent="-406400" algn="l" rtl="0">
              <a:spcBef>
                <a:spcPts val="0"/>
              </a:spcBef>
              <a:spcAft>
                <a:spcPts val="0"/>
              </a:spcAft>
              <a:buSzPts val="2800"/>
              <a:buChar char="●"/>
            </a:pPr>
            <a:r>
              <a:rPr lang="en-US" sz="1800" dirty="0"/>
              <a:t>Gap analysis for Belize indicates that for a country of Belize’s size a total of two surface stations and one upper air station are required to be GBON compliant. It was noted that there is a gap in the marine space, but this was not addressed under proposed SOFF investments.</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r>
              <a:rPr lang="en-US" sz="1800" dirty="0"/>
              <a:t>Currently the NMSB maintains one surface station (transmits only SM and SI) and one upper air that exchange data internationally.  Upper air station is reliant on NWS/NOAA for equipment.</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r>
              <a:rPr lang="en-US" sz="1800" dirty="0"/>
              <a:t>Therefore, one additional station will be enhanced in the south of the country through SOFF to transmit data internationally. Also, the proposal submitted by Belize and approved by SOFF Secretariat includes additional support for the current surface station as well as capacity development and institutional strengthening to sustain GBON standard.</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r>
              <a:rPr lang="en-US" sz="1800" dirty="0"/>
              <a:t>Belize is currently starting the SOFF Implementation Phase after a delay due to procedural issues that has been sorted out between the WMO/UNDP and the Implementing Entity (IDB)</a:t>
            </a:r>
          </a:p>
          <a:p>
            <a:pPr marL="50800" lvl="0" indent="0" algn="l" rtl="0">
              <a:spcBef>
                <a:spcPts val="0"/>
              </a:spcBef>
              <a:spcAft>
                <a:spcPts val="0"/>
              </a:spcAft>
              <a:buSzPts val="2800"/>
              <a:buNone/>
            </a:pPr>
            <a:endParaRPr lang="en-US" sz="1800" dirty="0"/>
          </a:p>
          <a:p>
            <a:pPr marL="457200" lvl="0" indent="-406400" algn="l" rtl="0">
              <a:spcBef>
                <a:spcPts val="0"/>
              </a:spcBef>
              <a:spcAft>
                <a:spcPts val="0"/>
              </a:spcAft>
              <a:buSzPts val="2800"/>
              <a:buChar char="●"/>
            </a:pPr>
            <a:endParaRPr sz="1800" dirty="0"/>
          </a:p>
          <a:p>
            <a:pPr marL="914400" lvl="1" indent="-406400" algn="l" rtl="0">
              <a:spcBef>
                <a:spcPts val="0"/>
              </a:spcBef>
              <a:spcAft>
                <a:spcPts val="0"/>
              </a:spcAft>
              <a:buSzPts val="2800"/>
              <a:buChar char="○"/>
            </a:pPr>
            <a:endParaRPr sz="1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
          <a:extLst>
            <a:ext uri="{FF2B5EF4-FFF2-40B4-BE49-F238E27FC236}">
              <a16:creationId xmlns:a16="http://schemas.microsoft.com/office/drawing/2014/main" id="{814B7121-9FE6-7532-D471-9BEACFF820A2}"/>
            </a:ext>
          </a:extLst>
        </p:cNvPr>
        <p:cNvGrpSpPr/>
        <p:nvPr/>
      </p:nvGrpSpPr>
      <p:grpSpPr>
        <a:xfrm>
          <a:off x="0" y="0"/>
          <a:ext cx="0" cy="0"/>
          <a:chOff x="0" y="0"/>
          <a:chExt cx="0" cy="0"/>
        </a:xfrm>
      </p:grpSpPr>
      <p:sp>
        <p:nvSpPr>
          <p:cNvPr id="53" name="Google Shape;53;p3">
            <a:extLst>
              <a:ext uri="{FF2B5EF4-FFF2-40B4-BE49-F238E27FC236}">
                <a16:creationId xmlns:a16="http://schemas.microsoft.com/office/drawing/2014/main" id="{66FA7611-48E2-E944-67B9-4CD73D0187E5}"/>
              </a:ext>
            </a:extLst>
          </p:cNvPr>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85980"/>
              </a:buClr>
              <a:buSzPts val="4400"/>
              <a:buFont typeface="Open Sans"/>
              <a:buNone/>
            </a:pPr>
            <a:r>
              <a:rPr lang="en-US" sz="2800" dirty="0"/>
              <a:t>NATIONAL METEOROLOGICAL SERVICE OF BELIZE</a:t>
            </a:r>
            <a:br>
              <a:rPr lang="en-US" sz="2800" dirty="0"/>
            </a:br>
            <a:r>
              <a:rPr lang="en-US" sz="2400" dirty="0"/>
              <a:t>Challenges and Opportunities</a:t>
            </a:r>
            <a:endParaRPr sz="2400" dirty="0"/>
          </a:p>
        </p:txBody>
      </p:sp>
      <p:sp>
        <p:nvSpPr>
          <p:cNvPr id="54" name="Google Shape;54;p3">
            <a:extLst>
              <a:ext uri="{FF2B5EF4-FFF2-40B4-BE49-F238E27FC236}">
                <a16:creationId xmlns:a16="http://schemas.microsoft.com/office/drawing/2014/main" id="{A28E7E0C-B796-F902-F965-63A944AB071D}"/>
              </a:ext>
            </a:extLst>
          </p:cNvPr>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sz="1800" dirty="0"/>
              <a:t>Delay since SOFF Investment Phase Funding approval to implementation due to procedural issues at the IE level</a:t>
            </a:r>
          </a:p>
          <a:p>
            <a:pPr marL="50800" lvl="0" indent="0" algn="l" rtl="0">
              <a:spcBef>
                <a:spcPts val="0"/>
              </a:spcBef>
              <a:spcAft>
                <a:spcPts val="0"/>
              </a:spcAft>
              <a:buSzPts val="2800"/>
              <a:buNone/>
            </a:pPr>
            <a:endParaRPr sz="1800" dirty="0"/>
          </a:p>
          <a:p>
            <a:pPr marL="457200" lvl="0" indent="-406400" algn="l" rtl="0">
              <a:spcBef>
                <a:spcPts val="0"/>
              </a:spcBef>
              <a:spcAft>
                <a:spcPts val="0"/>
              </a:spcAft>
              <a:buSzPts val="2800"/>
              <a:buChar char="●"/>
            </a:pPr>
            <a:r>
              <a:rPr lang="en-US" sz="1800" dirty="0"/>
              <a:t>NMSB has changed three Ministries since funding approval which creates some challenges in bringing new Ministries onboard/updated</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r>
              <a:rPr lang="en-US" sz="1800" dirty="0"/>
              <a:t>Human and Material resource gaps to maintain GBON stations which will be addressed by SOFF investment</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r>
              <a:rPr lang="en-US" sz="1800" dirty="0"/>
              <a:t>Good working relationship and collaboration with Peer Advisor (UK Met Office) and Implementing Entity (IDB).</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r>
              <a:rPr lang="en-US" sz="1800" dirty="0"/>
              <a:t>NMSB has been at the forefront of WIS2.0 implementation and development of SURFACE CDMS and so good working relationship with WMO and Regional partners has been developed</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endParaRPr lang="en-US" sz="1800" dirty="0"/>
          </a:p>
          <a:p>
            <a:pPr marL="50800" lvl="0" indent="0" algn="l" rtl="0">
              <a:spcBef>
                <a:spcPts val="0"/>
              </a:spcBef>
              <a:spcAft>
                <a:spcPts val="0"/>
              </a:spcAft>
              <a:buSzPts val="2800"/>
              <a:buNone/>
            </a:pPr>
            <a:endParaRPr lang="en-US" sz="1800" dirty="0"/>
          </a:p>
          <a:p>
            <a:pPr marL="457200" lvl="0" indent="-406400" algn="l" rtl="0">
              <a:spcBef>
                <a:spcPts val="0"/>
              </a:spcBef>
              <a:spcAft>
                <a:spcPts val="0"/>
              </a:spcAft>
              <a:buSzPts val="2800"/>
              <a:buChar char="●"/>
            </a:pPr>
            <a:endParaRPr sz="1800" dirty="0"/>
          </a:p>
          <a:p>
            <a:pPr marL="914400" lvl="1" indent="-406400" algn="l" rtl="0">
              <a:spcBef>
                <a:spcPts val="0"/>
              </a:spcBef>
              <a:spcAft>
                <a:spcPts val="0"/>
              </a:spcAft>
              <a:buSzPts val="2800"/>
              <a:buChar char="○"/>
            </a:pPr>
            <a:endParaRPr sz="1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extLst>
      <p:ext uri="{BB962C8B-B14F-4D97-AF65-F5344CB8AC3E}">
        <p14:creationId xmlns:p14="http://schemas.microsoft.com/office/powerpoint/2010/main" val="78604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
          <a:extLst>
            <a:ext uri="{FF2B5EF4-FFF2-40B4-BE49-F238E27FC236}">
              <a16:creationId xmlns:a16="http://schemas.microsoft.com/office/drawing/2014/main" id="{EC211A58-B550-420D-8BB1-CE0F78DBC41F}"/>
            </a:ext>
          </a:extLst>
        </p:cNvPr>
        <p:cNvGrpSpPr/>
        <p:nvPr/>
      </p:nvGrpSpPr>
      <p:grpSpPr>
        <a:xfrm>
          <a:off x="0" y="0"/>
          <a:ext cx="0" cy="0"/>
          <a:chOff x="0" y="0"/>
          <a:chExt cx="0" cy="0"/>
        </a:xfrm>
      </p:grpSpPr>
      <p:sp>
        <p:nvSpPr>
          <p:cNvPr id="53" name="Google Shape;53;p3">
            <a:extLst>
              <a:ext uri="{FF2B5EF4-FFF2-40B4-BE49-F238E27FC236}">
                <a16:creationId xmlns:a16="http://schemas.microsoft.com/office/drawing/2014/main" id="{7ADEE604-92E9-CA6D-1E43-15DA9CC38BB2}"/>
              </a:ext>
            </a:extLst>
          </p:cNvPr>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85980"/>
              </a:buClr>
              <a:buSzPts val="4400"/>
              <a:buFont typeface="Open Sans"/>
              <a:buNone/>
            </a:pPr>
            <a:r>
              <a:rPr lang="en-US" sz="2800" dirty="0"/>
              <a:t>NATIONAL METEOROLOGICAL SERVICE OF BELIZE</a:t>
            </a:r>
            <a:br>
              <a:rPr lang="en-US" sz="2800" dirty="0"/>
            </a:br>
            <a:r>
              <a:rPr lang="en-US" sz="2400" dirty="0"/>
              <a:t>National &amp; Regional Projects aligned with SOFF Investment</a:t>
            </a:r>
            <a:endParaRPr sz="2400" dirty="0"/>
          </a:p>
        </p:txBody>
      </p:sp>
      <p:sp>
        <p:nvSpPr>
          <p:cNvPr id="54" name="Google Shape;54;p3">
            <a:extLst>
              <a:ext uri="{FF2B5EF4-FFF2-40B4-BE49-F238E27FC236}">
                <a16:creationId xmlns:a16="http://schemas.microsoft.com/office/drawing/2014/main" id="{087638F8-D189-5C3A-49C8-1DD98D6A2DCA}"/>
              </a:ext>
            </a:extLst>
          </p:cNvPr>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sz="1800" dirty="0"/>
              <a:t>Energy Resilience for Climate Adaptation Project; Resilient Rural Belize Project and the Climate and Sustainable Agricultural Projects have all been externally funded projects that had components aimed at building the weather observation network in Belize resulting in a total coverage of over 70 weather stations country-wide.</a:t>
            </a:r>
          </a:p>
          <a:p>
            <a:pPr marL="50800" lvl="0" indent="0" algn="l" rtl="0">
              <a:spcBef>
                <a:spcPts val="0"/>
              </a:spcBef>
              <a:spcAft>
                <a:spcPts val="0"/>
              </a:spcAft>
              <a:buSzPts val="2800"/>
              <a:buNone/>
            </a:pPr>
            <a:endParaRPr sz="1800" dirty="0"/>
          </a:p>
          <a:p>
            <a:pPr marL="457200" lvl="0" indent="-406400" algn="l" rtl="0">
              <a:spcBef>
                <a:spcPts val="0"/>
              </a:spcBef>
              <a:spcAft>
                <a:spcPts val="0"/>
              </a:spcAft>
              <a:buSzPts val="2800"/>
              <a:buChar char="●"/>
            </a:pPr>
            <a:r>
              <a:rPr lang="en-US" sz="1800" dirty="0"/>
              <a:t>Belize is working with CMO and other regional Met Services to implement WIS2.0 as well as the regional roll-out of the locally developed SURFACE CDMS.  Both systems are vital component in the transmission of data globally.</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r>
              <a:rPr lang="en-US" sz="1800" dirty="0"/>
              <a:t>The Caribbean Action for Resilience Enhancement (CARE)  project funded by the EU through the Caribbean Development Bank (CDB) will also serve to build capacity to ensures sustainability.</a:t>
            </a:r>
          </a:p>
          <a:p>
            <a:pPr marL="457200" lvl="0" indent="-406400" algn="l" rtl="0">
              <a:spcBef>
                <a:spcPts val="0"/>
              </a:spcBef>
              <a:spcAft>
                <a:spcPts val="0"/>
              </a:spcAft>
              <a:buSzPts val="2800"/>
              <a:buChar char="●"/>
            </a:pPr>
            <a:endParaRPr lang="en-US" sz="1800" dirty="0"/>
          </a:p>
          <a:p>
            <a:pPr marL="457200" lvl="0" indent="-406400" algn="l" rtl="0">
              <a:spcBef>
                <a:spcPts val="0"/>
              </a:spcBef>
              <a:spcAft>
                <a:spcPts val="0"/>
              </a:spcAft>
              <a:buSzPts val="2800"/>
              <a:buChar char="●"/>
            </a:pPr>
            <a:endParaRPr lang="en-US" sz="1800" dirty="0"/>
          </a:p>
          <a:p>
            <a:pPr marL="50800" lvl="0" indent="0" algn="l" rtl="0">
              <a:spcBef>
                <a:spcPts val="0"/>
              </a:spcBef>
              <a:spcAft>
                <a:spcPts val="0"/>
              </a:spcAft>
              <a:buSzPts val="2800"/>
              <a:buNone/>
            </a:pPr>
            <a:endParaRPr lang="en-US" sz="1800" dirty="0"/>
          </a:p>
          <a:p>
            <a:pPr marL="457200" lvl="0" indent="-406400" algn="l" rtl="0">
              <a:spcBef>
                <a:spcPts val="0"/>
              </a:spcBef>
              <a:spcAft>
                <a:spcPts val="0"/>
              </a:spcAft>
              <a:buSzPts val="2800"/>
              <a:buChar char="●"/>
            </a:pPr>
            <a:endParaRPr sz="1800" dirty="0"/>
          </a:p>
          <a:p>
            <a:pPr marL="914400" lvl="1" indent="-406400" algn="l" rtl="0">
              <a:spcBef>
                <a:spcPts val="0"/>
              </a:spcBef>
              <a:spcAft>
                <a:spcPts val="0"/>
              </a:spcAft>
              <a:buSzPts val="2800"/>
              <a:buChar char="○"/>
            </a:pPr>
            <a:endParaRPr sz="1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extLst>
      <p:ext uri="{BB962C8B-B14F-4D97-AF65-F5344CB8AC3E}">
        <p14:creationId xmlns:p14="http://schemas.microsoft.com/office/powerpoint/2010/main" val="2193400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346696099c2_0_6"/>
          <p:cNvSpPr txBox="1">
            <a:spLocks noGrp="1"/>
          </p:cNvSpPr>
          <p:nvPr>
            <p:ph type="body" idx="1"/>
          </p:nvPr>
        </p:nvSpPr>
        <p:spPr>
          <a:xfrm>
            <a:off x="714102" y="2866155"/>
            <a:ext cx="10972800" cy="1392336"/>
          </a:xfrm>
          <a:prstGeom prst="rect">
            <a:avLst/>
          </a:prstGeom>
          <a:noFill/>
          <a:ln>
            <a:noFill/>
          </a:ln>
        </p:spPr>
        <p:txBody>
          <a:bodyPr spcFirstLastPara="1" wrap="square" lIns="91425" tIns="45700" rIns="91425" bIns="45700" anchor="t" anchorCtr="0">
            <a:normAutofit/>
          </a:bodyPr>
          <a:lstStyle/>
          <a:p>
            <a:pPr marL="457200" lvl="0" indent="-406400" algn="ctr" rtl="0">
              <a:spcBef>
                <a:spcPts val="0"/>
              </a:spcBef>
              <a:spcAft>
                <a:spcPts val="0"/>
              </a:spcAft>
              <a:buSzPts val="2800"/>
              <a:buChar char="●"/>
            </a:pPr>
            <a:r>
              <a:rPr lang="en-US" sz="2800" dirty="0"/>
              <a:t>Thank you for your attention!!!</a:t>
            </a:r>
          </a:p>
          <a:p>
            <a:pPr marL="457200" lvl="0" indent="-406400" algn="ctr" rtl="0">
              <a:spcBef>
                <a:spcPts val="0"/>
              </a:spcBef>
              <a:spcAft>
                <a:spcPts val="0"/>
              </a:spcAft>
              <a:buSzPts val="2800"/>
              <a:buChar char="●"/>
            </a:pPr>
            <a:r>
              <a:rPr lang="en-US" sz="2800" dirty="0"/>
              <a:t>Questions or Comments??</a:t>
            </a:r>
            <a:endParaRPr sz="2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2"/>
          <p:cNvSpPr txBox="1"/>
          <p:nvPr/>
        </p:nvSpPr>
        <p:spPr>
          <a:xfrm>
            <a:off x="3621043" y="4884630"/>
            <a:ext cx="497751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99"/>
                </a:solidFill>
                <a:latin typeface="Arial"/>
                <a:ea typeface="Arial"/>
                <a:cs typeface="Arial"/>
                <a:sym typeface="Arial"/>
              </a:rPr>
              <a:t>Weather and Climate for Living</a:t>
            </a:r>
            <a:endParaRPr/>
          </a:p>
          <a:p>
            <a:pPr marL="0" marR="0" lvl="0" indent="0" algn="ctr"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@abmetservice</a:t>
            </a:r>
            <a:endParaRPr/>
          </a:p>
        </p:txBody>
      </p:sp>
      <p:sp>
        <p:nvSpPr>
          <p:cNvPr id="54" name="Google Shape;54;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2"/>
              </a:buClr>
              <a:buSzPts val="1200"/>
              <a:buFont typeface="Open Sans"/>
              <a:buNone/>
            </a:pPr>
            <a:fld id="{00000000-1234-1234-1234-123412341234}" type="slidenum">
              <a:rPr lang="en-US"/>
              <a:t>2</a:t>
            </a:fld>
            <a:endParaRPr/>
          </a:p>
        </p:txBody>
      </p:sp>
      <p:sp>
        <p:nvSpPr>
          <p:cNvPr id="55" name="Google Shape;55;p2"/>
          <p:cNvSpPr/>
          <p:nvPr/>
        </p:nvSpPr>
        <p:spPr>
          <a:xfrm>
            <a:off x="646386" y="867827"/>
            <a:ext cx="10899227" cy="138499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Antigua and Barbuda SOFF Update</a:t>
            </a:r>
            <a:endParaRPr sz="2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800" b="0" i="0" u="none" strike="noStrike" cap="none">
                <a:solidFill>
                  <a:schemeClr val="dk1"/>
                </a:solidFill>
                <a:latin typeface="Arial"/>
                <a:ea typeface="Arial"/>
                <a:cs typeface="Arial"/>
                <a:sym typeface="Arial"/>
              </a:rPr>
              <a:t>Presented by Dale C. S. Destin, Director</a:t>
            </a:r>
            <a:endParaRPr/>
          </a:p>
          <a:p>
            <a:pPr marL="0" marR="0" lvl="0" indent="0" algn="ctr" rtl="0">
              <a:lnSpc>
                <a:spcPct val="100000"/>
              </a:lnSpc>
              <a:spcBef>
                <a:spcPts val="0"/>
              </a:spcBef>
              <a:spcAft>
                <a:spcPts val="0"/>
              </a:spcAft>
              <a:buNone/>
            </a:pPr>
            <a:r>
              <a:rPr lang="en-US" sz="2800" b="0" i="0" u="none" strike="noStrike" cap="none">
                <a:solidFill>
                  <a:schemeClr val="dk1"/>
                </a:solidFill>
                <a:latin typeface="Arial"/>
                <a:ea typeface="Arial"/>
                <a:cs typeface="Arial"/>
                <a:sym typeface="Arial"/>
              </a:rPr>
              <a:t>Antigua and Barbuda Meteorological Service (ABMS)</a:t>
            </a:r>
            <a:endParaRPr sz="2800" b="0" i="0" u="none" strike="noStrike" cap="none">
              <a:solidFill>
                <a:schemeClr val="dk1"/>
              </a:solidFill>
              <a:latin typeface="Arial"/>
              <a:ea typeface="Arial"/>
              <a:cs typeface="Arial"/>
              <a:sym typeface="Arial"/>
            </a:endParaRPr>
          </a:p>
        </p:txBody>
      </p:sp>
      <p:pic>
        <p:nvPicPr>
          <p:cNvPr id="56" name="Google Shape;56;p2" descr="A logo with a sun and clouds&#10;&#10;AI-generated content may be incorrect."/>
          <p:cNvPicPr preferRelativeResize="0"/>
          <p:nvPr/>
        </p:nvPicPr>
        <p:blipFill rotWithShape="1">
          <a:blip r:embed="rId3">
            <a:alphaModFix/>
          </a:blip>
          <a:srcRect/>
          <a:stretch/>
        </p:blipFill>
        <p:spPr>
          <a:xfrm>
            <a:off x="5047598" y="2573039"/>
            <a:ext cx="2119106" cy="21191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Caribbean: </a:t>
            </a:r>
            <a:r>
              <a:rPr lang="en-US" sz="3200" b="0" dirty="0">
                <a:solidFill>
                  <a:srgbClr val="1C3453"/>
                </a:solidFill>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US" sz="3600" dirty="0">
                <a:solidFill>
                  <a:schemeClr val="lt1"/>
                </a:solidFill>
              </a:rPr>
              <a:t>Barbados</a:t>
            </a:r>
            <a:r>
              <a:rPr lang="en-US" sz="3600" b="1" i="0" u="none" strike="noStrike" cap="none" dirty="0">
                <a:solidFill>
                  <a:schemeClr val="lt1"/>
                </a:solidFill>
                <a:latin typeface="Open Sans"/>
                <a:ea typeface="Open Sans"/>
                <a:cs typeface="Open Sans"/>
                <a:sym typeface="Open Sans"/>
              </a:rPr>
              <a:t> Update</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185980"/>
              </a:buClr>
              <a:buSzPts val="4400"/>
              <a:buFont typeface="Open Sans"/>
              <a:buNone/>
            </a:pPr>
            <a:r>
              <a:rPr lang="en-US" dirty="0"/>
              <a:t>Barbados Meteorological Services Observing Capacity</a:t>
            </a:r>
            <a:endParaRPr dirty="0"/>
          </a:p>
        </p:txBody>
      </p:sp>
      <p:sp>
        <p:nvSpPr>
          <p:cNvPr id="54" name="Google Shape;54;p3"/>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a:bodyPr>
          <a:lstStyle/>
          <a:p>
            <a:pPr marL="457200" lvl="0" indent="-406400" algn="l" rtl="0">
              <a:spcBef>
                <a:spcPts val="0"/>
              </a:spcBef>
              <a:spcAft>
                <a:spcPts val="0"/>
              </a:spcAft>
              <a:buSzPts val="2800"/>
              <a:buChar char="●"/>
            </a:pPr>
            <a:r>
              <a:rPr lang="en-US" sz="2800" dirty="0"/>
              <a:t>The BMS has 1 surface station and 1 upper-air station as part of the GBON network</a:t>
            </a:r>
          </a:p>
          <a:p>
            <a:pPr marL="457200" lvl="0" indent="-406400" algn="l" rtl="0">
              <a:spcBef>
                <a:spcPts val="0"/>
              </a:spcBef>
              <a:spcAft>
                <a:spcPts val="0"/>
              </a:spcAft>
              <a:buSzPts val="2800"/>
              <a:buChar char="●"/>
            </a:pPr>
            <a:r>
              <a:rPr lang="en-US" sz="2800" dirty="0"/>
              <a:t>Additionally observing capacity</a:t>
            </a:r>
          </a:p>
          <a:p>
            <a:pPr lvl="1" indent="-406400">
              <a:spcBef>
                <a:spcPts val="0"/>
              </a:spcBef>
              <a:buSzPts val="2800"/>
              <a:buChar char="●"/>
            </a:pPr>
            <a:r>
              <a:rPr lang="en-US" sz="2400" dirty="0"/>
              <a:t>90 3DPAWS</a:t>
            </a:r>
          </a:p>
          <a:p>
            <a:pPr lvl="1" indent="-406400">
              <a:spcBef>
                <a:spcPts val="0"/>
              </a:spcBef>
              <a:buSzPts val="2800"/>
              <a:buChar char="●"/>
            </a:pPr>
            <a:r>
              <a:rPr lang="en-US" sz="2400" dirty="0"/>
              <a:t>Dual polar radar</a:t>
            </a:r>
          </a:p>
          <a:p>
            <a:pPr lvl="1" indent="-406400">
              <a:spcBef>
                <a:spcPts val="0"/>
              </a:spcBef>
              <a:buSzPts val="2800"/>
              <a:buChar char="●"/>
            </a:pPr>
            <a:r>
              <a:rPr lang="en-US" sz="2400" dirty="0"/>
              <a:t>7 Water level sensors</a:t>
            </a:r>
          </a:p>
          <a:p>
            <a:pPr lvl="1" indent="-406400">
              <a:spcBef>
                <a:spcPts val="0"/>
              </a:spcBef>
              <a:buSzPts val="2800"/>
              <a:buChar char="●"/>
            </a:pPr>
            <a:r>
              <a:rPr lang="en-US" sz="2400" dirty="0"/>
              <a:t>4 Unmanned sea surface drones</a:t>
            </a:r>
          </a:p>
          <a:p>
            <a:pPr lvl="1" indent="-406400">
              <a:spcBef>
                <a:spcPts val="0"/>
              </a:spcBef>
              <a:buSzPts val="2800"/>
              <a:buChar char="●"/>
            </a:pPr>
            <a:r>
              <a:rPr lang="en-US" sz="2400" dirty="0"/>
              <a:t>2 Spotter Buoys currently deployed (as part of a 30 buoy project) </a:t>
            </a:r>
            <a:endParaRPr sz="2800" dirty="0"/>
          </a:p>
        </p:txBody>
      </p:sp>
      <p:sp>
        <p:nvSpPr>
          <p:cNvPr id="2" name="Text Placeholder 1">
            <a:extLst>
              <a:ext uri="{FF2B5EF4-FFF2-40B4-BE49-F238E27FC236}">
                <a16:creationId xmlns:a16="http://schemas.microsoft.com/office/drawing/2014/main" id="{C3754E2C-4103-2FAC-5F96-C2953CBD794E}"/>
              </a:ext>
            </a:extLst>
          </p:cNvPr>
          <p:cNvSpPr>
            <a:spLocks noGrp="1"/>
          </p:cNvSpPr>
          <p:nvPr>
            <p:ph type="body" idx="2"/>
          </p:nvPr>
        </p:nvSpPr>
        <p:spPr/>
        <p:txBody>
          <a:bodyPr/>
          <a:lstStyle/>
          <a:p>
            <a:endParaRPr lang="en-US" dirty="0"/>
          </a:p>
        </p:txBody>
      </p:sp>
      <p:pic>
        <p:nvPicPr>
          <p:cNvPr id="12" name="Picture 11">
            <a:extLst>
              <a:ext uri="{FF2B5EF4-FFF2-40B4-BE49-F238E27FC236}">
                <a16:creationId xmlns:a16="http://schemas.microsoft.com/office/drawing/2014/main" id="{028004FE-A63F-225B-2581-36810374940C}"/>
              </a:ext>
            </a:extLst>
          </p:cNvPr>
          <p:cNvPicPr>
            <a:picLocks noChangeAspect="1"/>
          </p:cNvPicPr>
          <p:nvPr/>
        </p:nvPicPr>
        <p:blipFill>
          <a:blip r:embed="rId3"/>
          <a:stretch>
            <a:fillRect/>
          </a:stretch>
        </p:blipFill>
        <p:spPr>
          <a:xfrm>
            <a:off x="5994400" y="1440498"/>
            <a:ext cx="4341972" cy="3429000"/>
          </a:xfrm>
          <a:prstGeom prst="rect">
            <a:avLst/>
          </a:prstGeom>
        </p:spPr>
      </p:pic>
      <p:pic>
        <p:nvPicPr>
          <p:cNvPr id="10" name="Picture 9">
            <a:extLst>
              <a:ext uri="{FF2B5EF4-FFF2-40B4-BE49-F238E27FC236}">
                <a16:creationId xmlns:a16="http://schemas.microsoft.com/office/drawing/2014/main" id="{F00BDFA5-A65A-33F1-DEDF-C46CECA46E62}"/>
              </a:ext>
            </a:extLst>
          </p:cNvPr>
          <p:cNvPicPr>
            <a:picLocks noChangeAspect="1"/>
          </p:cNvPicPr>
          <p:nvPr/>
        </p:nvPicPr>
        <p:blipFill>
          <a:blip r:embed="rId4"/>
          <a:srcRect l="7171" r="9854"/>
          <a:stretch/>
        </p:blipFill>
        <p:spPr>
          <a:xfrm>
            <a:off x="8921361" y="3154998"/>
            <a:ext cx="3236422" cy="36394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
          <a:extLst>
            <a:ext uri="{FF2B5EF4-FFF2-40B4-BE49-F238E27FC236}">
              <a16:creationId xmlns:a16="http://schemas.microsoft.com/office/drawing/2014/main" id="{615517DF-BC78-D43E-5D5A-EA5485849ED3}"/>
            </a:ext>
          </a:extLst>
        </p:cNvPr>
        <p:cNvGrpSpPr/>
        <p:nvPr/>
      </p:nvGrpSpPr>
      <p:grpSpPr>
        <a:xfrm>
          <a:off x="0" y="0"/>
          <a:ext cx="0" cy="0"/>
          <a:chOff x="0" y="0"/>
          <a:chExt cx="0" cy="0"/>
        </a:xfrm>
      </p:grpSpPr>
      <p:sp>
        <p:nvSpPr>
          <p:cNvPr id="53" name="Google Shape;53;p3">
            <a:extLst>
              <a:ext uri="{FF2B5EF4-FFF2-40B4-BE49-F238E27FC236}">
                <a16:creationId xmlns:a16="http://schemas.microsoft.com/office/drawing/2014/main" id="{2B26D92D-3245-E3CA-17E0-482C8F1E3EC2}"/>
              </a:ext>
            </a:extLst>
          </p:cNvPr>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85980"/>
              </a:buClr>
              <a:buSzPts val="4400"/>
              <a:buFont typeface="Open Sans"/>
              <a:buNone/>
            </a:pPr>
            <a:r>
              <a:rPr lang="en-US" dirty="0"/>
              <a:t>Barbados GBON Status</a:t>
            </a:r>
            <a:endParaRPr dirty="0"/>
          </a:p>
        </p:txBody>
      </p:sp>
      <p:sp>
        <p:nvSpPr>
          <p:cNvPr id="54" name="Google Shape;54;p3">
            <a:extLst>
              <a:ext uri="{FF2B5EF4-FFF2-40B4-BE49-F238E27FC236}">
                <a16:creationId xmlns:a16="http://schemas.microsoft.com/office/drawing/2014/main" id="{D9644CAD-3CE3-ED37-99E3-E55A0BC2E456}"/>
              </a:ext>
            </a:extLst>
          </p:cNvPr>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sz="2800" dirty="0"/>
              <a:t>The BMS is currently 75% GBON compliant</a:t>
            </a:r>
          </a:p>
          <a:p>
            <a:pPr lvl="1" indent="-406400">
              <a:spcBef>
                <a:spcPts val="0"/>
              </a:spcBef>
              <a:buSzPts val="2800"/>
              <a:buChar char="●"/>
            </a:pPr>
            <a:r>
              <a:rPr lang="en-US" sz="2400" dirty="0"/>
              <a:t>Surface station is reporting every hour</a:t>
            </a:r>
          </a:p>
          <a:p>
            <a:pPr lvl="1" indent="-406400">
              <a:spcBef>
                <a:spcPts val="0"/>
              </a:spcBef>
              <a:buSzPts val="2800"/>
              <a:buChar char="●"/>
            </a:pPr>
            <a:r>
              <a:rPr lang="en-US" sz="2400" dirty="0"/>
              <a:t>Upper air station is currently only reporting once daily since January due to faulty equipment and the reliance on international resources for upper air station equipment</a:t>
            </a:r>
          </a:p>
          <a:p>
            <a:pPr marL="508000" lvl="1" indent="0">
              <a:spcBef>
                <a:spcPts val="0"/>
              </a:spcBef>
              <a:buSzPts val="2800"/>
              <a:buNone/>
            </a:pPr>
            <a:endParaRPr lang="en-US" sz="2400" dirty="0"/>
          </a:p>
          <a:p>
            <a:pPr marL="508000" lvl="1" indent="0">
              <a:spcBef>
                <a:spcPts val="0"/>
              </a:spcBef>
              <a:buSzPts val="2800"/>
              <a:buNone/>
            </a:pPr>
            <a:r>
              <a:rPr lang="en-US" sz="2400" dirty="0"/>
              <a:t>The BMS is hopeful that SOFF could help with building capacity related to upper station equipment to reduce the country’s dependency on international resources</a:t>
            </a:r>
          </a:p>
          <a:p>
            <a:pPr lvl="1" indent="-406400">
              <a:spcBef>
                <a:spcPts val="0"/>
              </a:spcBef>
              <a:buSzPts val="2800"/>
              <a:buChar char="●"/>
            </a:pPr>
            <a:endParaRPr lang="en-US" sz="2400" dirty="0"/>
          </a:p>
          <a:p>
            <a:pPr lvl="1" indent="-406400">
              <a:spcBef>
                <a:spcPts val="0"/>
              </a:spcBef>
              <a:buSzPts val="2800"/>
              <a:buChar char="●"/>
            </a:pPr>
            <a:endParaRPr lang="en-US" sz="2400" dirty="0"/>
          </a:p>
          <a:p>
            <a:pPr lvl="1" indent="-406400">
              <a:spcBef>
                <a:spcPts val="0"/>
              </a:spcBef>
              <a:buSzPts val="2800"/>
              <a:buChar char="●"/>
            </a:pPr>
            <a:endParaRPr sz="20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extLst>
      <p:ext uri="{BB962C8B-B14F-4D97-AF65-F5344CB8AC3E}">
        <p14:creationId xmlns:p14="http://schemas.microsoft.com/office/powerpoint/2010/main" val="1611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
          <a:extLst>
            <a:ext uri="{FF2B5EF4-FFF2-40B4-BE49-F238E27FC236}">
              <a16:creationId xmlns:a16="http://schemas.microsoft.com/office/drawing/2014/main" id="{77A97EE0-BB62-3227-B065-4D2ABEBE7F07}"/>
            </a:ext>
          </a:extLst>
        </p:cNvPr>
        <p:cNvGrpSpPr/>
        <p:nvPr/>
      </p:nvGrpSpPr>
      <p:grpSpPr>
        <a:xfrm>
          <a:off x="0" y="0"/>
          <a:ext cx="0" cy="0"/>
          <a:chOff x="0" y="0"/>
          <a:chExt cx="0" cy="0"/>
        </a:xfrm>
      </p:grpSpPr>
      <p:sp>
        <p:nvSpPr>
          <p:cNvPr id="53" name="Google Shape;53;p3">
            <a:extLst>
              <a:ext uri="{FF2B5EF4-FFF2-40B4-BE49-F238E27FC236}">
                <a16:creationId xmlns:a16="http://schemas.microsoft.com/office/drawing/2014/main" id="{FAEC13C0-46BD-3028-17E6-5F9D0FA86D70}"/>
              </a:ext>
            </a:extLst>
          </p:cNvPr>
          <p:cNvSpPr txBox="1">
            <a:spLocks noGrp="1"/>
          </p:cNvSpPr>
          <p:nvPr>
            <p:ph type="title"/>
          </p:nvPr>
        </p:nvSpPr>
        <p:spPr>
          <a:xfrm>
            <a:off x="609600" y="274638"/>
            <a:ext cx="10972800" cy="1143000"/>
          </a:xfrm>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185980"/>
              </a:buClr>
              <a:buSzPts val="4400"/>
              <a:buFont typeface="Open Sans"/>
              <a:buNone/>
            </a:pPr>
            <a:r>
              <a:rPr lang="en-US" sz="3700"/>
              <a:t>Projects that Align with SOFF Investments</a:t>
            </a:r>
            <a:br>
              <a:rPr lang="en-US" sz="3700"/>
            </a:br>
            <a:endParaRPr lang="en-US" sz="3700"/>
          </a:p>
        </p:txBody>
      </p:sp>
      <p:pic>
        <p:nvPicPr>
          <p:cNvPr id="3" name="Picture 2">
            <a:extLst>
              <a:ext uri="{FF2B5EF4-FFF2-40B4-BE49-F238E27FC236}">
                <a16:creationId xmlns:a16="http://schemas.microsoft.com/office/drawing/2014/main" id="{91911C7C-F21B-2A1D-B5DE-CE52F9CD5A7D}"/>
              </a:ext>
            </a:extLst>
          </p:cNvPr>
          <p:cNvPicPr>
            <a:picLocks noChangeAspect="1"/>
          </p:cNvPicPr>
          <p:nvPr/>
        </p:nvPicPr>
        <p:blipFill>
          <a:blip r:embed="rId3"/>
          <a:srcRect l="19924" r="21306" b="-2"/>
          <a:stretch/>
        </p:blipFill>
        <p:spPr>
          <a:xfrm>
            <a:off x="387927" y="999692"/>
            <a:ext cx="3225338" cy="4418018"/>
          </a:xfrm>
          <a:prstGeom prst="rect">
            <a:avLst/>
          </a:prstGeom>
          <a:noFill/>
          <a:ln>
            <a:noFill/>
          </a:ln>
        </p:spPr>
      </p:pic>
      <p:sp>
        <p:nvSpPr>
          <p:cNvPr id="54" name="Google Shape;54;p3">
            <a:extLst>
              <a:ext uri="{FF2B5EF4-FFF2-40B4-BE49-F238E27FC236}">
                <a16:creationId xmlns:a16="http://schemas.microsoft.com/office/drawing/2014/main" id="{BBAFEEED-05BC-88A5-2BAD-5D67B43A32FB}"/>
              </a:ext>
            </a:extLst>
          </p:cNvPr>
          <p:cNvSpPr txBox="1">
            <a:spLocks noGrp="1"/>
          </p:cNvSpPr>
          <p:nvPr>
            <p:ph type="body" idx="4294967295"/>
          </p:nvPr>
        </p:nvSpPr>
        <p:spPr>
          <a:xfrm>
            <a:off x="4168139" y="1608138"/>
            <a:ext cx="7414260" cy="4352544"/>
          </a:xfrm>
        </p:spPr>
        <p:txBody>
          <a:bodyPr spcFirstLastPara="1" lIns="91425" tIns="45700" rIns="91425" bIns="45700" anchor="t" anchorCtr="0">
            <a:normAutofit/>
          </a:bodyPr>
          <a:lstStyle/>
          <a:p>
            <a:pPr marL="965200" lvl="1" indent="-457200">
              <a:lnSpc>
                <a:spcPct val="90000"/>
              </a:lnSpc>
              <a:spcBef>
                <a:spcPts val="0"/>
              </a:spcBef>
              <a:spcAft>
                <a:spcPts val="600"/>
              </a:spcAft>
              <a:buClr>
                <a:srgbClr val="000000"/>
              </a:buClr>
              <a:buSzPts val="2800"/>
              <a:buFont typeface="Arial"/>
              <a:buChar char="•"/>
            </a:pPr>
            <a:r>
              <a:rPr lang="en-US" sz="2700" b="0" i="0" u="none" strike="noStrike" cap="none" dirty="0">
                <a:solidFill>
                  <a:schemeClr val="tx1"/>
                </a:solidFill>
              </a:rPr>
              <a:t>One of the main goals of the BMS is the improvement of our observing capacity not only on the land but also in the marine space</a:t>
            </a:r>
          </a:p>
          <a:p>
            <a:pPr marL="1308100" lvl="2">
              <a:lnSpc>
                <a:spcPct val="90000"/>
              </a:lnSpc>
              <a:spcBef>
                <a:spcPts val="0"/>
              </a:spcBef>
              <a:spcAft>
                <a:spcPts val="600"/>
              </a:spcAft>
              <a:buClr>
                <a:srgbClr val="000000"/>
              </a:buClr>
              <a:buSzPts val="2800"/>
            </a:pPr>
            <a:r>
              <a:rPr lang="en-US" sz="2700" b="0" i="0" u="none" strike="noStrike" cap="none" dirty="0">
                <a:solidFill>
                  <a:schemeClr val="tx1"/>
                </a:solidFill>
              </a:rPr>
              <a:t>Marine Observations </a:t>
            </a:r>
          </a:p>
          <a:p>
            <a:pPr marL="1765300" lvl="3">
              <a:lnSpc>
                <a:spcPct val="90000"/>
              </a:lnSpc>
              <a:spcBef>
                <a:spcPts val="0"/>
              </a:spcBef>
              <a:spcAft>
                <a:spcPts val="600"/>
              </a:spcAft>
              <a:buClr>
                <a:srgbClr val="000000"/>
              </a:buClr>
              <a:buSzPts val="2800"/>
            </a:pPr>
            <a:r>
              <a:rPr lang="en-US" sz="2700" b="0" i="0" u="none" strike="noStrike" cap="none" dirty="0">
                <a:solidFill>
                  <a:schemeClr val="tx1"/>
                </a:solidFill>
              </a:rPr>
              <a:t>Spotter Buoys</a:t>
            </a:r>
          </a:p>
          <a:p>
            <a:pPr marL="1765300" lvl="3">
              <a:lnSpc>
                <a:spcPct val="90000"/>
              </a:lnSpc>
              <a:spcBef>
                <a:spcPts val="0"/>
              </a:spcBef>
              <a:spcAft>
                <a:spcPts val="600"/>
              </a:spcAft>
              <a:buClr>
                <a:srgbClr val="000000"/>
              </a:buClr>
              <a:buSzPts val="2800"/>
            </a:pPr>
            <a:r>
              <a:rPr lang="en-US" sz="2700" b="0" i="0" u="none" strike="noStrike" cap="none" dirty="0">
                <a:solidFill>
                  <a:schemeClr val="tx1"/>
                </a:solidFill>
              </a:rPr>
              <a:t>Unmanned Sea Surface Drones</a:t>
            </a:r>
          </a:p>
          <a:p>
            <a:pPr marL="1308100" lvl="2">
              <a:lnSpc>
                <a:spcPct val="90000"/>
              </a:lnSpc>
              <a:spcBef>
                <a:spcPts val="0"/>
              </a:spcBef>
              <a:spcAft>
                <a:spcPts val="600"/>
              </a:spcAft>
              <a:buClr>
                <a:srgbClr val="000000"/>
              </a:buClr>
              <a:buSzPts val="2800"/>
            </a:pPr>
            <a:r>
              <a:rPr lang="en-US" sz="2700" b="0" i="0" u="none" strike="noStrike" cap="none" dirty="0">
                <a:solidFill>
                  <a:schemeClr val="tx1"/>
                </a:solidFill>
              </a:rPr>
              <a:t>Arieal Drones</a:t>
            </a:r>
          </a:p>
          <a:p>
            <a:pPr lvl="2" indent="-406400">
              <a:lnSpc>
                <a:spcPct val="90000"/>
              </a:lnSpc>
              <a:spcBef>
                <a:spcPts val="0"/>
              </a:spcBef>
              <a:spcAft>
                <a:spcPts val="600"/>
              </a:spcAft>
              <a:buClr>
                <a:srgbClr val="000000"/>
              </a:buClr>
              <a:buSzPts val="2800"/>
              <a:buFont typeface="Arial"/>
              <a:buChar char="○"/>
            </a:pPr>
            <a:endParaRPr lang="en-US" sz="2700" b="0" i="0" u="none" strike="noStrike" cap="none" dirty="0">
              <a:solidFill>
                <a:srgbClr val="185980"/>
              </a:solidFill>
            </a:endParaRPr>
          </a:p>
          <a:p>
            <a:pPr marL="0" lvl="0" indent="0">
              <a:lnSpc>
                <a:spcPct val="90000"/>
              </a:lnSpc>
              <a:spcBef>
                <a:spcPts val="0"/>
              </a:spcBef>
              <a:spcAft>
                <a:spcPts val="600"/>
              </a:spcAft>
              <a:buClr>
                <a:srgbClr val="000000"/>
              </a:buClr>
              <a:buFont typeface="Arial"/>
              <a:buNone/>
            </a:pPr>
            <a:endParaRPr lang="en-US" sz="2700" b="0" i="0" u="none" strike="noStrike" cap="none" dirty="0">
              <a:solidFill>
                <a:srgbClr val="185980"/>
              </a:solidFill>
            </a:endParaRPr>
          </a:p>
          <a:p>
            <a:pPr marL="0" lvl="0" indent="0">
              <a:lnSpc>
                <a:spcPct val="90000"/>
              </a:lnSpc>
              <a:spcBef>
                <a:spcPts val="0"/>
              </a:spcBef>
              <a:spcAft>
                <a:spcPts val="600"/>
              </a:spcAft>
              <a:buClr>
                <a:srgbClr val="000000"/>
              </a:buClr>
              <a:buFont typeface="Arial"/>
              <a:buNone/>
            </a:pPr>
            <a:endParaRPr lang="en-US" sz="2700" b="0" i="0" u="none" strike="noStrike" cap="none" dirty="0">
              <a:solidFill>
                <a:srgbClr val="185980"/>
              </a:solidFill>
              <a:highlight>
                <a:schemeClr val="accent4"/>
              </a:highlight>
            </a:endParaRPr>
          </a:p>
          <a:p>
            <a:pPr marL="457200" lvl="0" indent="0">
              <a:lnSpc>
                <a:spcPct val="90000"/>
              </a:lnSpc>
              <a:spcBef>
                <a:spcPts val="0"/>
              </a:spcBef>
              <a:spcAft>
                <a:spcPts val="600"/>
              </a:spcAft>
              <a:buClr>
                <a:srgbClr val="000000"/>
              </a:buClr>
              <a:buFont typeface="Arial"/>
              <a:buNone/>
            </a:pPr>
            <a:endParaRPr lang="en-US" sz="2700" b="0" i="0" u="none" strike="noStrike" cap="none" dirty="0">
              <a:solidFill>
                <a:srgbClr val="185980"/>
              </a:solidFill>
            </a:endParaRPr>
          </a:p>
        </p:txBody>
      </p:sp>
      <p:pic>
        <p:nvPicPr>
          <p:cNvPr id="5" name="Picture 4">
            <a:extLst>
              <a:ext uri="{FF2B5EF4-FFF2-40B4-BE49-F238E27FC236}">
                <a16:creationId xmlns:a16="http://schemas.microsoft.com/office/drawing/2014/main" id="{8FBA0FD3-7216-8CBF-B36E-009385F0021F}"/>
              </a:ext>
            </a:extLst>
          </p:cNvPr>
          <p:cNvPicPr>
            <a:picLocks noChangeAspect="1"/>
          </p:cNvPicPr>
          <p:nvPr/>
        </p:nvPicPr>
        <p:blipFill>
          <a:blip r:embed="rId4"/>
          <a:stretch>
            <a:fillRect/>
          </a:stretch>
        </p:blipFill>
        <p:spPr>
          <a:xfrm>
            <a:off x="2065245" y="4289367"/>
            <a:ext cx="2818952" cy="2397280"/>
          </a:xfrm>
          <a:prstGeom prst="rect">
            <a:avLst/>
          </a:prstGeom>
        </p:spPr>
      </p:pic>
    </p:spTree>
    <p:extLst>
      <p:ext uri="{BB962C8B-B14F-4D97-AF65-F5344CB8AC3E}">
        <p14:creationId xmlns:p14="http://schemas.microsoft.com/office/powerpoint/2010/main" val="184949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
          <a:extLst>
            <a:ext uri="{FF2B5EF4-FFF2-40B4-BE49-F238E27FC236}">
              <a16:creationId xmlns:a16="http://schemas.microsoft.com/office/drawing/2014/main" id="{C55B5AA1-01D2-D79D-7683-E066415D5891}"/>
            </a:ext>
          </a:extLst>
        </p:cNvPr>
        <p:cNvGrpSpPr/>
        <p:nvPr/>
      </p:nvGrpSpPr>
      <p:grpSpPr>
        <a:xfrm>
          <a:off x="0" y="0"/>
          <a:ext cx="0" cy="0"/>
          <a:chOff x="0" y="0"/>
          <a:chExt cx="0" cy="0"/>
        </a:xfrm>
      </p:grpSpPr>
      <p:sp>
        <p:nvSpPr>
          <p:cNvPr id="44" name="Google Shape;44;p1">
            <a:extLst>
              <a:ext uri="{FF2B5EF4-FFF2-40B4-BE49-F238E27FC236}">
                <a16:creationId xmlns:a16="http://schemas.microsoft.com/office/drawing/2014/main" id="{28FA11DE-5B8F-FAF8-B9C7-22E268ECF4B8}"/>
              </a:ext>
            </a:extLst>
          </p:cNvPr>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7200" dirty="0">
                <a:solidFill>
                  <a:schemeClr val="lt1"/>
                </a:solidFill>
              </a:rPr>
              <a:t>Questions?</a:t>
            </a:r>
            <a:endParaRPr sz="6600" b="1" i="0" u="none" strike="noStrike" cap="none" dirty="0">
              <a:solidFill>
                <a:schemeClr val="lt1"/>
              </a:solidFill>
              <a:latin typeface="Open Sans"/>
              <a:ea typeface="Open Sans"/>
              <a:cs typeface="Open Sans"/>
              <a:sym typeface="Open Sans"/>
            </a:endParaRPr>
          </a:p>
        </p:txBody>
      </p:sp>
      <p:sp>
        <p:nvSpPr>
          <p:cNvPr id="45" name="Google Shape;45;p1">
            <a:extLst>
              <a:ext uri="{FF2B5EF4-FFF2-40B4-BE49-F238E27FC236}">
                <a16:creationId xmlns:a16="http://schemas.microsoft.com/office/drawing/2014/main" id="{0595FCA5-ED9B-059E-7E6B-8CE55FE12B5B}"/>
              </a:ext>
            </a:extLst>
          </p:cNvPr>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a:extLst>
              <a:ext uri="{FF2B5EF4-FFF2-40B4-BE49-F238E27FC236}">
                <a16:creationId xmlns:a16="http://schemas.microsoft.com/office/drawing/2014/main" id="{1879A093-57FA-19F4-6086-E13982A258DA}"/>
              </a:ext>
            </a:extLst>
          </p:cNvPr>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a:extLst>
              <a:ext uri="{FF2B5EF4-FFF2-40B4-BE49-F238E27FC236}">
                <a16:creationId xmlns:a16="http://schemas.microsoft.com/office/drawing/2014/main" id="{55DC9ED8-AC44-CEF8-C054-A895CBDC8A11}"/>
              </a:ext>
            </a:extLst>
          </p:cNvPr>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a:extLst>
              <a:ext uri="{FF2B5EF4-FFF2-40B4-BE49-F238E27FC236}">
                <a16:creationId xmlns:a16="http://schemas.microsoft.com/office/drawing/2014/main" id="{FC06E6C9-36A6-69B2-56C2-7D5D6A0EAB13}"/>
              </a:ext>
            </a:extLst>
          </p:cNvPr>
          <p:cNvPicPr preferRelativeResize="0"/>
          <p:nvPr/>
        </p:nvPicPr>
        <p:blipFill>
          <a:blip r:embed="rId4">
            <a:alphaModFix/>
          </a:blip>
          <a:stretch>
            <a:fillRect/>
          </a:stretch>
        </p:blipFill>
        <p:spPr>
          <a:xfrm>
            <a:off x="667925" y="366975"/>
            <a:ext cx="1799325" cy="781100"/>
          </a:xfrm>
          <a:prstGeom prst="rect">
            <a:avLst/>
          </a:prstGeom>
          <a:noFill/>
          <a:ln>
            <a:noFill/>
          </a:ln>
        </p:spPr>
      </p:pic>
    </p:spTree>
    <p:extLst>
      <p:ext uri="{BB962C8B-B14F-4D97-AF65-F5344CB8AC3E}">
        <p14:creationId xmlns:p14="http://schemas.microsoft.com/office/powerpoint/2010/main" val="406717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Caribbean: </a:t>
            </a:r>
            <a:r>
              <a:rPr lang="en-US" sz="3200" b="0" dirty="0">
                <a:solidFill>
                  <a:srgbClr val="1C3453"/>
                </a:solidFill>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US" sz="3600" b="1" i="0" u="none" strike="noStrike" cap="none" dirty="0">
                <a:solidFill>
                  <a:schemeClr val="lt1"/>
                </a:solidFill>
                <a:latin typeface="Open Sans"/>
                <a:ea typeface="Open Sans"/>
                <a:cs typeface="Open Sans"/>
                <a:sym typeface="Open Sans"/>
              </a:rPr>
              <a:t>Update from Cuba</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
        <p:nvSpPr>
          <p:cNvPr id="3" name="CuadroTexto 2">
            <a:extLst>
              <a:ext uri="{FF2B5EF4-FFF2-40B4-BE49-F238E27FC236}">
                <a16:creationId xmlns:a16="http://schemas.microsoft.com/office/drawing/2014/main" id="{A5EBAD73-83B1-42E8-79EE-4A42DCDEDFEA}"/>
              </a:ext>
            </a:extLst>
          </p:cNvPr>
          <p:cNvSpPr txBox="1"/>
          <p:nvPr/>
        </p:nvSpPr>
        <p:spPr>
          <a:xfrm>
            <a:off x="667925" y="5416633"/>
            <a:ext cx="6094428" cy="923330"/>
          </a:xfrm>
          <a:prstGeom prst="rect">
            <a:avLst/>
          </a:prstGeom>
          <a:noFill/>
        </p:spPr>
        <p:txBody>
          <a:bodyPr wrap="square">
            <a:spAutoFit/>
          </a:bodyPr>
          <a:lstStyle/>
          <a:p>
            <a:r>
              <a:rPr lang="en-U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Orlando </a:t>
            </a:r>
            <a:r>
              <a:rPr lang="en-US" sz="1800" b="1" dirty="0" err="1">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Osa</a:t>
            </a:r>
            <a:r>
              <a:rPr lang="en-U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 </a:t>
            </a:r>
            <a:r>
              <a:rPr lang="en-US" sz="1800" b="1" dirty="0" err="1">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Peralo</a:t>
            </a:r>
            <a:endParaRPr lang="en-U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endParaRPr>
          </a:p>
          <a:p>
            <a:r>
              <a:rPr lang="en-U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Jefe del Centro de </a:t>
            </a:r>
            <a:r>
              <a:rPr lang="es-E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Instrumentos y Métodos de Observación</a:t>
            </a:r>
            <a:endParaRPr lang="en-U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endParaRPr>
          </a:p>
          <a:p>
            <a:r>
              <a:rPr lang="en-U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Instituto de </a:t>
            </a:r>
            <a:r>
              <a:rPr lang="en-US" sz="1800" b="1" dirty="0" err="1">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Meteorología</a:t>
            </a:r>
            <a:r>
              <a:rPr lang="en-US" sz="1800" b="1" dirty="0">
                <a:solidFill>
                  <a:schemeClr val="tx1">
                    <a:lumMod val="85000"/>
                    <a:lumOff val="15000"/>
                  </a:schemeClr>
                </a:solidFill>
                <a:latin typeface="Calibri" panose="020F0502020204030204" pitchFamily="34" charset="0"/>
                <a:ea typeface="Open Sans"/>
                <a:cs typeface="Calibri" panose="020F0502020204030204" pitchFamily="34" charset="0"/>
                <a:sym typeface="Open Sans"/>
              </a:rPr>
              <a:t>  de Cuba</a:t>
            </a:r>
            <a:endParaRPr lang="es-CU" sz="1800" dirty="0">
              <a:solidFill>
                <a:schemeClr val="tx1">
                  <a:lumMod val="85000"/>
                  <a:lumOff val="1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75CEC1-B22A-36BE-CDA6-5A091B54BF48}"/>
              </a:ext>
            </a:extLst>
          </p:cNvPr>
          <p:cNvSpPr/>
          <p:nvPr/>
        </p:nvSpPr>
        <p:spPr>
          <a:xfrm>
            <a:off x="0" y="0"/>
            <a:ext cx="12192000" cy="12388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x-none"/>
          </a:p>
        </p:txBody>
      </p:sp>
      <p:sp>
        <p:nvSpPr>
          <p:cNvPr id="6" name="Rectangle 5">
            <a:extLst>
              <a:ext uri="{FF2B5EF4-FFF2-40B4-BE49-F238E27FC236}">
                <a16:creationId xmlns:a16="http://schemas.microsoft.com/office/drawing/2014/main" id="{C8B562F4-7F68-C761-8355-3AA520D65983}"/>
              </a:ext>
            </a:extLst>
          </p:cNvPr>
          <p:cNvSpPr/>
          <p:nvPr/>
        </p:nvSpPr>
        <p:spPr>
          <a:xfrm>
            <a:off x="11887200" y="0"/>
            <a:ext cx="304800" cy="1238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x-none" dirty="0"/>
          </a:p>
        </p:txBody>
      </p:sp>
      <p:sp>
        <p:nvSpPr>
          <p:cNvPr id="5" name="TextBox 4">
            <a:extLst>
              <a:ext uri="{FF2B5EF4-FFF2-40B4-BE49-F238E27FC236}">
                <a16:creationId xmlns:a16="http://schemas.microsoft.com/office/drawing/2014/main" id="{915EE581-8715-1048-AB31-D32ACBFA2F48}"/>
              </a:ext>
            </a:extLst>
          </p:cNvPr>
          <p:cNvSpPr txBox="1"/>
          <p:nvPr/>
        </p:nvSpPr>
        <p:spPr>
          <a:xfrm>
            <a:off x="385290" y="336130"/>
            <a:ext cx="11597152" cy="492443"/>
          </a:xfrm>
          <a:prstGeom prst="rect">
            <a:avLst/>
          </a:prstGeom>
          <a:noFill/>
        </p:spPr>
        <p:txBody>
          <a:bodyPr wrap="square" lIns="0" tIns="0" rIns="0" bIns="0" rtlCol="0">
            <a:spAutoFit/>
          </a:bodyPr>
          <a:lstStyle/>
          <a:p>
            <a:r>
              <a:rPr lang="en-US" sz="3200" b="1" dirty="0">
                <a:solidFill>
                  <a:schemeClr val="tx1"/>
                </a:solidFill>
                <a:latin typeface="Segoe UI" panose="020B0502040204020203" pitchFamily="34" charset="0"/>
                <a:cs typeface="Segoe UI" panose="020B0502040204020203" pitchFamily="34" charset="0"/>
              </a:rPr>
              <a:t>Situación actual en Cuba: Estaciones meteorológicas </a:t>
            </a:r>
          </a:p>
        </p:txBody>
      </p:sp>
      <p:grpSp>
        <p:nvGrpSpPr>
          <p:cNvPr id="67" name="Group 5"/>
          <p:cNvGrpSpPr>
            <a:grpSpLocks/>
          </p:cNvGrpSpPr>
          <p:nvPr/>
        </p:nvGrpSpPr>
        <p:grpSpPr bwMode="auto">
          <a:xfrm>
            <a:off x="531229" y="2225079"/>
            <a:ext cx="9695847" cy="3435303"/>
            <a:chOff x="222" y="794"/>
            <a:chExt cx="5346" cy="1832"/>
          </a:xfrm>
        </p:grpSpPr>
        <p:grpSp>
          <p:nvGrpSpPr>
            <p:cNvPr id="68" name="Group 6"/>
            <p:cNvGrpSpPr>
              <a:grpSpLocks/>
            </p:cNvGrpSpPr>
            <p:nvPr/>
          </p:nvGrpSpPr>
          <p:grpSpPr bwMode="auto">
            <a:xfrm>
              <a:off x="261" y="819"/>
              <a:ext cx="5260" cy="1800"/>
              <a:chOff x="261" y="819"/>
              <a:chExt cx="5260" cy="1800"/>
            </a:xfrm>
          </p:grpSpPr>
          <p:sp>
            <p:nvSpPr>
              <p:cNvPr id="229" name="Freeform 7"/>
              <p:cNvSpPr>
                <a:spLocks/>
              </p:cNvSpPr>
              <p:nvPr/>
            </p:nvSpPr>
            <p:spPr bwMode="auto">
              <a:xfrm>
                <a:off x="3175" y="1993"/>
                <a:ext cx="6" cy="5"/>
              </a:xfrm>
              <a:custGeom>
                <a:avLst/>
                <a:gdLst>
                  <a:gd name="T0" fmla="*/ 1 w 12"/>
                  <a:gd name="T1" fmla="*/ 0 h 10"/>
                  <a:gd name="T2" fmla="*/ 0 w 12"/>
                  <a:gd name="T3" fmla="*/ 1 h 10"/>
                  <a:gd name="T4" fmla="*/ 1 w 12"/>
                  <a:gd name="T5" fmla="*/ 1 h 10"/>
                  <a:gd name="T6" fmla="*/ 1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8" y="0"/>
                    </a:moveTo>
                    <a:lnTo>
                      <a:pt x="0" y="8"/>
                    </a:lnTo>
                    <a:lnTo>
                      <a:pt x="12" y="10"/>
                    </a:lnTo>
                    <a:lnTo>
                      <a:pt x="8"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0" name="Freeform 8"/>
              <p:cNvSpPr>
                <a:spLocks/>
              </p:cNvSpPr>
              <p:nvPr/>
            </p:nvSpPr>
            <p:spPr bwMode="auto">
              <a:xfrm>
                <a:off x="3404" y="2129"/>
                <a:ext cx="76" cy="49"/>
              </a:xfrm>
              <a:custGeom>
                <a:avLst/>
                <a:gdLst>
                  <a:gd name="T0" fmla="*/ 1 w 151"/>
                  <a:gd name="T1" fmla="*/ 0 h 98"/>
                  <a:gd name="T2" fmla="*/ 1 w 151"/>
                  <a:gd name="T3" fmla="*/ 1 h 98"/>
                  <a:gd name="T4" fmla="*/ 1 w 151"/>
                  <a:gd name="T5" fmla="*/ 1 h 98"/>
                  <a:gd name="T6" fmla="*/ 1 w 151"/>
                  <a:gd name="T7" fmla="*/ 1 h 98"/>
                  <a:gd name="T8" fmla="*/ 1 w 151"/>
                  <a:gd name="T9" fmla="*/ 1 h 98"/>
                  <a:gd name="T10" fmla="*/ 1 w 151"/>
                  <a:gd name="T11" fmla="*/ 1 h 98"/>
                  <a:gd name="T12" fmla="*/ 1 w 151"/>
                  <a:gd name="T13" fmla="*/ 1 h 98"/>
                  <a:gd name="T14" fmla="*/ 1 w 151"/>
                  <a:gd name="T15" fmla="*/ 1 h 98"/>
                  <a:gd name="T16" fmla="*/ 1 w 151"/>
                  <a:gd name="T17" fmla="*/ 1 h 98"/>
                  <a:gd name="T18" fmla="*/ 1 w 151"/>
                  <a:gd name="T19" fmla="*/ 1 h 98"/>
                  <a:gd name="T20" fmla="*/ 1 w 151"/>
                  <a:gd name="T21" fmla="*/ 1 h 98"/>
                  <a:gd name="T22" fmla="*/ 1 w 151"/>
                  <a:gd name="T23" fmla="*/ 1 h 98"/>
                  <a:gd name="T24" fmla="*/ 1 w 151"/>
                  <a:gd name="T25" fmla="*/ 1 h 98"/>
                  <a:gd name="T26" fmla="*/ 1 w 151"/>
                  <a:gd name="T27" fmla="*/ 1 h 98"/>
                  <a:gd name="T28" fmla="*/ 1 w 151"/>
                  <a:gd name="T29" fmla="*/ 1 h 98"/>
                  <a:gd name="T30" fmla="*/ 1 w 151"/>
                  <a:gd name="T31" fmla="*/ 1 h 98"/>
                  <a:gd name="T32" fmla="*/ 1 w 151"/>
                  <a:gd name="T33" fmla="*/ 1 h 98"/>
                  <a:gd name="T34" fmla="*/ 1 w 151"/>
                  <a:gd name="T35" fmla="*/ 1 h 98"/>
                  <a:gd name="T36" fmla="*/ 1 w 151"/>
                  <a:gd name="T37" fmla="*/ 1 h 98"/>
                  <a:gd name="T38" fmla="*/ 1 w 151"/>
                  <a:gd name="T39" fmla="*/ 1 h 98"/>
                  <a:gd name="T40" fmla="*/ 1 w 151"/>
                  <a:gd name="T41" fmla="*/ 1 h 98"/>
                  <a:gd name="T42" fmla="*/ 1 w 151"/>
                  <a:gd name="T43" fmla="*/ 1 h 98"/>
                  <a:gd name="T44" fmla="*/ 1 w 151"/>
                  <a:gd name="T45" fmla="*/ 1 h 98"/>
                  <a:gd name="T46" fmla="*/ 1 w 151"/>
                  <a:gd name="T47" fmla="*/ 1 h 98"/>
                  <a:gd name="T48" fmla="*/ 1 w 151"/>
                  <a:gd name="T49" fmla="*/ 1 h 98"/>
                  <a:gd name="T50" fmla="*/ 1 w 151"/>
                  <a:gd name="T51" fmla="*/ 1 h 98"/>
                  <a:gd name="T52" fmla="*/ 1 w 151"/>
                  <a:gd name="T53" fmla="*/ 1 h 98"/>
                  <a:gd name="T54" fmla="*/ 1 w 151"/>
                  <a:gd name="T55" fmla="*/ 1 h 98"/>
                  <a:gd name="T56" fmla="*/ 1 w 151"/>
                  <a:gd name="T57" fmla="*/ 1 h 98"/>
                  <a:gd name="T58" fmla="*/ 1 w 151"/>
                  <a:gd name="T59" fmla="*/ 1 h 98"/>
                  <a:gd name="T60" fmla="*/ 1 w 151"/>
                  <a:gd name="T61" fmla="*/ 1 h 98"/>
                  <a:gd name="T62" fmla="*/ 1 w 151"/>
                  <a:gd name="T63" fmla="*/ 1 h 98"/>
                  <a:gd name="T64" fmla="*/ 0 w 151"/>
                  <a:gd name="T65" fmla="*/ 1 h 98"/>
                  <a:gd name="T66" fmla="*/ 1 w 151"/>
                  <a:gd name="T67" fmla="*/ 1 h 98"/>
                  <a:gd name="T68" fmla="*/ 1 w 151"/>
                  <a:gd name="T69" fmla="*/ 1 h 98"/>
                  <a:gd name="T70" fmla="*/ 1 w 151"/>
                  <a:gd name="T71" fmla="*/ 1 h 98"/>
                  <a:gd name="T72" fmla="*/ 1 w 151"/>
                  <a:gd name="T73" fmla="*/ 1 h 98"/>
                  <a:gd name="T74" fmla="*/ 1 w 151"/>
                  <a:gd name="T75" fmla="*/ 1 h 98"/>
                  <a:gd name="T76" fmla="*/ 1 w 151"/>
                  <a:gd name="T77" fmla="*/ 1 h 98"/>
                  <a:gd name="T78" fmla="*/ 1 w 151"/>
                  <a:gd name="T79" fmla="*/ 1 h 98"/>
                  <a:gd name="T80" fmla="*/ 1 w 151"/>
                  <a:gd name="T81" fmla="*/ 1 h 98"/>
                  <a:gd name="T82" fmla="*/ 1 w 151"/>
                  <a:gd name="T83" fmla="*/ 1 h 98"/>
                  <a:gd name="T84" fmla="*/ 1 w 151"/>
                  <a:gd name="T85" fmla="*/ 0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
                  <a:gd name="T130" fmla="*/ 0 h 98"/>
                  <a:gd name="T131" fmla="*/ 151 w 151"/>
                  <a:gd name="T132" fmla="*/ 98 h 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 h="98">
                    <a:moveTo>
                      <a:pt x="11" y="0"/>
                    </a:moveTo>
                    <a:lnTo>
                      <a:pt x="21" y="4"/>
                    </a:lnTo>
                    <a:lnTo>
                      <a:pt x="24" y="20"/>
                    </a:lnTo>
                    <a:lnTo>
                      <a:pt x="26" y="33"/>
                    </a:lnTo>
                    <a:lnTo>
                      <a:pt x="34" y="41"/>
                    </a:lnTo>
                    <a:lnTo>
                      <a:pt x="41" y="47"/>
                    </a:lnTo>
                    <a:lnTo>
                      <a:pt x="56" y="49"/>
                    </a:lnTo>
                    <a:lnTo>
                      <a:pt x="67" y="51"/>
                    </a:lnTo>
                    <a:lnTo>
                      <a:pt x="80" y="49"/>
                    </a:lnTo>
                    <a:lnTo>
                      <a:pt x="92" y="47"/>
                    </a:lnTo>
                    <a:lnTo>
                      <a:pt x="109" y="49"/>
                    </a:lnTo>
                    <a:lnTo>
                      <a:pt x="123" y="41"/>
                    </a:lnTo>
                    <a:lnTo>
                      <a:pt x="131" y="33"/>
                    </a:lnTo>
                    <a:lnTo>
                      <a:pt x="150" y="33"/>
                    </a:lnTo>
                    <a:lnTo>
                      <a:pt x="151" y="39"/>
                    </a:lnTo>
                    <a:lnTo>
                      <a:pt x="141" y="46"/>
                    </a:lnTo>
                    <a:lnTo>
                      <a:pt x="128" y="46"/>
                    </a:lnTo>
                    <a:lnTo>
                      <a:pt x="112" y="47"/>
                    </a:lnTo>
                    <a:lnTo>
                      <a:pt x="109" y="57"/>
                    </a:lnTo>
                    <a:lnTo>
                      <a:pt x="100" y="60"/>
                    </a:lnTo>
                    <a:lnTo>
                      <a:pt x="92" y="60"/>
                    </a:lnTo>
                    <a:lnTo>
                      <a:pt x="80" y="66"/>
                    </a:lnTo>
                    <a:lnTo>
                      <a:pt x="67" y="68"/>
                    </a:lnTo>
                    <a:lnTo>
                      <a:pt x="53" y="68"/>
                    </a:lnTo>
                    <a:lnTo>
                      <a:pt x="44" y="75"/>
                    </a:lnTo>
                    <a:lnTo>
                      <a:pt x="44" y="80"/>
                    </a:lnTo>
                    <a:lnTo>
                      <a:pt x="34" y="80"/>
                    </a:lnTo>
                    <a:lnTo>
                      <a:pt x="28" y="80"/>
                    </a:lnTo>
                    <a:lnTo>
                      <a:pt x="18" y="81"/>
                    </a:lnTo>
                    <a:lnTo>
                      <a:pt x="12" y="88"/>
                    </a:lnTo>
                    <a:lnTo>
                      <a:pt x="12" y="98"/>
                    </a:lnTo>
                    <a:lnTo>
                      <a:pt x="7" y="96"/>
                    </a:lnTo>
                    <a:lnTo>
                      <a:pt x="0" y="90"/>
                    </a:lnTo>
                    <a:lnTo>
                      <a:pt x="2" y="80"/>
                    </a:lnTo>
                    <a:lnTo>
                      <a:pt x="7" y="70"/>
                    </a:lnTo>
                    <a:lnTo>
                      <a:pt x="16" y="64"/>
                    </a:lnTo>
                    <a:lnTo>
                      <a:pt x="28" y="62"/>
                    </a:lnTo>
                    <a:lnTo>
                      <a:pt x="36" y="60"/>
                    </a:lnTo>
                    <a:lnTo>
                      <a:pt x="28" y="51"/>
                    </a:lnTo>
                    <a:lnTo>
                      <a:pt x="24" y="38"/>
                    </a:lnTo>
                    <a:lnTo>
                      <a:pt x="16" y="23"/>
                    </a:lnTo>
                    <a:lnTo>
                      <a:pt x="9" y="12"/>
                    </a:lnTo>
                    <a:lnTo>
                      <a:pt x="9"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1" name="Freeform 9"/>
              <p:cNvSpPr>
                <a:spLocks/>
              </p:cNvSpPr>
              <p:nvPr/>
            </p:nvSpPr>
            <p:spPr bwMode="auto">
              <a:xfrm>
                <a:off x="261" y="855"/>
                <a:ext cx="5260" cy="1764"/>
              </a:xfrm>
              <a:custGeom>
                <a:avLst/>
                <a:gdLst>
                  <a:gd name="T0" fmla="*/ 1 w 10520"/>
                  <a:gd name="T1" fmla="*/ 1 h 3528"/>
                  <a:gd name="T2" fmla="*/ 1 w 10520"/>
                  <a:gd name="T3" fmla="*/ 1 h 3528"/>
                  <a:gd name="T4" fmla="*/ 1 w 10520"/>
                  <a:gd name="T5" fmla="*/ 1 h 3528"/>
                  <a:gd name="T6" fmla="*/ 1 w 10520"/>
                  <a:gd name="T7" fmla="*/ 1 h 3528"/>
                  <a:gd name="T8" fmla="*/ 1 w 10520"/>
                  <a:gd name="T9" fmla="*/ 1 h 3528"/>
                  <a:gd name="T10" fmla="*/ 1 w 10520"/>
                  <a:gd name="T11" fmla="*/ 1 h 3528"/>
                  <a:gd name="T12" fmla="*/ 1 w 10520"/>
                  <a:gd name="T13" fmla="*/ 1 h 3528"/>
                  <a:gd name="T14" fmla="*/ 1 w 10520"/>
                  <a:gd name="T15" fmla="*/ 1 h 3528"/>
                  <a:gd name="T16" fmla="*/ 1 w 10520"/>
                  <a:gd name="T17" fmla="*/ 1 h 3528"/>
                  <a:gd name="T18" fmla="*/ 1 w 10520"/>
                  <a:gd name="T19" fmla="*/ 1 h 3528"/>
                  <a:gd name="T20" fmla="*/ 1 w 10520"/>
                  <a:gd name="T21" fmla="*/ 1 h 3528"/>
                  <a:gd name="T22" fmla="*/ 1 w 10520"/>
                  <a:gd name="T23" fmla="*/ 1 h 3528"/>
                  <a:gd name="T24" fmla="*/ 1 w 10520"/>
                  <a:gd name="T25" fmla="*/ 1 h 3528"/>
                  <a:gd name="T26" fmla="*/ 1 w 10520"/>
                  <a:gd name="T27" fmla="*/ 1 h 3528"/>
                  <a:gd name="T28" fmla="*/ 1 w 10520"/>
                  <a:gd name="T29" fmla="*/ 1 h 3528"/>
                  <a:gd name="T30" fmla="*/ 1 w 10520"/>
                  <a:gd name="T31" fmla="*/ 1 h 3528"/>
                  <a:gd name="T32" fmla="*/ 1 w 10520"/>
                  <a:gd name="T33" fmla="*/ 1 h 3528"/>
                  <a:gd name="T34" fmla="*/ 1 w 10520"/>
                  <a:gd name="T35" fmla="*/ 1 h 3528"/>
                  <a:gd name="T36" fmla="*/ 1 w 10520"/>
                  <a:gd name="T37" fmla="*/ 1 h 3528"/>
                  <a:gd name="T38" fmla="*/ 1 w 10520"/>
                  <a:gd name="T39" fmla="*/ 1 h 3528"/>
                  <a:gd name="T40" fmla="*/ 1 w 10520"/>
                  <a:gd name="T41" fmla="*/ 1 h 3528"/>
                  <a:gd name="T42" fmla="*/ 1 w 10520"/>
                  <a:gd name="T43" fmla="*/ 1 h 3528"/>
                  <a:gd name="T44" fmla="*/ 1 w 10520"/>
                  <a:gd name="T45" fmla="*/ 1 h 3528"/>
                  <a:gd name="T46" fmla="*/ 1 w 10520"/>
                  <a:gd name="T47" fmla="*/ 1 h 3528"/>
                  <a:gd name="T48" fmla="*/ 1 w 10520"/>
                  <a:gd name="T49" fmla="*/ 1 h 3528"/>
                  <a:gd name="T50" fmla="*/ 1 w 10520"/>
                  <a:gd name="T51" fmla="*/ 1 h 3528"/>
                  <a:gd name="T52" fmla="*/ 1 w 10520"/>
                  <a:gd name="T53" fmla="*/ 1 h 3528"/>
                  <a:gd name="T54" fmla="*/ 1 w 10520"/>
                  <a:gd name="T55" fmla="*/ 1 h 3528"/>
                  <a:gd name="T56" fmla="*/ 1 w 10520"/>
                  <a:gd name="T57" fmla="*/ 1 h 3528"/>
                  <a:gd name="T58" fmla="*/ 1 w 10520"/>
                  <a:gd name="T59" fmla="*/ 1 h 3528"/>
                  <a:gd name="T60" fmla="*/ 1 w 10520"/>
                  <a:gd name="T61" fmla="*/ 1 h 3528"/>
                  <a:gd name="T62" fmla="*/ 1 w 10520"/>
                  <a:gd name="T63" fmla="*/ 1 h 3528"/>
                  <a:gd name="T64" fmla="*/ 1 w 10520"/>
                  <a:gd name="T65" fmla="*/ 1 h 3528"/>
                  <a:gd name="T66" fmla="*/ 1 w 10520"/>
                  <a:gd name="T67" fmla="*/ 1 h 3528"/>
                  <a:gd name="T68" fmla="*/ 1 w 10520"/>
                  <a:gd name="T69" fmla="*/ 1 h 3528"/>
                  <a:gd name="T70" fmla="*/ 1 w 10520"/>
                  <a:gd name="T71" fmla="*/ 1 h 3528"/>
                  <a:gd name="T72" fmla="*/ 1 w 10520"/>
                  <a:gd name="T73" fmla="*/ 1 h 3528"/>
                  <a:gd name="T74" fmla="*/ 1 w 10520"/>
                  <a:gd name="T75" fmla="*/ 1 h 3528"/>
                  <a:gd name="T76" fmla="*/ 1 w 10520"/>
                  <a:gd name="T77" fmla="*/ 1 h 3528"/>
                  <a:gd name="T78" fmla="*/ 1 w 10520"/>
                  <a:gd name="T79" fmla="*/ 1 h 3528"/>
                  <a:gd name="T80" fmla="*/ 1 w 10520"/>
                  <a:gd name="T81" fmla="*/ 1 h 3528"/>
                  <a:gd name="T82" fmla="*/ 1 w 10520"/>
                  <a:gd name="T83" fmla="*/ 1 h 3528"/>
                  <a:gd name="T84" fmla="*/ 1 w 10520"/>
                  <a:gd name="T85" fmla="*/ 1 h 3528"/>
                  <a:gd name="T86" fmla="*/ 1 w 10520"/>
                  <a:gd name="T87" fmla="*/ 1 h 3528"/>
                  <a:gd name="T88" fmla="*/ 1 w 10520"/>
                  <a:gd name="T89" fmla="*/ 1 h 3528"/>
                  <a:gd name="T90" fmla="*/ 1 w 10520"/>
                  <a:gd name="T91" fmla="*/ 1 h 3528"/>
                  <a:gd name="T92" fmla="*/ 1 w 10520"/>
                  <a:gd name="T93" fmla="*/ 1 h 3528"/>
                  <a:gd name="T94" fmla="*/ 1 w 10520"/>
                  <a:gd name="T95" fmla="*/ 1 h 3528"/>
                  <a:gd name="T96" fmla="*/ 1 w 10520"/>
                  <a:gd name="T97" fmla="*/ 1 h 3528"/>
                  <a:gd name="T98" fmla="*/ 1 w 10520"/>
                  <a:gd name="T99" fmla="*/ 1 h 3528"/>
                  <a:gd name="T100" fmla="*/ 1 w 10520"/>
                  <a:gd name="T101" fmla="*/ 1 h 3528"/>
                  <a:gd name="T102" fmla="*/ 1 w 10520"/>
                  <a:gd name="T103" fmla="*/ 1 h 3528"/>
                  <a:gd name="T104" fmla="*/ 1 w 10520"/>
                  <a:gd name="T105" fmla="*/ 1 h 3528"/>
                  <a:gd name="T106" fmla="*/ 1 w 10520"/>
                  <a:gd name="T107" fmla="*/ 1 h 3528"/>
                  <a:gd name="T108" fmla="*/ 1 w 10520"/>
                  <a:gd name="T109" fmla="*/ 1 h 3528"/>
                  <a:gd name="T110" fmla="*/ 1 w 10520"/>
                  <a:gd name="T111" fmla="*/ 1 h 3528"/>
                  <a:gd name="T112" fmla="*/ 1 w 10520"/>
                  <a:gd name="T113" fmla="*/ 1 h 3528"/>
                  <a:gd name="T114" fmla="*/ 1 w 10520"/>
                  <a:gd name="T115" fmla="*/ 1 h 3528"/>
                  <a:gd name="T116" fmla="*/ 1 w 10520"/>
                  <a:gd name="T117" fmla="*/ 1 h 3528"/>
                  <a:gd name="T118" fmla="*/ 1 w 10520"/>
                  <a:gd name="T119" fmla="*/ 1 h 3528"/>
                  <a:gd name="T120" fmla="*/ 1 w 10520"/>
                  <a:gd name="T121" fmla="*/ 1 h 3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520"/>
                  <a:gd name="T184" fmla="*/ 0 h 3528"/>
                  <a:gd name="T185" fmla="*/ 10520 w 10520"/>
                  <a:gd name="T186" fmla="*/ 3528 h 3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520" h="3528">
                    <a:moveTo>
                      <a:pt x="9493" y="3444"/>
                    </a:moveTo>
                    <a:lnTo>
                      <a:pt x="9496" y="3415"/>
                    </a:lnTo>
                    <a:lnTo>
                      <a:pt x="9517" y="3411"/>
                    </a:lnTo>
                    <a:lnTo>
                      <a:pt x="9539" y="3400"/>
                    </a:lnTo>
                    <a:lnTo>
                      <a:pt x="9535" y="3374"/>
                    </a:lnTo>
                    <a:lnTo>
                      <a:pt x="9542" y="3350"/>
                    </a:lnTo>
                    <a:lnTo>
                      <a:pt x="9540" y="3345"/>
                    </a:lnTo>
                    <a:lnTo>
                      <a:pt x="9524" y="3350"/>
                    </a:lnTo>
                    <a:lnTo>
                      <a:pt x="9512" y="3346"/>
                    </a:lnTo>
                    <a:lnTo>
                      <a:pt x="9522" y="3324"/>
                    </a:lnTo>
                    <a:lnTo>
                      <a:pt x="9539" y="3311"/>
                    </a:lnTo>
                    <a:lnTo>
                      <a:pt x="9566" y="3327"/>
                    </a:lnTo>
                    <a:lnTo>
                      <a:pt x="9570" y="3288"/>
                    </a:lnTo>
                    <a:lnTo>
                      <a:pt x="9591" y="3286"/>
                    </a:lnTo>
                    <a:lnTo>
                      <a:pt x="9603" y="3306"/>
                    </a:lnTo>
                    <a:lnTo>
                      <a:pt x="9600" y="3327"/>
                    </a:lnTo>
                    <a:lnTo>
                      <a:pt x="9563" y="3366"/>
                    </a:lnTo>
                    <a:lnTo>
                      <a:pt x="9547" y="3384"/>
                    </a:lnTo>
                    <a:lnTo>
                      <a:pt x="9563" y="3389"/>
                    </a:lnTo>
                    <a:lnTo>
                      <a:pt x="9580" y="3406"/>
                    </a:lnTo>
                    <a:lnTo>
                      <a:pt x="9546" y="3425"/>
                    </a:lnTo>
                    <a:lnTo>
                      <a:pt x="9524" y="3436"/>
                    </a:lnTo>
                    <a:lnTo>
                      <a:pt x="9535" y="3455"/>
                    </a:lnTo>
                    <a:lnTo>
                      <a:pt x="9580" y="3455"/>
                    </a:lnTo>
                    <a:lnTo>
                      <a:pt x="9605" y="3453"/>
                    </a:lnTo>
                    <a:lnTo>
                      <a:pt x="9631" y="3434"/>
                    </a:lnTo>
                    <a:lnTo>
                      <a:pt x="9671" y="3432"/>
                    </a:lnTo>
                    <a:lnTo>
                      <a:pt x="9705" y="3418"/>
                    </a:lnTo>
                    <a:lnTo>
                      <a:pt x="9734" y="3376"/>
                    </a:lnTo>
                    <a:lnTo>
                      <a:pt x="9754" y="3379"/>
                    </a:lnTo>
                    <a:lnTo>
                      <a:pt x="9790" y="3364"/>
                    </a:lnTo>
                    <a:lnTo>
                      <a:pt x="9827" y="3319"/>
                    </a:lnTo>
                    <a:lnTo>
                      <a:pt x="9875" y="3299"/>
                    </a:lnTo>
                    <a:lnTo>
                      <a:pt x="9956" y="3291"/>
                    </a:lnTo>
                    <a:lnTo>
                      <a:pt x="10004" y="3299"/>
                    </a:lnTo>
                    <a:lnTo>
                      <a:pt x="10085" y="3295"/>
                    </a:lnTo>
                    <a:lnTo>
                      <a:pt x="10185" y="3273"/>
                    </a:lnTo>
                    <a:lnTo>
                      <a:pt x="10264" y="3254"/>
                    </a:lnTo>
                    <a:lnTo>
                      <a:pt x="10329" y="3265"/>
                    </a:lnTo>
                    <a:lnTo>
                      <a:pt x="10376" y="3267"/>
                    </a:lnTo>
                    <a:lnTo>
                      <a:pt x="10410" y="3265"/>
                    </a:lnTo>
                    <a:lnTo>
                      <a:pt x="10422" y="3238"/>
                    </a:lnTo>
                    <a:lnTo>
                      <a:pt x="10443" y="3196"/>
                    </a:lnTo>
                    <a:lnTo>
                      <a:pt x="10503" y="3168"/>
                    </a:lnTo>
                    <a:lnTo>
                      <a:pt x="10517" y="3150"/>
                    </a:lnTo>
                    <a:lnTo>
                      <a:pt x="10520" y="3113"/>
                    </a:lnTo>
                    <a:lnTo>
                      <a:pt x="10511" y="3089"/>
                    </a:lnTo>
                    <a:lnTo>
                      <a:pt x="10466" y="3036"/>
                    </a:lnTo>
                    <a:lnTo>
                      <a:pt x="10425" y="3023"/>
                    </a:lnTo>
                    <a:lnTo>
                      <a:pt x="10362" y="3032"/>
                    </a:lnTo>
                    <a:lnTo>
                      <a:pt x="10306" y="3042"/>
                    </a:lnTo>
                    <a:lnTo>
                      <a:pt x="10284" y="3032"/>
                    </a:lnTo>
                    <a:lnTo>
                      <a:pt x="10233" y="2999"/>
                    </a:lnTo>
                    <a:lnTo>
                      <a:pt x="10203" y="2980"/>
                    </a:lnTo>
                    <a:lnTo>
                      <a:pt x="10194" y="2983"/>
                    </a:lnTo>
                    <a:lnTo>
                      <a:pt x="10172" y="2980"/>
                    </a:lnTo>
                    <a:lnTo>
                      <a:pt x="10164" y="2959"/>
                    </a:lnTo>
                    <a:lnTo>
                      <a:pt x="10147" y="2936"/>
                    </a:lnTo>
                    <a:lnTo>
                      <a:pt x="10131" y="2929"/>
                    </a:lnTo>
                    <a:lnTo>
                      <a:pt x="10135" y="2897"/>
                    </a:lnTo>
                    <a:lnTo>
                      <a:pt x="10108" y="2892"/>
                    </a:lnTo>
                    <a:lnTo>
                      <a:pt x="10092" y="2855"/>
                    </a:lnTo>
                    <a:lnTo>
                      <a:pt x="10066" y="2845"/>
                    </a:lnTo>
                    <a:lnTo>
                      <a:pt x="10021" y="2798"/>
                    </a:lnTo>
                    <a:lnTo>
                      <a:pt x="9980" y="2781"/>
                    </a:lnTo>
                    <a:lnTo>
                      <a:pt x="9968" y="2751"/>
                    </a:lnTo>
                    <a:lnTo>
                      <a:pt x="9943" y="2745"/>
                    </a:lnTo>
                    <a:lnTo>
                      <a:pt x="9943" y="2714"/>
                    </a:lnTo>
                    <a:lnTo>
                      <a:pt x="9953" y="2708"/>
                    </a:lnTo>
                    <a:lnTo>
                      <a:pt x="9945" y="2691"/>
                    </a:lnTo>
                    <a:lnTo>
                      <a:pt x="9926" y="2685"/>
                    </a:lnTo>
                    <a:lnTo>
                      <a:pt x="9907" y="2688"/>
                    </a:lnTo>
                    <a:lnTo>
                      <a:pt x="9865" y="2691"/>
                    </a:lnTo>
                    <a:lnTo>
                      <a:pt x="9836" y="2691"/>
                    </a:lnTo>
                    <a:lnTo>
                      <a:pt x="9790" y="2652"/>
                    </a:lnTo>
                    <a:lnTo>
                      <a:pt x="9746" y="2642"/>
                    </a:lnTo>
                    <a:lnTo>
                      <a:pt x="9747" y="2629"/>
                    </a:lnTo>
                    <a:lnTo>
                      <a:pt x="9741" y="2621"/>
                    </a:lnTo>
                    <a:lnTo>
                      <a:pt x="9715" y="2621"/>
                    </a:lnTo>
                    <a:lnTo>
                      <a:pt x="9673" y="2612"/>
                    </a:lnTo>
                    <a:lnTo>
                      <a:pt x="9652" y="2614"/>
                    </a:lnTo>
                    <a:lnTo>
                      <a:pt x="9626" y="2623"/>
                    </a:lnTo>
                    <a:lnTo>
                      <a:pt x="9622" y="2634"/>
                    </a:lnTo>
                    <a:lnTo>
                      <a:pt x="9615" y="2623"/>
                    </a:lnTo>
                    <a:lnTo>
                      <a:pt x="9605" y="2625"/>
                    </a:lnTo>
                    <a:lnTo>
                      <a:pt x="9602" y="2638"/>
                    </a:lnTo>
                    <a:lnTo>
                      <a:pt x="9591" y="2638"/>
                    </a:lnTo>
                    <a:lnTo>
                      <a:pt x="9590" y="2628"/>
                    </a:lnTo>
                    <a:lnTo>
                      <a:pt x="9573" y="2612"/>
                    </a:lnTo>
                    <a:lnTo>
                      <a:pt x="9563" y="2610"/>
                    </a:lnTo>
                    <a:lnTo>
                      <a:pt x="9552" y="2618"/>
                    </a:lnTo>
                    <a:lnTo>
                      <a:pt x="9544" y="2628"/>
                    </a:lnTo>
                    <a:lnTo>
                      <a:pt x="9532" y="2634"/>
                    </a:lnTo>
                    <a:lnTo>
                      <a:pt x="9526" y="2631"/>
                    </a:lnTo>
                    <a:lnTo>
                      <a:pt x="9542" y="2621"/>
                    </a:lnTo>
                    <a:lnTo>
                      <a:pt x="9519" y="2607"/>
                    </a:lnTo>
                    <a:lnTo>
                      <a:pt x="9486" y="2594"/>
                    </a:lnTo>
                    <a:lnTo>
                      <a:pt x="9454" y="2595"/>
                    </a:lnTo>
                    <a:lnTo>
                      <a:pt x="9430" y="2594"/>
                    </a:lnTo>
                    <a:lnTo>
                      <a:pt x="9403" y="2599"/>
                    </a:lnTo>
                    <a:lnTo>
                      <a:pt x="9393" y="2594"/>
                    </a:lnTo>
                    <a:lnTo>
                      <a:pt x="9383" y="2597"/>
                    </a:lnTo>
                    <a:lnTo>
                      <a:pt x="9377" y="2608"/>
                    </a:lnTo>
                    <a:lnTo>
                      <a:pt x="9391" y="2623"/>
                    </a:lnTo>
                    <a:lnTo>
                      <a:pt x="9408" y="2623"/>
                    </a:lnTo>
                    <a:lnTo>
                      <a:pt x="9420" y="2631"/>
                    </a:lnTo>
                    <a:lnTo>
                      <a:pt x="9432" y="2634"/>
                    </a:lnTo>
                    <a:lnTo>
                      <a:pt x="9427" y="2641"/>
                    </a:lnTo>
                    <a:lnTo>
                      <a:pt x="9410" y="2646"/>
                    </a:lnTo>
                    <a:lnTo>
                      <a:pt x="9393" y="2655"/>
                    </a:lnTo>
                    <a:lnTo>
                      <a:pt x="9379" y="2652"/>
                    </a:lnTo>
                    <a:lnTo>
                      <a:pt x="9381" y="2644"/>
                    </a:lnTo>
                    <a:lnTo>
                      <a:pt x="9389" y="2642"/>
                    </a:lnTo>
                    <a:lnTo>
                      <a:pt x="9384" y="2636"/>
                    </a:lnTo>
                    <a:lnTo>
                      <a:pt x="9373" y="2638"/>
                    </a:lnTo>
                    <a:lnTo>
                      <a:pt x="9368" y="2631"/>
                    </a:lnTo>
                    <a:lnTo>
                      <a:pt x="9347" y="2641"/>
                    </a:lnTo>
                    <a:lnTo>
                      <a:pt x="9349" y="2621"/>
                    </a:lnTo>
                    <a:lnTo>
                      <a:pt x="9330" y="2618"/>
                    </a:lnTo>
                    <a:lnTo>
                      <a:pt x="9337" y="2608"/>
                    </a:lnTo>
                    <a:lnTo>
                      <a:pt x="9371" y="2605"/>
                    </a:lnTo>
                    <a:lnTo>
                      <a:pt x="9364" y="2594"/>
                    </a:lnTo>
                    <a:lnTo>
                      <a:pt x="9339" y="2581"/>
                    </a:lnTo>
                    <a:lnTo>
                      <a:pt x="9313" y="2573"/>
                    </a:lnTo>
                    <a:lnTo>
                      <a:pt x="9296" y="2581"/>
                    </a:lnTo>
                    <a:lnTo>
                      <a:pt x="9293" y="2571"/>
                    </a:lnTo>
                    <a:lnTo>
                      <a:pt x="9261" y="2568"/>
                    </a:lnTo>
                    <a:lnTo>
                      <a:pt x="9240" y="2568"/>
                    </a:lnTo>
                    <a:lnTo>
                      <a:pt x="9228" y="2560"/>
                    </a:lnTo>
                    <a:lnTo>
                      <a:pt x="9210" y="2535"/>
                    </a:lnTo>
                    <a:lnTo>
                      <a:pt x="9189" y="2521"/>
                    </a:lnTo>
                    <a:lnTo>
                      <a:pt x="9181" y="2532"/>
                    </a:lnTo>
                    <a:lnTo>
                      <a:pt x="9156" y="2534"/>
                    </a:lnTo>
                    <a:lnTo>
                      <a:pt x="9140" y="2535"/>
                    </a:lnTo>
                    <a:lnTo>
                      <a:pt x="9142" y="2550"/>
                    </a:lnTo>
                    <a:lnTo>
                      <a:pt x="9157" y="2571"/>
                    </a:lnTo>
                    <a:lnTo>
                      <a:pt x="9172" y="2574"/>
                    </a:lnTo>
                    <a:lnTo>
                      <a:pt x="9186" y="2569"/>
                    </a:lnTo>
                    <a:lnTo>
                      <a:pt x="9210" y="2578"/>
                    </a:lnTo>
                    <a:lnTo>
                      <a:pt x="9226" y="2586"/>
                    </a:lnTo>
                    <a:lnTo>
                      <a:pt x="9249" y="2589"/>
                    </a:lnTo>
                    <a:lnTo>
                      <a:pt x="9263" y="2608"/>
                    </a:lnTo>
                    <a:lnTo>
                      <a:pt x="9266" y="2620"/>
                    </a:lnTo>
                    <a:lnTo>
                      <a:pt x="9249" y="2616"/>
                    </a:lnTo>
                    <a:lnTo>
                      <a:pt x="9233" y="2612"/>
                    </a:lnTo>
                    <a:lnTo>
                      <a:pt x="9221" y="2616"/>
                    </a:lnTo>
                    <a:lnTo>
                      <a:pt x="9205" y="2625"/>
                    </a:lnTo>
                    <a:lnTo>
                      <a:pt x="9182" y="2623"/>
                    </a:lnTo>
                    <a:lnTo>
                      <a:pt x="9172" y="2614"/>
                    </a:lnTo>
                    <a:lnTo>
                      <a:pt x="9169" y="2597"/>
                    </a:lnTo>
                    <a:lnTo>
                      <a:pt x="9156" y="2594"/>
                    </a:lnTo>
                    <a:lnTo>
                      <a:pt x="9154" y="2605"/>
                    </a:lnTo>
                    <a:lnTo>
                      <a:pt x="9156" y="2618"/>
                    </a:lnTo>
                    <a:lnTo>
                      <a:pt x="9142" y="2618"/>
                    </a:lnTo>
                    <a:lnTo>
                      <a:pt x="9133" y="2610"/>
                    </a:lnTo>
                    <a:lnTo>
                      <a:pt x="9132" y="2594"/>
                    </a:lnTo>
                    <a:lnTo>
                      <a:pt x="9145" y="2584"/>
                    </a:lnTo>
                    <a:lnTo>
                      <a:pt x="9150" y="2576"/>
                    </a:lnTo>
                    <a:lnTo>
                      <a:pt x="9142" y="2574"/>
                    </a:lnTo>
                    <a:lnTo>
                      <a:pt x="9130" y="2589"/>
                    </a:lnTo>
                    <a:lnTo>
                      <a:pt x="9108" y="2597"/>
                    </a:lnTo>
                    <a:lnTo>
                      <a:pt x="9110" y="2587"/>
                    </a:lnTo>
                    <a:lnTo>
                      <a:pt x="9121" y="2574"/>
                    </a:lnTo>
                    <a:lnTo>
                      <a:pt x="9113" y="2552"/>
                    </a:lnTo>
                    <a:lnTo>
                      <a:pt x="9098" y="2535"/>
                    </a:lnTo>
                    <a:lnTo>
                      <a:pt x="9091" y="2545"/>
                    </a:lnTo>
                    <a:lnTo>
                      <a:pt x="9082" y="2547"/>
                    </a:lnTo>
                    <a:lnTo>
                      <a:pt x="9057" y="2542"/>
                    </a:lnTo>
                    <a:lnTo>
                      <a:pt x="9052" y="2548"/>
                    </a:lnTo>
                    <a:lnTo>
                      <a:pt x="9054" y="2561"/>
                    </a:lnTo>
                    <a:lnTo>
                      <a:pt x="9044" y="2574"/>
                    </a:lnTo>
                    <a:lnTo>
                      <a:pt x="9035" y="2586"/>
                    </a:lnTo>
                    <a:lnTo>
                      <a:pt x="9021" y="2595"/>
                    </a:lnTo>
                    <a:lnTo>
                      <a:pt x="9023" y="2614"/>
                    </a:lnTo>
                    <a:lnTo>
                      <a:pt x="9007" y="2621"/>
                    </a:lnTo>
                    <a:lnTo>
                      <a:pt x="8972" y="2614"/>
                    </a:lnTo>
                    <a:lnTo>
                      <a:pt x="8947" y="2600"/>
                    </a:lnTo>
                    <a:lnTo>
                      <a:pt x="8938" y="2578"/>
                    </a:lnTo>
                    <a:lnTo>
                      <a:pt x="8940" y="2534"/>
                    </a:lnTo>
                    <a:lnTo>
                      <a:pt x="8949" y="2511"/>
                    </a:lnTo>
                    <a:lnTo>
                      <a:pt x="8945" y="2482"/>
                    </a:lnTo>
                    <a:lnTo>
                      <a:pt x="8949" y="2474"/>
                    </a:lnTo>
                    <a:lnTo>
                      <a:pt x="8967" y="2469"/>
                    </a:lnTo>
                    <a:lnTo>
                      <a:pt x="8988" y="2480"/>
                    </a:lnTo>
                    <a:lnTo>
                      <a:pt x="9011" y="2475"/>
                    </a:lnTo>
                    <a:lnTo>
                      <a:pt x="9011" y="2485"/>
                    </a:lnTo>
                    <a:lnTo>
                      <a:pt x="9019" y="2490"/>
                    </a:lnTo>
                    <a:lnTo>
                      <a:pt x="9023" y="2472"/>
                    </a:lnTo>
                    <a:lnTo>
                      <a:pt x="9038" y="2477"/>
                    </a:lnTo>
                    <a:lnTo>
                      <a:pt x="9052" y="2472"/>
                    </a:lnTo>
                    <a:lnTo>
                      <a:pt x="9062" y="2466"/>
                    </a:lnTo>
                    <a:lnTo>
                      <a:pt x="9069" y="2472"/>
                    </a:lnTo>
                    <a:lnTo>
                      <a:pt x="9081" y="2475"/>
                    </a:lnTo>
                    <a:lnTo>
                      <a:pt x="9088" y="2464"/>
                    </a:lnTo>
                    <a:lnTo>
                      <a:pt x="9093" y="2466"/>
                    </a:lnTo>
                    <a:lnTo>
                      <a:pt x="9103" y="2485"/>
                    </a:lnTo>
                    <a:lnTo>
                      <a:pt x="9110" y="2498"/>
                    </a:lnTo>
                    <a:lnTo>
                      <a:pt x="9123" y="2505"/>
                    </a:lnTo>
                    <a:lnTo>
                      <a:pt x="9132" y="2521"/>
                    </a:lnTo>
                    <a:lnTo>
                      <a:pt x="9142" y="2521"/>
                    </a:lnTo>
                    <a:lnTo>
                      <a:pt x="9157" y="2511"/>
                    </a:lnTo>
                    <a:lnTo>
                      <a:pt x="9157" y="2488"/>
                    </a:lnTo>
                    <a:lnTo>
                      <a:pt x="9144" y="2474"/>
                    </a:lnTo>
                    <a:lnTo>
                      <a:pt x="9123" y="2454"/>
                    </a:lnTo>
                    <a:lnTo>
                      <a:pt x="9100" y="2441"/>
                    </a:lnTo>
                    <a:lnTo>
                      <a:pt x="9072" y="2433"/>
                    </a:lnTo>
                    <a:lnTo>
                      <a:pt x="9049" y="2430"/>
                    </a:lnTo>
                    <a:lnTo>
                      <a:pt x="9033" y="2432"/>
                    </a:lnTo>
                    <a:lnTo>
                      <a:pt x="9007" y="2438"/>
                    </a:lnTo>
                    <a:lnTo>
                      <a:pt x="8994" y="2445"/>
                    </a:lnTo>
                    <a:lnTo>
                      <a:pt x="8982" y="2443"/>
                    </a:lnTo>
                    <a:lnTo>
                      <a:pt x="8984" y="2427"/>
                    </a:lnTo>
                    <a:lnTo>
                      <a:pt x="8972" y="2430"/>
                    </a:lnTo>
                    <a:lnTo>
                      <a:pt x="8965" y="2419"/>
                    </a:lnTo>
                    <a:lnTo>
                      <a:pt x="8972" y="2404"/>
                    </a:lnTo>
                    <a:lnTo>
                      <a:pt x="8979" y="2380"/>
                    </a:lnTo>
                    <a:lnTo>
                      <a:pt x="8998" y="2373"/>
                    </a:lnTo>
                    <a:lnTo>
                      <a:pt x="9019" y="2383"/>
                    </a:lnTo>
                    <a:lnTo>
                      <a:pt x="9033" y="2402"/>
                    </a:lnTo>
                    <a:lnTo>
                      <a:pt x="9049" y="2430"/>
                    </a:lnTo>
                    <a:lnTo>
                      <a:pt x="9057" y="2420"/>
                    </a:lnTo>
                    <a:lnTo>
                      <a:pt x="9069" y="2406"/>
                    </a:lnTo>
                    <a:lnTo>
                      <a:pt x="9091" y="2386"/>
                    </a:lnTo>
                    <a:lnTo>
                      <a:pt x="9120" y="2325"/>
                    </a:lnTo>
                    <a:lnTo>
                      <a:pt x="9133" y="2302"/>
                    </a:lnTo>
                    <a:lnTo>
                      <a:pt x="9130" y="2279"/>
                    </a:lnTo>
                    <a:lnTo>
                      <a:pt x="9114" y="2252"/>
                    </a:lnTo>
                    <a:lnTo>
                      <a:pt x="9089" y="2231"/>
                    </a:lnTo>
                    <a:lnTo>
                      <a:pt x="9045" y="2231"/>
                    </a:lnTo>
                    <a:lnTo>
                      <a:pt x="9038" y="2218"/>
                    </a:lnTo>
                    <a:lnTo>
                      <a:pt x="9037" y="2199"/>
                    </a:lnTo>
                    <a:lnTo>
                      <a:pt x="9021" y="2180"/>
                    </a:lnTo>
                    <a:lnTo>
                      <a:pt x="8996" y="2171"/>
                    </a:lnTo>
                    <a:lnTo>
                      <a:pt x="8967" y="2173"/>
                    </a:lnTo>
                    <a:lnTo>
                      <a:pt x="8957" y="2177"/>
                    </a:lnTo>
                    <a:lnTo>
                      <a:pt x="8947" y="2192"/>
                    </a:lnTo>
                    <a:lnTo>
                      <a:pt x="8933" y="2177"/>
                    </a:lnTo>
                    <a:lnTo>
                      <a:pt x="8906" y="2167"/>
                    </a:lnTo>
                    <a:lnTo>
                      <a:pt x="8874" y="2169"/>
                    </a:lnTo>
                    <a:lnTo>
                      <a:pt x="8855" y="2185"/>
                    </a:lnTo>
                    <a:lnTo>
                      <a:pt x="8853" y="2195"/>
                    </a:lnTo>
                    <a:lnTo>
                      <a:pt x="8850" y="2211"/>
                    </a:lnTo>
                    <a:lnTo>
                      <a:pt x="8838" y="2211"/>
                    </a:lnTo>
                    <a:lnTo>
                      <a:pt x="8826" y="2182"/>
                    </a:lnTo>
                    <a:lnTo>
                      <a:pt x="8802" y="2182"/>
                    </a:lnTo>
                    <a:lnTo>
                      <a:pt x="8784" y="2190"/>
                    </a:lnTo>
                    <a:lnTo>
                      <a:pt x="8775" y="2199"/>
                    </a:lnTo>
                    <a:lnTo>
                      <a:pt x="8777" y="2214"/>
                    </a:lnTo>
                    <a:lnTo>
                      <a:pt x="8782" y="2226"/>
                    </a:lnTo>
                    <a:lnTo>
                      <a:pt x="8763" y="2229"/>
                    </a:lnTo>
                    <a:lnTo>
                      <a:pt x="8762" y="2211"/>
                    </a:lnTo>
                    <a:lnTo>
                      <a:pt x="8742" y="2205"/>
                    </a:lnTo>
                    <a:lnTo>
                      <a:pt x="8723" y="2205"/>
                    </a:lnTo>
                    <a:lnTo>
                      <a:pt x="8718" y="2209"/>
                    </a:lnTo>
                    <a:lnTo>
                      <a:pt x="8723" y="2222"/>
                    </a:lnTo>
                    <a:lnTo>
                      <a:pt x="8712" y="2233"/>
                    </a:lnTo>
                    <a:lnTo>
                      <a:pt x="8694" y="2226"/>
                    </a:lnTo>
                    <a:lnTo>
                      <a:pt x="8670" y="2201"/>
                    </a:lnTo>
                    <a:lnTo>
                      <a:pt x="8633" y="2186"/>
                    </a:lnTo>
                    <a:lnTo>
                      <a:pt x="8618" y="2188"/>
                    </a:lnTo>
                    <a:lnTo>
                      <a:pt x="8619" y="2199"/>
                    </a:lnTo>
                    <a:lnTo>
                      <a:pt x="8614" y="2209"/>
                    </a:lnTo>
                    <a:lnTo>
                      <a:pt x="8599" y="2201"/>
                    </a:lnTo>
                    <a:lnTo>
                      <a:pt x="8599" y="2159"/>
                    </a:lnTo>
                    <a:lnTo>
                      <a:pt x="8580" y="2122"/>
                    </a:lnTo>
                    <a:lnTo>
                      <a:pt x="8574" y="2118"/>
                    </a:lnTo>
                    <a:lnTo>
                      <a:pt x="8541" y="2105"/>
                    </a:lnTo>
                    <a:lnTo>
                      <a:pt x="8517" y="2086"/>
                    </a:lnTo>
                    <a:lnTo>
                      <a:pt x="8458" y="2064"/>
                    </a:lnTo>
                    <a:lnTo>
                      <a:pt x="8405" y="2034"/>
                    </a:lnTo>
                    <a:lnTo>
                      <a:pt x="8348" y="2010"/>
                    </a:lnTo>
                    <a:lnTo>
                      <a:pt x="8280" y="2008"/>
                    </a:lnTo>
                    <a:lnTo>
                      <a:pt x="8225" y="2008"/>
                    </a:lnTo>
                    <a:lnTo>
                      <a:pt x="8217" y="2021"/>
                    </a:lnTo>
                    <a:lnTo>
                      <a:pt x="8212" y="2034"/>
                    </a:lnTo>
                    <a:lnTo>
                      <a:pt x="8214" y="2047"/>
                    </a:lnTo>
                    <a:lnTo>
                      <a:pt x="8234" y="2057"/>
                    </a:lnTo>
                    <a:lnTo>
                      <a:pt x="8263" y="2058"/>
                    </a:lnTo>
                    <a:lnTo>
                      <a:pt x="8263" y="2062"/>
                    </a:lnTo>
                    <a:lnTo>
                      <a:pt x="8251" y="2079"/>
                    </a:lnTo>
                    <a:lnTo>
                      <a:pt x="8232" y="2098"/>
                    </a:lnTo>
                    <a:lnTo>
                      <a:pt x="8225" y="2109"/>
                    </a:lnTo>
                    <a:lnTo>
                      <a:pt x="8192" y="2105"/>
                    </a:lnTo>
                    <a:lnTo>
                      <a:pt x="8192" y="2079"/>
                    </a:lnTo>
                    <a:lnTo>
                      <a:pt x="8183" y="2079"/>
                    </a:lnTo>
                    <a:lnTo>
                      <a:pt x="8167" y="2081"/>
                    </a:lnTo>
                    <a:lnTo>
                      <a:pt x="8156" y="2091"/>
                    </a:lnTo>
                    <a:lnTo>
                      <a:pt x="8144" y="2096"/>
                    </a:lnTo>
                    <a:lnTo>
                      <a:pt x="8135" y="2083"/>
                    </a:lnTo>
                    <a:lnTo>
                      <a:pt x="8146" y="2073"/>
                    </a:lnTo>
                    <a:lnTo>
                      <a:pt x="8134" y="2064"/>
                    </a:lnTo>
                    <a:lnTo>
                      <a:pt x="8137" y="2055"/>
                    </a:lnTo>
                    <a:lnTo>
                      <a:pt x="8164" y="2060"/>
                    </a:lnTo>
                    <a:lnTo>
                      <a:pt x="8188" y="2057"/>
                    </a:lnTo>
                    <a:lnTo>
                      <a:pt x="8197" y="2042"/>
                    </a:lnTo>
                    <a:lnTo>
                      <a:pt x="8197" y="2024"/>
                    </a:lnTo>
                    <a:lnTo>
                      <a:pt x="8176" y="2010"/>
                    </a:lnTo>
                    <a:lnTo>
                      <a:pt x="8151" y="2002"/>
                    </a:lnTo>
                    <a:lnTo>
                      <a:pt x="8125" y="1995"/>
                    </a:lnTo>
                    <a:lnTo>
                      <a:pt x="8095" y="1992"/>
                    </a:lnTo>
                    <a:lnTo>
                      <a:pt x="8085" y="2002"/>
                    </a:lnTo>
                    <a:lnTo>
                      <a:pt x="8098" y="2024"/>
                    </a:lnTo>
                    <a:lnTo>
                      <a:pt x="8127" y="2034"/>
                    </a:lnTo>
                    <a:lnTo>
                      <a:pt x="8120" y="2044"/>
                    </a:lnTo>
                    <a:lnTo>
                      <a:pt x="8098" y="2044"/>
                    </a:lnTo>
                    <a:lnTo>
                      <a:pt x="8054" y="2021"/>
                    </a:lnTo>
                    <a:lnTo>
                      <a:pt x="8030" y="2011"/>
                    </a:lnTo>
                    <a:lnTo>
                      <a:pt x="8008" y="2011"/>
                    </a:lnTo>
                    <a:lnTo>
                      <a:pt x="8000" y="1987"/>
                    </a:lnTo>
                    <a:lnTo>
                      <a:pt x="8011" y="1979"/>
                    </a:lnTo>
                    <a:lnTo>
                      <a:pt x="8023" y="1979"/>
                    </a:lnTo>
                    <a:lnTo>
                      <a:pt x="8037" y="1992"/>
                    </a:lnTo>
                    <a:lnTo>
                      <a:pt x="8054" y="1991"/>
                    </a:lnTo>
                    <a:lnTo>
                      <a:pt x="8081" y="1989"/>
                    </a:lnTo>
                    <a:lnTo>
                      <a:pt x="8093" y="1977"/>
                    </a:lnTo>
                    <a:lnTo>
                      <a:pt x="8102" y="1958"/>
                    </a:lnTo>
                    <a:lnTo>
                      <a:pt x="8097" y="1938"/>
                    </a:lnTo>
                    <a:lnTo>
                      <a:pt x="8069" y="1935"/>
                    </a:lnTo>
                    <a:lnTo>
                      <a:pt x="8041" y="1925"/>
                    </a:lnTo>
                    <a:lnTo>
                      <a:pt x="8006" y="1917"/>
                    </a:lnTo>
                    <a:lnTo>
                      <a:pt x="7967" y="1914"/>
                    </a:lnTo>
                    <a:lnTo>
                      <a:pt x="7955" y="1906"/>
                    </a:lnTo>
                    <a:lnTo>
                      <a:pt x="7942" y="1898"/>
                    </a:lnTo>
                    <a:lnTo>
                      <a:pt x="7934" y="1906"/>
                    </a:lnTo>
                    <a:lnTo>
                      <a:pt x="7930" y="1927"/>
                    </a:lnTo>
                    <a:lnTo>
                      <a:pt x="7920" y="1944"/>
                    </a:lnTo>
                    <a:lnTo>
                      <a:pt x="7918" y="1964"/>
                    </a:lnTo>
                    <a:lnTo>
                      <a:pt x="7910" y="1977"/>
                    </a:lnTo>
                    <a:lnTo>
                      <a:pt x="7901" y="1968"/>
                    </a:lnTo>
                    <a:lnTo>
                      <a:pt x="7903" y="1948"/>
                    </a:lnTo>
                    <a:lnTo>
                      <a:pt x="7886" y="1966"/>
                    </a:lnTo>
                    <a:lnTo>
                      <a:pt x="7878" y="1982"/>
                    </a:lnTo>
                    <a:lnTo>
                      <a:pt x="7872" y="1989"/>
                    </a:lnTo>
                    <a:lnTo>
                      <a:pt x="7857" y="1987"/>
                    </a:lnTo>
                    <a:lnTo>
                      <a:pt x="7842" y="1977"/>
                    </a:lnTo>
                    <a:lnTo>
                      <a:pt x="7854" y="1966"/>
                    </a:lnTo>
                    <a:lnTo>
                      <a:pt x="7852" y="1944"/>
                    </a:lnTo>
                    <a:lnTo>
                      <a:pt x="7866" y="1932"/>
                    </a:lnTo>
                    <a:lnTo>
                      <a:pt x="7890" y="1930"/>
                    </a:lnTo>
                    <a:lnTo>
                      <a:pt x="7910" y="1938"/>
                    </a:lnTo>
                    <a:lnTo>
                      <a:pt x="7920" y="1922"/>
                    </a:lnTo>
                    <a:lnTo>
                      <a:pt x="7927" y="1901"/>
                    </a:lnTo>
                    <a:lnTo>
                      <a:pt x="7923" y="1890"/>
                    </a:lnTo>
                    <a:lnTo>
                      <a:pt x="7916" y="1890"/>
                    </a:lnTo>
                    <a:lnTo>
                      <a:pt x="7915" y="1864"/>
                    </a:lnTo>
                    <a:lnTo>
                      <a:pt x="7898" y="1861"/>
                    </a:lnTo>
                    <a:lnTo>
                      <a:pt x="7878" y="1864"/>
                    </a:lnTo>
                    <a:lnTo>
                      <a:pt x="7857" y="1852"/>
                    </a:lnTo>
                    <a:lnTo>
                      <a:pt x="7834" y="1836"/>
                    </a:lnTo>
                    <a:lnTo>
                      <a:pt x="7810" y="1830"/>
                    </a:lnTo>
                    <a:lnTo>
                      <a:pt x="7797" y="1831"/>
                    </a:lnTo>
                    <a:lnTo>
                      <a:pt x="7783" y="1848"/>
                    </a:lnTo>
                    <a:lnTo>
                      <a:pt x="7772" y="1865"/>
                    </a:lnTo>
                    <a:lnTo>
                      <a:pt x="7760" y="1880"/>
                    </a:lnTo>
                    <a:lnTo>
                      <a:pt x="7737" y="1880"/>
                    </a:lnTo>
                    <a:lnTo>
                      <a:pt x="7718" y="1878"/>
                    </a:lnTo>
                    <a:lnTo>
                      <a:pt x="7718" y="1867"/>
                    </a:lnTo>
                    <a:lnTo>
                      <a:pt x="7735" y="1865"/>
                    </a:lnTo>
                    <a:lnTo>
                      <a:pt x="7766" y="1854"/>
                    </a:lnTo>
                    <a:lnTo>
                      <a:pt x="7772" y="1833"/>
                    </a:lnTo>
                    <a:lnTo>
                      <a:pt x="7784" y="1825"/>
                    </a:lnTo>
                    <a:lnTo>
                      <a:pt x="7796" y="1810"/>
                    </a:lnTo>
                    <a:lnTo>
                      <a:pt x="7767" y="1784"/>
                    </a:lnTo>
                    <a:lnTo>
                      <a:pt x="7704" y="1710"/>
                    </a:lnTo>
                    <a:lnTo>
                      <a:pt x="7683" y="1677"/>
                    </a:lnTo>
                    <a:lnTo>
                      <a:pt x="7662" y="1672"/>
                    </a:lnTo>
                    <a:lnTo>
                      <a:pt x="7653" y="1681"/>
                    </a:lnTo>
                    <a:lnTo>
                      <a:pt x="7640" y="1700"/>
                    </a:lnTo>
                    <a:lnTo>
                      <a:pt x="7635" y="1716"/>
                    </a:lnTo>
                    <a:lnTo>
                      <a:pt x="7623" y="1726"/>
                    </a:lnTo>
                    <a:lnTo>
                      <a:pt x="7621" y="1750"/>
                    </a:lnTo>
                    <a:lnTo>
                      <a:pt x="7608" y="1763"/>
                    </a:lnTo>
                    <a:lnTo>
                      <a:pt x="7606" y="1788"/>
                    </a:lnTo>
                    <a:lnTo>
                      <a:pt x="7590" y="1804"/>
                    </a:lnTo>
                    <a:lnTo>
                      <a:pt x="7571" y="1817"/>
                    </a:lnTo>
                    <a:lnTo>
                      <a:pt x="7559" y="1831"/>
                    </a:lnTo>
                    <a:lnTo>
                      <a:pt x="7540" y="1841"/>
                    </a:lnTo>
                    <a:lnTo>
                      <a:pt x="7538" y="1830"/>
                    </a:lnTo>
                    <a:lnTo>
                      <a:pt x="7545" y="1820"/>
                    </a:lnTo>
                    <a:lnTo>
                      <a:pt x="7530" y="1817"/>
                    </a:lnTo>
                    <a:lnTo>
                      <a:pt x="7501" y="1812"/>
                    </a:lnTo>
                    <a:lnTo>
                      <a:pt x="7492" y="1792"/>
                    </a:lnTo>
                    <a:lnTo>
                      <a:pt x="7482" y="1771"/>
                    </a:lnTo>
                    <a:lnTo>
                      <a:pt x="7494" y="1744"/>
                    </a:lnTo>
                    <a:lnTo>
                      <a:pt x="7501" y="1750"/>
                    </a:lnTo>
                    <a:lnTo>
                      <a:pt x="7520" y="1750"/>
                    </a:lnTo>
                    <a:lnTo>
                      <a:pt x="7538" y="1739"/>
                    </a:lnTo>
                    <a:lnTo>
                      <a:pt x="7538" y="1729"/>
                    </a:lnTo>
                    <a:lnTo>
                      <a:pt x="7521" y="1723"/>
                    </a:lnTo>
                    <a:lnTo>
                      <a:pt x="7484" y="1715"/>
                    </a:lnTo>
                    <a:lnTo>
                      <a:pt x="7462" y="1715"/>
                    </a:lnTo>
                    <a:lnTo>
                      <a:pt x="7431" y="1698"/>
                    </a:lnTo>
                    <a:lnTo>
                      <a:pt x="7392" y="1672"/>
                    </a:lnTo>
                    <a:lnTo>
                      <a:pt x="7394" y="1663"/>
                    </a:lnTo>
                    <a:lnTo>
                      <a:pt x="7414" y="1661"/>
                    </a:lnTo>
                    <a:lnTo>
                      <a:pt x="7452" y="1664"/>
                    </a:lnTo>
                    <a:lnTo>
                      <a:pt x="7460" y="1674"/>
                    </a:lnTo>
                    <a:lnTo>
                      <a:pt x="7474" y="1666"/>
                    </a:lnTo>
                    <a:lnTo>
                      <a:pt x="7509" y="1676"/>
                    </a:lnTo>
                    <a:lnTo>
                      <a:pt x="7550" y="1702"/>
                    </a:lnTo>
                    <a:lnTo>
                      <a:pt x="7587" y="1729"/>
                    </a:lnTo>
                    <a:lnTo>
                      <a:pt x="7601" y="1734"/>
                    </a:lnTo>
                    <a:lnTo>
                      <a:pt x="7609" y="1715"/>
                    </a:lnTo>
                    <a:lnTo>
                      <a:pt x="7621" y="1708"/>
                    </a:lnTo>
                    <a:lnTo>
                      <a:pt x="7645" y="1677"/>
                    </a:lnTo>
                    <a:lnTo>
                      <a:pt x="7632" y="1664"/>
                    </a:lnTo>
                    <a:lnTo>
                      <a:pt x="7609" y="1650"/>
                    </a:lnTo>
                    <a:lnTo>
                      <a:pt x="7601" y="1635"/>
                    </a:lnTo>
                    <a:lnTo>
                      <a:pt x="7597" y="1627"/>
                    </a:lnTo>
                    <a:lnTo>
                      <a:pt x="7585" y="1625"/>
                    </a:lnTo>
                    <a:lnTo>
                      <a:pt x="7565" y="1606"/>
                    </a:lnTo>
                    <a:lnTo>
                      <a:pt x="7543" y="1589"/>
                    </a:lnTo>
                    <a:lnTo>
                      <a:pt x="7508" y="1572"/>
                    </a:lnTo>
                    <a:lnTo>
                      <a:pt x="7476" y="1557"/>
                    </a:lnTo>
                    <a:lnTo>
                      <a:pt x="7446" y="1529"/>
                    </a:lnTo>
                    <a:lnTo>
                      <a:pt x="7423" y="1512"/>
                    </a:lnTo>
                    <a:lnTo>
                      <a:pt x="7394" y="1497"/>
                    </a:lnTo>
                    <a:lnTo>
                      <a:pt x="7367" y="1492"/>
                    </a:lnTo>
                    <a:lnTo>
                      <a:pt x="7353" y="1476"/>
                    </a:lnTo>
                    <a:lnTo>
                      <a:pt x="7327" y="1460"/>
                    </a:lnTo>
                    <a:lnTo>
                      <a:pt x="7318" y="1462"/>
                    </a:lnTo>
                    <a:lnTo>
                      <a:pt x="7318" y="1492"/>
                    </a:lnTo>
                    <a:lnTo>
                      <a:pt x="7326" y="1514"/>
                    </a:lnTo>
                    <a:lnTo>
                      <a:pt x="7346" y="1516"/>
                    </a:lnTo>
                    <a:lnTo>
                      <a:pt x="7355" y="1509"/>
                    </a:lnTo>
                    <a:lnTo>
                      <a:pt x="7353" y="1533"/>
                    </a:lnTo>
                    <a:lnTo>
                      <a:pt x="7367" y="1578"/>
                    </a:lnTo>
                    <a:lnTo>
                      <a:pt x="7377" y="1589"/>
                    </a:lnTo>
                    <a:lnTo>
                      <a:pt x="7406" y="1593"/>
                    </a:lnTo>
                    <a:lnTo>
                      <a:pt x="7411" y="1612"/>
                    </a:lnTo>
                    <a:lnTo>
                      <a:pt x="7416" y="1632"/>
                    </a:lnTo>
                    <a:lnTo>
                      <a:pt x="7418" y="1640"/>
                    </a:lnTo>
                    <a:lnTo>
                      <a:pt x="7399" y="1638"/>
                    </a:lnTo>
                    <a:lnTo>
                      <a:pt x="7355" y="1623"/>
                    </a:lnTo>
                    <a:lnTo>
                      <a:pt x="7338" y="1617"/>
                    </a:lnTo>
                    <a:lnTo>
                      <a:pt x="7306" y="1570"/>
                    </a:lnTo>
                    <a:lnTo>
                      <a:pt x="7302" y="1536"/>
                    </a:lnTo>
                    <a:lnTo>
                      <a:pt x="7311" y="1528"/>
                    </a:lnTo>
                    <a:lnTo>
                      <a:pt x="7322" y="1538"/>
                    </a:lnTo>
                    <a:lnTo>
                      <a:pt x="7334" y="1552"/>
                    </a:lnTo>
                    <a:lnTo>
                      <a:pt x="7345" y="1541"/>
                    </a:lnTo>
                    <a:lnTo>
                      <a:pt x="7338" y="1528"/>
                    </a:lnTo>
                    <a:lnTo>
                      <a:pt x="7311" y="1507"/>
                    </a:lnTo>
                    <a:lnTo>
                      <a:pt x="7294" y="1488"/>
                    </a:lnTo>
                    <a:lnTo>
                      <a:pt x="7290" y="1505"/>
                    </a:lnTo>
                    <a:lnTo>
                      <a:pt x="7277" y="1505"/>
                    </a:lnTo>
                    <a:lnTo>
                      <a:pt x="7262" y="1499"/>
                    </a:lnTo>
                    <a:lnTo>
                      <a:pt x="7246" y="1502"/>
                    </a:lnTo>
                    <a:lnTo>
                      <a:pt x="7236" y="1516"/>
                    </a:lnTo>
                    <a:lnTo>
                      <a:pt x="7222" y="1518"/>
                    </a:lnTo>
                    <a:lnTo>
                      <a:pt x="7180" y="1497"/>
                    </a:lnTo>
                    <a:lnTo>
                      <a:pt x="7106" y="1494"/>
                    </a:lnTo>
                    <a:lnTo>
                      <a:pt x="7064" y="1484"/>
                    </a:lnTo>
                    <a:lnTo>
                      <a:pt x="7029" y="1469"/>
                    </a:lnTo>
                    <a:lnTo>
                      <a:pt x="7019" y="1454"/>
                    </a:lnTo>
                    <a:lnTo>
                      <a:pt x="7012" y="1415"/>
                    </a:lnTo>
                    <a:lnTo>
                      <a:pt x="6999" y="1396"/>
                    </a:lnTo>
                    <a:lnTo>
                      <a:pt x="6985" y="1401"/>
                    </a:lnTo>
                    <a:lnTo>
                      <a:pt x="6971" y="1396"/>
                    </a:lnTo>
                    <a:lnTo>
                      <a:pt x="6944" y="1377"/>
                    </a:lnTo>
                    <a:lnTo>
                      <a:pt x="6931" y="1364"/>
                    </a:lnTo>
                    <a:lnTo>
                      <a:pt x="6917" y="1353"/>
                    </a:lnTo>
                    <a:lnTo>
                      <a:pt x="6917" y="1341"/>
                    </a:lnTo>
                    <a:lnTo>
                      <a:pt x="6932" y="1328"/>
                    </a:lnTo>
                    <a:lnTo>
                      <a:pt x="6950" y="1327"/>
                    </a:lnTo>
                    <a:lnTo>
                      <a:pt x="6971" y="1315"/>
                    </a:lnTo>
                    <a:lnTo>
                      <a:pt x="6975" y="1307"/>
                    </a:lnTo>
                    <a:lnTo>
                      <a:pt x="6957" y="1307"/>
                    </a:lnTo>
                    <a:lnTo>
                      <a:pt x="6946" y="1293"/>
                    </a:lnTo>
                    <a:lnTo>
                      <a:pt x="6917" y="1294"/>
                    </a:lnTo>
                    <a:lnTo>
                      <a:pt x="6908" y="1309"/>
                    </a:lnTo>
                    <a:lnTo>
                      <a:pt x="6895" y="1322"/>
                    </a:lnTo>
                    <a:lnTo>
                      <a:pt x="6894" y="1340"/>
                    </a:lnTo>
                    <a:lnTo>
                      <a:pt x="6910" y="1354"/>
                    </a:lnTo>
                    <a:lnTo>
                      <a:pt x="6912" y="1381"/>
                    </a:lnTo>
                    <a:lnTo>
                      <a:pt x="6901" y="1403"/>
                    </a:lnTo>
                    <a:lnTo>
                      <a:pt x="6890" y="1409"/>
                    </a:lnTo>
                    <a:lnTo>
                      <a:pt x="6873" y="1403"/>
                    </a:lnTo>
                    <a:lnTo>
                      <a:pt x="6869" y="1372"/>
                    </a:lnTo>
                    <a:lnTo>
                      <a:pt x="6843" y="1343"/>
                    </a:lnTo>
                    <a:lnTo>
                      <a:pt x="6836" y="1322"/>
                    </a:lnTo>
                    <a:lnTo>
                      <a:pt x="6813" y="1304"/>
                    </a:lnTo>
                    <a:lnTo>
                      <a:pt x="6808" y="1293"/>
                    </a:lnTo>
                    <a:lnTo>
                      <a:pt x="6795" y="1298"/>
                    </a:lnTo>
                    <a:lnTo>
                      <a:pt x="6773" y="1281"/>
                    </a:lnTo>
                    <a:lnTo>
                      <a:pt x="6773" y="1251"/>
                    </a:lnTo>
                    <a:lnTo>
                      <a:pt x="6754" y="1241"/>
                    </a:lnTo>
                    <a:lnTo>
                      <a:pt x="6739" y="1220"/>
                    </a:lnTo>
                    <a:lnTo>
                      <a:pt x="6727" y="1199"/>
                    </a:lnTo>
                    <a:lnTo>
                      <a:pt x="6708" y="1184"/>
                    </a:lnTo>
                    <a:lnTo>
                      <a:pt x="6688" y="1169"/>
                    </a:lnTo>
                    <a:lnTo>
                      <a:pt x="6680" y="1182"/>
                    </a:lnTo>
                    <a:lnTo>
                      <a:pt x="6671" y="1169"/>
                    </a:lnTo>
                    <a:lnTo>
                      <a:pt x="6638" y="1150"/>
                    </a:lnTo>
                    <a:lnTo>
                      <a:pt x="6625" y="1150"/>
                    </a:lnTo>
                    <a:lnTo>
                      <a:pt x="6622" y="1118"/>
                    </a:lnTo>
                    <a:lnTo>
                      <a:pt x="6608" y="1122"/>
                    </a:lnTo>
                    <a:lnTo>
                      <a:pt x="6601" y="1111"/>
                    </a:lnTo>
                    <a:lnTo>
                      <a:pt x="6584" y="1109"/>
                    </a:lnTo>
                    <a:lnTo>
                      <a:pt x="6593" y="1113"/>
                    </a:lnTo>
                    <a:lnTo>
                      <a:pt x="6603" y="1131"/>
                    </a:lnTo>
                    <a:lnTo>
                      <a:pt x="6608" y="1147"/>
                    </a:lnTo>
                    <a:lnTo>
                      <a:pt x="6586" y="1134"/>
                    </a:lnTo>
                    <a:lnTo>
                      <a:pt x="6564" y="1135"/>
                    </a:lnTo>
                    <a:lnTo>
                      <a:pt x="6547" y="1137"/>
                    </a:lnTo>
                    <a:lnTo>
                      <a:pt x="6522" y="1111"/>
                    </a:lnTo>
                    <a:lnTo>
                      <a:pt x="6506" y="1109"/>
                    </a:lnTo>
                    <a:lnTo>
                      <a:pt x="6503" y="1101"/>
                    </a:lnTo>
                    <a:lnTo>
                      <a:pt x="6493" y="1111"/>
                    </a:lnTo>
                    <a:lnTo>
                      <a:pt x="6481" y="1103"/>
                    </a:lnTo>
                    <a:lnTo>
                      <a:pt x="6479" y="1090"/>
                    </a:lnTo>
                    <a:lnTo>
                      <a:pt x="6466" y="1077"/>
                    </a:lnTo>
                    <a:lnTo>
                      <a:pt x="6438" y="1054"/>
                    </a:lnTo>
                    <a:lnTo>
                      <a:pt x="6420" y="1033"/>
                    </a:lnTo>
                    <a:lnTo>
                      <a:pt x="6399" y="1019"/>
                    </a:lnTo>
                    <a:lnTo>
                      <a:pt x="6384" y="1009"/>
                    </a:lnTo>
                    <a:lnTo>
                      <a:pt x="6364" y="1004"/>
                    </a:lnTo>
                    <a:lnTo>
                      <a:pt x="6338" y="1002"/>
                    </a:lnTo>
                    <a:lnTo>
                      <a:pt x="6301" y="999"/>
                    </a:lnTo>
                    <a:lnTo>
                      <a:pt x="6279" y="996"/>
                    </a:lnTo>
                    <a:lnTo>
                      <a:pt x="6262" y="975"/>
                    </a:lnTo>
                    <a:lnTo>
                      <a:pt x="6243" y="959"/>
                    </a:lnTo>
                    <a:lnTo>
                      <a:pt x="6226" y="960"/>
                    </a:lnTo>
                    <a:lnTo>
                      <a:pt x="6196" y="949"/>
                    </a:lnTo>
                    <a:lnTo>
                      <a:pt x="6163" y="928"/>
                    </a:lnTo>
                    <a:lnTo>
                      <a:pt x="6143" y="921"/>
                    </a:lnTo>
                    <a:lnTo>
                      <a:pt x="6131" y="891"/>
                    </a:lnTo>
                    <a:lnTo>
                      <a:pt x="6104" y="886"/>
                    </a:lnTo>
                    <a:lnTo>
                      <a:pt x="6098" y="871"/>
                    </a:lnTo>
                    <a:lnTo>
                      <a:pt x="6077" y="871"/>
                    </a:lnTo>
                    <a:lnTo>
                      <a:pt x="6070" y="878"/>
                    </a:lnTo>
                    <a:lnTo>
                      <a:pt x="6082" y="887"/>
                    </a:lnTo>
                    <a:lnTo>
                      <a:pt x="6089" y="910"/>
                    </a:lnTo>
                    <a:lnTo>
                      <a:pt x="6082" y="936"/>
                    </a:lnTo>
                    <a:lnTo>
                      <a:pt x="6072" y="951"/>
                    </a:lnTo>
                    <a:lnTo>
                      <a:pt x="6060" y="951"/>
                    </a:lnTo>
                    <a:lnTo>
                      <a:pt x="6035" y="938"/>
                    </a:lnTo>
                    <a:lnTo>
                      <a:pt x="6026" y="906"/>
                    </a:lnTo>
                    <a:lnTo>
                      <a:pt x="6024" y="872"/>
                    </a:lnTo>
                    <a:lnTo>
                      <a:pt x="6011" y="866"/>
                    </a:lnTo>
                    <a:lnTo>
                      <a:pt x="5982" y="872"/>
                    </a:lnTo>
                    <a:lnTo>
                      <a:pt x="5948" y="871"/>
                    </a:lnTo>
                    <a:lnTo>
                      <a:pt x="5909" y="863"/>
                    </a:lnTo>
                    <a:lnTo>
                      <a:pt x="5784" y="861"/>
                    </a:lnTo>
                    <a:lnTo>
                      <a:pt x="5765" y="863"/>
                    </a:lnTo>
                    <a:lnTo>
                      <a:pt x="5733" y="882"/>
                    </a:lnTo>
                    <a:lnTo>
                      <a:pt x="5710" y="872"/>
                    </a:lnTo>
                    <a:lnTo>
                      <a:pt x="5691" y="863"/>
                    </a:lnTo>
                    <a:lnTo>
                      <a:pt x="5673" y="865"/>
                    </a:lnTo>
                    <a:lnTo>
                      <a:pt x="5672" y="876"/>
                    </a:lnTo>
                    <a:lnTo>
                      <a:pt x="5661" y="889"/>
                    </a:lnTo>
                    <a:lnTo>
                      <a:pt x="5642" y="887"/>
                    </a:lnTo>
                    <a:lnTo>
                      <a:pt x="5624" y="878"/>
                    </a:lnTo>
                    <a:lnTo>
                      <a:pt x="5600" y="871"/>
                    </a:lnTo>
                    <a:lnTo>
                      <a:pt x="5585" y="871"/>
                    </a:lnTo>
                    <a:lnTo>
                      <a:pt x="5573" y="884"/>
                    </a:lnTo>
                    <a:lnTo>
                      <a:pt x="5556" y="886"/>
                    </a:lnTo>
                    <a:lnTo>
                      <a:pt x="5532" y="861"/>
                    </a:lnTo>
                    <a:lnTo>
                      <a:pt x="5500" y="858"/>
                    </a:lnTo>
                    <a:lnTo>
                      <a:pt x="5463" y="844"/>
                    </a:lnTo>
                    <a:lnTo>
                      <a:pt x="5440" y="821"/>
                    </a:lnTo>
                    <a:lnTo>
                      <a:pt x="5430" y="801"/>
                    </a:lnTo>
                    <a:lnTo>
                      <a:pt x="5410" y="788"/>
                    </a:lnTo>
                    <a:lnTo>
                      <a:pt x="5398" y="764"/>
                    </a:lnTo>
                    <a:lnTo>
                      <a:pt x="5390" y="748"/>
                    </a:lnTo>
                    <a:lnTo>
                      <a:pt x="5374" y="733"/>
                    </a:lnTo>
                    <a:lnTo>
                      <a:pt x="5359" y="728"/>
                    </a:lnTo>
                    <a:lnTo>
                      <a:pt x="5339" y="720"/>
                    </a:lnTo>
                    <a:lnTo>
                      <a:pt x="5335" y="709"/>
                    </a:lnTo>
                    <a:lnTo>
                      <a:pt x="5322" y="715"/>
                    </a:lnTo>
                    <a:lnTo>
                      <a:pt x="5312" y="709"/>
                    </a:lnTo>
                    <a:lnTo>
                      <a:pt x="5300" y="698"/>
                    </a:lnTo>
                    <a:lnTo>
                      <a:pt x="5278" y="664"/>
                    </a:lnTo>
                    <a:lnTo>
                      <a:pt x="5265" y="634"/>
                    </a:lnTo>
                    <a:lnTo>
                      <a:pt x="5239" y="605"/>
                    </a:lnTo>
                    <a:lnTo>
                      <a:pt x="5228" y="597"/>
                    </a:lnTo>
                    <a:lnTo>
                      <a:pt x="5210" y="577"/>
                    </a:lnTo>
                    <a:lnTo>
                      <a:pt x="5202" y="548"/>
                    </a:lnTo>
                    <a:lnTo>
                      <a:pt x="5188" y="498"/>
                    </a:lnTo>
                    <a:lnTo>
                      <a:pt x="5177" y="480"/>
                    </a:lnTo>
                    <a:lnTo>
                      <a:pt x="5158" y="477"/>
                    </a:lnTo>
                    <a:lnTo>
                      <a:pt x="5144" y="490"/>
                    </a:lnTo>
                    <a:lnTo>
                      <a:pt x="5133" y="493"/>
                    </a:lnTo>
                    <a:lnTo>
                      <a:pt x="5113" y="474"/>
                    </a:lnTo>
                    <a:lnTo>
                      <a:pt x="5065" y="456"/>
                    </a:lnTo>
                    <a:lnTo>
                      <a:pt x="5044" y="438"/>
                    </a:lnTo>
                    <a:lnTo>
                      <a:pt x="5013" y="435"/>
                    </a:lnTo>
                    <a:lnTo>
                      <a:pt x="4984" y="431"/>
                    </a:lnTo>
                    <a:lnTo>
                      <a:pt x="4979" y="410"/>
                    </a:lnTo>
                    <a:lnTo>
                      <a:pt x="4976" y="381"/>
                    </a:lnTo>
                    <a:lnTo>
                      <a:pt x="4986" y="371"/>
                    </a:lnTo>
                    <a:lnTo>
                      <a:pt x="5020" y="365"/>
                    </a:lnTo>
                    <a:lnTo>
                      <a:pt x="5058" y="350"/>
                    </a:lnTo>
                    <a:lnTo>
                      <a:pt x="5047" y="328"/>
                    </a:lnTo>
                    <a:lnTo>
                      <a:pt x="5039" y="329"/>
                    </a:lnTo>
                    <a:lnTo>
                      <a:pt x="5032" y="345"/>
                    </a:lnTo>
                    <a:lnTo>
                      <a:pt x="5016" y="349"/>
                    </a:lnTo>
                    <a:lnTo>
                      <a:pt x="4974" y="352"/>
                    </a:lnTo>
                    <a:lnTo>
                      <a:pt x="4960" y="358"/>
                    </a:lnTo>
                    <a:lnTo>
                      <a:pt x="4953" y="376"/>
                    </a:lnTo>
                    <a:lnTo>
                      <a:pt x="4945" y="392"/>
                    </a:lnTo>
                    <a:lnTo>
                      <a:pt x="4937" y="394"/>
                    </a:lnTo>
                    <a:lnTo>
                      <a:pt x="4920" y="381"/>
                    </a:lnTo>
                    <a:lnTo>
                      <a:pt x="4908" y="373"/>
                    </a:lnTo>
                    <a:lnTo>
                      <a:pt x="4888" y="370"/>
                    </a:lnTo>
                    <a:lnTo>
                      <a:pt x="4869" y="358"/>
                    </a:lnTo>
                    <a:lnTo>
                      <a:pt x="4855" y="345"/>
                    </a:lnTo>
                    <a:lnTo>
                      <a:pt x="4848" y="324"/>
                    </a:lnTo>
                    <a:lnTo>
                      <a:pt x="4840" y="292"/>
                    </a:lnTo>
                    <a:lnTo>
                      <a:pt x="4823" y="281"/>
                    </a:lnTo>
                    <a:lnTo>
                      <a:pt x="4809" y="277"/>
                    </a:lnTo>
                    <a:lnTo>
                      <a:pt x="4789" y="290"/>
                    </a:lnTo>
                    <a:lnTo>
                      <a:pt x="4750" y="289"/>
                    </a:lnTo>
                    <a:lnTo>
                      <a:pt x="4738" y="285"/>
                    </a:lnTo>
                    <a:lnTo>
                      <a:pt x="4718" y="271"/>
                    </a:lnTo>
                    <a:lnTo>
                      <a:pt x="4697" y="268"/>
                    </a:lnTo>
                    <a:lnTo>
                      <a:pt x="4692" y="281"/>
                    </a:lnTo>
                    <a:lnTo>
                      <a:pt x="4684" y="295"/>
                    </a:lnTo>
                    <a:lnTo>
                      <a:pt x="4653" y="302"/>
                    </a:lnTo>
                    <a:lnTo>
                      <a:pt x="4639" y="315"/>
                    </a:lnTo>
                    <a:lnTo>
                      <a:pt x="4614" y="321"/>
                    </a:lnTo>
                    <a:lnTo>
                      <a:pt x="4588" y="324"/>
                    </a:lnTo>
                    <a:lnTo>
                      <a:pt x="4565" y="316"/>
                    </a:lnTo>
                    <a:lnTo>
                      <a:pt x="4544" y="300"/>
                    </a:lnTo>
                    <a:lnTo>
                      <a:pt x="4518" y="287"/>
                    </a:lnTo>
                    <a:lnTo>
                      <a:pt x="4492" y="282"/>
                    </a:lnTo>
                    <a:lnTo>
                      <a:pt x="4463" y="287"/>
                    </a:lnTo>
                    <a:lnTo>
                      <a:pt x="4412" y="282"/>
                    </a:lnTo>
                    <a:lnTo>
                      <a:pt x="4388" y="261"/>
                    </a:lnTo>
                    <a:lnTo>
                      <a:pt x="4358" y="240"/>
                    </a:lnTo>
                    <a:lnTo>
                      <a:pt x="4320" y="227"/>
                    </a:lnTo>
                    <a:lnTo>
                      <a:pt x="4307" y="221"/>
                    </a:lnTo>
                    <a:lnTo>
                      <a:pt x="4302" y="201"/>
                    </a:lnTo>
                    <a:lnTo>
                      <a:pt x="4295" y="185"/>
                    </a:lnTo>
                    <a:lnTo>
                      <a:pt x="4285" y="182"/>
                    </a:lnTo>
                    <a:lnTo>
                      <a:pt x="4275" y="182"/>
                    </a:lnTo>
                    <a:lnTo>
                      <a:pt x="4266" y="165"/>
                    </a:lnTo>
                    <a:lnTo>
                      <a:pt x="4248" y="142"/>
                    </a:lnTo>
                    <a:lnTo>
                      <a:pt x="4222" y="127"/>
                    </a:lnTo>
                    <a:lnTo>
                      <a:pt x="4209" y="127"/>
                    </a:lnTo>
                    <a:lnTo>
                      <a:pt x="4197" y="136"/>
                    </a:lnTo>
                    <a:lnTo>
                      <a:pt x="4162" y="133"/>
                    </a:lnTo>
                    <a:lnTo>
                      <a:pt x="4143" y="125"/>
                    </a:lnTo>
                    <a:lnTo>
                      <a:pt x="4130" y="131"/>
                    </a:lnTo>
                    <a:lnTo>
                      <a:pt x="4104" y="122"/>
                    </a:lnTo>
                    <a:lnTo>
                      <a:pt x="4088" y="125"/>
                    </a:lnTo>
                    <a:lnTo>
                      <a:pt x="4071" y="136"/>
                    </a:lnTo>
                    <a:lnTo>
                      <a:pt x="4051" y="136"/>
                    </a:lnTo>
                    <a:lnTo>
                      <a:pt x="4029" y="142"/>
                    </a:lnTo>
                    <a:lnTo>
                      <a:pt x="4032" y="149"/>
                    </a:lnTo>
                    <a:lnTo>
                      <a:pt x="4027" y="157"/>
                    </a:lnTo>
                    <a:lnTo>
                      <a:pt x="4017" y="154"/>
                    </a:lnTo>
                    <a:lnTo>
                      <a:pt x="3986" y="146"/>
                    </a:lnTo>
                    <a:lnTo>
                      <a:pt x="3966" y="151"/>
                    </a:lnTo>
                    <a:lnTo>
                      <a:pt x="3946" y="157"/>
                    </a:lnTo>
                    <a:lnTo>
                      <a:pt x="3918" y="161"/>
                    </a:lnTo>
                    <a:lnTo>
                      <a:pt x="3899" y="162"/>
                    </a:lnTo>
                    <a:lnTo>
                      <a:pt x="3871" y="151"/>
                    </a:lnTo>
                    <a:lnTo>
                      <a:pt x="3876" y="131"/>
                    </a:lnTo>
                    <a:lnTo>
                      <a:pt x="3892" y="114"/>
                    </a:lnTo>
                    <a:lnTo>
                      <a:pt x="3913" y="102"/>
                    </a:lnTo>
                    <a:lnTo>
                      <a:pt x="3910" y="91"/>
                    </a:lnTo>
                    <a:lnTo>
                      <a:pt x="3881" y="110"/>
                    </a:lnTo>
                    <a:lnTo>
                      <a:pt x="3866" y="115"/>
                    </a:lnTo>
                    <a:lnTo>
                      <a:pt x="3849" y="108"/>
                    </a:lnTo>
                    <a:lnTo>
                      <a:pt x="3834" y="110"/>
                    </a:lnTo>
                    <a:lnTo>
                      <a:pt x="3818" y="118"/>
                    </a:lnTo>
                    <a:lnTo>
                      <a:pt x="3794" y="127"/>
                    </a:lnTo>
                    <a:lnTo>
                      <a:pt x="3781" y="144"/>
                    </a:lnTo>
                    <a:lnTo>
                      <a:pt x="3773" y="162"/>
                    </a:lnTo>
                    <a:lnTo>
                      <a:pt x="3762" y="180"/>
                    </a:lnTo>
                    <a:lnTo>
                      <a:pt x="3755" y="193"/>
                    </a:lnTo>
                    <a:lnTo>
                      <a:pt x="3742" y="201"/>
                    </a:lnTo>
                    <a:lnTo>
                      <a:pt x="3692" y="189"/>
                    </a:lnTo>
                    <a:lnTo>
                      <a:pt x="3671" y="165"/>
                    </a:lnTo>
                    <a:lnTo>
                      <a:pt x="3642" y="129"/>
                    </a:lnTo>
                    <a:lnTo>
                      <a:pt x="3623" y="101"/>
                    </a:lnTo>
                    <a:lnTo>
                      <a:pt x="3610" y="97"/>
                    </a:lnTo>
                    <a:lnTo>
                      <a:pt x="3599" y="88"/>
                    </a:lnTo>
                    <a:lnTo>
                      <a:pt x="3599" y="82"/>
                    </a:lnTo>
                    <a:lnTo>
                      <a:pt x="3603" y="75"/>
                    </a:lnTo>
                    <a:lnTo>
                      <a:pt x="3606" y="67"/>
                    </a:lnTo>
                    <a:lnTo>
                      <a:pt x="3608" y="63"/>
                    </a:lnTo>
                    <a:lnTo>
                      <a:pt x="3622" y="60"/>
                    </a:lnTo>
                    <a:lnTo>
                      <a:pt x="3633" y="55"/>
                    </a:lnTo>
                    <a:lnTo>
                      <a:pt x="3657" y="34"/>
                    </a:lnTo>
                    <a:lnTo>
                      <a:pt x="3701" y="20"/>
                    </a:lnTo>
                    <a:lnTo>
                      <a:pt x="3738" y="20"/>
                    </a:lnTo>
                    <a:lnTo>
                      <a:pt x="3743" y="16"/>
                    </a:lnTo>
                    <a:lnTo>
                      <a:pt x="3743" y="8"/>
                    </a:lnTo>
                    <a:lnTo>
                      <a:pt x="3725" y="0"/>
                    </a:lnTo>
                    <a:lnTo>
                      <a:pt x="3706" y="3"/>
                    </a:lnTo>
                    <a:lnTo>
                      <a:pt x="3689" y="13"/>
                    </a:lnTo>
                    <a:lnTo>
                      <a:pt x="3647" y="31"/>
                    </a:lnTo>
                    <a:lnTo>
                      <a:pt x="3610" y="50"/>
                    </a:lnTo>
                    <a:lnTo>
                      <a:pt x="3591" y="67"/>
                    </a:lnTo>
                    <a:lnTo>
                      <a:pt x="3569" y="76"/>
                    </a:lnTo>
                    <a:lnTo>
                      <a:pt x="3523" y="81"/>
                    </a:lnTo>
                    <a:lnTo>
                      <a:pt x="3501" y="99"/>
                    </a:lnTo>
                    <a:lnTo>
                      <a:pt x="3467" y="114"/>
                    </a:lnTo>
                    <a:lnTo>
                      <a:pt x="3445" y="125"/>
                    </a:lnTo>
                    <a:lnTo>
                      <a:pt x="3428" y="123"/>
                    </a:lnTo>
                    <a:lnTo>
                      <a:pt x="3408" y="110"/>
                    </a:lnTo>
                    <a:lnTo>
                      <a:pt x="3391" y="112"/>
                    </a:lnTo>
                    <a:lnTo>
                      <a:pt x="3385" y="135"/>
                    </a:lnTo>
                    <a:lnTo>
                      <a:pt x="3370" y="154"/>
                    </a:lnTo>
                    <a:lnTo>
                      <a:pt x="3347" y="175"/>
                    </a:lnTo>
                    <a:lnTo>
                      <a:pt x="3319" y="180"/>
                    </a:lnTo>
                    <a:lnTo>
                      <a:pt x="3296" y="174"/>
                    </a:lnTo>
                    <a:lnTo>
                      <a:pt x="3304" y="165"/>
                    </a:lnTo>
                    <a:lnTo>
                      <a:pt x="3328" y="155"/>
                    </a:lnTo>
                    <a:lnTo>
                      <a:pt x="3338" y="138"/>
                    </a:lnTo>
                    <a:lnTo>
                      <a:pt x="3345" y="118"/>
                    </a:lnTo>
                    <a:lnTo>
                      <a:pt x="3340" y="95"/>
                    </a:lnTo>
                    <a:lnTo>
                      <a:pt x="3317" y="69"/>
                    </a:lnTo>
                    <a:lnTo>
                      <a:pt x="3284" y="54"/>
                    </a:lnTo>
                    <a:lnTo>
                      <a:pt x="3184" y="55"/>
                    </a:lnTo>
                    <a:lnTo>
                      <a:pt x="3146" y="60"/>
                    </a:lnTo>
                    <a:lnTo>
                      <a:pt x="3089" y="60"/>
                    </a:lnTo>
                    <a:lnTo>
                      <a:pt x="3007" y="58"/>
                    </a:lnTo>
                    <a:lnTo>
                      <a:pt x="2939" y="47"/>
                    </a:lnTo>
                    <a:lnTo>
                      <a:pt x="2898" y="39"/>
                    </a:lnTo>
                    <a:lnTo>
                      <a:pt x="2854" y="13"/>
                    </a:lnTo>
                    <a:lnTo>
                      <a:pt x="2776" y="28"/>
                    </a:lnTo>
                    <a:lnTo>
                      <a:pt x="2727" y="34"/>
                    </a:lnTo>
                    <a:lnTo>
                      <a:pt x="2670" y="34"/>
                    </a:lnTo>
                    <a:lnTo>
                      <a:pt x="2591" y="29"/>
                    </a:lnTo>
                    <a:lnTo>
                      <a:pt x="2556" y="37"/>
                    </a:lnTo>
                    <a:lnTo>
                      <a:pt x="2540" y="50"/>
                    </a:lnTo>
                    <a:lnTo>
                      <a:pt x="2540" y="60"/>
                    </a:lnTo>
                    <a:lnTo>
                      <a:pt x="2559" y="61"/>
                    </a:lnTo>
                    <a:lnTo>
                      <a:pt x="2559" y="67"/>
                    </a:lnTo>
                    <a:lnTo>
                      <a:pt x="2554" y="76"/>
                    </a:lnTo>
                    <a:lnTo>
                      <a:pt x="2544" y="81"/>
                    </a:lnTo>
                    <a:lnTo>
                      <a:pt x="2544" y="89"/>
                    </a:lnTo>
                    <a:lnTo>
                      <a:pt x="2545" y="99"/>
                    </a:lnTo>
                    <a:lnTo>
                      <a:pt x="2535" y="97"/>
                    </a:lnTo>
                    <a:lnTo>
                      <a:pt x="2530" y="86"/>
                    </a:lnTo>
                    <a:lnTo>
                      <a:pt x="2528" y="73"/>
                    </a:lnTo>
                    <a:lnTo>
                      <a:pt x="2520" y="60"/>
                    </a:lnTo>
                    <a:lnTo>
                      <a:pt x="2501" y="55"/>
                    </a:lnTo>
                    <a:lnTo>
                      <a:pt x="2482" y="61"/>
                    </a:lnTo>
                    <a:lnTo>
                      <a:pt x="2463" y="91"/>
                    </a:lnTo>
                    <a:lnTo>
                      <a:pt x="2432" y="114"/>
                    </a:lnTo>
                    <a:lnTo>
                      <a:pt x="2398" y="122"/>
                    </a:lnTo>
                    <a:lnTo>
                      <a:pt x="2377" y="131"/>
                    </a:lnTo>
                    <a:lnTo>
                      <a:pt x="2364" y="142"/>
                    </a:lnTo>
                    <a:lnTo>
                      <a:pt x="2349" y="149"/>
                    </a:lnTo>
                    <a:lnTo>
                      <a:pt x="2323" y="157"/>
                    </a:lnTo>
                    <a:lnTo>
                      <a:pt x="2298" y="170"/>
                    </a:lnTo>
                    <a:lnTo>
                      <a:pt x="2270" y="174"/>
                    </a:lnTo>
                    <a:lnTo>
                      <a:pt x="2250" y="170"/>
                    </a:lnTo>
                    <a:lnTo>
                      <a:pt x="2206" y="175"/>
                    </a:lnTo>
                    <a:lnTo>
                      <a:pt x="2196" y="187"/>
                    </a:lnTo>
                    <a:lnTo>
                      <a:pt x="2169" y="183"/>
                    </a:lnTo>
                    <a:lnTo>
                      <a:pt x="2143" y="191"/>
                    </a:lnTo>
                    <a:lnTo>
                      <a:pt x="2143" y="204"/>
                    </a:lnTo>
                    <a:lnTo>
                      <a:pt x="2138" y="216"/>
                    </a:lnTo>
                    <a:lnTo>
                      <a:pt x="2126" y="222"/>
                    </a:lnTo>
                    <a:lnTo>
                      <a:pt x="2118" y="217"/>
                    </a:lnTo>
                    <a:lnTo>
                      <a:pt x="2131" y="202"/>
                    </a:lnTo>
                    <a:lnTo>
                      <a:pt x="2135" y="191"/>
                    </a:lnTo>
                    <a:lnTo>
                      <a:pt x="2123" y="183"/>
                    </a:lnTo>
                    <a:lnTo>
                      <a:pt x="2098" y="187"/>
                    </a:lnTo>
                    <a:lnTo>
                      <a:pt x="2063" y="191"/>
                    </a:lnTo>
                    <a:lnTo>
                      <a:pt x="1991" y="193"/>
                    </a:lnTo>
                    <a:lnTo>
                      <a:pt x="1951" y="195"/>
                    </a:lnTo>
                    <a:lnTo>
                      <a:pt x="1933" y="204"/>
                    </a:lnTo>
                    <a:lnTo>
                      <a:pt x="1933" y="219"/>
                    </a:lnTo>
                    <a:lnTo>
                      <a:pt x="1950" y="217"/>
                    </a:lnTo>
                    <a:lnTo>
                      <a:pt x="1979" y="222"/>
                    </a:lnTo>
                    <a:lnTo>
                      <a:pt x="1975" y="230"/>
                    </a:lnTo>
                    <a:lnTo>
                      <a:pt x="1962" y="234"/>
                    </a:lnTo>
                    <a:lnTo>
                      <a:pt x="1943" y="234"/>
                    </a:lnTo>
                    <a:lnTo>
                      <a:pt x="1930" y="249"/>
                    </a:lnTo>
                    <a:lnTo>
                      <a:pt x="1921" y="266"/>
                    </a:lnTo>
                    <a:lnTo>
                      <a:pt x="1909" y="251"/>
                    </a:lnTo>
                    <a:lnTo>
                      <a:pt x="1918" y="235"/>
                    </a:lnTo>
                    <a:lnTo>
                      <a:pt x="1906" y="249"/>
                    </a:lnTo>
                    <a:lnTo>
                      <a:pt x="1895" y="242"/>
                    </a:lnTo>
                    <a:lnTo>
                      <a:pt x="1892" y="230"/>
                    </a:lnTo>
                    <a:lnTo>
                      <a:pt x="1900" y="219"/>
                    </a:lnTo>
                    <a:lnTo>
                      <a:pt x="1911" y="221"/>
                    </a:lnTo>
                    <a:lnTo>
                      <a:pt x="1911" y="211"/>
                    </a:lnTo>
                    <a:lnTo>
                      <a:pt x="1897" y="204"/>
                    </a:lnTo>
                    <a:lnTo>
                      <a:pt x="1851" y="206"/>
                    </a:lnTo>
                    <a:lnTo>
                      <a:pt x="1830" y="217"/>
                    </a:lnTo>
                    <a:lnTo>
                      <a:pt x="1814" y="229"/>
                    </a:lnTo>
                    <a:lnTo>
                      <a:pt x="1805" y="222"/>
                    </a:lnTo>
                    <a:lnTo>
                      <a:pt x="1770" y="221"/>
                    </a:lnTo>
                    <a:lnTo>
                      <a:pt x="1751" y="238"/>
                    </a:lnTo>
                    <a:lnTo>
                      <a:pt x="1749" y="251"/>
                    </a:lnTo>
                    <a:lnTo>
                      <a:pt x="1756" y="268"/>
                    </a:lnTo>
                    <a:lnTo>
                      <a:pt x="1753" y="282"/>
                    </a:lnTo>
                    <a:lnTo>
                      <a:pt x="1730" y="298"/>
                    </a:lnTo>
                    <a:lnTo>
                      <a:pt x="1716" y="292"/>
                    </a:lnTo>
                    <a:lnTo>
                      <a:pt x="1712" y="277"/>
                    </a:lnTo>
                    <a:lnTo>
                      <a:pt x="1704" y="266"/>
                    </a:lnTo>
                    <a:lnTo>
                      <a:pt x="1712" y="258"/>
                    </a:lnTo>
                    <a:lnTo>
                      <a:pt x="1726" y="251"/>
                    </a:lnTo>
                    <a:lnTo>
                      <a:pt x="1728" y="238"/>
                    </a:lnTo>
                    <a:lnTo>
                      <a:pt x="1717" y="225"/>
                    </a:lnTo>
                    <a:lnTo>
                      <a:pt x="1677" y="219"/>
                    </a:lnTo>
                    <a:lnTo>
                      <a:pt x="1649" y="235"/>
                    </a:lnTo>
                    <a:lnTo>
                      <a:pt x="1612" y="258"/>
                    </a:lnTo>
                    <a:lnTo>
                      <a:pt x="1590" y="277"/>
                    </a:lnTo>
                    <a:lnTo>
                      <a:pt x="1567" y="292"/>
                    </a:lnTo>
                    <a:lnTo>
                      <a:pt x="1546" y="313"/>
                    </a:lnTo>
                    <a:lnTo>
                      <a:pt x="1542" y="328"/>
                    </a:lnTo>
                    <a:lnTo>
                      <a:pt x="1532" y="336"/>
                    </a:lnTo>
                    <a:lnTo>
                      <a:pt x="1521" y="345"/>
                    </a:lnTo>
                    <a:lnTo>
                      <a:pt x="1502" y="341"/>
                    </a:lnTo>
                    <a:lnTo>
                      <a:pt x="1495" y="342"/>
                    </a:lnTo>
                    <a:lnTo>
                      <a:pt x="1480" y="323"/>
                    </a:lnTo>
                    <a:lnTo>
                      <a:pt x="1473" y="311"/>
                    </a:lnTo>
                    <a:lnTo>
                      <a:pt x="1453" y="313"/>
                    </a:lnTo>
                    <a:lnTo>
                      <a:pt x="1458" y="328"/>
                    </a:lnTo>
                    <a:lnTo>
                      <a:pt x="1448" y="328"/>
                    </a:lnTo>
                    <a:lnTo>
                      <a:pt x="1441" y="323"/>
                    </a:lnTo>
                    <a:lnTo>
                      <a:pt x="1430" y="324"/>
                    </a:lnTo>
                    <a:lnTo>
                      <a:pt x="1437" y="329"/>
                    </a:lnTo>
                    <a:lnTo>
                      <a:pt x="1439" y="339"/>
                    </a:lnTo>
                    <a:lnTo>
                      <a:pt x="1444" y="352"/>
                    </a:lnTo>
                    <a:lnTo>
                      <a:pt x="1423" y="365"/>
                    </a:lnTo>
                    <a:lnTo>
                      <a:pt x="1404" y="373"/>
                    </a:lnTo>
                    <a:lnTo>
                      <a:pt x="1390" y="371"/>
                    </a:lnTo>
                    <a:lnTo>
                      <a:pt x="1379" y="358"/>
                    </a:lnTo>
                    <a:lnTo>
                      <a:pt x="1356" y="368"/>
                    </a:lnTo>
                    <a:lnTo>
                      <a:pt x="1356" y="384"/>
                    </a:lnTo>
                    <a:lnTo>
                      <a:pt x="1346" y="399"/>
                    </a:lnTo>
                    <a:lnTo>
                      <a:pt x="1342" y="412"/>
                    </a:lnTo>
                    <a:lnTo>
                      <a:pt x="1334" y="404"/>
                    </a:lnTo>
                    <a:lnTo>
                      <a:pt x="1302" y="405"/>
                    </a:lnTo>
                    <a:lnTo>
                      <a:pt x="1293" y="399"/>
                    </a:lnTo>
                    <a:lnTo>
                      <a:pt x="1278" y="407"/>
                    </a:lnTo>
                    <a:lnTo>
                      <a:pt x="1276" y="423"/>
                    </a:lnTo>
                    <a:lnTo>
                      <a:pt x="1271" y="435"/>
                    </a:lnTo>
                    <a:lnTo>
                      <a:pt x="1260" y="443"/>
                    </a:lnTo>
                    <a:lnTo>
                      <a:pt x="1246" y="441"/>
                    </a:lnTo>
                    <a:lnTo>
                      <a:pt x="1235" y="435"/>
                    </a:lnTo>
                    <a:lnTo>
                      <a:pt x="1220" y="444"/>
                    </a:lnTo>
                    <a:lnTo>
                      <a:pt x="1197" y="446"/>
                    </a:lnTo>
                    <a:lnTo>
                      <a:pt x="1171" y="457"/>
                    </a:lnTo>
                    <a:lnTo>
                      <a:pt x="1149" y="469"/>
                    </a:lnTo>
                    <a:lnTo>
                      <a:pt x="1137" y="477"/>
                    </a:lnTo>
                    <a:lnTo>
                      <a:pt x="1125" y="477"/>
                    </a:lnTo>
                    <a:lnTo>
                      <a:pt x="1103" y="488"/>
                    </a:lnTo>
                    <a:lnTo>
                      <a:pt x="1088" y="488"/>
                    </a:lnTo>
                    <a:lnTo>
                      <a:pt x="1060" y="485"/>
                    </a:lnTo>
                    <a:lnTo>
                      <a:pt x="1042" y="485"/>
                    </a:lnTo>
                    <a:lnTo>
                      <a:pt x="1035" y="497"/>
                    </a:lnTo>
                    <a:lnTo>
                      <a:pt x="1030" y="510"/>
                    </a:lnTo>
                    <a:lnTo>
                      <a:pt x="1022" y="525"/>
                    </a:lnTo>
                    <a:lnTo>
                      <a:pt x="1006" y="517"/>
                    </a:lnTo>
                    <a:lnTo>
                      <a:pt x="984" y="516"/>
                    </a:lnTo>
                    <a:lnTo>
                      <a:pt x="979" y="525"/>
                    </a:lnTo>
                    <a:lnTo>
                      <a:pt x="976" y="538"/>
                    </a:lnTo>
                    <a:lnTo>
                      <a:pt x="959" y="542"/>
                    </a:lnTo>
                    <a:lnTo>
                      <a:pt x="947" y="561"/>
                    </a:lnTo>
                    <a:lnTo>
                      <a:pt x="935" y="564"/>
                    </a:lnTo>
                    <a:lnTo>
                      <a:pt x="921" y="564"/>
                    </a:lnTo>
                    <a:lnTo>
                      <a:pt x="906" y="553"/>
                    </a:lnTo>
                    <a:lnTo>
                      <a:pt x="901" y="534"/>
                    </a:lnTo>
                    <a:lnTo>
                      <a:pt x="883" y="525"/>
                    </a:lnTo>
                    <a:lnTo>
                      <a:pt x="867" y="532"/>
                    </a:lnTo>
                    <a:lnTo>
                      <a:pt x="859" y="550"/>
                    </a:lnTo>
                    <a:lnTo>
                      <a:pt x="867" y="542"/>
                    </a:lnTo>
                    <a:lnTo>
                      <a:pt x="891" y="545"/>
                    </a:lnTo>
                    <a:lnTo>
                      <a:pt x="894" y="557"/>
                    </a:lnTo>
                    <a:lnTo>
                      <a:pt x="891" y="572"/>
                    </a:lnTo>
                    <a:lnTo>
                      <a:pt x="888" y="589"/>
                    </a:lnTo>
                    <a:lnTo>
                      <a:pt x="876" y="595"/>
                    </a:lnTo>
                    <a:lnTo>
                      <a:pt x="860" y="590"/>
                    </a:lnTo>
                    <a:lnTo>
                      <a:pt x="835" y="595"/>
                    </a:lnTo>
                    <a:lnTo>
                      <a:pt x="835" y="602"/>
                    </a:lnTo>
                    <a:lnTo>
                      <a:pt x="843" y="624"/>
                    </a:lnTo>
                    <a:lnTo>
                      <a:pt x="835" y="632"/>
                    </a:lnTo>
                    <a:lnTo>
                      <a:pt x="821" y="624"/>
                    </a:lnTo>
                    <a:lnTo>
                      <a:pt x="809" y="621"/>
                    </a:lnTo>
                    <a:lnTo>
                      <a:pt x="806" y="632"/>
                    </a:lnTo>
                    <a:lnTo>
                      <a:pt x="799" y="641"/>
                    </a:lnTo>
                    <a:lnTo>
                      <a:pt x="796" y="658"/>
                    </a:lnTo>
                    <a:lnTo>
                      <a:pt x="785" y="665"/>
                    </a:lnTo>
                    <a:lnTo>
                      <a:pt x="783" y="675"/>
                    </a:lnTo>
                    <a:lnTo>
                      <a:pt x="771" y="668"/>
                    </a:lnTo>
                    <a:lnTo>
                      <a:pt x="759" y="662"/>
                    </a:lnTo>
                    <a:lnTo>
                      <a:pt x="745" y="668"/>
                    </a:lnTo>
                    <a:lnTo>
                      <a:pt x="738" y="677"/>
                    </a:lnTo>
                    <a:lnTo>
                      <a:pt x="725" y="673"/>
                    </a:lnTo>
                    <a:lnTo>
                      <a:pt x="701" y="677"/>
                    </a:lnTo>
                    <a:lnTo>
                      <a:pt x="716" y="692"/>
                    </a:lnTo>
                    <a:lnTo>
                      <a:pt x="709" y="711"/>
                    </a:lnTo>
                    <a:lnTo>
                      <a:pt x="711" y="725"/>
                    </a:lnTo>
                    <a:lnTo>
                      <a:pt x="706" y="741"/>
                    </a:lnTo>
                    <a:lnTo>
                      <a:pt x="677" y="764"/>
                    </a:lnTo>
                    <a:lnTo>
                      <a:pt x="662" y="771"/>
                    </a:lnTo>
                    <a:lnTo>
                      <a:pt x="627" y="771"/>
                    </a:lnTo>
                    <a:lnTo>
                      <a:pt x="625" y="778"/>
                    </a:lnTo>
                    <a:lnTo>
                      <a:pt x="638" y="778"/>
                    </a:lnTo>
                    <a:lnTo>
                      <a:pt x="643" y="790"/>
                    </a:lnTo>
                    <a:lnTo>
                      <a:pt x="633" y="803"/>
                    </a:lnTo>
                    <a:lnTo>
                      <a:pt x="616" y="818"/>
                    </a:lnTo>
                    <a:lnTo>
                      <a:pt x="602" y="842"/>
                    </a:lnTo>
                    <a:lnTo>
                      <a:pt x="597" y="858"/>
                    </a:lnTo>
                    <a:lnTo>
                      <a:pt x="585" y="865"/>
                    </a:lnTo>
                    <a:lnTo>
                      <a:pt x="570" y="868"/>
                    </a:lnTo>
                    <a:lnTo>
                      <a:pt x="560" y="874"/>
                    </a:lnTo>
                    <a:lnTo>
                      <a:pt x="560" y="889"/>
                    </a:lnTo>
                    <a:lnTo>
                      <a:pt x="548" y="904"/>
                    </a:lnTo>
                    <a:lnTo>
                      <a:pt x="539" y="928"/>
                    </a:lnTo>
                    <a:lnTo>
                      <a:pt x="531" y="959"/>
                    </a:lnTo>
                    <a:lnTo>
                      <a:pt x="526" y="978"/>
                    </a:lnTo>
                    <a:lnTo>
                      <a:pt x="522" y="1002"/>
                    </a:lnTo>
                    <a:lnTo>
                      <a:pt x="511" y="1043"/>
                    </a:lnTo>
                    <a:lnTo>
                      <a:pt x="499" y="1058"/>
                    </a:lnTo>
                    <a:lnTo>
                      <a:pt x="497" y="1067"/>
                    </a:lnTo>
                    <a:lnTo>
                      <a:pt x="511" y="1059"/>
                    </a:lnTo>
                    <a:lnTo>
                      <a:pt x="524" y="1048"/>
                    </a:lnTo>
                    <a:lnTo>
                      <a:pt x="524" y="1075"/>
                    </a:lnTo>
                    <a:lnTo>
                      <a:pt x="526" y="1103"/>
                    </a:lnTo>
                    <a:lnTo>
                      <a:pt x="527" y="1114"/>
                    </a:lnTo>
                    <a:lnTo>
                      <a:pt x="543" y="1121"/>
                    </a:lnTo>
                    <a:lnTo>
                      <a:pt x="546" y="1134"/>
                    </a:lnTo>
                    <a:lnTo>
                      <a:pt x="575" y="1134"/>
                    </a:lnTo>
                    <a:lnTo>
                      <a:pt x="587" y="1139"/>
                    </a:lnTo>
                    <a:lnTo>
                      <a:pt x="597" y="1153"/>
                    </a:lnTo>
                    <a:lnTo>
                      <a:pt x="589" y="1169"/>
                    </a:lnTo>
                    <a:lnTo>
                      <a:pt x="580" y="1186"/>
                    </a:lnTo>
                    <a:lnTo>
                      <a:pt x="592" y="1182"/>
                    </a:lnTo>
                    <a:lnTo>
                      <a:pt x="606" y="1189"/>
                    </a:lnTo>
                    <a:lnTo>
                      <a:pt x="609" y="1212"/>
                    </a:lnTo>
                    <a:lnTo>
                      <a:pt x="606" y="1234"/>
                    </a:lnTo>
                    <a:lnTo>
                      <a:pt x="606" y="1249"/>
                    </a:lnTo>
                    <a:lnTo>
                      <a:pt x="629" y="1247"/>
                    </a:lnTo>
                    <a:lnTo>
                      <a:pt x="638" y="1233"/>
                    </a:lnTo>
                    <a:lnTo>
                      <a:pt x="638" y="1207"/>
                    </a:lnTo>
                    <a:lnTo>
                      <a:pt x="655" y="1199"/>
                    </a:lnTo>
                    <a:lnTo>
                      <a:pt x="657" y="1218"/>
                    </a:lnTo>
                    <a:lnTo>
                      <a:pt x="652" y="1238"/>
                    </a:lnTo>
                    <a:lnTo>
                      <a:pt x="655" y="1260"/>
                    </a:lnTo>
                    <a:lnTo>
                      <a:pt x="646" y="1267"/>
                    </a:lnTo>
                    <a:lnTo>
                      <a:pt x="638" y="1259"/>
                    </a:lnTo>
                    <a:lnTo>
                      <a:pt x="609" y="1275"/>
                    </a:lnTo>
                    <a:lnTo>
                      <a:pt x="594" y="1280"/>
                    </a:lnTo>
                    <a:lnTo>
                      <a:pt x="585" y="1274"/>
                    </a:lnTo>
                    <a:lnTo>
                      <a:pt x="575" y="1241"/>
                    </a:lnTo>
                    <a:lnTo>
                      <a:pt x="557" y="1234"/>
                    </a:lnTo>
                    <a:lnTo>
                      <a:pt x="539" y="1236"/>
                    </a:lnTo>
                    <a:lnTo>
                      <a:pt x="518" y="1244"/>
                    </a:lnTo>
                    <a:lnTo>
                      <a:pt x="499" y="1257"/>
                    </a:lnTo>
                    <a:lnTo>
                      <a:pt x="489" y="1267"/>
                    </a:lnTo>
                    <a:lnTo>
                      <a:pt x="467" y="1260"/>
                    </a:lnTo>
                    <a:lnTo>
                      <a:pt x="448" y="1254"/>
                    </a:lnTo>
                    <a:lnTo>
                      <a:pt x="450" y="1241"/>
                    </a:lnTo>
                    <a:lnTo>
                      <a:pt x="450" y="1229"/>
                    </a:lnTo>
                    <a:lnTo>
                      <a:pt x="433" y="1229"/>
                    </a:lnTo>
                    <a:lnTo>
                      <a:pt x="419" y="1241"/>
                    </a:lnTo>
                    <a:lnTo>
                      <a:pt x="389" y="1251"/>
                    </a:lnTo>
                    <a:lnTo>
                      <a:pt x="366" y="1268"/>
                    </a:lnTo>
                    <a:lnTo>
                      <a:pt x="326" y="1283"/>
                    </a:lnTo>
                    <a:lnTo>
                      <a:pt x="275" y="1302"/>
                    </a:lnTo>
                    <a:lnTo>
                      <a:pt x="215" y="1328"/>
                    </a:lnTo>
                    <a:lnTo>
                      <a:pt x="192" y="1351"/>
                    </a:lnTo>
                    <a:lnTo>
                      <a:pt x="170" y="1364"/>
                    </a:lnTo>
                    <a:lnTo>
                      <a:pt x="157" y="1362"/>
                    </a:lnTo>
                    <a:lnTo>
                      <a:pt x="154" y="1372"/>
                    </a:lnTo>
                    <a:lnTo>
                      <a:pt x="143" y="1375"/>
                    </a:lnTo>
                    <a:lnTo>
                      <a:pt x="138" y="1354"/>
                    </a:lnTo>
                    <a:lnTo>
                      <a:pt x="131" y="1349"/>
                    </a:lnTo>
                    <a:lnTo>
                      <a:pt x="113" y="1347"/>
                    </a:lnTo>
                    <a:lnTo>
                      <a:pt x="100" y="1351"/>
                    </a:lnTo>
                    <a:lnTo>
                      <a:pt x="88" y="1356"/>
                    </a:lnTo>
                    <a:lnTo>
                      <a:pt x="90" y="1362"/>
                    </a:lnTo>
                    <a:lnTo>
                      <a:pt x="101" y="1358"/>
                    </a:lnTo>
                    <a:lnTo>
                      <a:pt x="119" y="1353"/>
                    </a:lnTo>
                    <a:lnTo>
                      <a:pt x="124" y="1356"/>
                    </a:lnTo>
                    <a:lnTo>
                      <a:pt x="126" y="1372"/>
                    </a:lnTo>
                    <a:lnTo>
                      <a:pt x="115" y="1387"/>
                    </a:lnTo>
                    <a:lnTo>
                      <a:pt x="83" y="1390"/>
                    </a:lnTo>
                    <a:lnTo>
                      <a:pt x="59" y="1394"/>
                    </a:lnTo>
                    <a:lnTo>
                      <a:pt x="47" y="1388"/>
                    </a:lnTo>
                    <a:lnTo>
                      <a:pt x="37" y="1372"/>
                    </a:lnTo>
                    <a:lnTo>
                      <a:pt x="27" y="1366"/>
                    </a:lnTo>
                    <a:lnTo>
                      <a:pt x="17" y="1374"/>
                    </a:lnTo>
                    <a:lnTo>
                      <a:pt x="5" y="1398"/>
                    </a:lnTo>
                    <a:lnTo>
                      <a:pt x="0" y="1428"/>
                    </a:lnTo>
                    <a:lnTo>
                      <a:pt x="19" y="1456"/>
                    </a:lnTo>
                    <a:lnTo>
                      <a:pt x="47" y="1462"/>
                    </a:lnTo>
                    <a:lnTo>
                      <a:pt x="90" y="1469"/>
                    </a:lnTo>
                    <a:lnTo>
                      <a:pt x="131" y="1471"/>
                    </a:lnTo>
                    <a:lnTo>
                      <a:pt x="161" y="1468"/>
                    </a:lnTo>
                    <a:lnTo>
                      <a:pt x="183" y="1448"/>
                    </a:lnTo>
                    <a:lnTo>
                      <a:pt x="204" y="1409"/>
                    </a:lnTo>
                    <a:lnTo>
                      <a:pt x="259" y="1382"/>
                    </a:lnTo>
                    <a:lnTo>
                      <a:pt x="355" y="1345"/>
                    </a:lnTo>
                    <a:lnTo>
                      <a:pt x="387" y="1340"/>
                    </a:lnTo>
                    <a:lnTo>
                      <a:pt x="434" y="1343"/>
                    </a:lnTo>
                    <a:lnTo>
                      <a:pt x="475" y="1366"/>
                    </a:lnTo>
                    <a:lnTo>
                      <a:pt x="485" y="1396"/>
                    </a:lnTo>
                    <a:lnTo>
                      <a:pt x="471" y="1426"/>
                    </a:lnTo>
                    <a:lnTo>
                      <a:pt x="445" y="1452"/>
                    </a:lnTo>
                    <a:lnTo>
                      <a:pt x="431" y="1475"/>
                    </a:lnTo>
                    <a:lnTo>
                      <a:pt x="426" y="1489"/>
                    </a:lnTo>
                    <a:lnTo>
                      <a:pt x="426" y="1512"/>
                    </a:lnTo>
                    <a:lnTo>
                      <a:pt x="433" y="1525"/>
                    </a:lnTo>
                    <a:lnTo>
                      <a:pt x="494" y="1512"/>
                    </a:lnTo>
                    <a:lnTo>
                      <a:pt x="529" y="1482"/>
                    </a:lnTo>
                    <a:lnTo>
                      <a:pt x="597" y="1421"/>
                    </a:lnTo>
                    <a:lnTo>
                      <a:pt x="680" y="1374"/>
                    </a:lnTo>
                    <a:lnTo>
                      <a:pt x="714" y="1364"/>
                    </a:lnTo>
                    <a:lnTo>
                      <a:pt x="764" y="1349"/>
                    </a:lnTo>
                    <a:lnTo>
                      <a:pt x="801" y="1340"/>
                    </a:lnTo>
                    <a:lnTo>
                      <a:pt x="832" y="1335"/>
                    </a:lnTo>
                    <a:lnTo>
                      <a:pt x="855" y="1338"/>
                    </a:lnTo>
                    <a:lnTo>
                      <a:pt x="871" y="1349"/>
                    </a:lnTo>
                    <a:lnTo>
                      <a:pt x="888" y="1356"/>
                    </a:lnTo>
                    <a:lnTo>
                      <a:pt x="901" y="1358"/>
                    </a:lnTo>
                    <a:lnTo>
                      <a:pt x="916" y="1353"/>
                    </a:lnTo>
                    <a:lnTo>
                      <a:pt x="921" y="1332"/>
                    </a:lnTo>
                    <a:lnTo>
                      <a:pt x="923" y="1317"/>
                    </a:lnTo>
                    <a:lnTo>
                      <a:pt x="935" y="1309"/>
                    </a:lnTo>
                    <a:lnTo>
                      <a:pt x="923" y="1298"/>
                    </a:lnTo>
                    <a:lnTo>
                      <a:pt x="925" y="1285"/>
                    </a:lnTo>
                    <a:lnTo>
                      <a:pt x="943" y="1268"/>
                    </a:lnTo>
                    <a:lnTo>
                      <a:pt x="960" y="1254"/>
                    </a:lnTo>
                    <a:lnTo>
                      <a:pt x="965" y="1241"/>
                    </a:lnTo>
                    <a:lnTo>
                      <a:pt x="945" y="1251"/>
                    </a:lnTo>
                    <a:lnTo>
                      <a:pt x="937" y="1242"/>
                    </a:lnTo>
                    <a:lnTo>
                      <a:pt x="934" y="1223"/>
                    </a:lnTo>
                    <a:lnTo>
                      <a:pt x="932" y="1205"/>
                    </a:lnTo>
                    <a:lnTo>
                      <a:pt x="940" y="1202"/>
                    </a:lnTo>
                    <a:lnTo>
                      <a:pt x="960" y="1207"/>
                    </a:lnTo>
                    <a:lnTo>
                      <a:pt x="953" y="1182"/>
                    </a:lnTo>
                    <a:lnTo>
                      <a:pt x="953" y="1134"/>
                    </a:lnTo>
                    <a:lnTo>
                      <a:pt x="981" y="1109"/>
                    </a:lnTo>
                    <a:lnTo>
                      <a:pt x="1008" y="1092"/>
                    </a:lnTo>
                    <a:lnTo>
                      <a:pt x="1022" y="1077"/>
                    </a:lnTo>
                    <a:lnTo>
                      <a:pt x="1032" y="1084"/>
                    </a:lnTo>
                    <a:lnTo>
                      <a:pt x="1054" y="1088"/>
                    </a:lnTo>
                    <a:lnTo>
                      <a:pt x="1072" y="1092"/>
                    </a:lnTo>
                    <a:lnTo>
                      <a:pt x="1091" y="1101"/>
                    </a:lnTo>
                    <a:lnTo>
                      <a:pt x="1123" y="1079"/>
                    </a:lnTo>
                    <a:lnTo>
                      <a:pt x="1144" y="1077"/>
                    </a:lnTo>
                    <a:lnTo>
                      <a:pt x="1135" y="1088"/>
                    </a:lnTo>
                    <a:lnTo>
                      <a:pt x="1141" y="1098"/>
                    </a:lnTo>
                    <a:lnTo>
                      <a:pt x="1167" y="1095"/>
                    </a:lnTo>
                    <a:lnTo>
                      <a:pt x="1191" y="1084"/>
                    </a:lnTo>
                    <a:lnTo>
                      <a:pt x="1208" y="1080"/>
                    </a:lnTo>
                    <a:lnTo>
                      <a:pt x="1230" y="1084"/>
                    </a:lnTo>
                    <a:lnTo>
                      <a:pt x="1235" y="1071"/>
                    </a:lnTo>
                    <a:lnTo>
                      <a:pt x="1247" y="1064"/>
                    </a:lnTo>
                    <a:lnTo>
                      <a:pt x="1254" y="1077"/>
                    </a:lnTo>
                    <a:lnTo>
                      <a:pt x="1249" y="1090"/>
                    </a:lnTo>
                    <a:lnTo>
                      <a:pt x="1249" y="1103"/>
                    </a:lnTo>
                    <a:lnTo>
                      <a:pt x="1269" y="1090"/>
                    </a:lnTo>
                    <a:lnTo>
                      <a:pt x="1298" y="1067"/>
                    </a:lnTo>
                    <a:lnTo>
                      <a:pt x="1327" y="1028"/>
                    </a:lnTo>
                    <a:lnTo>
                      <a:pt x="1341" y="1024"/>
                    </a:lnTo>
                    <a:lnTo>
                      <a:pt x="1354" y="1027"/>
                    </a:lnTo>
                    <a:lnTo>
                      <a:pt x="1363" y="1045"/>
                    </a:lnTo>
                    <a:lnTo>
                      <a:pt x="1376" y="1067"/>
                    </a:lnTo>
                    <a:lnTo>
                      <a:pt x="1397" y="1071"/>
                    </a:lnTo>
                    <a:lnTo>
                      <a:pt x="1409" y="1069"/>
                    </a:lnTo>
                    <a:lnTo>
                      <a:pt x="1425" y="1084"/>
                    </a:lnTo>
                    <a:lnTo>
                      <a:pt x="1444" y="1079"/>
                    </a:lnTo>
                    <a:lnTo>
                      <a:pt x="1456" y="1069"/>
                    </a:lnTo>
                    <a:lnTo>
                      <a:pt x="1466" y="1066"/>
                    </a:lnTo>
                    <a:lnTo>
                      <a:pt x="1488" y="1067"/>
                    </a:lnTo>
                    <a:lnTo>
                      <a:pt x="1509" y="1046"/>
                    </a:lnTo>
                    <a:lnTo>
                      <a:pt x="1517" y="1028"/>
                    </a:lnTo>
                    <a:lnTo>
                      <a:pt x="1524" y="1027"/>
                    </a:lnTo>
                    <a:lnTo>
                      <a:pt x="1521" y="1043"/>
                    </a:lnTo>
                    <a:lnTo>
                      <a:pt x="1524" y="1048"/>
                    </a:lnTo>
                    <a:lnTo>
                      <a:pt x="1546" y="1045"/>
                    </a:lnTo>
                    <a:lnTo>
                      <a:pt x="1565" y="1024"/>
                    </a:lnTo>
                    <a:lnTo>
                      <a:pt x="1573" y="1004"/>
                    </a:lnTo>
                    <a:lnTo>
                      <a:pt x="1592" y="1007"/>
                    </a:lnTo>
                    <a:lnTo>
                      <a:pt x="1593" y="999"/>
                    </a:lnTo>
                    <a:lnTo>
                      <a:pt x="1585" y="991"/>
                    </a:lnTo>
                    <a:lnTo>
                      <a:pt x="1588" y="972"/>
                    </a:lnTo>
                    <a:lnTo>
                      <a:pt x="1595" y="964"/>
                    </a:lnTo>
                    <a:lnTo>
                      <a:pt x="1607" y="959"/>
                    </a:lnTo>
                    <a:lnTo>
                      <a:pt x="1616" y="952"/>
                    </a:lnTo>
                    <a:lnTo>
                      <a:pt x="1621" y="933"/>
                    </a:lnTo>
                    <a:lnTo>
                      <a:pt x="1616" y="919"/>
                    </a:lnTo>
                    <a:lnTo>
                      <a:pt x="1630" y="921"/>
                    </a:lnTo>
                    <a:lnTo>
                      <a:pt x="1636" y="913"/>
                    </a:lnTo>
                    <a:lnTo>
                      <a:pt x="1637" y="899"/>
                    </a:lnTo>
                    <a:lnTo>
                      <a:pt x="1649" y="895"/>
                    </a:lnTo>
                    <a:lnTo>
                      <a:pt x="1704" y="912"/>
                    </a:lnTo>
                    <a:lnTo>
                      <a:pt x="1731" y="912"/>
                    </a:lnTo>
                    <a:lnTo>
                      <a:pt x="1755" y="897"/>
                    </a:lnTo>
                    <a:lnTo>
                      <a:pt x="1770" y="863"/>
                    </a:lnTo>
                    <a:lnTo>
                      <a:pt x="1779" y="837"/>
                    </a:lnTo>
                    <a:lnTo>
                      <a:pt x="1804" y="780"/>
                    </a:lnTo>
                    <a:lnTo>
                      <a:pt x="1814" y="771"/>
                    </a:lnTo>
                    <a:lnTo>
                      <a:pt x="1819" y="752"/>
                    </a:lnTo>
                    <a:lnTo>
                      <a:pt x="1833" y="746"/>
                    </a:lnTo>
                    <a:lnTo>
                      <a:pt x="1862" y="733"/>
                    </a:lnTo>
                    <a:lnTo>
                      <a:pt x="1892" y="725"/>
                    </a:lnTo>
                    <a:lnTo>
                      <a:pt x="1918" y="715"/>
                    </a:lnTo>
                    <a:lnTo>
                      <a:pt x="1935" y="699"/>
                    </a:lnTo>
                    <a:lnTo>
                      <a:pt x="1943" y="677"/>
                    </a:lnTo>
                    <a:lnTo>
                      <a:pt x="1953" y="691"/>
                    </a:lnTo>
                    <a:lnTo>
                      <a:pt x="1968" y="691"/>
                    </a:lnTo>
                    <a:lnTo>
                      <a:pt x="1982" y="684"/>
                    </a:lnTo>
                    <a:lnTo>
                      <a:pt x="2018" y="657"/>
                    </a:lnTo>
                    <a:lnTo>
                      <a:pt x="2045" y="644"/>
                    </a:lnTo>
                    <a:lnTo>
                      <a:pt x="2084" y="626"/>
                    </a:lnTo>
                    <a:lnTo>
                      <a:pt x="2098" y="611"/>
                    </a:lnTo>
                    <a:lnTo>
                      <a:pt x="2107" y="595"/>
                    </a:lnTo>
                    <a:lnTo>
                      <a:pt x="2111" y="576"/>
                    </a:lnTo>
                    <a:lnTo>
                      <a:pt x="2119" y="564"/>
                    </a:lnTo>
                    <a:lnTo>
                      <a:pt x="2113" y="545"/>
                    </a:lnTo>
                    <a:lnTo>
                      <a:pt x="2113" y="537"/>
                    </a:lnTo>
                    <a:lnTo>
                      <a:pt x="2123" y="530"/>
                    </a:lnTo>
                    <a:lnTo>
                      <a:pt x="2165" y="524"/>
                    </a:lnTo>
                    <a:lnTo>
                      <a:pt x="2194" y="527"/>
                    </a:lnTo>
                    <a:lnTo>
                      <a:pt x="2237" y="551"/>
                    </a:lnTo>
                    <a:lnTo>
                      <a:pt x="2259" y="555"/>
                    </a:lnTo>
                    <a:lnTo>
                      <a:pt x="2298" y="543"/>
                    </a:lnTo>
                    <a:lnTo>
                      <a:pt x="2316" y="543"/>
                    </a:lnTo>
                    <a:lnTo>
                      <a:pt x="2342" y="570"/>
                    </a:lnTo>
                    <a:lnTo>
                      <a:pt x="2349" y="553"/>
                    </a:lnTo>
                    <a:lnTo>
                      <a:pt x="2364" y="550"/>
                    </a:lnTo>
                    <a:lnTo>
                      <a:pt x="2403" y="545"/>
                    </a:lnTo>
                    <a:lnTo>
                      <a:pt x="2442" y="550"/>
                    </a:lnTo>
                    <a:lnTo>
                      <a:pt x="2520" y="550"/>
                    </a:lnTo>
                    <a:lnTo>
                      <a:pt x="2559" y="553"/>
                    </a:lnTo>
                    <a:lnTo>
                      <a:pt x="2607" y="543"/>
                    </a:lnTo>
                    <a:lnTo>
                      <a:pt x="2644" y="550"/>
                    </a:lnTo>
                    <a:lnTo>
                      <a:pt x="2686" y="550"/>
                    </a:lnTo>
                    <a:lnTo>
                      <a:pt x="2720" y="550"/>
                    </a:lnTo>
                    <a:lnTo>
                      <a:pt x="2783" y="572"/>
                    </a:lnTo>
                    <a:lnTo>
                      <a:pt x="2824" y="561"/>
                    </a:lnTo>
                    <a:lnTo>
                      <a:pt x="2915" y="558"/>
                    </a:lnTo>
                    <a:lnTo>
                      <a:pt x="2963" y="558"/>
                    </a:lnTo>
                    <a:lnTo>
                      <a:pt x="3005" y="551"/>
                    </a:lnTo>
                    <a:lnTo>
                      <a:pt x="3033" y="557"/>
                    </a:lnTo>
                    <a:lnTo>
                      <a:pt x="3085" y="581"/>
                    </a:lnTo>
                    <a:lnTo>
                      <a:pt x="3126" y="608"/>
                    </a:lnTo>
                    <a:lnTo>
                      <a:pt x="3175" y="641"/>
                    </a:lnTo>
                    <a:lnTo>
                      <a:pt x="3204" y="662"/>
                    </a:lnTo>
                    <a:lnTo>
                      <a:pt x="3219" y="675"/>
                    </a:lnTo>
                    <a:lnTo>
                      <a:pt x="3224" y="705"/>
                    </a:lnTo>
                    <a:lnTo>
                      <a:pt x="3226" y="733"/>
                    </a:lnTo>
                    <a:lnTo>
                      <a:pt x="3221" y="752"/>
                    </a:lnTo>
                    <a:lnTo>
                      <a:pt x="3194" y="780"/>
                    </a:lnTo>
                    <a:lnTo>
                      <a:pt x="3150" y="784"/>
                    </a:lnTo>
                    <a:lnTo>
                      <a:pt x="3124" y="784"/>
                    </a:lnTo>
                    <a:lnTo>
                      <a:pt x="3102" y="797"/>
                    </a:lnTo>
                    <a:lnTo>
                      <a:pt x="3050" y="812"/>
                    </a:lnTo>
                    <a:lnTo>
                      <a:pt x="3017" y="814"/>
                    </a:lnTo>
                    <a:lnTo>
                      <a:pt x="2990" y="805"/>
                    </a:lnTo>
                    <a:lnTo>
                      <a:pt x="2966" y="806"/>
                    </a:lnTo>
                    <a:lnTo>
                      <a:pt x="2947" y="808"/>
                    </a:lnTo>
                    <a:lnTo>
                      <a:pt x="2921" y="805"/>
                    </a:lnTo>
                    <a:lnTo>
                      <a:pt x="2900" y="811"/>
                    </a:lnTo>
                    <a:lnTo>
                      <a:pt x="2819" y="808"/>
                    </a:lnTo>
                    <a:lnTo>
                      <a:pt x="2776" y="814"/>
                    </a:lnTo>
                    <a:lnTo>
                      <a:pt x="2746" y="819"/>
                    </a:lnTo>
                    <a:lnTo>
                      <a:pt x="2731" y="829"/>
                    </a:lnTo>
                    <a:lnTo>
                      <a:pt x="2722" y="848"/>
                    </a:lnTo>
                    <a:lnTo>
                      <a:pt x="2737" y="868"/>
                    </a:lnTo>
                    <a:lnTo>
                      <a:pt x="2756" y="887"/>
                    </a:lnTo>
                    <a:lnTo>
                      <a:pt x="2771" y="866"/>
                    </a:lnTo>
                    <a:lnTo>
                      <a:pt x="2782" y="866"/>
                    </a:lnTo>
                    <a:lnTo>
                      <a:pt x="2791" y="876"/>
                    </a:lnTo>
                    <a:lnTo>
                      <a:pt x="2788" y="892"/>
                    </a:lnTo>
                    <a:lnTo>
                      <a:pt x="2791" y="908"/>
                    </a:lnTo>
                    <a:lnTo>
                      <a:pt x="2817" y="912"/>
                    </a:lnTo>
                    <a:lnTo>
                      <a:pt x="2836" y="923"/>
                    </a:lnTo>
                    <a:lnTo>
                      <a:pt x="2866" y="942"/>
                    </a:lnTo>
                    <a:lnTo>
                      <a:pt x="2892" y="960"/>
                    </a:lnTo>
                    <a:lnTo>
                      <a:pt x="2926" y="972"/>
                    </a:lnTo>
                    <a:lnTo>
                      <a:pt x="2951" y="978"/>
                    </a:lnTo>
                    <a:lnTo>
                      <a:pt x="2994" y="988"/>
                    </a:lnTo>
                    <a:lnTo>
                      <a:pt x="3029" y="1019"/>
                    </a:lnTo>
                    <a:lnTo>
                      <a:pt x="3029" y="1032"/>
                    </a:lnTo>
                    <a:lnTo>
                      <a:pt x="3036" y="1051"/>
                    </a:lnTo>
                    <a:lnTo>
                      <a:pt x="3041" y="1046"/>
                    </a:lnTo>
                    <a:lnTo>
                      <a:pt x="3065" y="1071"/>
                    </a:lnTo>
                    <a:lnTo>
                      <a:pt x="3077" y="1075"/>
                    </a:lnTo>
                    <a:lnTo>
                      <a:pt x="3087" y="1074"/>
                    </a:lnTo>
                    <a:lnTo>
                      <a:pt x="3122" y="1082"/>
                    </a:lnTo>
                    <a:lnTo>
                      <a:pt x="3129" y="1080"/>
                    </a:lnTo>
                    <a:lnTo>
                      <a:pt x="3140" y="1074"/>
                    </a:lnTo>
                    <a:lnTo>
                      <a:pt x="3146" y="1062"/>
                    </a:lnTo>
                    <a:lnTo>
                      <a:pt x="3175" y="1051"/>
                    </a:lnTo>
                    <a:lnTo>
                      <a:pt x="3194" y="1059"/>
                    </a:lnTo>
                    <a:lnTo>
                      <a:pt x="3208" y="1054"/>
                    </a:lnTo>
                    <a:lnTo>
                      <a:pt x="3236" y="1041"/>
                    </a:lnTo>
                    <a:lnTo>
                      <a:pt x="3250" y="1056"/>
                    </a:lnTo>
                    <a:lnTo>
                      <a:pt x="3280" y="1058"/>
                    </a:lnTo>
                    <a:lnTo>
                      <a:pt x="3294" y="1058"/>
                    </a:lnTo>
                    <a:lnTo>
                      <a:pt x="3297" y="1080"/>
                    </a:lnTo>
                    <a:lnTo>
                      <a:pt x="3306" y="1080"/>
                    </a:lnTo>
                    <a:lnTo>
                      <a:pt x="3324" y="1069"/>
                    </a:lnTo>
                    <a:lnTo>
                      <a:pt x="3352" y="1054"/>
                    </a:lnTo>
                    <a:lnTo>
                      <a:pt x="3382" y="1058"/>
                    </a:lnTo>
                    <a:lnTo>
                      <a:pt x="3382" y="1074"/>
                    </a:lnTo>
                    <a:lnTo>
                      <a:pt x="3391" y="1079"/>
                    </a:lnTo>
                    <a:lnTo>
                      <a:pt x="3403" y="1074"/>
                    </a:lnTo>
                    <a:lnTo>
                      <a:pt x="3455" y="1074"/>
                    </a:lnTo>
                    <a:lnTo>
                      <a:pt x="3479" y="1088"/>
                    </a:lnTo>
                    <a:lnTo>
                      <a:pt x="3487" y="1113"/>
                    </a:lnTo>
                    <a:lnTo>
                      <a:pt x="3487" y="1135"/>
                    </a:lnTo>
                    <a:lnTo>
                      <a:pt x="3494" y="1158"/>
                    </a:lnTo>
                    <a:lnTo>
                      <a:pt x="3523" y="1176"/>
                    </a:lnTo>
                    <a:lnTo>
                      <a:pt x="3557" y="1173"/>
                    </a:lnTo>
                    <a:lnTo>
                      <a:pt x="3550" y="1165"/>
                    </a:lnTo>
                    <a:lnTo>
                      <a:pt x="3557" y="1158"/>
                    </a:lnTo>
                    <a:lnTo>
                      <a:pt x="3579" y="1161"/>
                    </a:lnTo>
                    <a:lnTo>
                      <a:pt x="3594" y="1171"/>
                    </a:lnTo>
                    <a:lnTo>
                      <a:pt x="3592" y="1140"/>
                    </a:lnTo>
                    <a:lnTo>
                      <a:pt x="3592" y="1126"/>
                    </a:lnTo>
                    <a:lnTo>
                      <a:pt x="3610" y="1116"/>
                    </a:lnTo>
                    <a:lnTo>
                      <a:pt x="3620" y="1111"/>
                    </a:lnTo>
                    <a:lnTo>
                      <a:pt x="3627" y="1100"/>
                    </a:lnTo>
                    <a:lnTo>
                      <a:pt x="3636" y="1114"/>
                    </a:lnTo>
                    <a:lnTo>
                      <a:pt x="3650" y="1153"/>
                    </a:lnTo>
                    <a:lnTo>
                      <a:pt x="3657" y="1165"/>
                    </a:lnTo>
                    <a:lnTo>
                      <a:pt x="3660" y="1181"/>
                    </a:lnTo>
                    <a:lnTo>
                      <a:pt x="3642" y="1199"/>
                    </a:lnTo>
                    <a:lnTo>
                      <a:pt x="3636" y="1207"/>
                    </a:lnTo>
                    <a:lnTo>
                      <a:pt x="3645" y="1207"/>
                    </a:lnTo>
                    <a:lnTo>
                      <a:pt x="3654" y="1199"/>
                    </a:lnTo>
                    <a:lnTo>
                      <a:pt x="3657" y="1178"/>
                    </a:lnTo>
                    <a:lnTo>
                      <a:pt x="3662" y="1161"/>
                    </a:lnTo>
                    <a:lnTo>
                      <a:pt x="3659" y="1127"/>
                    </a:lnTo>
                    <a:lnTo>
                      <a:pt x="3659" y="1041"/>
                    </a:lnTo>
                    <a:lnTo>
                      <a:pt x="3655" y="999"/>
                    </a:lnTo>
                    <a:lnTo>
                      <a:pt x="3645" y="978"/>
                    </a:lnTo>
                    <a:lnTo>
                      <a:pt x="3654" y="968"/>
                    </a:lnTo>
                    <a:lnTo>
                      <a:pt x="3667" y="968"/>
                    </a:lnTo>
                    <a:lnTo>
                      <a:pt x="3687" y="983"/>
                    </a:lnTo>
                    <a:lnTo>
                      <a:pt x="3710" y="1009"/>
                    </a:lnTo>
                    <a:lnTo>
                      <a:pt x="3722" y="1051"/>
                    </a:lnTo>
                    <a:lnTo>
                      <a:pt x="3723" y="1092"/>
                    </a:lnTo>
                    <a:lnTo>
                      <a:pt x="3735" y="1124"/>
                    </a:lnTo>
                    <a:lnTo>
                      <a:pt x="3745" y="1148"/>
                    </a:lnTo>
                    <a:lnTo>
                      <a:pt x="3759" y="1163"/>
                    </a:lnTo>
                    <a:lnTo>
                      <a:pt x="3778" y="1182"/>
                    </a:lnTo>
                    <a:lnTo>
                      <a:pt x="3845" y="1199"/>
                    </a:lnTo>
                    <a:lnTo>
                      <a:pt x="3874" y="1213"/>
                    </a:lnTo>
                    <a:lnTo>
                      <a:pt x="3927" y="1221"/>
                    </a:lnTo>
                    <a:lnTo>
                      <a:pt x="3997" y="1220"/>
                    </a:lnTo>
                    <a:lnTo>
                      <a:pt x="4034" y="1212"/>
                    </a:lnTo>
                    <a:lnTo>
                      <a:pt x="4086" y="1208"/>
                    </a:lnTo>
                    <a:lnTo>
                      <a:pt x="4127" y="1210"/>
                    </a:lnTo>
                    <a:lnTo>
                      <a:pt x="4166" y="1210"/>
                    </a:lnTo>
                    <a:lnTo>
                      <a:pt x="4193" y="1210"/>
                    </a:lnTo>
                    <a:lnTo>
                      <a:pt x="4224" y="1215"/>
                    </a:lnTo>
                    <a:lnTo>
                      <a:pt x="4244" y="1215"/>
                    </a:lnTo>
                    <a:lnTo>
                      <a:pt x="4275" y="1207"/>
                    </a:lnTo>
                    <a:lnTo>
                      <a:pt x="4299" y="1205"/>
                    </a:lnTo>
                    <a:lnTo>
                      <a:pt x="4327" y="1212"/>
                    </a:lnTo>
                    <a:lnTo>
                      <a:pt x="4356" y="1221"/>
                    </a:lnTo>
                    <a:lnTo>
                      <a:pt x="4376" y="1231"/>
                    </a:lnTo>
                    <a:lnTo>
                      <a:pt x="4383" y="1218"/>
                    </a:lnTo>
                    <a:lnTo>
                      <a:pt x="4381" y="1187"/>
                    </a:lnTo>
                    <a:lnTo>
                      <a:pt x="4373" y="1176"/>
                    </a:lnTo>
                    <a:lnTo>
                      <a:pt x="4362" y="1176"/>
                    </a:lnTo>
                    <a:lnTo>
                      <a:pt x="4362" y="1150"/>
                    </a:lnTo>
                    <a:lnTo>
                      <a:pt x="4351" y="1152"/>
                    </a:lnTo>
                    <a:lnTo>
                      <a:pt x="4339" y="1135"/>
                    </a:lnTo>
                    <a:lnTo>
                      <a:pt x="4325" y="1122"/>
                    </a:lnTo>
                    <a:lnTo>
                      <a:pt x="4312" y="1113"/>
                    </a:lnTo>
                    <a:lnTo>
                      <a:pt x="4292" y="1101"/>
                    </a:lnTo>
                    <a:lnTo>
                      <a:pt x="4299" y="1082"/>
                    </a:lnTo>
                    <a:lnTo>
                      <a:pt x="4307" y="1079"/>
                    </a:lnTo>
                    <a:lnTo>
                      <a:pt x="4314" y="1080"/>
                    </a:lnTo>
                    <a:lnTo>
                      <a:pt x="4331" y="1082"/>
                    </a:lnTo>
                    <a:lnTo>
                      <a:pt x="4348" y="1084"/>
                    </a:lnTo>
                    <a:lnTo>
                      <a:pt x="4373" y="1098"/>
                    </a:lnTo>
                    <a:lnTo>
                      <a:pt x="4388" y="1105"/>
                    </a:lnTo>
                    <a:lnTo>
                      <a:pt x="4390" y="1129"/>
                    </a:lnTo>
                    <a:lnTo>
                      <a:pt x="4395" y="1137"/>
                    </a:lnTo>
                    <a:lnTo>
                      <a:pt x="4407" y="1147"/>
                    </a:lnTo>
                    <a:lnTo>
                      <a:pt x="4419" y="1160"/>
                    </a:lnTo>
                    <a:lnTo>
                      <a:pt x="4439" y="1166"/>
                    </a:lnTo>
                    <a:lnTo>
                      <a:pt x="4438" y="1181"/>
                    </a:lnTo>
                    <a:lnTo>
                      <a:pt x="4439" y="1189"/>
                    </a:lnTo>
                    <a:lnTo>
                      <a:pt x="4441" y="1195"/>
                    </a:lnTo>
                    <a:lnTo>
                      <a:pt x="4434" y="1199"/>
                    </a:lnTo>
                    <a:lnTo>
                      <a:pt x="4419" y="1194"/>
                    </a:lnTo>
                    <a:lnTo>
                      <a:pt x="4394" y="1197"/>
                    </a:lnTo>
                    <a:lnTo>
                      <a:pt x="4388" y="1213"/>
                    </a:lnTo>
                    <a:lnTo>
                      <a:pt x="4383" y="1218"/>
                    </a:lnTo>
                    <a:lnTo>
                      <a:pt x="4395" y="1231"/>
                    </a:lnTo>
                    <a:lnTo>
                      <a:pt x="4422" y="1234"/>
                    </a:lnTo>
                    <a:lnTo>
                      <a:pt x="4429" y="1255"/>
                    </a:lnTo>
                    <a:lnTo>
                      <a:pt x="4444" y="1268"/>
                    </a:lnTo>
                    <a:lnTo>
                      <a:pt x="4458" y="1280"/>
                    </a:lnTo>
                    <a:lnTo>
                      <a:pt x="4488" y="1296"/>
                    </a:lnTo>
                    <a:lnTo>
                      <a:pt x="4525" y="1332"/>
                    </a:lnTo>
                    <a:lnTo>
                      <a:pt x="4541" y="1358"/>
                    </a:lnTo>
                    <a:lnTo>
                      <a:pt x="4565" y="1374"/>
                    </a:lnTo>
                    <a:lnTo>
                      <a:pt x="4574" y="1369"/>
                    </a:lnTo>
                    <a:lnTo>
                      <a:pt x="4574" y="1387"/>
                    </a:lnTo>
                    <a:lnTo>
                      <a:pt x="4597" y="1394"/>
                    </a:lnTo>
                    <a:lnTo>
                      <a:pt x="4606" y="1401"/>
                    </a:lnTo>
                    <a:lnTo>
                      <a:pt x="4625" y="1408"/>
                    </a:lnTo>
                    <a:lnTo>
                      <a:pt x="4638" y="1422"/>
                    </a:lnTo>
                    <a:lnTo>
                      <a:pt x="4681" y="1441"/>
                    </a:lnTo>
                    <a:lnTo>
                      <a:pt x="4711" y="1450"/>
                    </a:lnTo>
                    <a:lnTo>
                      <a:pt x="4728" y="1456"/>
                    </a:lnTo>
                    <a:lnTo>
                      <a:pt x="4765" y="1462"/>
                    </a:lnTo>
                    <a:lnTo>
                      <a:pt x="4788" y="1473"/>
                    </a:lnTo>
                    <a:lnTo>
                      <a:pt x="4795" y="1494"/>
                    </a:lnTo>
                    <a:lnTo>
                      <a:pt x="4801" y="1514"/>
                    </a:lnTo>
                    <a:lnTo>
                      <a:pt x="4813" y="1533"/>
                    </a:lnTo>
                    <a:lnTo>
                      <a:pt x="4828" y="1544"/>
                    </a:lnTo>
                    <a:lnTo>
                      <a:pt x="4853" y="1552"/>
                    </a:lnTo>
                    <a:lnTo>
                      <a:pt x="4853" y="1546"/>
                    </a:lnTo>
                    <a:lnTo>
                      <a:pt x="4835" y="1538"/>
                    </a:lnTo>
                    <a:lnTo>
                      <a:pt x="4825" y="1535"/>
                    </a:lnTo>
                    <a:lnTo>
                      <a:pt x="4816" y="1523"/>
                    </a:lnTo>
                    <a:lnTo>
                      <a:pt x="4821" y="1520"/>
                    </a:lnTo>
                    <a:lnTo>
                      <a:pt x="4840" y="1528"/>
                    </a:lnTo>
                    <a:lnTo>
                      <a:pt x="4858" y="1533"/>
                    </a:lnTo>
                    <a:lnTo>
                      <a:pt x="4882" y="1535"/>
                    </a:lnTo>
                    <a:lnTo>
                      <a:pt x="4911" y="1544"/>
                    </a:lnTo>
                    <a:lnTo>
                      <a:pt x="4918" y="1533"/>
                    </a:lnTo>
                    <a:lnTo>
                      <a:pt x="4935" y="1533"/>
                    </a:lnTo>
                    <a:lnTo>
                      <a:pt x="4939" y="1538"/>
                    </a:lnTo>
                    <a:lnTo>
                      <a:pt x="4933" y="1548"/>
                    </a:lnTo>
                    <a:lnTo>
                      <a:pt x="4916" y="1556"/>
                    </a:lnTo>
                    <a:lnTo>
                      <a:pt x="4908" y="1559"/>
                    </a:lnTo>
                    <a:lnTo>
                      <a:pt x="4920" y="1565"/>
                    </a:lnTo>
                    <a:lnTo>
                      <a:pt x="4933" y="1548"/>
                    </a:lnTo>
                    <a:lnTo>
                      <a:pt x="4952" y="1552"/>
                    </a:lnTo>
                    <a:lnTo>
                      <a:pt x="4945" y="1565"/>
                    </a:lnTo>
                    <a:lnTo>
                      <a:pt x="4937" y="1572"/>
                    </a:lnTo>
                    <a:lnTo>
                      <a:pt x="4937" y="1583"/>
                    </a:lnTo>
                    <a:lnTo>
                      <a:pt x="4958" y="1588"/>
                    </a:lnTo>
                    <a:lnTo>
                      <a:pt x="4976" y="1588"/>
                    </a:lnTo>
                    <a:lnTo>
                      <a:pt x="4981" y="1593"/>
                    </a:lnTo>
                    <a:lnTo>
                      <a:pt x="4986" y="1609"/>
                    </a:lnTo>
                    <a:lnTo>
                      <a:pt x="5002" y="1609"/>
                    </a:lnTo>
                    <a:lnTo>
                      <a:pt x="5008" y="1598"/>
                    </a:lnTo>
                    <a:lnTo>
                      <a:pt x="5009" y="1562"/>
                    </a:lnTo>
                    <a:lnTo>
                      <a:pt x="5020" y="1574"/>
                    </a:lnTo>
                    <a:lnTo>
                      <a:pt x="5040" y="1576"/>
                    </a:lnTo>
                    <a:lnTo>
                      <a:pt x="5052" y="1567"/>
                    </a:lnTo>
                    <a:lnTo>
                      <a:pt x="5067" y="1576"/>
                    </a:lnTo>
                    <a:lnTo>
                      <a:pt x="5086" y="1595"/>
                    </a:lnTo>
                    <a:lnTo>
                      <a:pt x="5108" y="1608"/>
                    </a:lnTo>
                    <a:lnTo>
                      <a:pt x="5127" y="1604"/>
                    </a:lnTo>
                    <a:lnTo>
                      <a:pt x="5147" y="1593"/>
                    </a:lnTo>
                    <a:lnTo>
                      <a:pt x="5176" y="1598"/>
                    </a:lnTo>
                    <a:lnTo>
                      <a:pt x="5195" y="1608"/>
                    </a:lnTo>
                    <a:lnTo>
                      <a:pt x="5223" y="1619"/>
                    </a:lnTo>
                    <a:lnTo>
                      <a:pt x="5232" y="1640"/>
                    </a:lnTo>
                    <a:lnTo>
                      <a:pt x="5240" y="1650"/>
                    </a:lnTo>
                    <a:lnTo>
                      <a:pt x="5259" y="1651"/>
                    </a:lnTo>
                    <a:lnTo>
                      <a:pt x="5271" y="1666"/>
                    </a:lnTo>
                    <a:lnTo>
                      <a:pt x="5290" y="1677"/>
                    </a:lnTo>
                    <a:lnTo>
                      <a:pt x="5293" y="1666"/>
                    </a:lnTo>
                    <a:lnTo>
                      <a:pt x="5295" y="1643"/>
                    </a:lnTo>
                    <a:lnTo>
                      <a:pt x="5307" y="1643"/>
                    </a:lnTo>
                    <a:lnTo>
                      <a:pt x="5312" y="1640"/>
                    </a:lnTo>
                    <a:lnTo>
                      <a:pt x="5320" y="1650"/>
                    </a:lnTo>
                    <a:lnTo>
                      <a:pt x="5325" y="1668"/>
                    </a:lnTo>
                    <a:lnTo>
                      <a:pt x="5347" y="1685"/>
                    </a:lnTo>
                    <a:lnTo>
                      <a:pt x="5388" y="1697"/>
                    </a:lnTo>
                    <a:lnTo>
                      <a:pt x="5409" y="1700"/>
                    </a:lnTo>
                    <a:lnTo>
                      <a:pt x="5439" y="1690"/>
                    </a:lnTo>
                    <a:lnTo>
                      <a:pt x="5459" y="1690"/>
                    </a:lnTo>
                    <a:lnTo>
                      <a:pt x="5497" y="1726"/>
                    </a:lnTo>
                    <a:lnTo>
                      <a:pt x="5529" y="1741"/>
                    </a:lnTo>
                    <a:lnTo>
                      <a:pt x="5565" y="1752"/>
                    </a:lnTo>
                    <a:lnTo>
                      <a:pt x="5605" y="1755"/>
                    </a:lnTo>
                    <a:lnTo>
                      <a:pt x="5639" y="1755"/>
                    </a:lnTo>
                    <a:lnTo>
                      <a:pt x="5698" y="1739"/>
                    </a:lnTo>
                    <a:lnTo>
                      <a:pt x="5744" y="1708"/>
                    </a:lnTo>
                    <a:lnTo>
                      <a:pt x="5787" y="1708"/>
                    </a:lnTo>
                    <a:lnTo>
                      <a:pt x="5812" y="1695"/>
                    </a:lnTo>
                    <a:lnTo>
                      <a:pt x="5870" y="1697"/>
                    </a:lnTo>
                    <a:lnTo>
                      <a:pt x="5931" y="1692"/>
                    </a:lnTo>
                    <a:lnTo>
                      <a:pt x="5958" y="1674"/>
                    </a:lnTo>
                    <a:lnTo>
                      <a:pt x="5979" y="1669"/>
                    </a:lnTo>
                    <a:lnTo>
                      <a:pt x="6005" y="1661"/>
                    </a:lnTo>
                    <a:lnTo>
                      <a:pt x="6050" y="1651"/>
                    </a:lnTo>
                    <a:lnTo>
                      <a:pt x="6065" y="1664"/>
                    </a:lnTo>
                    <a:lnTo>
                      <a:pt x="6098" y="1689"/>
                    </a:lnTo>
                    <a:lnTo>
                      <a:pt x="6112" y="1698"/>
                    </a:lnTo>
                    <a:lnTo>
                      <a:pt x="6106" y="1708"/>
                    </a:lnTo>
                    <a:lnTo>
                      <a:pt x="6087" y="1708"/>
                    </a:lnTo>
                    <a:lnTo>
                      <a:pt x="6082" y="1708"/>
                    </a:lnTo>
                    <a:lnTo>
                      <a:pt x="6072" y="1700"/>
                    </a:lnTo>
                    <a:lnTo>
                      <a:pt x="6052" y="1715"/>
                    </a:lnTo>
                    <a:lnTo>
                      <a:pt x="6054" y="1729"/>
                    </a:lnTo>
                    <a:lnTo>
                      <a:pt x="6087" y="1734"/>
                    </a:lnTo>
                    <a:lnTo>
                      <a:pt x="6130" y="1744"/>
                    </a:lnTo>
                    <a:lnTo>
                      <a:pt x="6157" y="1773"/>
                    </a:lnTo>
                    <a:lnTo>
                      <a:pt x="6194" y="1805"/>
                    </a:lnTo>
                    <a:lnTo>
                      <a:pt x="6214" y="1835"/>
                    </a:lnTo>
                    <a:lnTo>
                      <a:pt x="6219" y="1857"/>
                    </a:lnTo>
                    <a:lnTo>
                      <a:pt x="6219" y="1880"/>
                    </a:lnTo>
                    <a:lnTo>
                      <a:pt x="6231" y="1903"/>
                    </a:lnTo>
                    <a:lnTo>
                      <a:pt x="6240" y="1932"/>
                    </a:lnTo>
                    <a:lnTo>
                      <a:pt x="6252" y="1966"/>
                    </a:lnTo>
                    <a:lnTo>
                      <a:pt x="6270" y="2015"/>
                    </a:lnTo>
                    <a:lnTo>
                      <a:pt x="6291" y="2024"/>
                    </a:lnTo>
                    <a:lnTo>
                      <a:pt x="6306" y="2047"/>
                    </a:lnTo>
                    <a:lnTo>
                      <a:pt x="6286" y="2055"/>
                    </a:lnTo>
                    <a:lnTo>
                      <a:pt x="6284" y="2034"/>
                    </a:lnTo>
                    <a:lnTo>
                      <a:pt x="6277" y="2045"/>
                    </a:lnTo>
                    <a:lnTo>
                      <a:pt x="6279" y="2094"/>
                    </a:lnTo>
                    <a:lnTo>
                      <a:pt x="6298" y="2128"/>
                    </a:lnTo>
                    <a:lnTo>
                      <a:pt x="6298" y="2171"/>
                    </a:lnTo>
                    <a:lnTo>
                      <a:pt x="6308" y="2226"/>
                    </a:lnTo>
                    <a:lnTo>
                      <a:pt x="6313" y="2287"/>
                    </a:lnTo>
                    <a:lnTo>
                      <a:pt x="6330" y="2293"/>
                    </a:lnTo>
                    <a:lnTo>
                      <a:pt x="6389" y="2321"/>
                    </a:lnTo>
                    <a:lnTo>
                      <a:pt x="6410" y="2360"/>
                    </a:lnTo>
                    <a:lnTo>
                      <a:pt x="6449" y="2370"/>
                    </a:lnTo>
                    <a:lnTo>
                      <a:pt x="6471" y="2386"/>
                    </a:lnTo>
                    <a:lnTo>
                      <a:pt x="6498" y="2412"/>
                    </a:lnTo>
                    <a:lnTo>
                      <a:pt x="6525" y="2415"/>
                    </a:lnTo>
                    <a:lnTo>
                      <a:pt x="6554" y="2441"/>
                    </a:lnTo>
                    <a:lnTo>
                      <a:pt x="6554" y="2482"/>
                    </a:lnTo>
                    <a:lnTo>
                      <a:pt x="6578" y="2477"/>
                    </a:lnTo>
                    <a:lnTo>
                      <a:pt x="6606" y="2487"/>
                    </a:lnTo>
                    <a:lnTo>
                      <a:pt x="6632" y="2506"/>
                    </a:lnTo>
                    <a:lnTo>
                      <a:pt x="6647" y="2526"/>
                    </a:lnTo>
                    <a:lnTo>
                      <a:pt x="6652" y="2558"/>
                    </a:lnTo>
                    <a:lnTo>
                      <a:pt x="6683" y="2565"/>
                    </a:lnTo>
                    <a:lnTo>
                      <a:pt x="6701" y="2581"/>
                    </a:lnTo>
                    <a:lnTo>
                      <a:pt x="6742" y="2614"/>
                    </a:lnTo>
                    <a:lnTo>
                      <a:pt x="6773" y="2620"/>
                    </a:lnTo>
                    <a:lnTo>
                      <a:pt x="6838" y="2623"/>
                    </a:lnTo>
                    <a:lnTo>
                      <a:pt x="6859" y="2628"/>
                    </a:lnTo>
                    <a:lnTo>
                      <a:pt x="6866" y="2605"/>
                    </a:lnTo>
                    <a:lnTo>
                      <a:pt x="6929" y="2599"/>
                    </a:lnTo>
                    <a:lnTo>
                      <a:pt x="6966" y="2612"/>
                    </a:lnTo>
                    <a:lnTo>
                      <a:pt x="7027" y="2628"/>
                    </a:lnTo>
                    <a:lnTo>
                      <a:pt x="7155" y="2625"/>
                    </a:lnTo>
                    <a:lnTo>
                      <a:pt x="7241" y="2620"/>
                    </a:lnTo>
                    <a:lnTo>
                      <a:pt x="7268" y="2647"/>
                    </a:lnTo>
                    <a:lnTo>
                      <a:pt x="7372" y="2608"/>
                    </a:lnTo>
                    <a:lnTo>
                      <a:pt x="7436" y="2607"/>
                    </a:lnTo>
                    <a:lnTo>
                      <a:pt x="7458" y="2614"/>
                    </a:lnTo>
                    <a:lnTo>
                      <a:pt x="7472" y="2642"/>
                    </a:lnTo>
                    <a:lnTo>
                      <a:pt x="7494" y="2663"/>
                    </a:lnTo>
                    <a:lnTo>
                      <a:pt x="7511" y="2655"/>
                    </a:lnTo>
                    <a:lnTo>
                      <a:pt x="7534" y="2670"/>
                    </a:lnTo>
                    <a:lnTo>
                      <a:pt x="7559" y="2675"/>
                    </a:lnTo>
                    <a:lnTo>
                      <a:pt x="7564" y="2702"/>
                    </a:lnTo>
                    <a:lnTo>
                      <a:pt x="7521" y="2727"/>
                    </a:lnTo>
                    <a:lnTo>
                      <a:pt x="7513" y="2751"/>
                    </a:lnTo>
                    <a:lnTo>
                      <a:pt x="7541" y="2783"/>
                    </a:lnTo>
                    <a:lnTo>
                      <a:pt x="7581" y="2798"/>
                    </a:lnTo>
                    <a:lnTo>
                      <a:pt x="7635" y="2809"/>
                    </a:lnTo>
                    <a:lnTo>
                      <a:pt x="7667" y="2847"/>
                    </a:lnTo>
                    <a:lnTo>
                      <a:pt x="7677" y="2873"/>
                    </a:lnTo>
                    <a:lnTo>
                      <a:pt x="7665" y="2905"/>
                    </a:lnTo>
                    <a:lnTo>
                      <a:pt x="7653" y="2936"/>
                    </a:lnTo>
                    <a:lnTo>
                      <a:pt x="7638" y="2975"/>
                    </a:lnTo>
                    <a:lnTo>
                      <a:pt x="7592" y="3022"/>
                    </a:lnTo>
                    <a:lnTo>
                      <a:pt x="7571" y="3050"/>
                    </a:lnTo>
                    <a:lnTo>
                      <a:pt x="7548" y="3061"/>
                    </a:lnTo>
                    <a:lnTo>
                      <a:pt x="7516" y="3043"/>
                    </a:lnTo>
                    <a:lnTo>
                      <a:pt x="7490" y="3087"/>
                    </a:lnTo>
                    <a:lnTo>
                      <a:pt x="7445" y="3108"/>
                    </a:lnTo>
                    <a:lnTo>
                      <a:pt x="7389" y="3128"/>
                    </a:lnTo>
                    <a:lnTo>
                      <a:pt x="7353" y="3166"/>
                    </a:lnTo>
                    <a:lnTo>
                      <a:pt x="7311" y="3192"/>
                    </a:lnTo>
                    <a:lnTo>
                      <a:pt x="7285" y="3218"/>
                    </a:lnTo>
                    <a:lnTo>
                      <a:pt x="7264" y="3252"/>
                    </a:lnTo>
                    <a:lnTo>
                      <a:pt x="7246" y="3256"/>
                    </a:lnTo>
                    <a:lnTo>
                      <a:pt x="7189" y="3264"/>
                    </a:lnTo>
                    <a:lnTo>
                      <a:pt x="7192" y="3252"/>
                    </a:lnTo>
                    <a:lnTo>
                      <a:pt x="7204" y="3275"/>
                    </a:lnTo>
                    <a:lnTo>
                      <a:pt x="7182" y="3291"/>
                    </a:lnTo>
                    <a:lnTo>
                      <a:pt x="7155" y="3335"/>
                    </a:lnTo>
                    <a:lnTo>
                      <a:pt x="7136" y="3350"/>
                    </a:lnTo>
                    <a:lnTo>
                      <a:pt x="7106" y="3391"/>
                    </a:lnTo>
                    <a:lnTo>
                      <a:pt x="7106" y="3413"/>
                    </a:lnTo>
                    <a:lnTo>
                      <a:pt x="7092" y="3426"/>
                    </a:lnTo>
                    <a:lnTo>
                      <a:pt x="7064" y="3452"/>
                    </a:lnTo>
                    <a:lnTo>
                      <a:pt x="7043" y="3483"/>
                    </a:lnTo>
                    <a:lnTo>
                      <a:pt x="7044" y="3504"/>
                    </a:lnTo>
                    <a:lnTo>
                      <a:pt x="7075" y="3525"/>
                    </a:lnTo>
                    <a:lnTo>
                      <a:pt x="7115" y="3528"/>
                    </a:lnTo>
                    <a:lnTo>
                      <a:pt x="7151" y="3515"/>
                    </a:lnTo>
                    <a:lnTo>
                      <a:pt x="7199" y="3502"/>
                    </a:lnTo>
                    <a:lnTo>
                      <a:pt x="7260" y="3512"/>
                    </a:lnTo>
                    <a:lnTo>
                      <a:pt x="7285" y="3494"/>
                    </a:lnTo>
                    <a:lnTo>
                      <a:pt x="7326" y="3491"/>
                    </a:lnTo>
                    <a:lnTo>
                      <a:pt x="7357" y="3502"/>
                    </a:lnTo>
                    <a:lnTo>
                      <a:pt x="7384" y="3498"/>
                    </a:lnTo>
                    <a:lnTo>
                      <a:pt x="7426" y="3483"/>
                    </a:lnTo>
                    <a:lnTo>
                      <a:pt x="7450" y="3476"/>
                    </a:lnTo>
                    <a:lnTo>
                      <a:pt x="7450" y="3462"/>
                    </a:lnTo>
                    <a:lnTo>
                      <a:pt x="7436" y="3457"/>
                    </a:lnTo>
                    <a:lnTo>
                      <a:pt x="7455" y="3444"/>
                    </a:lnTo>
                    <a:lnTo>
                      <a:pt x="7482" y="3447"/>
                    </a:lnTo>
                    <a:lnTo>
                      <a:pt x="7508" y="3442"/>
                    </a:lnTo>
                    <a:lnTo>
                      <a:pt x="7560" y="3447"/>
                    </a:lnTo>
                    <a:lnTo>
                      <a:pt x="7576" y="3436"/>
                    </a:lnTo>
                    <a:lnTo>
                      <a:pt x="7635" y="3458"/>
                    </a:lnTo>
                    <a:lnTo>
                      <a:pt x="7697" y="3465"/>
                    </a:lnTo>
                    <a:lnTo>
                      <a:pt x="7755" y="3457"/>
                    </a:lnTo>
                    <a:lnTo>
                      <a:pt x="7830" y="3444"/>
                    </a:lnTo>
                    <a:lnTo>
                      <a:pt x="7888" y="3410"/>
                    </a:lnTo>
                    <a:lnTo>
                      <a:pt x="8003" y="3402"/>
                    </a:lnTo>
                    <a:lnTo>
                      <a:pt x="8083" y="3387"/>
                    </a:lnTo>
                    <a:lnTo>
                      <a:pt x="8144" y="3402"/>
                    </a:lnTo>
                    <a:lnTo>
                      <a:pt x="8229" y="3400"/>
                    </a:lnTo>
                    <a:lnTo>
                      <a:pt x="8273" y="3385"/>
                    </a:lnTo>
                    <a:lnTo>
                      <a:pt x="8336" y="3384"/>
                    </a:lnTo>
                    <a:lnTo>
                      <a:pt x="8365" y="3389"/>
                    </a:lnTo>
                    <a:lnTo>
                      <a:pt x="8397" y="3384"/>
                    </a:lnTo>
                    <a:lnTo>
                      <a:pt x="8439" y="3363"/>
                    </a:lnTo>
                    <a:lnTo>
                      <a:pt x="8481" y="3355"/>
                    </a:lnTo>
                    <a:lnTo>
                      <a:pt x="8568" y="3369"/>
                    </a:lnTo>
                    <a:lnTo>
                      <a:pt x="8626" y="3385"/>
                    </a:lnTo>
                    <a:lnTo>
                      <a:pt x="8716" y="3387"/>
                    </a:lnTo>
                    <a:lnTo>
                      <a:pt x="8772" y="3387"/>
                    </a:lnTo>
                    <a:lnTo>
                      <a:pt x="8802" y="3378"/>
                    </a:lnTo>
                    <a:lnTo>
                      <a:pt x="8826" y="3387"/>
                    </a:lnTo>
                    <a:lnTo>
                      <a:pt x="8847" y="3379"/>
                    </a:lnTo>
                    <a:lnTo>
                      <a:pt x="8828" y="3363"/>
                    </a:lnTo>
                    <a:lnTo>
                      <a:pt x="8847" y="3337"/>
                    </a:lnTo>
                    <a:lnTo>
                      <a:pt x="8862" y="3322"/>
                    </a:lnTo>
                    <a:lnTo>
                      <a:pt x="8874" y="3316"/>
                    </a:lnTo>
                    <a:lnTo>
                      <a:pt x="8872" y="3329"/>
                    </a:lnTo>
                    <a:lnTo>
                      <a:pt x="8855" y="3353"/>
                    </a:lnTo>
                    <a:lnTo>
                      <a:pt x="8826" y="3387"/>
                    </a:lnTo>
                    <a:lnTo>
                      <a:pt x="8923" y="3389"/>
                    </a:lnTo>
                    <a:lnTo>
                      <a:pt x="8988" y="3389"/>
                    </a:lnTo>
                    <a:lnTo>
                      <a:pt x="9063" y="3434"/>
                    </a:lnTo>
                    <a:lnTo>
                      <a:pt x="9123" y="3457"/>
                    </a:lnTo>
                    <a:lnTo>
                      <a:pt x="9174" y="3458"/>
                    </a:lnTo>
                    <a:lnTo>
                      <a:pt x="9238" y="3466"/>
                    </a:lnTo>
                    <a:lnTo>
                      <a:pt x="9279" y="3457"/>
                    </a:lnTo>
                    <a:lnTo>
                      <a:pt x="9333" y="3472"/>
                    </a:lnTo>
                    <a:lnTo>
                      <a:pt x="9414" y="3457"/>
                    </a:lnTo>
                    <a:lnTo>
                      <a:pt x="9466" y="3444"/>
                    </a:lnTo>
                    <a:lnTo>
                      <a:pt x="9491" y="3438"/>
                    </a:lnTo>
                    <a:lnTo>
                      <a:pt x="9493" y="344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black"/>
                  </a:solidFill>
                  <a:effectLst/>
                  <a:uLnTx/>
                  <a:uFillTx/>
                  <a:latin typeface="Calibri"/>
                  <a:cs typeface="Arial" pitchFamily="34" charset="0"/>
                </a:endParaRPr>
              </a:p>
            </p:txBody>
          </p:sp>
          <p:sp>
            <p:nvSpPr>
              <p:cNvPr id="232" name="Freeform 10"/>
              <p:cNvSpPr>
                <a:spLocks/>
              </p:cNvSpPr>
              <p:nvPr/>
            </p:nvSpPr>
            <p:spPr bwMode="auto">
              <a:xfrm>
                <a:off x="1117" y="1511"/>
                <a:ext cx="318" cy="264"/>
              </a:xfrm>
              <a:custGeom>
                <a:avLst/>
                <a:gdLst>
                  <a:gd name="T0" fmla="*/ 1 w 635"/>
                  <a:gd name="T1" fmla="*/ 0 h 530"/>
                  <a:gd name="T2" fmla="*/ 1 w 635"/>
                  <a:gd name="T3" fmla="*/ 0 h 530"/>
                  <a:gd name="T4" fmla="*/ 1 w 635"/>
                  <a:gd name="T5" fmla="*/ 0 h 530"/>
                  <a:gd name="T6" fmla="*/ 1 w 635"/>
                  <a:gd name="T7" fmla="*/ 0 h 530"/>
                  <a:gd name="T8" fmla="*/ 1 w 635"/>
                  <a:gd name="T9" fmla="*/ 0 h 530"/>
                  <a:gd name="T10" fmla="*/ 1 w 635"/>
                  <a:gd name="T11" fmla="*/ 0 h 530"/>
                  <a:gd name="T12" fmla="*/ 1 w 635"/>
                  <a:gd name="T13" fmla="*/ 0 h 530"/>
                  <a:gd name="T14" fmla="*/ 1 w 635"/>
                  <a:gd name="T15" fmla="*/ 0 h 530"/>
                  <a:gd name="T16" fmla="*/ 1 w 635"/>
                  <a:gd name="T17" fmla="*/ 0 h 530"/>
                  <a:gd name="T18" fmla="*/ 1 w 635"/>
                  <a:gd name="T19" fmla="*/ 0 h 530"/>
                  <a:gd name="T20" fmla="*/ 1 w 635"/>
                  <a:gd name="T21" fmla="*/ 0 h 530"/>
                  <a:gd name="T22" fmla="*/ 1 w 635"/>
                  <a:gd name="T23" fmla="*/ 0 h 530"/>
                  <a:gd name="T24" fmla="*/ 1 w 635"/>
                  <a:gd name="T25" fmla="*/ 0 h 530"/>
                  <a:gd name="T26" fmla="*/ 1 w 635"/>
                  <a:gd name="T27" fmla="*/ 0 h 530"/>
                  <a:gd name="T28" fmla="*/ 1 w 635"/>
                  <a:gd name="T29" fmla="*/ 0 h 530"/>
                  <a:gd name="T30" fmla="*/ 1 w 635"/>
                  <a:gd name="T31" fmla="*/ 0 h 530"/>
                  <a:gd name="T32" fmla="*/ 1 w 635"/>
                  <a:gd name="T33" fmla="*/ 0 h 530"/>
                  <a:gd name="T34" fmla="*/ 1 w 635"/>
                  <a:gd name="T35" fmla="*/ 0 h 530"/>
                  <a:gd name="T36" fmla="*/ 1 w 635"/>
                  <a:gd name="T37" fmla="*/ 0 h 530"/>
                  <a:gd name="T38" fmla="*/ 1 w 635"/>
                  <a:gd name="T39" fmla="*/ 0 h 530"/>
                  <a:gd name="T40" fmla="*/ 1 w 635"/>
                  <a:gd name="T41" fmla="*/ 0 h 530"/>
                  <a:gd name="T42" fmla="*/ 1 w 635"/>
                  <a:gd name="T43" fmla="*/ 0 h 530"/>
                  <a:gd name="T44" fmla="*/ 1 w 635"/>
                  <a:gd name="T45" fmla="*/ 0 h 530"/>
                  <a:gd name="T46" fmla="*/ 1 w 635"/>
                  <a:gd name="T47" fmla="*/ 0 h 530"/>
                  <a:gd name="T48" fmla="*/ 0 w 635"/>
                  <a:gd name="T49" fmla="*/ 0 h 530"/>
                  <a:gd name="T50" fmla="*/ 1 w 635"/>
                  <a:gd name="T51" fmla="*/ 0 h 530"/>
                  <a:gd name="T52" fmla="*/ 1 w 635"/>
                  <a:gd name="T53" fmla="*/ 0 h 530"/>
                  <a:gd name="T54" fmla="*/ 1 w 635"/>
                  <a:gd name="T55" fmla="*/ 0 h 530"/>
                  <a:gd name="T56" fmla="*/ 1 w 635"/>
                  <a:gd name="T57" fmla="*/ 0 h 530"/>
                  <a:gd name="T58" fmla="*/ 1 w 635"/>
                  <a:gd name="T59" fmla="*/ 0 h 530"/>
                  <a:gd name="T60" fmla="*/ 1 w 635"/>
                  <a:gd name="T61" fmla="*/ 0 h 530"/>
                  <a:gd name="T62" fmla="*/ 1 w 635"/>
                  <a:gd name="T63" fmla="*/ 0 h 530"/>
                  <a:gd name="T64" fmla="*/ 1 w 635"/>
                  <a:gd name="T65" fmla="*/ 0 h 530"/>
                  <a:gd name="T66" fmla="*/ 1 w 635"/>
                  <a:gd name="T67" fmla="*/ 0 h 530"/>
                  <a:gd name="T68" fmla="*/ 1 w 635"/>
                  <a:gd name="T69" fmla="*/ 0 h 530"/>
                  <a:gd name="T70" fmla="*/ 1 w 635"/>
                  <a:gd name="T71" fmla="*/ 0 h 530"/>
                  <a:gd name="T72" fmla="*/ 1 w 635"/>
                  <a:gd name="T73" fmla="*/ 0 h 530"/>
                  <a:gd name="T74" fmla="*/ 1 w 635"/>
                  <a:gd name="T75" fmla="*/ 0 h 530"/>
                  <a:gd name="T76" fmla="*/ 1 w 635"/>
                  <a:gd name="T77" fmla="*/ 0 h 530"/>
                  <a:gd name="T78" fmla="*/ 1 w 635"/>
                  <a:gd name="T79" fmla="*/ 0 h 530"/>
                  <a:gd name="T80" fmla="*/ 1 w 635"/>
                  <a:gd name="T81" fmla="*/ 0 h 530"/>
                  <a:gd name="T82" fmla="*/ 1 w 635"/>
                  <a:gd name="T83" fmla="*/ 0 h 530"/>
                  <a:gd name="T84" fmla="*/ 1 w 635"/>
                  <a:gd name="T85" fmla="*/ 0 h 530"/>
                  <a:gd name="T86" fmla="*/ 1 w 635"/>
                  <a:gd name="T87" fmla="*/ 0 h 530"/>
                  <a:gd name="T88" fmla="*/ 1 w 635"/>
                  <a:gd name="T89" fmla="*/ 0 h 530"/>
                  <a:gd name="T90" fmla="*/ 1 w 635"/>
                  <a:gd name="T91" fmla="*/ 0 h 530"/>
                  <a:gd name="T92" fmla="*/ 1 w 635"/>
                  <a:gd name="T93" fmla="*/ 0 h 530"/>
                  <a:gd name="T94" fmla="*/ 1 w 635"/>
                  <a:gd name="T95" fmla="*/ 0 h 530"/>
                  <a:gd name="T96" fmla="*/ 1 w 635"/>
                  <a:gd name="T97" fmla="*/ 0 h 530"/>
                  <a:gd name="T98" fmla="*/ 1 w 635"/>
                  <a:gd name="T99" fmla="*/ 0 h 530"/>
                  <a:gd name="T100" fmla="*/ 1 w 635"/>
                  <a:gd name="T101" fmla="*/ 0 h 530"/>
                  <a:gd name="T102" fmla="*/ 1 w 635"/>
                  <a:gd name="T103" fmla="*/ 0 h 530"/>
                  <a:gd name="T104" fmla="*/ 1 w 635"/>
                  <a:gd name="T105" fmla="*/ 0 h 530"/>
                  <a:gd name="T106" fmla="*/ 1 w 635"/>
                  <a:gd name="T107" fmla="*/ 0 h 530"/>
                  <a:gd name="T108" fmla="*/ 1 w 635"/>
                  <a:gd name="T109" fmla="*/ 0 h 530"/>
                  <a:gd name="T110" fmla="*/ 1 w 635"/>
                  <a:gd name="T111" fmla="*/ 0 h 530"/>
                  <a:gd name="T112" fmla="*/ 1 w 635"/>
                  <a:gd name="T113" fmla="*/ 0 h 530"/>
                  <a:gd name="T114" fmla="*/ 1 w 635"/>
                  <a:gd name="T115" fmla="*/ 0 h 530"/>
                  <a:gd name="T116" fmla="*/ 1 w 635"/>
                  <a:gd name="T117" fmla="*/ 0 h 530"/>
                  <a:gd name="T118" fmla="*/ 1 w 635"/>
                  <a:gd name="T119" fmla="*/ 0 h 5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5"/>
                  <a:gd name="T181" fmla="*/ 0 h 530"/>
                  <a:gd name="T182" fmla="*/ 635 w 635"/>
                  <a:gd name="T183" fmla="*/ 530 h 5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5" h="530">
                    <a:moveTo>
                      <a:pt x="255" y="23"/>
                    </a:moveTo>
                    <a:lnTo>
                      <a:pt x="241" y="8"/>
                    </a:lnTo>
                    <a:lnTo>
                      <a:pt x="218" y="0"/>
                    </a:lnTo>
                    <a:lnTo>
                      <a:pt x="200" y="3"/>
                    </a:lnTo>
                    <a:lnTo>
                      <a:pt x="188" y="8"/>
                    </a:lnTo>
                    <a:lnTo>
                      <a:pt x="187" y="19"/>
                    </a:lnTo>
                    <a:lnTo>
                      <a:pt x="197" y="16"/>
                    </a:lnTo>
                    <a:lnTo>
                      <a:pt x="207" y="11"/>
                    </a:lnTo>
                    <a:lnTo>
                      <a:pt x="231" y="19"/>
                    </a:lnTo>
                    <a:lnTo>
                      <a:pt x="218" y="36"/>
                    </a:lnTo>
                    <a:lnTo>
                      <a:pt x="187" y="51"/>
                    </a:lnTo>
                    <a:lnTo>
                      <a:pt x="155" y="83"/>
                    </a:lnTo>
                    <a:lnTo>
                      <a:pt x="118" y="126"/>
                    </a:lnTo>
                    <a:lnTo>
                      <a:pt x="104" y="165"/>
                    </a:lnTo>
                    <a:lnTo>
                      <a:pt x="102" y="175"/>
                    </a:lnTo>
                    <a:lnTo>
                      <a:pt x="114" y="194"/>
                    </a:lnTo>
                    <a:lnTo>
                      <a:pt x="129" y="207"/>
                    </a:lnTo>
                    <a:lnTo>
                      <a:pt x="151" y="243"/>
                    </a:lnTo>
                    <a:lnTo>
                      <a:pt x="155" y="261"/>
                    </a:lnTo>
                    <a:lnTo>
                      <a:pt x="170" y="272"/>
                    </a:lnTo>
                    <a:lnTo>
                      <a:pt x="188" y="292"/>
                    </a:lnTo>
                    <a:lnTo>
                      <a:pt x="197" y="312"/>
                    </a:lnTo>
                    <a:lnTo>
                      <a:pt x="202" y="337"/>
                    </a:lnTo>
                    <a:lnTo>
                      <a:pt x="209" y="352"/>
                    </a:lnTo>
                    <a:lnTo>
                      <a:pt x="234" y="353"/>
                    </a:lnTo>
                    <a:lnTo>
                      <a:pt x="251" y="358"/>
                    </a:lnTo>
                    <a:lnTo>
                      <a:pt x="256" y="381"/>
                    </a:lnTo>
                    <a:lnTo>
                      <a:pt x="238" y="410"/>
                    </a:lnTo>
                    <a:lnTo>
                      <a:pt x="228" y="397"/>
                    </a:lnTo>
                    <a:lnTo>
                      <a:pt x="234" y="379"/>
                    </a:lnTo>
                    <a:lnTo>
                      <a:pt x="243" y="363"/>
                    </a:lnTo>
                    <a:lnTo>
                      <a:pt x="239" y="361"/>
                    </a:lnTo>
                    <a:lnTo>
                      <a:pt x="226" y="370"/>
                    </a:lnTo>
                    <a:lnTo>
                      <a:pt x="218" y="384"/>
                    </a:lnTo>
                    <a:lnTo>
                      <a:pt x="204" y="389"/>
                    </a:lnTo>
                    <a:lnTo>
                      <a:pt x="188" y="387"/>
                    </a:lnTo>
                    <a:lnTo>
                      <a:pt x="185" y="405"/>
                    </a:lnTo>
                    <a:lnTo>
                      <a:pt x="172" y="421"/>
                    </a:lnTo>
                    <a:lnTo>
                      <a:pt x="151" y="428"/>
                    </a:lnTo>
                    <a:lnTo>
                      <a:pt x="132" y="417"/>
                    </a:lnTo>
                    <a:lnTo>
                      <a:pt x="114" y="418"/>
                    </a:lnTo>
                    <a:lnTo>
                      <a:pt x="95" y="415"/>
                    </a:lnTo>
                    <a:lnTo>
                      <a:pt x="83" y="405"/>
                    </a:lnTo>
                    <a:lnTo>
                      <a:pt x="80" y="389"/>
                    </a:lnTo>
                    <a:lnTo>
                      <a:pt x="68" y="389"/>
                    </a:lnTo>
                    <a:lnTo>
                      <a:pt x="68" y="376"/>
                    </a:lnTo>
                    <a:lnTo>
                      <a:pt x="53" y="370"/>
                    </a:lnTo>
                    <a:lnTo>
                      <a:pt x="12" y="339"/>
                    </a:lnTo>
                    <a:lnTo>
                      <a:pt x="0" y="329"/>
                    </a:lnTo>
                    <a:lnTo>
                      <a:pt x="5" y="350"/>
                    </a:lnTo>
                    <a:lnTo>
                      <a:pt x="25" y="363"/>
                    </a:lnTo>
                    <a:lnTo>
                      <a:pt x="27" y="376"/>
                    </a:lnTo>
                    <a:lnTo>
                      <a:pt x="24" y="387"/>
                    </a:lnTo>
                    <a:lnTo>
                      <a:pt x="32" y="399"/>
                    </a:lnTo>
                    <a:lnTo>
                      <a:pt x="39" y="415"/>
                    </a:lnTo>
                    <a:lnTo>
                      <a:pt x="49" y="413"/>
                    </a:lnTo>
                    <a:lnTo>
                      <a:pt x="46" y="426"/>
                    </a:lnTo>
                    <a:lnTo>
                      <a:pt x="53" y="439"/>
                    </a:lnTo>
                    <a:lnTo>
                      <a:pt x="76" y="439"/>
                    </a:lnTo>
                    <a:lnTo>
                      <a:pt x="80" y="451"/>
                    </a:lnTo>
                    <a:lnTo>
                      <a:pt x="93" y="462"/>
                    </a:lnTo>
                    <a:lnTo>
                      <a:pt x="107" y="486"/>
                    </a:lnTo>
                    <a:lnTo>
                      <a:pt x="118" y="493"/>
                    </a:lnTo>
                    <a:lnTo>
                      <a:pt x="158" y="498"/>
                    </a:lnTo>
                    <a:lnTo>
                      <a:pt x="180" y="499"/>
                    </a:lnTo>
                    <a:lnTo>
                      <a:pt x="211" y="507"/>
                    </a:lnTo>
                    <a:lnTo>
                      <a:pt x="221" y="519"/>
                    </a:lnTo>
                    <a:lnTo>
                      <a:pt x="255" y="519"/>
                    </a:lnTo>
                    <a:lnTo>
                      <a:pt x="281" y="530"/>
                    </a:lnTo>
                    <a:lnTo>
                      <a:pt x="328" y="530"/>
                    </a:lnTo>
                    <a:lnTo>
                      <a:pt x="370" y="520"/>
                    </a:lnTo>
                    <a:lnTo>
                      <a:pt x="401" y="509"/>
                    </a:lnTo>
                    <a:lnTo>
                      <a:pt x="421" y="498"/>
                    </a:lnTo>
                    <a:lnTo>
                      <a:pt x="437" y="488"/>
                    </a:lnTo>
                    <a:lnTo>
                      <a:pt x="457" y="488"/>
                    </a:lnTo>
                    <a:lnTo>
                      <a:pt x="474" y="483"/>
                    </a:lnTo>
                    <a:lnTo>
                      <a:pt x="482" y="470"/>
                    </a:lnTo>
                    <a:lnTo>
                      <a:pt x="504" y="460"/>
                    </a:lnTo>
                    <a:lnTo>
                      <a:pt x="521" y="451"/>
                    </a:lnTo>
                    <a:lnTo>
                      <a:pt x="544" y="449"/>
                    </a:lnTo>
                    <a:lnTo>
                      <a:pt x="563" y="441"/>
                    </a:lnTo>
                    <a:lnTo>
                      <a:pt x="609" y="408"/>
                    </a:lnTo>
                    <a:lnTo>
                      <a:pt x="633" y="387"/>
                    </a:lnTo>
                    <a:lnTo>
                      <a:pt x="635" y="374"/>
                    </a:lnTo>
                    <a:lnTo>
                      <a:pt x="633" y="370"/>
                    </a:lnTo>
                    <a:lnTo>
                      <a:pt x="616" y="363"/>
                    </a:lnTo>
                    <a:lnTo>
                      <a:pt x="614" y="342"/>
                    </a:lnTo>
                    <a:lnTo>
                      <a:pt x="611" y="316"/>
                    </a:lnTo>
                    <a:lnTo>
                      <a:pt x="606" y="308"/>
                    </a:lnTo>
                    <a:lnTo>
                      <a:pt x="586" y="306"/>
                    </a:lnTo>
                    <a:lnTo>
                      <a:pt x="577" y="292"/>
                    </a:lnTo>
                    <a:lnTo>
                      <a:pt x="577" y="278"/>
                    </a:lnTo>
                    <a:lnTo>
                      <a:pt x="586" y="259"/>
                    </a:lnTo>
                    <a:lnTo>
                      <a:pt x="598" y="243"/>
                    </a:lnTo>
                    <a:lnTo>
                      <a:pt x="598" y="224"/>
                    </a:lnTo>
                    <a:lnTo>
                      <a:pt x="598" y="211"/>
                    </a:lnTo>
                    <a:lnTo>
                      <a:pt x="584" y="194"/>
                    </a:lnTo>
                    <a:lnTo>
                      <a:pt x="570" y="183"/>
                    </a:lnTo>
                    <a:lnTo>
                      <a:pt x="553" y="181"/>
                    </a:lnTo>
                    <a:lnTo>
                      <a:pt x="535" y="177"/>
                    </a:lnTo>
                    <a:lnTo>
                      <a:pt x="530" y="162"/>
                    </a:lnTo>
                    <a:lnTo>
                      <a:pt x="519" y="162"/>
                    </a:lnTo>
                    <a:lnTo>
                      <a:pt x="506" y="154"/>
                    </a:lnTo>
                    <a:lnTo>
                      <a:pt x="502" y="139"/>
                    </a:lnTo>
                    <a:lnTo>
                      <a:pt x="484" y="124"/>
                    </a:lnTo>
                    <a:lnTo>
                      <a:pt x="486" y="118"/>
                    </a:lnTo>
                    <a:lnTo>
                      <a:pt x="493" y="105"/>
                    </a:lnTo>
                    <a:lnTo>
                      <a:pt x="501" y="83"/>
                    </a:lnTo>
                    <a:lnTo>
                      <a:pt x="486" y="68"/>
                    </a:lnTo>
                    <a:lnTo>
                      <a:pt x="470" y="63"/>
                    </a:lnTo>
                    <a:lnTo>
                      <a:pt x="453" y="61"/>
                    </a:lnTo>
                    <a:lnTo>
                      <a:pt x="450" y="50"/>
                    </a:lnTo>
                    <a:lnTo>
                      <a:pt x="421" y="57"/>
                    </a:lnTo>
                    <a:lnTo>
                      <a:pt x="413" y="47"/>
                    </a:lnTo>
                    <a:lnTo>
                      <a:pt x="392" y="42"/>
                    </a:lnTo>
                    <a:lnTo>
                      <a:pt x="351" y="23"/>
                    </a:lnTo>
                    <a:lnTo>
                      <a:pt x="326" y="19"/>
                    </a:lnTo>
                    <a:lnTo>
                      <a:pt x="292" y="21"/>
                    </a:lnTo>
                    <a:lnTo>
                      <a:pt x="255" y="2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3" name="Freeform 11"/>
              <p:cNvSpPr>
                <a:spLocks/>
              </p:cNvSpPr>
              <p:nvPr/>
            </p:nvSpPr>
            <p:spPr bwMode="auto">
              <a:xfrm>
                <a:off x="904" y="1488"/>
                <a:ext cx="46" cy="23"/>
              </a:xfrm>
              <a:custGeom>
                <a:avLst/>
                <a:gdLst>
                  <a:gd name="T0" fmla="*/ 0 w 93"/>
                  <a:gd name="T1" fmla="*/ 0 h 44"/>
                  <a:gd name="T2" fmla="*/ 0 w 93"/>
                  <a:gd name="T3" fmla="*/ 1 h 44"/>
                  <a:gd name="T4" fmla="*/ 0 w 93"/>
                  <a:gd name="T5" fmla="*/ 1 h 44"/>
                  <a:gd name="T6" fmla="*/ 0 w 93"/>
                  <a:gd name="T7" fmla="*/ 1 h 44"/>
                  <a:gd name="T8" fmla="*/ 0 w 93"/>
                  <a:gd name="T9" fmla="*/ 1 h 44"/>
                  <a:gd name="T10" fmla="*/ 0 w 93"/>
                  <a:gd name="T11" fmla="*/ 1 h 44"/>
                  <a:gd name="T12" fmla="*/ 0 w 93"/>
                  <a:gd name="T13" fmla="*/ 1 h 44"/>
                  <a:gd name="T14" fmla="*/ 0 w 93"/>
                  <a:gd name="T15" fmla="*/ 1 h 44"/>
                  <a:gd name="T16" fmla="*/ 0 w 93"/>
                  <a:gd name="T17" fmla="*/ 1 h 44"/>
                  <a:gd name="T18" fmla="*/ 0 w 93"/>
                  <a:gd name="T19" fmla="*/ 1 h 44"/>
                  <a:gd name="T20" fmla="*/ 0 w 93"/>
                  <a:gd name="T21" fmla="*/ 1 h 44"/>
                  <a:gd name="T22" fmla="*/ 0 w 93"/>
                  <a:gd name="T23" fmla="*/ 1 h 44"/>
                  <a:gd name="T24" fmla="*/ 0 w 93"/>
                  <a:gd name="T25" fmla="*/ 1 h 44"/>
                  <a:gd name="T26" fmla="*/ 0 w 93"/>
                  <a:gd name="T27" fmla="*/ 1 h 44"/>
                  <a:gd name="T28" fmla="*/ 0 w 93"/>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
                  <a:gd name="T46" fmla="*/ 0 h 44"/>
                  <a:gd name="T47" fmla="*/ 93 w 93"/>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 h="44">
                    <a:moveTo>
                      <a:pt x="0" y="0"/>
                    </a:moveTo>
                    <a:lnTo>
                      <a:pt x="16" y="14"/>
                    </a:lnTo>
                    <a:lnTo>
                      <a:pt x="23" y="16"/>
                    </a:lnTo>
                    <a:lnTo>
                      <a:pt x="37" y="24"/>
                    </a:lnTo>
                    <a:lnTo>
                      <a:pt x="68" y="27"/>
                    </a:lnTo>
                    <a:lnTo>
                      <a:pt x="90" y="34"/>
                    </a:lnTo>
                    <a:lnTo>
                      <a:pt x="93" y="39"/>
                    </a:lnTo>
                    <a:lnTo>
                      <a:pt x="87" y="44"/>
                    </a:lnTo>
                    <a:lnTo>
                      <a:pt x="77" y="40"/>
                    </a:lnTo>
                    <a:lnTo>
                      <a:pt x="61" y="42"/>
                    </a:lnTo>
                    <a:lnTo>
                      <a:pt x="44" y="39"/>
                    </a:lnTo>
                    <a:lnTo>
                      <a:pt x="29" y="39"/>
                    </a:lnTo>
                    <a:lnTo>
                      <a:pt x="17" y="24"/>
                    </a:lnTo>
                    <a:lnTo>
                      <a:pt x="5" y="16"/>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4" name="Freeform 12"/>
              <p:cNvSpPr>
                <a:spLocks/>
              </p:cNvSpPr>
              <p:nvPr/>
            </p:nvSpPr>
            <p:spPr bwMode="auto">
              <a:xfrm>
                <a:off x="956" y="1509"/>
                <a:ext cx="18" cy="7"/>
              </a:xfrm>
              <a:custGeom>
                <a:avLst/>
                <a:gdLst>
                  <a:gd name="T0" fmla="*/ 0 w 37"/>
                  <a:gd name="T1" fmla="*/ 0 h 15"/>
                  <a:gd name="T2" fmla="*/ 0 w 37"/>
                  <a:gd name="T3" fmla="*/ 0 h 15"/>
                  <a:gd name="T4" fmla="*/ 0 w 37"/>
                  <a:gd name="T5" fmla="*/ 0 h 15"/>
                  <a:gd name="T6" fmla="*/ 0 w 37"/>
                  <a:gd name="T7" fmla="*/ 0 h 15"/>
                  <a:gd name="T8" fmla="*/ 0 w 37"/>
                  <a:gd name="T9" fmla="*/ 0 h 15"/>
                  <a:gd name="T10" fmla="*/ 0 w 37"/>
                  <a:gd name="T11" fmla="*/ 0 h 15"/>
                  <a:gd name="T12" fmla="*/ 0 w 37"/>
                  <a:gd name="T13" fmla="*/ 0 h 15"/>
                  <a:gd name="T14" fmla="*/ 0 60000 65536"/>
                  <a:gd name="T15" fmla="*/ 0 60000 65536"/>
                  <a:gd name="T16" fmla="*/ 0 60000 65536"/>
                  <a:gd name="T17" fmla="*/ 0 60000 65536"/>
                  <a:gd name="T18" fmla="*/ 0 60000 65536"/>
                  <a:gd name="T19" fmla="*/ 0 60000 65536"/>
                  <a:gd name="T20" fmla="*/ 0 60000 65536"/>
                  <a:gd name="T21" fmla="*/ 0 w 37"/>
                  <a:gd name="T22" fmla="*/ 0 h 15"/>
                  <a:gd name="T23" fmla="*/ 37 w 3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5">
                    <a:moveTo>
                      <a:pt x="10" y="7"/>
                    </a:moveTo>
                    <a:lnTo>
                      <a:pt x="20" y="15"/>
                    </a:lnTo>
                    <a:lnTo>
                      <a:pt x="30" y="12"/>
                    </a:lnTo>
                    <a:lnTo>
                      <a:pt x="37" y="2"/>
                    </a:lnTo>
                    <a:lnTo>
                      <a:pt x="35" y="0"/>
                    </a:lnTo>
                    <a:lnTo>
                      <a:pt x="0" y="4"/>
                    </a:lnTo>
                    <a:lnTo>
                      <a:pt x="10" y="7"/>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5" name="Freeform 13"/>
              <p:cNvSpPr>
                <a:spLocks/>
              </p:cNvSpPr>
              <p:nvPr/>
            </p:nvSpPr>
            <p:spPr bwMode="auto">
              <a:xfrm>
                <a:off x="985" y="1508"/>
                <a:ext cx="4" cy="4"/>
              </a:xfrm>
              <a:custGeom>
                <a:avLst/>
                <a:gdLst>
                  <a:gd name="T0" fmla="*/ 1 w 8"/>
                  <a:gd name="T1" fmla="*/ 0 h 8"/>
                  <a:gd name="T2" fmla="*/ 1 w 8"/>
                  <a:gd name="T3" fmla="*/ 0 h 8"/>
                  <a:gd name="T4" fmla="*/ 1 w 8"/>
                  <a:gd name="T5" fmla="*/ 0 h 8"/>
                  <a:gd name="T6" fmla="*/ 1 w 8"/>
                  <a:gd name="T7" fmla="*/ 0 h 8"/>
                  <a:gd name="T8" fmla="*/ 1 w 8"/>
                  <a:gd name="T9" fmla="*/ 0 h 8"/>
                  <a:gd name="T10" fmla="*/ 1 w 8"/>
                  <a:gd name="T11" fmla="*/ 0 h 8"/>
                  <a:gd name="T12" fmla="*/ 1 w 8"/>
                  <a:gd name="T13" fmla="*/ 0 h 8"/>
                  <a:gd name="T14" fmla="*/ 1 w 8"/>
                  <a:gd name="T15" fmla="*/ 0 h 8"/>
                  <a:gd name="T16" fmla="*/ 0 w 8"/>
                  <a:gd name="T17" fmla="*/ 0 h 8"/>
                  <a:gd name="T18" fmla="*/ 0 w 8"/>
                  <a:gd name="T19" fmla="*/ 0 h 8"/>
                  <a:gd name="T20" fmla="*/ 0 w 8"/>
                  <a:gd name="T21" fmla="*/ 0 h 8"/>
                  <a:gd name="T22" fmla="*/ 0 w 8"/>
                  <a:gd name="T23" fmla="*/ 0 h 8"/>
                  <a:gd name="T24" fmla="*/ 0 w 8"/>
                  <a:gd name="T25" fmla="*/ 0 h 8"/>
                  <a:gd name="T26" fmla="*/ 0 w 8"/>
                  <a:gd name="T27" fmla="*/ 0 h 8"/>
                  <a:gd name="T28" fmla="*/ 0 w 8"/>
                  <a:gd name="T29" fmla="*/ 0 h 8"/>
                  <a:gd name="T30" fmla="*/ 0 w 8"/>
                  <a:gd name="T31" fmla="*/ 0 h 8"/>
                  <a:gd name="T32" fmla="*/ 0 w 8"/>
                  <a:gd name="T33" fmla="*/ 1 h 8"/>
                  <a:gd name="T34" fmla="*/ 0 w 8"/>
                  <a:gd name="T35" fmla="*/ 1 h 8"/>
                  <a:gd name="T36" fmla="*/ 0 w 8"/>
                  <a:gd name="T37" fmla="*/ 1 h 8"/>
                  <a:gd name="T38" fmla="*/ 0 w 8"/>
                  <a:gd name="T39" fmla="*/ 1 h 8"/>
                  <a:gd name="T40" fmla="*/ 0 w 8"/>
                  <a:gd name="T41" fmla="*/ 1 h 8"/>
                  <a:gd name="T42" fmla="*/ 0 w 8"/>
                  <a:gd name="T43" fmla="*/ 1 h 8"/>
                  <a:gd name="T44" fmla="*/ 0 w 8"/>
                  <a:gd name="T45" fmla="*/ 1 h 8"/>
                  <a:gd name="T46" fmla="*/ 0 w 8"/>
                  <a:gd name="T47" fmla="*/ 1 h 8"/>
                  <a:gd name="T48" fmla="*/ 1 w 8"/>
                  <a:gd name="T49" fmla="*/ 1 h 8"/>
                  <a:gd name="T50" fmla="*/ 1 w 8"/>
                  <a:gd name="T51" fmla="*/ 1 h 8"/>
                  <a:gd name="T52" fmla="*/ 1 w 8"/>
                  <a:gd name="T53" fmla="*/ 1 h 8"/>
                  <a:gd name="T54" fmla="*/ 1 w 8"/>
                  <a:gd name="T55" fmla="*/ 1 h 8"/>
                  <a:gd name="T56" fmla="*/ 1 w 8"/>
                  <a:gd name="T57" fmla="*/ 1 h 8"/>
                  <a:gd name="T58" fmla="*/ 1 w 8"/>
                  <a:gd name="T59" fmla="*/ 1 h 8"/>
                  <a:gd name="T60" fmla="*/ 1 w 8"/>
                  <a:gd name="T61" fmla="*/ 1 h 8"/>
                  <a:gd name="T62" fmla="*/ 1 w 8"/>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8"/>
                  <a:gd name="T98" fmla="*/ 8 w 8"/>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8">
                    <a:moveTo>
                      <a:pt x="8" y="3"/>
                    </a:moveTo>
                    <a:lnTo>
                      <a:pt x="5" y="0"/>
                    </a:lnTo>
                    <a:lnTo>
                      <a:pt x="3" y="0"/>
                    </a:lnTo>
                    <a:lnTo>
                      <a:pt x="0" y="0"/>
                    </a:lnTo>
                    <a:lnTo>
                      <a:pt x="0" y="3"/>
                    </a:lnTo>
                    <a:lnTo>
                      <a:pt x="3" y="8"/>
                    </a:lnTo>
                    <a:lnTo>
                      <a:pt x="3" y="3"/>
                    </a:lnTo>
                    <a:lnTo>
                      <a:pt x="5" y="3"/>
                    </a:lnTo>
                    <a:lnTo>
                      <a:pt x="8"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6" name="Freeform 14"/>
              <p:cNvSpPr>
                <a:spLocks/>
              </p:cNvSpPr>
              <p:nvPr/>
            </p:nvSpPr>
            <p:spPr bwMode="auto">
              <a:xfrm>
                <a:off x="1000" y="1507"/>
                <a:ext cx="28" cy="13"/>
              </a:xfrm>
              <a:custGeom>
                <a:avLst/>
                <a:gdLst>
                  <a:gd name="T0" fmla="*/ 1 w 56"/>
                  <a:gd name="T1" fmla="*/ 1 h 26"/>
                  <a:gd name="T2" fmla="*/ 1 w 56"/>
                  <a:gd name="T3" fmla="*/ 0 h 26"/>
                  <a:gd name="T4" fmla="*/ 1 w 56"/>
                  <a:gd name="T5" fmla="*/ 1 h 26"/>
                  <a:gd name="T6" fmla="*/ 1 w 56"/>
                  <a:gd name="T7" fmla="*/ 1 h 26"/>
                  <a:gd name="T8" fmla="*/ 1 w 56"/>
                  <a:gd name="T9" fmla="*/ 1 h 26"/>
                  <a:gd name="T10" fmla="*/ 0 w 56"/>
                  <a:gd name="T11" fmla="*/ 1 h 26"/>
                  <a:gd name="T12" fmla="*/ 1 w 56"/>
                  <a:gd name="T13" fmla="*/ 1 h 26"/>
                  <a:gd name="T14" fmla="*/ 1 w 56"/>
                  <a:gd name="T15" fmla="*/ 1 h 26"/>
                  <a:gd name="T16" fmla="*/ 1 w 56"/>
                  <a:gd name="T17" fmla="*/ 1 h 26"/>
                  <a:gd name="T18" fmla="*/ 1 w 56"/>
                  <a:gd name="T19" fmla="*/ 1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26"/>
                  <a:gd name="T32" fmla="*/ 56 w 5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26">
                    <a:moveTo>
                      <a:pt x="56" y="2"/>
                    </a:moveTo>
                    <a:lnTo>
                      <a:pt x="54" y="0"/>
                    </a:lnTo>
                    <a:lnTo>
                      <a:pt x="34" y="3"/>
                    </a:lnTo>
                    <a:lnTo>
                      <a:pt x="22" y="7"/>
                    </a:lnTo>
                    <a:lnTo>
                      <a:pt x="8" y="15"/>
                    </a:lnTo>
                    <a:lnTo>
                      <a:pt x="0" y="24"/>
                    </a:lnTo>
                    <a:lnTo>
                      <a:pt x="3" y="26"/>
                    </a:lnTo>
                    <a:lnTo>
                      <a:pt x="10" y="18"/>
                    </a:lnTo>
                    <a:lnTo>
                      <a:pt x="29" y="10"/>
                    </a:lnTo>
                    <a:lnTo>
                      <a:pt x="56"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7" name="Freeform 15"/>
              <p:cNvSpPr>
                <a:spLocks/>
              </p:cNvSpPr>
              <p:nvPr/>
            </p:nvSpPr>
            <p:spPr bwMode="auto">
              <a:xfrm>
                <a:off x="1102" y="1555"/>
                <a:ext cx="21" cy="47"/>
              </a:xfrm>
              <a:custGeom>
                <a:avLst/>
                <a:gdLst>
                  <a:gd name="T0" fmla="*/ 1 w 40"/>
                  <a:gd name="T1" fmla="*/ 0 h 94"/>
                  <a:gd name="T2" fmla="*/ 1 w 40"/>
                  <a:gd name="T3" fmla="*/ 0 h 94"/>
                  <a:gd name="T4" fmla="*/ 0 w 40"/>
                  <a:gd name="T5" fmla="*/ 1 h 94"/>
                  <a:gd name="T6" fmla="*/ 1 w 40"/>
                  <a:gd name="T7" fmla="*/ 1 h 94"/>
                  <a:gd name="T8" fmla="*/ 1 w 40"/>
                  <a:gd name="T9" fmla="*/ 1 h 94"/>
                  <a:gd name="T10" fmla="*/ 1 w 40"/>
                  <a:gd name="T11" fmla="*/ 1 h 94"/>
                  <a:gd name="T12" fmla="*/ 1 w 40"/>
                  <a:gd name="T13" fmla="*/ 1 h 94"/>
                  <a:gd name="T14" fmla="*/ 1 w 40"/>
                  <a:gd name="T15" fmla="*/ 1 h 94"/>
                  <a:gd name="T16" fmla="*/ 1 w 40"/>
                  <a:gd name="T17" fmla="*/ 1 h 94"/>
                  <a:gd name="T18" fmla="*/ 1 w 40"/>
                  <a:gd name="T19" fmla="*/ 1 h 94"/>
                  <a:gd name="T20" fmla="*/ 1 w 40"/>
                  <a:gd name="T21" fmla="*/ 1 h 94"/>
                  <a:gd name="T22" fmla="*/ 1 w 40"/>
                  <a:gd name="T23" fmla="*/ 1 h 94"/>
                  <a:gd name="T24" fmla="*/ 1 w 40"/>
                  <a:gd name="T25" fmla="*/ 1 h 94"/>
                  <a:gd name="T26" fmla="*/ 1 w 40"/>
                  <a:gd name="T27" fmla="*/ 1 h 94"/>
                  <a:gd name="T28" fmla="*/ 1 w 40"/>
                  <a:gd name="T29" fmla="*/ 1 h 94"/>
                  <a:gd name="T30" fmla="*/ 1 w 40"/>
                  <a:gd name="T31" fmla="*/ 1 h 94"/>
                  <a:gd name="T32" fmla="*/ 1 w 40"/>
                  <a:gd name="T33" fmla="*/ 1 h 94"/>
                  <a:gd name="T34" fmla="*/ 1 w 40"/>
                  <a:gd name="T35" fmla="*/ 1 h 94"/>
                  <a:gd name="T36" fmla="*/ 1 w 40"/>
                  <a:gd name="T37" fmla="*/ 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94"/>
                  <a:gd name="T59" fmla="*/ 40 w 40"/>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94">
                    <a:moveTo>
                      <a:pt x="10" y="0"/>
                    </a:moveTo>
                    <a:lnTo>
                      <a:pt x="4" y="0"/>
                    </a:lnTo>
                    <a:lnTo>
                      <a:pt x="0" y="5"/>
                    </a:lnTo>
                    <a:lnTo>
                      <a:pt x="5" y="18"/>
                    </a:lnTo>
                    <a:lnTo>
                      <a:pt x="10" y="29"/>
                    </a:lnTo>
                    <a:lnTo>
                      <a:pt x="16" y="32"/>
                    </a:lnTo>
                    <a:lnTo>
                      <a:pt x="17" y="41"/>
                    </a:lnTo>
                    <a:lnTo>
                      <a:pt x="14" y="47"/>
                    </a:lnTo>
                    <a:lnTo>
                      <a:pt x="14" y="56"/>
                    </a:lnTo>
                    <a:lnTo>
                      <a:pt x="24" y="63"/>
                    </a:lnTo>
                    <a:lnTo>
                      <a:pt x="29" y="82"/>
                    </a:lnTo>
                    <a:lnTo>
                      <a:pt x="36" y="94"/>
                    </a:lnTo>
                    <a:lnTo>
                      <a:pt x="40" y="88"/>
                    </a:lnTo>
                    <a:lnTo>
                      <a:pt x="40" y="71"/>
                    </a:lnTo>
                    <a:lnTo>
                      <a:pt x="24" y="54"/>
                    </a:lnTo>
                    <a:lnTo>
                      <a:pt x="21" y="35"/>
                    </a:lnTo>
                    <a:lnTo>
                      <a:pt x="21" y="26"/>
                    </a:lnTo>
                    <a:lnTo>
                      <a:pt x="12" y="16"/>
                    </a:lnTo>
                    <a:lnTo>
                      <a:pt x="1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8" name="Freeform 16"/>
              <p:cNvSpPr>
                <a:spLocks/>
              </p:cNvSpPr>
              <p:nvPr/>
            </p:nvSpPr>
            <p:spPr bwMode="auto">
              <a:xfrm>
                <a:off x="1437" y="1146"/>
                <a:ext cx="16" cy="43"/>
              </a:xfrm>
              <a:custGeom>
                <a:avLst/>
                <a:gdLst>
                  <a:gd name="T0" fmla="*/ 0 w 32"/>
                  <a:gd name="T1" fmla="*/ 0 h 87"/>
                  <a:gd name="T2" fmla="*/ 1 w 32"/>
                  <a:gd name="T3" fmla="*/ 0 h 87"/>
                  <a:gd name="T4" fmla="*/ 1 w 32"/>
                  <a:gd name="T5" fmla="*/ 0 h 87"/>
                  <a:gd name="T6" fmla="*/ 1 w 32"/>
                  <a:gd name="T7" fmla="*/ 0 h 87"/>
                  <a:gd name="T8" fmla="*/ 1 w 32"/>
                  <a:gd name="T9" fmla="*/ 0 h 87"/>
                  <a:gd name="T10" fmla="*/ 1 w 32"/>
                  <a:gd name="T11" fmla="*/ 0 h 87"/>
                  <a:gd name="T12" fmla="*/ 1 w 32"/>
                  <a:gd name="T13" fmla="*/ 0 h 87"/>
                  <a:gd name="T14" fmla="*/ 1 w 32"/>
                  <a:gd name="T15" fmla="*/ 0 h 87"/>
                  <a:gd name="T16" fmla="*/ 1 w 32"/>
                  <a:gd name="T17" fmla="*/ 0 h 87"/>
                  <a:gd name="T18" fmla="*/ 1 w 32"/>
                  <a:gd name="T19" fmla="*/ 0 h 87"/>
                  <a:gd name="T20" fmla="*/ 1 w 32"/>
                  <a:gd name="T21" fmla="*/ 0 h 87"/>
                  <a:gd name="T22" fmla="*/ 1 w 32"/>
                  <a:gd name="T23" fmla="*/ 0 h 87"/>
                  <a:gd name="T24" fmla="*/ 1 w 32"/>
                  <a:gd name="T25" fmla="*/ 0 h 87"/>
                  <a:gd name="T26" fmla="*/ 1 w 32"/>
                  <a:gd name="T27" fmla="*/ 0 h 87"/>
                  <a:gd name="T28" fmla="*/ 0 w 32"/>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87"/>
                  <a:gd name="T47" fmla="*/ 32 w 32"/>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87">
                    <a:moveTo>
                      <a:pt x="0" y="4"/>
                    </a:moveTo>
                    <a:lnTo>
                      <a:pt x="2" y="0"/>
                    </a:lnTo>
                    <a:lnTo>
                      <a:pt x="18" y="6"/>
                    </a:lnTo>
                    <a:lnTo>
                      <a:pt x="25" y="14"/>
                    </a:lnTo>
                    <a:lnTo>
                      <a:pt x="25" y="30"/>
                    </a:lnTo>
                    <a:lnTo>
                      <a:pt x="32" y="42"/>
                    </a:lnTo>
                    <a:lnTo>
                      <a:pt x="29" y="58"/>
                    </a:lnTo>
                    <a:lnTo>
                      <a:pt x="27" y="83"/>
                    </a:lnTo>
                    <a:lnTo>
                      <a:pt x="18" y="87"/>
                    </a:lnTo>
                    <a:lnTo>
                      <a:pt x="11" y="79"/>
                    </a:lnTo>
                    <a:lnTo>
                      <a:pt x="12" y="58"/>
                    </a:lnTo>
                    <a:lnTo>
                      <a:pt x="11" y="34"/>
                    </a:lnTo>
                    <a:lnTo>
                      <a:pt x="11" y="11"/>
                    </a:lnTo>
                    <a:lnTo>
                      <a:pt x="0"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39" name="Freeform 17"/>
              <p:cNvSpPr>
                <a:spLocks/>
              </p:cNvSpPr>
              <p:nvPr/>
            </p:nvSpPr>
            <p:spPr bwMode="auto">
              <a:xfrm>
                <a:off x="1395" y="1165"/>
                <a:ext cx="4" cy="5"/>
              </a:xfrm>
              <a:custGeom>
                <a:avLst/>
                <a:gdLst>
                  <a:gd name="T0" fmla="*/ 1 w 8"/>
                  <a:gd name="T1" fmla="*/ 0 h 10"/>
                  <a:gd name="T2" fmla="*/ 1 w 8"/>
                  <a:gd name="T3" fmla="*/ 0 h 10"/>
                  <a:gd name="T4" fmla="*/ 1 w 8"/>
                  <a:gd name="T5" fmla="*/ 0 h 10"/>
                  <a:gd name="T6" fmla="*/ 1 w 8"/>
                  <a:gd name="T7" fmla="*/ 0 h 10"/>
                  <a:gd name="T8" fmla="*/ 1 w 8"/>
                  <a:gd name="T9" fmla="*/ 0 h 10"/>
                  <a:gd name="T10" fmla="*/ 1 w 8"/>
                  <a:gd name="T11" fmla="*/ 0 h 10"/>
                  <a:gd name="T12" fmla="*/ 1 w 8"/>
                  <a:gd name="T13" fmla="*/ 0 h 10"/>
                  <a:gd name="T14" fmla="*/ 1 w 8"/>
                  <a:gd name="T15" fmla="*/ 0 h 10"/>
                  <a:gd name="T16" fmla="*/ 0 w 8"/>
                  <a:gd name="T17" fmla="*/ 0 h 10"/>
                  <a:gd name="T18" fmla="*/ 0 w 8"/>
                  <a:gd name="T19" fmla="*/ 0 h 10"/>
                  <a:gd name="T20" fmla="*/ 0 w 8"/>
                  <a:gd name="T21" fmla="*/ 0 h 10"/>
                  <a:gd name="T22" fmla="*/ 0 w 8"/>
                  <a:gd name="T23" fmla="*/ 0 h 10"/>
                  <a:gd name="T24" fmla="*/ 0 w 8"/>
                  <a:gd name="T25" fmla="*/ 0 h 10"/>
                  <a:gd name="T26" fmla="*/ 0 w 8"/>
                  <a:gd name="T27" fmla="*/ 0 h 10"/>
                  <a:gd name="T28" fmla="*/ 0 w 8"/>
                  <a:gd name="T29" fmla="*/ 0 h 10"/>
                  <a:gd name="T30" fmla="*/ 0 w 8"/>
                  <a:gd name="T31" fmla="*/ 0 h 10"/>
                  <a:gd name="T32" fmla="*/ 0 w 8"/>
                  <a:gd name="T33" fmla="*/ 1 h 10"/>
                  <a:gd name="T34" fmla="*/ 0 w 8"/>
                  <a:gd name="T35" fmla="*/ 1 h 10"/>
                  <a:gd name="T36" fmla="*/ 0 w 8"/>
                  <a:gd name="T37" fmla="*/ 1 h 10"/>
                  <a:gd name="T38" fmla="*/ 0 w 8"/>
                  <a:gd name="T39" fmla="*/ 1 h 10"/>
                  <a:gd name="T40" fmla="*/ 0 w 8"/>
                  <a:gd name="T41" fmla="*/ 1 h 10"/>
                  <a:gd name="T42" fmla="*/ 0 w 8"/>
                  <a:gd name="T43" fmla="*/ 1 h 10"/>
                  <a:gd name="T44" fmla="*/ 0 w 8"/>
                  <a:gd name="T45" fmla="*/ 1 h 10"/>
                  <a:gd name="T46" fmla="*/ 0 w 8"/>
                  <a:gd name="T47" fmla="*/ 1 h 10"/>
                  <a:gd name="T48" fmla="*/ 1 w 8"/>
                  <a:gd name="T49" fmla="*/ 1 h 10"/>
                  <a:gd name="T50" fmla="*/ 1 w 8"/>
                  <a:gd name="T51" fmla="*/ 1 h 10"/>
                  <a:gd name="T52" fmla="*/ 1 w 8"/>
                  <a:gd name="T53" fmla="*/ 1 h 10"/>
                  <a:gd name="T54" fmla="*/ 1 w 8"/>
                  <a:gd name="T55" fmla="*/ 1 h 10"/>
                  <a:gd name="T56" fmla="*/ 1 w 8"/>
                  <a:gd name="T57" fmla="*/ 1 h 10"/>
                  <a:gd name="T58" fmla="*/ 1 w 8"/>
                  <a:gd name="T59" fmla="*/ 1 h 10"/>
                  <a:gd name="T60" fmla="*/ 1 w 8"/>
                  <a:gd name="T61" fmla="*/ 1 h 10"/>
                  <a:gd name="T62" fmla="*/ 1 w 8"/>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10"/>
                  <a:gd name="T98" fmla="*/ 8 w 8"/>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10">
                    <a:moveTo>
                      <a:pt x="8" y="5"/>
                    </a:moveTo>
                    <a:lnTo>
                      <a:pt x="5" y="0"/>
                    </a:lnTo>
                    <a:lnTo>
                      <a:pt x="0" y="0"/>
                    </a:lnTo>
                    <a:lnTo>
                      <a:pt x="0" y="5"/>
                    </a:lnTo>
                    <a:lnTo>
                      <a:pt x="5" y="10"/>
                    </a:lnTo>
                    <a:lnTo>
                      <a:pt x="5" y="5"/>
                    </a:lnTo>
                    <a:lnTo>
                      <a:pt x="8"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0" name="Freeform 18"/>
              <p:cNvSpPr>
                <a:spLocks/>
              </p:cNvSpPr>
              <p:nvPr/>
            </p:nvSpPr>
            <p:spPr bwMode="auto">
              <a:xfrm>
                <a:off x="1381" y="1185"/>
                <a:ext cx="5" cy="5"/>
              </a:xfrm>
              <a:custGeom>
                <a:avLst/>
                <a:gdLst>
                  <a:gd name="T0" fmla="*/ 1 w 10"/>
                  <a:gd name="T1" fmla="*/ 0 h 11"/>
                  <a:gd name="T2" fmla="*/ 1 w 10"/>
                  <a:gd name="T3" fmla="*/ 0 h 11"/>
                  <a:gd name="T4" fmla="*/ 1 w 10"/>
                  <a:gd name="T5" fmla="*/ 0 h 11"/>
                  <a:gd name="T6" fmla="*/ 1 w 10"/>
                  <a:gd name="T7" fmla="*/ 0 h 11"/>
                  <a:gd name="T8" fmla="*/ 1 w 10"/>
                  <a:gd name="T9" fmla="*/ 0 h 11"/>
                  <a:gd name="T10" fmla="*/ 1 w 10"/>
                  <a:gd name="T11" fmla="*/ 0 h 11"/>
                  <a:gd name="T12" fmla="*/ 1 w 10"/>
                  <a:gd name="T13" fmla="*/ 0 h 11"/>
                  <a:gd name="T14" fmla="*/ 1 w 10"/>
                  <a:gd name="T15" fmla="*/ 0 h 11"/>
                  <a:gd name="T16" fmla="*/ 0 w 10"/>
                  <a:gd name="T17" fmla="*/ 0 h 11"/>
                  <a:gd name="T18" fmla="*/ 0 w 10"/>
                  <a:gd name="T19" fmla="*/ 0 h 11"/>
                  <a:gd name="T20" fmla="*/ 0 w 10"/>
                  <a:gd name="T21" fmla="*/ 0 h 11"/>
                  <a:gd name="T22" fmla="*/ 0 w 10"/>
                  <a:gd name="T23" fmla="*/ 0 h 11"/>
                  <a:gd name="T24" fmla="*/ 0 w 10"/>
                  <a:gd name="T25" fmla="*/ 0 h 11"/>
                  <a:gd name="T26" fmla="*/ 0 w 10"/>
                  <a:gd name="T27" fmla="*/ 0 h 11"/>
                  <a:gd name="T28" fmla="*/ 0 w 10"/>
                  <a:gd name="T29" fmla="*/ 0 h 11"/>
                  <a:gd name="T30" fmla="*/ 0 w 10"/>
                  <a:gd name="T31" fmla="*/ 0 h 11"/>
                  <a:gd name="T32" fmla="*/ 0 w 10"/>
                  <a:gd name="T33" fmla="*/ 0 h 11"/>
                  <a:gd name="T34" fmla="*/ 0 w 10"/>
                  <a:gd name="T35" fmla="*/ 0 h 11"/>
                  <a:gd name="T36" fmla="*/ 0 w 10"/>
                  <a:gd name="T37" fmla="*/ 0 h 11"/>
                  <a:gd name="T38" fmla="*/ 0 w 10"/>
                  <a:gd name="T39" fmla="*/ 0 h 11"/>
                  <a:gd name="T40" fmla="*/ 0 w 10"/>
                  <a:gd name="T41" fmla="*/ 0 h 11"/>
                  <a:gd name="T42" fmla="*/ 0 w 10"/>
                  <a:gd name="T43" fmla="*/ 0 h 11"/>
                  <a:gd name="T44" fmla="*/ 0 w 10"/>
                  <a:gd name="T45" fmla="*/ 0 h 11"/>
                  <a:gd name="T46" fmla="*/ 0 w 10"/>
                  <a:gd name="T47" fmla="*/ 0 h 11"/>
                  <a:gd name="T48" fmla="*/ 1 w 10"/>
                  <a:gd name="T49" fmla="*/ 0 h 11"/>
                  <a:gd name="T50" fmla="*/ 1 w 10"/>
                  <a:gd name="T51" fmla="*/ 0 h 11"/>
                  <a:gd name="T52" fmla="*/ 1 w 10"/>
                  <a:gd name="T53" fmla="*/ 0 h 11"/>
                  <a:gd name="T54" fmla="*/ 1 w 10"/>
                  <a:gd name="T55" fmla="*/ 0 h 11"/>
                  <a:gd name="T56" fmla="*/ 1 w 10"/>
                  <a:gd name="T57" fmla="*/ 0 h 11"/>
                  <a:gd name="T58" fmla="*/ 1 w 10"/>
                  <a:gd name="T59" fmla="*/ 0 h 11"/>
                  <a:gd name="T60" fmla="*/ 1 w 10"/>
                  <a:gd name="T61" fmla="*/ 0 h 11"/>
                  <a:gd name="T62" fmla="*/ 1 w 10"/>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1"/>
                  <a:gd name="T98" fmla="*/ 10 w 10"/>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1">
                    <a:moveTo>
                      <a:pt x="10" y="5"/>
                    </a:moveTo>
                    <a:lnTo>
                      <a:pt x="7" y="0"/>
                    </a:lnTo>
                    <a:lnTo>
                      <a:pt x="5" y="0"/>
                    </a:lnTo>
                    <a:lnTo>
                      <a:pt x="0" y="0"/>
                    </a:lnTo>
                    <a:lnTo>
                      <a:pt x="0" y="5"/>
                    </a:lnTo>
                    <a:lnTo>
                      <a:pt x="0" y="8"/>
                    </a:lnTo>
                    <a:lnTo>
                      <a:pt x="5" y="11"/>
                    </a:lnTo>
                    <a:lnTo>
                      <a:pt x="5" y="8"/>
                    </a:lnTo>
                    <a:lnTo>
                      <a:pt x="7" y="8"/>
                    </a:lnTo>
                    <a:lnTo>
                      <a:pt x="7" y="5"/>
                    </a:lnTo>
                    <a:lnTo>
                      <a:pt x="10"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1" name="Freeform 19"/>
              <p:cNvSpPr>
                <a:spLocks/>
              </p:cNvSpPr>
              <p:nvPr/>
            </p:nvSpPr>
            <p:spPr bwMode="auto">
              <a:xfrm>
                <a:off x="1373" y="1240"/>
                <a:ext cx="3" cy="2"/>
              </a:xfrm>
              <a:custGeom>
                <a:avLst/>
                <a:gdLst>
                  <a:gd name="T0" fmla="*/ 1 w 6"/>
                  <a:gd name="T1" fmla="*/ 0 h 6"/>
                  <a:gd name="T2" fmla="*/ 1 w 6"/>
                  <a:gd name="T3" fmla="*/ 0 h 6"/>
                  <a:gd name="T4" fmla="*/ 1 w 6"/>
                  <a:gd name="T5" fmla="*/ 0 h 6"/>
                  <a:gd name="T6" fmla="*/ 1 w 6"/>
                  <a:gd name="T7" fmla="*/ 0 h 6"/>
                  <a:gd name="T8" fmla="*/ 1 w 6"/>
                  <a:gd name="T9" fmla="*/ 0 h 6"/>
                  <a:gd name="T10" fmla="*/ 1 w 6"/>
                  <a:gd name="T11" fmla="*/ 0 h 6"/>
                  <a:gd name="T12" fmla="*/ 1 w 6"/>
                  <a:gd name="T13" fmla="*/ 0 h 6"/>
                  <a:gd name="T14" fmla="*/ 1 w 6"/>
                  <a:gd name="T15" fmla="*/ 0 h 6"/>
                  <a:gd name="T16" fmla="*/ 0 w 6"/>
                  <a:gd name="T17" fmla="*/ 0 h 6"/>
                  <a:gd name="T18" fmla="*/ 0 w 6"/>
                  <a:gd name="T19" fmla="*/ 0 h 6"/>
                  <a:gd name="T20" fmla="*/ 0 w 6"/>
                  <a:gd name="T21" fmla="*/ 0 h 6"/>
                  <a:gd name="T22" fmla="*/ 0 w 6"/>
                  <a:gd name="T23" fmla="*/ 0 h 6"/>
                  <a:gd name="T24" fmla="*/ 0 w 6"/>
                  <a:gd name="T25" fmla="*/ 0 h 6"/>
                  <a:gd name="T26" fmla="*/ 0 w 6"/>
                  <a:gd name="T27" fmla="*/ 0 h 6"/>
                  <a:gd name="T28" fmla="*/ 0 w 6"/>
                  <a:gd name="T29" fmla="*/ 0 h 6"/>
                  <a:gd name="T30" fmla="*/ 0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1 w 6"/>
                  <a:gd name="T49" fmla="*/ 0 h 6"/>
                  <a:gd name="T50" fmla="*/ 1 w 6"/>
                  <a:gd name="T51" fmla="*/ 0 h 6"/>
                  <a:gd name="T52" fmla="*/ 1 w 6"/>
                  <a:gd name="T53" fmla="*/ 0 h 6"/>
                  <a:gd name="T54" fmla="*/ 1 w 6"/>
                  <a:gd name="T55" fmla="*/ 0 h 6"/>
                  <a:gd name="T56" fmla="*/ 1 w 6"/>
                  <a:gd name="T57" fmla="*/ 0 h 6"/>
                  <a:gd name="T58" fmla="*/ 1 w 6"/>
                  <a:gd name="T59" fmla="*/ 0 h 6"/>
                  <a:gd name="T60" fmla="*/ 1 w 6"/>
                  <a:gd name="T61" fmla="*/ 0 h 6"/>
                  <a:gd name="T62" fmla="*/ 1 w 6"/>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
                  <a:gd name="T97" fmla="*/ 0 h 6"/>
                  <a:gd name="T98" fmla="*/ 6 w 6"/>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 h="6">
                    <a:moveTo>
                      <a:pt x="6" y="2"/>
                    </a:moveTo>
                    <a:lnTo>
                      <a:pt x="3" y="0"/>
                    </a:lnTo>
                    <a:lnTo>
                      <a:pt x="0" y="0"/>
                    </a:lnTo>
                    <a:lnTo>
                      <a:pt x="0" y="2"/>
                    </a:lnTo>
                    <a:lnTo>
                      <a:pt x="3" y="6"/>
                    </a:lnTo>
                    <a:lnTo>
                      <a:pt x="3" y="2"/>
                    </a:lnTo>
                    <a:lnTo>
                      <a:pt x="6"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2" name="Freeform 20"/>
              <p:cNvSpPr>
                <a:spLocks/>
              </p:cNvSpPr>
              <p:nvPr/>
            </p:nvSpPr>
            <p:spPr bwMode="auto">
              <a:xfrm>
                <a:off x="1481" y="1231"/>
                <a:ext cx="5" cy="5"/>
              </a:xfrm>
              <a:custGeom>
                <a:avLst/>
                <a:gdLst>
                  <a:gd name="T0" fmla="*/ 1 w 9"/>
                  <a:gd name="T1" fmla="*/ 0 h 9"/>
                  <a:gd name="T2" fmla="*/ 1 w 9"/>
                  <a:gd name="T3" fmla="*/ 0 h 9"/>
                  <a:gd name="T4" fmla="*/ 1 w 9"/>
                  <a:gd name="T5" fmla="*/ 0 h 9"/>
                  <a:gd name="T6" fmla="*/ 1 w 9"/>
                  <a:gd name="T7" fmla="*/ 0 h 9"/>
                  <a:gd name="T8" fmla="*/ 1 w 9"/>
                  <a:gd name="T9" fmla="*/ 0 h 9"/>
                  <a:gd name="T10" fmla="*/ 1 w 9"/>
                  <a:gd name="T11" fmla="*/ 0 h 9"/>
                  <a:gd name="T12" fmla="*/ 1 w 9"/>
                  <a:gd name="T13" fmla="*/ 0 h 9"/>
                  <a:gd name="T14" fmla="*/ 1 w 9"/>
                  <a:gd name="T15" fmla="*/ 0 h 9"/>
                  <a:gd name="T16" fmla="*/ 0 w 9"/>
                  <a:gd name="T17" fmla="*/ 0 h 9"/>
                  <a:gd name="T18" fmla="*/ 0 w 9"/>
                  <a:gd name="T19" fmla="*/ 0 h 9"/>
                  <a:gd name="T20" fmla="*/ 0 w 9"/>
                  <a:gd name="T21" fmla="*/ 0 h 9"/>
                  <a:gd name="T22" fmla="*/ 0 w 9"/>
                  <a:gd name="T23" fmla="*/ 0 h 9"/>
                  <a:gd name="T24" fmla="*/ 0 w 9"/>
                  <a:gd name="T25" fmla="*/ 0 h 9"/>
                  <a:gd name="T26" fmla="*/ 0 w 9"/>
                  <a:gd name="T27" fmla="*/ 0 h 9"/>
                  <a:gd name="T28" fmla="*/ 0 w 9"/>
                  <a:gd name="T29" fmla="*/ 0 h 9"/>
                  <a:gd name="T30" fmla="*/ 0 w 9"/>
                  <a:gd name="T31" fmla="*/ 0 h 9"/>
                  <a:gd name="T32" fmla="*/ 0 w 9"/>
                  <a:gd name="T33" fmla="*/ 1 h 9"/>
                  <a:gd name="T34" fmla="*/ 0 w 9"/>
                  <a:gd name="T35" fmla="*/ 1 h 9"/>
                  <a:gd name="T36" fmla="*/ 0 w 9"/>
                  <a:gd name="T37" fmla="*/ 1 h 9"/>
                  <a:gd name="T38" fmla="*/ 0 w 9"/>
                  <a:gd name="T39" fmla="*/ 1 h 9"/>
                  <a:gd name="T40" fmla="*/ 0 w 9"/>
                  <a:gd name="T41" fmla="*/ 1 h 9"/>
                  <a:gd name="T42" fmla="*/ 0 w 9"/>
                  <a:gd name="T43" fmla="*/ 1 h 9"/>
                  <a:gd name="T44" fmla="*/ 0 w 9"/>
                  <a:gd name="T45" fmla="*/ 1 h 9"/>
                  <a:gd name="T46" fmla="*/ 0 w 9"/>
                  <a:gd name="T47" fmla="*/ 1 h 9"/>
                  <a:gd name="T48" fmla="*/ 1 w 9"/>
                  <a:gd name="T49" fmla="*/ 1 h 9"/>
                  <a:gd name="T50" fmla="*/ 1 w 9"/>
                  <a:gd name="T51" fmla="*/ 1 h 9"/>
                  <a:gd name="T52" fmla="*/ 1 w 9"/>
                  <a:gd name="T53" fmla="*/ 1 h 9"/>
                  <a:gd name="T54" fmla="*/ 1 w 9"/>
                  <a:gd name="T55" fmla="*/ 1 h 9"/>
                  <a:gd name="T56" fmla="*/ 1 w 9"/>
                  <a:gd name="T57" fmla="*/ 1 h 9"/>
                  <a:gd name="T58" fmla="*/ 1 w 9"/>
                  <a:gd name="T59" fmla="*/ 1 h 9"/>
                  <a:gd name="T60" fmla="*/ 1 w 9"/>
                  <a:gd name="T61" fmla="*/ 1 h 9"/>
                  <a:gd name="T62" fmla="*/ 1 w 9"/>
                  <a:gd name="T63" fmla="*/ 1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9"/>
                  <a:gd name="T98" fmla="*/ 9 w 9"/>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9">
                    <a:moveTo>
                      <a:pt x="9" y="6"/>
                    </a:moveTo>
                    <a:lnTo>
                      <a:pt x="5" y="0"/>
                    </a:lnTo>
                    <a:lnTo>
                      <a:pt x="4" y="0"/>
                    </a:lnTo>
                    <a:lnTo>
                      <a:pt x="0" y="0"/>
                    </a:lnTo>
                    <a:lnTo>
                      <a:pt x="0" y="6"/>
                    </a:lnTo>
                    <a:lnTo>
                      <a:pt x="4" y="9"/>
                    </a:lnTo>
                    <a:lnTo>
                      <a:pt x="4" y="6"/>
                    </a:lnTo>
                    <a:lnTo>
                      <a:pt x="5" y="6"/>
                    </a:lnTo>
                    <a:lnTo>
                      <a:pt x="9"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3" name="Freeform 21"/>
              <p:cNvSpPr>
                <a:spLocks/>
              </p:cNvSpPr>
              <p:nvPr/>
            </p:nvSpPr>
            <p:spPr bwMode="auto">
              <a:xfrm>
                <a:off x="1542" y="1219"/>
                <a:ext cx="4" cy="5"/>
              </a:xfrm>
              <a:custGeom>
                <a:avLst/>
                <a:gdLst>
                  <a:gd name="T0" fmla="*/ 1 w 8"/>
                  <a:gd name="T1" fmla="*/ 0 h 9"/>
                  <a:gd name="T2" fmla="*/ 1 w 8"/>
                  <a:gd name="T3" fmla="*/ 0 h 9"/>
                  <a:gd name="T4" fmla="*/ 1 w 8"/>
                  <a:gd name="T5" fmla="*/ 0 h 9"/>
                  <a:gd name="T6" fmla="*/ 1 w 8"/>
                  <a:gd name="T7" fmla="*/ 0 h 9"/>
                  <a:gd name="T8" fmla="*/ 1 w 8"/>
                  <a:gd name="T9" fmla="*/ 0 h 9"/>
                  <a:gd name="T10" fmla="*/ 1 w 8"/>
                  <a:gd name="T11" fmla="*/ 0 h 9"/>
                  <a:gd name="T12" fmla="*/ 1 w 8"/>
                  <a:gd name="T13" fmla="*/ 0 h 9"/>
                  <a:gd name="T14" fmla="*/ 1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1 h 9"/>
                  <a:gd name="T34" fmla="*/ 0 w 8"/>
                  <a:gd name="T35" fmla="*/ 1 h 9"/>
                  <a:gd name="T36" fmla="*/ 0 w 8"/>
                  <a:gd name="T37" fmla="*/ 1 h 9"/>
                  <a:gd name="T38" fmla="*/ 0 w 8"/>
                  <a:gd name="T39" fmla="*/ 1 h 9"/>
                  <a:gd name="T40" fmla="*/ 0 w 8"/>
                  <a:gd name="T41" fmla="*/ 1 h 9"/>
                  <a:gd name="T42" fmla="*/ 0 w 8"/>
                  <a:gd name="T43" fmla="*/ 1 h 9"/>
                  <a:gd name="T44" fmla="*/ 0 w 8"/>
                  <a:gd name="T45" fmla="*/ 1 h 9"/>
                  <a:gd name="T46" fmla="*/ 0 w 8"/>
                  <a:gd name="T47" fmla="*/ 1 h 9"/>
                  <a:gd name="T48" fmla="*/ 1 w 8"/>
                  <a:gd name="T49" fmla="*/ 1 h 9"/>
                  <a:gd name="T50" fmla="*/ 1 w 8"/>
                  <a:gd name="T51" fmla="*/ 1 h 9"/>
                  <a:gd name="T52" fmla="*/ 1 w 8"/>
                  <a:gd name="T53" fmla="*/ 1 h 9"/>
                  <a:gd name="T54" fmla="*/ 1 w 8"/>
                  <a:gd name="T55" fmla="*/ 1 h 9"/>
                  <a:gd name="T56" fmla="*/ 1 w 8"/>
                  <a:gd name="T57" fmla="*/ 1 h 9"/>
                  <a:gd name="T58" fmla="*/ 1 w 8"/>
                  <a:gd name="T59" fmla="*/ 1 h 9"/>
                  <a:gd name="T60" fmla="*/ 1 w 8"/>
                  <a:gd name="T61" fmla="*/ 1 h 9"/>
                  <a:gd name="T62" fmla="*/ 1 w 8"/>
                  <a:gd name="T63" fmla="*/ 1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9"/>
                  <a:gd name="T98" fmla="*/ 8 w 8"/>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9">
                    <a:moveTo>
                      <a:pt x="8" y="3"/>
                    </a:moveTo>
                    <a:lnTo>
                      <a:pt x="5" y="0"/>
                    </a:lnTo>
                    <a:lnTo>
                      <a:pt x="0" y="0"/>
                    </a:lnTo>
                    <a:lnTo>
                      <a:pt x="0" y="3"/>
                    </a:lnTo>
                    <a:lnTo>
                      <a:pt x="0" y="5"/>
                    </a:lnTo>
                    <a:lnTo>
                      <a:pt x="5" y="9"/>
                    </a:lnTo>
                    <a:lnTo>
                      <a:pt x="5" y="5"/>
                    </a:lnTo>
                    <a:lnTo>
                      <a:pt x="5" y="3"/>
                    </a:lnTo>
                    <a:lnTo>
                      <a:pt x="8"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4" name="Freeform 22"/>
              <p:cNvSpPr>
                <a:spLocks/>
              </p:cNvSpPr>
              <p:nvPr/>
            </p:nvSpPr>
            <p:spPr bwMode="auto">
              <a:xfrm>
                <a:off x="1557" y="1225"/>
                <a:ext cx="3" cy="4"/>
              </a:xfrm>
              <a:custGeom>
                <a:avLst/>
                <a:gdLst>
                  <a:gd name="T0" fmla="*/ 1 w 5"/>
                  <a:gd name="T1" fmla="*/ 0 h 7"/>
                  <a:gd name="T2" fmla="*/ 1 w 5"/>
                  <a:gd name="T3" fmla="*/ 0 h 7"/>
                  <a:gd name="T4" fmla="*/ 1 w 5"/>
                  <a:gd name="T5" fmla="*/ 0 h 7"/>
                  <a:gd name="T6" fmla="*/ 1 w 5"/>
                  <a:gd name="T7" fmla="*/ 0 h 7"/>
                  <a:gd name="T8" fmla="*/ 1 w 5"/>
                  <a:gd name="T9" fmla="*/ 0 h 7"/>
                  <a:gd name="T10" fmla="*/ 1 w 5"/>
                  <a:gd name="T11" fmla="*/ 0 h 7"/>
                  <a:gd name="T12" fmla="*/ 1 w 5"/>
                  <a:gd name="T13" fmla="*/ 0 h 7"/>
                  <a:gd name="T14" fmla="*/ 1 w 5"/>
                  <a:gd name="T15" fmla="*/ 0 h 7"/>
                  <a:gd name="T16" fmla="*/ 0 w 5"/>
                  <a:gd name="T17" fmla="*/ 0 h 7"/>
                  <a:gd name="T18" fmla="*/ 0 w 5"/>
                  <a:gd name="T19" fmla="*/ 0 h 7"/>
                  <a:gd name="T20" fmla="*/ 0 w 5"/>
                  <a:gd name="T21" fmla="*/ 0 h 7"/>
                  <a:gd name="T22" fmla="*/ 0 w 5"/>
                  <a:gd name="T23" fmla="*/ 0 h 7"/>
                  <a:gd name="T24" fmla="*/ 0 w 5"/>
                  <a:gd name="T25" fmla="*/ 0 h 7"/>
                  <a:gd name="T26" fmla="*/ 0 w 5"/>
                  <a:gd name="T27" fmla="*/ 0 h 7"/>
                  <a:gd name="T28" fmla="*/ 0 w 5"/>
                  <a:gd name="T29" fmla="*/ 0 h 7"/>
                  <a:gd name="T30" fmla="*/ 0 w 5"/>
                  <a:gd name="T31" fmla="*/ 0 h 7"/>
                  <a:gd name="T32" fmla="*/ 0 w 5"/>
                  <a:gd name="T33" fmla="*/ 1 h 7"/>
                  <a:gd name="T34" fmla="*/ 0 w 5"/>
                  <a:gd name="T35" fmla="*/ 1 h 7"/>
                  <a:gd name="T36" fmla="*/ 0 w 5"/>
                  <a:gd name="T37" fmla="*/ 1 h 7"/>
                  <a:gd name="T38" fmla="*/ 0 w 5"/>
                  <a:gd name="T39" fmla="*/ 1 h 7"/>
                  <a:gd name="T40" fmla="*/ 0 w 5"/>
                  <a:gd name="T41" fmla="*/ 1 h 7"/>
                  <a:gd name="T42" fmla="*/ 0 w 5"/>
                  <a:gd name="T43" fmla="*/ 1 h 7"/>
                  <a:gd name="T44" fmla="*/ 0 w 5"/>
                  <a:gd name="T45" fmla="*/ 1 h 7"/>
                  <a:gd name="T46" fmla="*/ 0 w 5"/>
                  <a:gd name="T47" fmla="*/ 1 h 7"/>
                  <a:gd name="T48" fmla="*/ 1 w 5"/>
                  <a:gd name="T49" fmla="*/ 1 h 7"/>
                  <a:gd name="T50" fmla="*/ 1 w 5"/>
                  <a:gd name="T51" fmla="*/ 1 h 7"/>
                  <a:gd name="T52" fmla="*/ 1 w 5"/>
                  <a:gd name="T53" fmla="*/ 1 h 7"/>
                  <a:gd name="T54" fmla="*/ 1 w 5"/>
                  <a:gd name="T55" fmla="*/ 1 h 7"/>
                  <a:gd name="T56" fmla="*/ 1 w 5"/>
                  <a:gd name="T57" fmla="*/ 1 h 7"/>
                  <a:gd name="T58" fmla="*/ 1 w 5"/>
                  <a:gd name="T59" fmla="*/ 1 h 7"/>
                  <a:gd name="T60" fmla="*/ 1 w 5"/>
                  <a:gd name="T61" fmla="*/ 1 h 7"/>
                  <a:gd name="T62" fmla="*/ 1 w 5"/>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7"/>
                  <a:gd name="T98" fmla="*/ 5 w 5"/>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7">
                    <a:moveTo>
                      <a:pt x="5" y="4"/>
                    </a:moveTo>
                    <a:lnTo>
                      <a:pt x="3" y="0"/>
                    </a:lnTo>
                    <a:lnTo>
                      <a:pt x="0" y="0"/>
                    </a:lnTo>
                    <a:lnTo>
                      <a:pt x="0" y="4"/>
                    </a:lnTo>
                    <a:lnTo>
                      <a:pt x="3" y="7"/>
                    </a:lnTo>
                    <a:lnTo>
                      <a:pt x="3" y="4"/>
                    </a:lnTo>
                    <a:lnTo>
                      <a:pt x="5"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5" name="Freeform 23"/>
              <p:cNvSpPr>
                <a:spLocks/>
              </p:cNvSpPr>
              <p:nvPr/>
            </p:nvSpPr>
            <p:spPr bwMode="auto">
              <a:xfrm>
                <a:off x="1555" y="1240"/>
                <a:ext cx="5" cy="3"/>
              </a:xfrm>
              <a:custGeom>
                <a:avLst/>
                <a:gdLst>
                  <a:gd name="T0" fmla="*/ 1 w 9"/>
                  <a:gd name="T1" fmla="*/ 0 h 8"/>
                  <a:gd name="T2" fmla="*/ 1 w 9"/>
                  <a:gd name="T3" fmla="*/ 0 h 8"/>
                  <a:gd name="T4" fmla="*/ 1 w 9"/>
                  <a:gd name="T5" fmla="*/ 0 h 8"/>
                  <a:gd name="T6" fmla="*/ 1 w 9"/>
                  <a:gd name="T7" fmla="*/ 0 h 8"/>
                  <a:gd name="T8" fmla="*/ 1 w 9"/>
                  <a:gd name="T9" fmla="*/ 0 h 8"/>
                  <a:gd name="T10" fmla="*/ 1 w 9"/>
                  <a:gd name="T11" fmla="*/ 0 h 8"/>
                  <a:gd name="T12" fmla="*/ 1 w 9"/>
                  <a:gd name="T13" fmla="*/ 0 h 8"/>
                  <a:gd name="T14" fmla="*/ 1 w 9"/>
                  <a:gd name="T15" fmla="*/ 0 h 8"/>
                  <a:gd name="T16" fmla="*/ 0 w 9"/>
                  <a:gd name="T17" fmla="*/ 0 h 8"/>
                  <a:gd name="T18" fmla="*/ 0 w 9"/>
                  <a:gd name="T19" fmla="*/ 0 h 8"/>
                  <a:gd name="T20" fmla="*/ 0 w 9"/>
                  <a:gd name="T21" fmla="*/ 0 h 8"/>
                  <a:gd name="T22" fmla="*/ 0 w 9"/>
                  <a:gd name="T23" fmla="*/ 0 h 8"/>
                  <a:gd name="T24" fmla="*/ 0 w 9"/>
                  <a:gd name="T25" fmla="*/ 0 h 8"/>
                  <a:gd name="T26" fmla="*/ 0 w 9"/>
                  <a:gd name="T27" fmla="*/ 0 h 8"/>
                  <a:gd name="T28" fmla="*/ 0 w 9"/>
                  <a:gd name="T29" fmla="*/ 0 h 8"/>
                  <a:gd name="T30" fmla="*/ 0 w 9"/>
                  <a:gd name="T31" fmla="*/ 0 h 8"/>
                  <a:gd name="T32" fmla="*/ 0 w 9"/>
                  <a:gd name="T33" fmla="*/ 0 h 8"/>
                  <a:gd name="T34" fmla="*/ 0 w 9"/>
                  <a:gd name="T35" fmla="*/ 0 h 8"/>
                  <a:gd name="T36" fmla="*/ 0 w 9"/>
                  <a:gd name="T37" fmla="*/ 0 h 8"/>
                  <a:gd name="T38" fmla="*/ 0 w 9"/>
                  <a:gd name="T39" fmla="*/ 0 h 8"/>
                  <a:gd name="T40" fmla="*/ 0 w 9"/>
                  <a:gd name="T41" fmla="*/ 0 h 8"/>
                  <a:gd name="T42" fmla="*/ 0 w 9"/>
                  <a:gd name="T43" fmla="*/ 0 h 8"/>
                  <a:gd name="T44" fmla="*/ 0 w 9"/>
                  <a:gd name="T45" fmla="*/ 0 h 8"/>
                  <a:gd name="T46" fmla="*/ 0 w 9"/>
                  <a:gd name="T47" fmla="*/ 0 h 8"/>
                  <a:gd name="T48" fmla="*/ 1 w 9"/>
                  <a:gd name="T49" fmla="*/ 0 h 8"/>
                  <a:gd name="T50" fmla="*/ 1 w 9"/>
                  <a:gd name="T51" fmla="*/ 0 h 8"/>
                  <a:gd name="T52" fmla="*/ 1 w 9"/>
                  <a:gd name="T53" fmla="*/ 0 h 8"/>
                  <a:gd name="T54" fmla="*/ 1 w 9"/>
                  <a:gd name="T55" fmla="*/ 0 h 8"/>
                  <a:gd name="T56" fmla="*/ 1 w 9"/>
                  <a:gd name="T57" fmla="*/ 0 h 8"/>
                  <a:gd name="T58" fmla="*/ 1 w 9"/>
                  <a:gd name="T59" fmla="*/ 0 h 8"/>
                  <a:gd name="T60" fmla="*/ 1 w 9"/>
                  <a:gd name="T61" fmla="*/ 0 h 8"/>
                  <a:gd name="T62" fmla="*/ 1 w 9"/>
                  <a:gd name="T63" fmla="*/ 0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8"/>
                  <a:gd name="T98" fmla="*/ 9 w 9"/>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8">
                    <a:moveTo>
                      <a:pt x="9" y="3"/>
                    </a:moveTo>
                    <a:lnTo>
                      <a:pt x="6" y="0"/>
                    </a:lnTo>
                    <a:lnTo>
                      <a:pt x="4" y="0"/>
                    </a:lnTo>
                    <a:lnTo>
                      <a:pt x="0" y="0"/>
                    </a:lnTo>
                    <a:lnTo>
                      <a:pt x="0" y="3"/>
                    </a:lnTo>
                    <a:lnTo>
                      <a:pt x="4" y="8"/>
                    </a:lnTo>
                    <a:lnTo>
                      <a:pt x="4" y="3"/>
                    </a:lnTo>
                    <a:lnTo>
                      <a:pt x="6" y="3"/>
                    </a:lnTo>
                    <a:lnTo>
                      <a:pt x="9"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6" name="Freeform 24"/>
              <p:cNvSpPr>
                <a:spLocks/>
              </p:cNvSpPr>
              <p:nvPr/>
            </p:nvSpPr>
            <p:spPr bwMode="auto">
              <a:xfrm>
                <a:off x="1564" y="1289"/>
                <a:ext cx="5" cy="4"/>
              </a:xfrm>
              <a:custGeom>
                <a:avLst/>
                <a:gdLst>
                  <a:gd name="T0" fmla="*/ 1 w 10"/>
                  <a:gd name="T1" fmla="*/ 0 h 8"/>
                  <a:gd name="T2" fmla="*/ 1 w 10"/>
                  <a:gd name="T3" fmla="*/ 0 h 8"/>
                  <a:gd name="T4" fmla="*/ 1 w 10"/>
                  <a:gd name="T5" fmla="*/ 0 h 8"/>
                  <a:gd name="T6" fmla="*/ 1 w 10"/>
                  <a:gd name="T7" fmla="*/ 0 h 8"/>
                  <a:gd name="T8" fmla="*/ 1 w 10"/>
                  <a:gd name="T9" fmla="*/ 0 h 8"/>
                  <a:gd name="T10" fmla="*/ 1 w 10"/>
                  <a:gd name="T11" fmla="*/ 0 h 8"/>
                  <a:gd name="T12" fmla="*/ 1 w 10"/>
                  <a:gd name="T13" fmla="*/ 0 h 8"/>
                  <a:gd name="T14" fmla="*/ 1 w 10"/>
                  <a:gd name="T15" fmla="*/ 0 h 8"/>
                  <a:gd name="T16" fmla="*/ 0 w 10"/>
                  <a:gd name="T17" fmla="*/ 0 h 8"/>
                  <a:gd name="T18" fmla="*/ 0 w 10"/>
                  <a:gd name="T19" fmla="*/ 0 h 8"/>
                  <a:gd name="T20" fmla="*/ 0 w 10"/>
                  <a:gd name="T21" fmla="*/ 0 h 8"/>
                  <a:gd name="T22" fmla="*/ 0 w 10"/>
                  <a:gd name="T23" fmla="*/ 0 h 8"/>
                  <a:gd name="T24" fmla="*/ 0 w 10"/>
                  <a:gd name="T25" fmla="*/ 0 h 8"/>
                  <a:gd name="T26" fmla="*/ 0 w 10"/>
                  <a:gd name="T27" fmla="*/ 0 h 8"/>
                  <a:gd name="T28" fmla="*/ 0 w 10"/>
                  <a:gd name="T29" fmla="*/ 0 h 8"/>
                  <a:gd name="T30" fmla="*/ 0 w 10"/>
                  <a:gd name="T31" fmla="*/ 0 h 8"/>
                  <a:gd name="T32" fmla="*/ 0 w 10"/>
                  <a:gd name="T33" fmla="*/ 1 h 8"/>
                  <a:gd name="T34" fmla="*/ 0 w 10"/>
                  <a:gd name="T35" fmla="*/ 1 h 8"/>
                  <a:gd name="T36" fmla="*/ 0 w 10"/>
                  <a:gd name="T37" fmla="*/ 1 h 8"/>
                  <a:gd name="T38" fmla="*/ 0 w 10"/>
                  <a:gd name="T39" fmla="*/ 1 h 8"/>
                  <a:gd name="T40" fmla="*/ 0 w 10"/>
                  <a:gd name="T41" fmla="*/ 1 h 8"/>
                  <a:gd name="T42" fmla="*/ 0 w 10"/>
                  <a:gd name="T43" fmla="*/ 1 h 8"/>
                  <a:gd name="T44" fmla="*/ 0 w 10"/>
                  <a:gd name="T45" fmla="*/ 1 h 8"/>
                  <a:gd name="T46" fmla="*/ 0 w 10"/>
                  <a:gd name="T47" fmla="*/ 1 h 8"/>
                  <a:gd name="T48" fmla="*/ 1 w 10"/>
                  <a:gd name="T49" fmla="*/ 1 h 8"/>
                  <a:gd name="T50" fmla="*/ 1 w 10"/>
                  <a:gd name="T51" fmla="*/ 1 h 8"/>
                  <a:gd name="T52" fmla="*/ 1 w 10"/>
                  <a:gd name="T53" fmla="*/ 1 h 8"/>
                  <a:gd name="T54" fmla="*/ 1 w 10"/>
                  <a:gd name="T55" fmla="*/ 1 h 8"/>
                  <a:gd name="T56" fmla="*/ 1 w 10"/>
                  <a:gd name="T57" fmla="*/ 1 h 8"/>
                  <a:gd name="T58" fmla="*/ 1 w 10"/>
                  <a:gd name="T59" fmla="*/ 1 h 8"/>
                  <a:gd name="T60" fmla="*/ 1 w 10"/>
                  <a:gd name="T61" fmla="*/ 1 h 8"/>
                  <a:gd name="T62" fmla="*/ 1 w 10"/>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8"/>
                  <a:gd name="T98" fmla="*/ 10 w 10"/>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8">
                    <a:moveTo>
                      <a:pt x="10" y="4"/>
                    </a:moveTo>
                    <a:lnTo>
                      <a:pt x="7" y="0"/>
                    </a:lnTo>
                    <a:lnTo>
                      <a:pt x="5" y="0"/>
                    </a:lnTo>
                    <a:lnTo>
                      <a:pt x="0" y="0"/>
                    </a:lnTo>
                    <a:lnTo>
                      <a:pt x="0" y="4"/>
                    </a:lnTo>
                    <a:lnTo>
                      <a:pt x="5" y="8"/>
                    </a:lnTo>
                    <a:lnTo>
                      <a:pt x="5" y="4"/>
                    </a:lnTo>
                    <a:lnTo>
                      <a:pt x="7" y="4"/>
                    </a:lnTo>
                    <a:lnTo>
                      <a:pt x="10"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7" name="Freeform 25"/>
              <p:cNvSpPr>
                <a:spLocks/>
              </p:cNvSpPr>
              <p:nvPr/>
            </p:nvSpPr>
            <p:spPr bwMode="auto">
              <a:xfrm>
                <a:off x="1486" y="1258"/>
                <a:ext cx="3" cy="4"/>
              </a:xfrm>
              <a:custGeom>
                <a:avLst/>
                <a:gdLst>
                  <a:gd name="T0" fmla="*/ 0 w 7"/>
                  <a:gd name="T1" fmla="*/ 0 h 9"/>
                  <a:gd name="T2" fmla="*/ 0 w 7"/>
                  <a:gd name="T3" fmla="*/ 0 h 9"/>
                  <a:gd name="T4" fmla="*/ 0 w 7"/>
                  <a:gd name="T5" fmla="*/ 0 h 9"/>
                  <a:gd name="T6" fmla="*/ 0 w 7"/>
                  <a:gd name="T7" fmla="*/ 0 h 9"/>
                  <a:gd name="T8" fmla="*/ 0 w 7"/>
                  <a:gd name="T9" fmla="*/ 0 h 9"/>
                  <a:gd name="T10" fmla="*/ 0 w 7"/>
                  <a:gd name="T11" fmla="*/ 0 h 9"/>
                  <a:gd name="T12" fmla="*/ 0 w 7"/>
                  <a:gd name="T13" fmla="*/ 0 h 9"/>
                  <a:gd name="T14" fmla="*/ 0 w 7"/>
                  <a:gd name="T15" fmla="*/ 0 h 9"/>
                  <a:gd name="T16" fmla="*/ 0 w 7"/>
                  <a:gd name="T17" fmla="*/ 0 h 9"/>
                  <a:gd name="T18" fmla="*/ 0 w 7"/>
                  <a:gd name="T19" fmla="*/ 0 h 9"/>
                  <a:gd name="T20" fmla="*/ 0 w 7"/>
                  <a:gd name="T21" fmla="*/ 0 h 9"/>
                  <a:gd name="T22" fmla="*/ 0 w 7"/>
                  <a:gd name="T23" fmla="*/ 0 h 9"/>
                  <a:gd name="T24" fmla="*/ 0 w 7"/>
                  <a:gd name="T25" fmla="*/ 0 h 9"/>
                  <a:gd name="T26" fmla="*/ 0 w 7"/>
                  <a:gd name="T27" fmla="*/ 0 h 9"/>
                  <a:gd name="T28" fmla="*/ 0 w 7"/>
                  <a:gd name="T29" fmla="*/ 0 h 9"/>
                  <a:gd name="T30" fmla="*/ 0 w 7"/>
                  <a:gd name="T31" fmla="*/ 0 h 9"/>
                  <a:gd name="T32" fmla="*/ 0 w 7"/>
                  <a:gd name="T33" fmla="*/ 0 h 9"/>
                  <a:gd name="T34" fmla="*/ 0 w 7"/>
                  <a:gd name="T35" fmla="*/ 0 h 9"/>
                  <a:gd name="T36" fmla="*/ 0 w 7"/>
                  <a:gd name="T37" fmla="*/ 0 h 9"/>
                  <a:gd name="T38" fmla="*/ 0 w 7"/>
                  <a:gd name="T39" fmla="*/ 0 h 9"/>
                  <a:gd name="T40" fmla="*/ 0 w 7"/>
                  <a:gd name="T41" fmla="*/ 0 h 9"/>
                  <a:gd name="T42" fmla="*/ 0 w 7"/>
                  <a:gd name="T43" fmla="*/ 0 h 9"/>
                  <a:gd name="T44" fmla="*/ 0 w 7"/>
                  <a:gd name="T45" fmla="*/ 0 h 9"/>
                  <a:gd name="T46" fmla="*/ 0 w 7"/>
                  <a:gd name="T47" fmla="*/ 0 h 9"/>
                  <a:gd name="T48" fmla="*/ 0 w 7"/>
                  <a:gd name="T49" fmla="*/ 0 h 9"/>
                  <a:gd name="T50" fmla="*/ 0 w 7"/>
                  <a:gd name="T51" fmla="*/ 0 h 9"/>
                  <a:gd name="T52" fmla="*/ 0 w 7"/>
                  <a:gd name="T53" fmla="*/ 0 h 9"/>
                  <a:gd name="T54" fmla="*/ 0 w 7"/>
                  <a:gd name="T55" fmla="*/ 0 h 9"/>
                  <a:gd name="T56" fmla="*/ 0 w 7"/>
                  <a:gd name="T57" fmla="*/ 0 h 9"/>
                  <a:gd name="T58" fmla="*/ 0 w 7"/>
                  <a:gd name="T59" fmla="*/ 0 h 9"/>
                  <a:gd name="T60" fmla="*/ 0 w 7"/>
                  <a:gd name="T61" fmla="*/ 0 h 9"/>
                  <a:gd name="T62" fmla="*/ 0 w 7"/>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9"/>
                  <a:gd name="T98" fmla="*/ 7 w 7"/>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9">
                    <a:moveTo>
                      <a:pt x="7" y="3"/>
                    </a:moveTo>
                    <a:lnTo>
                      <a:pt x="3" y="0"/>
                    </a:lnTo>
                    <a:lnTo>
                      <a:pt x="0" y="0"/>
                    </a:lnTo>
                    <a:lnTo>
                      <a:pt x="0" y="3"/>
                    </a:lnTo>
                    <a:lnTo>
                      <a:pt x="0" y="6"/>
                    </a:lnTo>
                    <a:lnTo>
                      <a:pt x="3" y="9"/>
                    </a:lnTo>
                    <a:lnTo>
                      <a:pt x="3" y="6"/>
                    </a:lnTo>
                    <a:lnTo>
                      <a:pt x="3" y="3"/>
                    </a:lnTo>
                    <a:lnTo>
                      <a:pt x="7"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8" name="Freeform 26"/>
              <p:cNvSpPr>
                <a:spLocks/>
              </p:cNvSpPr>
              <p:nvPr/>
            </p:nvSpPr>
            <p:spPr bwMode="auto">
              <a:xfrm>
                <a:off x="1462" y="1272"/>
                <a:ext cx="5" cy="4"/>
              </a:xfrm>
              <a:custGeom>
                <a:avLst/>
                <a:gdLst>
                  <a:gd name="T0" fmla="*/ 0 w 11"/>
                  <a:gd name="T1" fmla="*/ 0 h 7"/>
                  <a:gd name="T2" fmla="*/ 0 w 11"/>
                  <a:gd name="T3" fmla="*/ 0 h 7"/>
                  <a:gd name="T4" fmla="*/ 0 w 11"/>
                  <a:gd name="T5" fmla="*/ 0 h 7"/>
                  <a:gd name="T6" fmla="*/ 0 w 11"/>
                  <a:gd name="T7" fmla="*/ 0 h 7"/>
                  <a:gd name="T8" fmla="*/ 0 w 11"/>
                  <a:gd name="T9" fmla="*/ 0 h 7"/>
                  <a:gd name="T10" fmla="*/ 0 w 11"/>
                  <a:gd name="T11" fmla="*/ 0 h 7"/>
                  <a:gd name="T12" fmla="*/ 0 w 11"/>
                  <a:gd name="T13" fmla="*/ 0 h 7"/>
                  <a:gd name="T14" fmla="*/ 0 w 11"/>
                  <a:gd name="T15" fmla="*/ 0 h 7"/>
                  <a:gd name="T16" fmla="*/ 0 w 11"/>
                  <a:gd name="T17" fmla="*/ 0 h 7"/>
                  <a:gd name="T18" fmla="*/ 0 w 11"/>
                  <a:gd name="T19" fmla="*/ 0 h 7"/>
                  <a:gd name="T20" fmla="*/ 0 w 11"/>
                  <a:gd name="T21" fmla="*/ 0 h 7"/>
                  <a:gd name="T22" fmla="*/ 0 w 11"/>
                  <a:gd name="T23" fmla="*/ 0 h 7"/>
                  <a:gd name="T24" fmla="*/ 0 w 11"/>
                  <a:gd name="T25" fmla="*/ 0 h 7"/>
                  <a:gd name="T26" fmla="*/ 0 w 11"/>
                  <a:gd name="T27" fmla="*/ 0 h 7"/>
                  <a:gd name="T28" fmla="*/ 0 w 11"/>
                  <a:gd name="T29" fmla="*/ 0 h 7"/>
                  <a:gd name="T30" fmla="*/ 0 w 11"/>
                  <a:gd name="T31" fmla="*/ 0 h 7"/>
                  <a:gd name="T32" fmla="*/ 0 w 11"/>
                  <a:gd name="T33" fmla="*/ 1 h 7"/>
                  <a:gd name="T34" fmla="*/ 0 w 11"/>
                  <a:gd name="T35" fmla="*/ 1 h 7"/>
                  <a:gd name="T36" fmla="*/ 0 w 11"/>
                  <a:gd name="T37" fmla="*/ 1 h 7"/>
                  <a:gd name="T38" fmla="*/ 0 w 11"/>
                  <a:gd name="T39" fmla="*/ 1 h 7"/>
                  <a:gd name="T40" fmla="*/ 0 w 11"/>
                  <a:gd name="T41" fmla="*/ 1 h 7"/>
                  <a:gd name="T42" fmla="*/ 0 w 11"/>
                  <a:gd name="T43" fmla="*/ 1 h 7"/>
                  <a:gd name="T44" fmla="*/ 0 w 11"/>
                  <a:gd name="T45" fmla="*/ 1 h 7"/>
                  <a:gd name="T46" fmla="*/ 0 w 11"/>
                  <a:gd name="T47" fmla="*/ 1 h 7"/>
                  <a:gd name="T48" fmla="*/ 0 w 11"/>
                  <a:gd name="T49" fmla="*/ 1 h 7"/>
                  <a:gd name="T50" fmla="*/ 0 w 11"/>
                  <a:gd name="T51" fmla="*/ 1 h 7"/>
                  <a:gd name="T52" fmla="*/ 0 w 11"/>
                  <a:gd name="T53" fmla="*/ 1 h 7"/>
                  <a:gd name="T54" fmla="*/ 0 w 11"/>
                  <a:gd name="T55" fmla="*/ 1 h 7"/>
                  <a:gd name="T56" fmla="*/ 0 w 11"/>
                  <a:gd name="T57" fmla="*/ 1 h 7"/>
                  <a:gd name="T58" fmla="*/ 0 w 11"/>
                  <a:gd name="T59" fmla="*/ 1 h 7"/>
                  <a:gd name="T60" fmla="*/ 0 w 11"/>
                  <a:gd name="T61" fmla="*/ 1 h 7"/>
                  <a:gd name="T62" fmla="*/ 0 w 11"/>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7"/>
                  <a:gd name="T98" fmla="*/ 11 w 11"/>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7">
                    <a:moveTo>
                      <a:pt x="11" y="4"/>
                    </a:moveTo>
                    <a:lnTo>
                      <a:pt x="7" y="0"/>
                    </a:lnTo>
                    <a:lnTo>
                      <a:pt x="6" y="0"/>
                    </a:lnTo>
                    <a:lnTo>
                      <a:pt x="0" y="0"/>
                    </a:lnTo>
                    <a:lnTo>
                      <a:pt x="0" y="4"/>
                    </a:lnTo>
                    <a:lnTo>
                      <a:pt x="6" y="7"/>
                    </a:lnTo>
                    <a:lnTo>
                      <a:pt x="6" y="4"/>
                    </a:lnTo>
                    <a:lnTo>
                      <a:pt x="7" y="4"/>
                    </a:lnTo>
                    <a:lnTo>
                      <a:pt x="11"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49" name="Freeform 27"/>
              <p:cNvSpPr>
                <a:spLocks/>
              </p:cNvSpPr>
              <p:nvPr/>
            </p:nvSpPr>
            <p:spPr bwMode="auto">
              <a:xfrm>
                <a:off x="1446" y="1275"/>
                <a:ext cx="3" cy="6"/>
              </a:xfrm>
              <a:custGeom>
                <a:avLst/>
                <a:gdLst>
                  <a:gd name="T0" fmla="*/ 1 w 6"/>
                  <a:gd name="T1" fmla="*/ 0 h 12"/>
                  <a:gd name="T2" fmla="*/ 1 w 6"/>
                  <a:gd name="T3" fmla="*/ 0 h 12"/>
                  <a:gd name="T4" fmla="*/ 1 w 6"/>
                  <a:gd name="T5" fmla="*/ 0 h 12"/>
                  <a:gd name="T6" fmla="*/ 1 w 6"/>
                  <a:gd name="T7" fmla="*/ 0 h 12"/>
                  <a:gd name="T8" fmla="*/ 1 w 6"/>
                  <a:gd name="T9" fmla="*/ 0 h 12"/>
                  <a:gd name="T10" fmla="*/ 1 w 6"/>
                  <a:gd name="T11" fmla="*/ 0 h 12"/>
                  <a:gd name="T12" fmla="*/ 1 w 6"/>
                  <a:gd name="T13" fmla="*/ 0 h 12"/>
                  <a:gd name="T14" fmla="*/ 1 w 6"/>
                  <a:gd name="T15" fmla="*/ 0 h 12"/>
                  <a:gd name="T16" fmla="*/ 0 w 6"/>
                  <a:gd name="T17" fmla="*/ 0 h 12"/>
                  <a:gd name="T18" fmla="*/ 0 w 6"/>
                  <a:gd name="T19" fmla="*/ 0 h 12"/>
                  <a:gd name="T20" fmla="*/ 0 w 6"/>
                  <a:gd name="T21" fmla="*/ 0 h 12"/>
                  <a:gd name="T22" fmla="*/ 0 w 6"/>
                  <a:gd name="T23" fmla="*/ 0 h 12"/>
                  <a:gd name="T24" fmla="*/ 0 w 6"/>
                  <a:gd name="T25" fmla="*/ 0 h 12"/>
                  <a:gd name="T26" fmla="*/ 0 w 6"/>
                  <a:gd name="T27" fmla="*/ 0 h 12"/>
                  <a:gd name="T28" fmla="*/ 0 w 6"/>
                  <a:gd name="T29" fmla="*/ 0 h 12"/>
                  <a:gd name="T30" fmla="*/ 0 w 6"/>
                  <a:gd name="T31" fmla="*/ 0 h 12"/>
                  <a:gd name="T32" fmla="*/ 0 w 6"/>
                  <a:gd name="T33" fmla="*/ 1 h 12"/>
                  <a:gd name="T34" fmla="*/ 0 w 6"/>
                  <a:gd name="T35" fmla="*/ 1 h 12"/>
                  <a:gd name="T36" fmla="*/ 0 w 6"/>
                  <a:gd name="T37" fmla="*/ 1 h 12"/>
                  <a:gd name="T38" fmla="*/ 0 w 6"/>
                  <a:gd name="T39" fmla="*/ 1 h 12"/>
                  <a:gd name="T40" fmla="*/ 0 w 6"/>
                  <a:gd name="T41" fmla="*/ 1 h 12"/>
                  <a:gd name="T42" fmla="*/ 0 w 6"/>
                  <a:gd name="T43" fmla="*/ 1 h 12"/>
                  <a:gd name="T44" fmla="*/ 0 w 6"/>
                  <a:gd name="T45" fmla="*/ 1 h 12"/>
                  <a:gd name="T46" fmla="*/ 0 w 6"/>
                  <a:gd name="T47" fmla="*/ 1 h 12"/>
                  <a:gd name="T48" fmla="*/ 1 w 6"/>
                  <a:gd name="T49" fmla="*/ 1 h 12"/>
                  <a:gd name="T50" fmla="*/ 1 w 6"/>
                  <a:gd name="T51" fmla="*/ 1 h 12"/>
                  <a:gd name="T52" fmla="*/ 1 w 6"/>
                  <a:gd name="T53" fmla="*/ 1 h 12"/>
                  <a:gd name="T54" fmla="*/ 1 w 6"/>
                  <a:gd name="T55" fmla="*/ 1 h 12"/>
                  <a:gd name="T56" fmla="*/ 1 w 6"/>
                  <a:gd name="T57" fmla="*/ 1 h 12"/>
                  <a:gd name="T58" fmla="*/ 1 w 6"/>
                  <a:gd name="T59" fmla="*/ 1 h 12"/>
                  <a:gd name="T60" fmla="*/ 1 w 6"/>
                  <a:gd name="T61" fmla="*/ 1 h 12"/>
                  <a:gd name="T62" fmla="*/ 1 w 6"/>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
                  <a:gd name="T97" fmla="*/ 0 h 12"/>
                  <a:gd name="T98" fmla="*/ 6 w 6"/>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 h="12">
                    <a:moveTo>
                      <a:pt x="6" y="6"/>
                    </a:moveTo>
                    <a:lnTo>
                      <a:pt x="2" y="0"/>
                    </a:lnTo>
                    <a:lnTo>
                      <a:pt x="0" y="0"/>
                    </a:lnTo>
                    <a:lnTo>
                      <a:pt x="0" y="6"/>
                    </a:lnTo>
                    <a:lnTo>
                      <a:pt x="0" y="8"/>
                    </a:lnTo>
                    <a:lnTo>
                      <a:pt x="2" y="12"/>
                    </a:lnTo>
                    <a:lnTo>
                      <a:pt x="2" y="8"/>
                    </a:lnTo>
                    <a:lnTo>
                      <a:pt x="2" y="6"/>
                    </a:lnTo>
                    <a:lnTo>
                      <a:pt x="6"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0" name="Freeform 28"/>
              <p:cNvSpPr>
                <a:spLocks/>
              </p:cNvSpPr>
              <p:nvPr/>
            </p:nvSpPr>
            <p:spPr bwMode="auto">
              <a:xfrm>
                <a:off x="1339" y="1309"/>
                <a:ext cx="3" cy="5"/>
              </a:xfrm>
              <a:custGeom>
                <a:avLst/>
                <a:gdLst>
                  <a:gd name="T0" fmla="*/ 1 w 5"/>
                  <a:gd name="T1" fmla="*/ 0 h 11"/>
                  <a:gd name="T2" fmla="*/ 1 w 5"/>
                  <a:gd name="T3" fmla="*/ 0 h 11"/>
                  <a:gd name="T4" fmla="*/ 1 w 5"/>
                  <a:gd name="T5" fmla="*/ 0 h 11"/>
                  <a:gd name="T6" fmla="*/ 1 w 5"/>
                  <a:gd name="T7" fmla="*/ 0 h 11"/>
                  <a:gd name="T8" fmla="*/ 1 w 5"/>
                  <a:gd name="T9" fmla="*/ 0 h 11"/>
                  <a:gd name="T10" fmla="*/ 1 w 5"/>
                  <a:gd name="T11" fmla="*/ 0 h 11"/>
                  <a:gd name="T12" fmla="*/ 1 w 5"/>
                  <a:gd name="T13" fmla="*/ 0 h 11"/>
                  <a:gd name="T14" fmla="*/ 1 w 5"/>
                  <a:gd name="T15" fmla="*/ 0 h 11"/>
                  <a:gd name="T16" fmla="*/ 0 w 5"/>
                  <a:gd name="T17" fmla="*/ 0 h 11"/>
                  <a:gd name="T18" fmla="*/ 0 w 5"/>
                  <a:gd name="T19" fmla="*/ 0 h 11"/>
                  <a:gd name="T20" fmla="*/ 0 w 5"/>
                  <a:gd name="T21" fmla="*/ 0 h 11"/>
                  <a:gd name="T22" fmla="*/ 0 w 5"/>
                  <a:gd name="T23" fmla="*/ 0 h 11"/>
                  <a:gd name="T24" fmla="*/ 0 w 5"/>
                  <a:gd name="T25" fmla="*/ 0 h 11"/>
                  <a:gd name="T26" fmla="*/ 0 w 5"/>
                  <a:gd name="T27" fmla="*/ 0 h 11"/>
                  <a:gd name="T28" fmla="*/ 0 w 5"/>
                  <a:gd name="T29" fmla="*/ 0 h 11"/>
                  <a:gd name="T30" fmla="*/ 0 w 5"/>
                  <a:gd name="T31" fmla="*/ 0 h 11"/>
                  <a:gd name="T32" fmla="*/ 0 w 5"/>
                  <a:gd name="T33" fmla="*/ 0 h 11"/>
                  <a:gd name="T34" fmla="*/ 0 w 5"/>
                  <a:gd name="T35" fmla="*/ 0 h 11"/>
                  <a:gd name="T36" fmla="*/ 0 w 5"/>
                  <a:gd name="T37" fmla="*/ 0 h 11"/>
                  <a:gd name="T38" fmla="*/ 0 w 5"/>
                  <a:gd name="T39" fmla="*/ 0 h 11"/>
                  <a:gd name="T40" fmla="*/ 0 w 5"/>
                  <a:gd name="T41" fmla="*/ 0 h 11"/>
                  <a:gd name="T42" fmla="*/ 0 w 5"/>
                  <a:gd name="T43" fmla="*/ 0 h 11"/>
                  <a:gd name="T44" fmla="*/ 0 w 5"/>
                  <a:gd name="T45" fmla="*/ 0 h 11"/>
                  <a:gd name="T46" fmla="*/ 0 w 5"/>
                  <a:gd name="T47" fmla="*/ 0 h 11"/>
                  <a:gd name="T48" fmla="*/ 1 w 5"/>
                  <a:gd name="T49" fmla="*/ 0 h 11"/>
                  <a:gd name="T50" fmla="*/ 1 w 5"/>
                  <a:gd name="T51" fmla="*/ 0 h 11"/>
                  <a:gd name="T52" fmla="*/ 1 w 5"/>
                  <a:gd name="T53" fmla="*/ 0 h 11"/>
                  <a:gd name="T54" fmla="*/ 1 w 5"/>
                  <a:gd name="T55" fmla="*/ 0 h 11"/>
                  <a:gd name="T56" fmla="*/ 1 w 5"/>
                  <a:gd name="T57" fmla="*/ 0 h 11"/>
                  <a:gd name="T58" fmla="*/ 1 w 5"/>
                  <a:gd name="T59" fmla="*/ 0 h 11"/>
                  <a:gd name="T60" fmla="*/ 1 w 5"/>
                  <a:gd name="T61" fmla="*/ 0 h 11"/>
                  <a:gd name="T62" fmla="*/ 1 w 5"/>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11"/>
                  <a:gd name="T98" fmla="*/ 5 w 5"/>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11">
                    <a:moveTo>
                      <a:pt x="5" y="5"/>
                    </a:moveTo>
                    <a:lnTo>
                      <a:pt x="1" y="0"/>
                    </a:lnTo>
                    <a:lnTo>
                      <a:pt x="0" y="0"/>
                    </a:lnTo>
                    <a:lnTo>
                      <a:pt x="0" y="5"/>
                    </a:lnTo>
                    <a:lnTo>
                      <a:pt x="0" y="7"/>
                    </a:lnTo>
                    <a:lnTo>
                      <a:pt x="1" y="11"/>
                    </a:lnTo>
                    <a:lnTo>
                      <a:pt x="1" y="7"/>
                    </a:lnTo>
                    <a:lnTo>
                      <a:pt x="1" y="5"/>
                    </a:lnTo>
                    <a:lnTo>
                      <a:pt x="5"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1" name="Freeform 29"/>
              <p:cNvSpPr>
                <a:spLocks/>
              </p:cNvSpPr>
              <p:nvPr/>
            </p:nvSpPr>
            <p:spPr bwMode="auto">
              <a:xfrm>
                <a:off x="1329" y="1331"/>
                <a:ext cx="2" cy="2"/>
              </a:xfrm>
              <a:custGeom>
                <a:avLst/>
                <a:gdLst>
                  <a:gd name="T0" fmla="*/ 0 w 5"/>
                  <a:gd name="T1" fmla="*/ 0 h 6"/>
                  <a:gd name="T2" fmla="*/ 0 w 5"/>
                  <a:gd name="T3" fmla="*/ 0 h 6"/>
                  <a:gd name="T4" fmla="*/ 0 w 5"/>
                  <a:gd name="T5" fmla="*/ 0 h 6"/>
                  <a:gd name="T6" fmla="*/ 0 w 5"/>
                  <a:gd name="T7" fmla="*/ 0 h 6"/>
                  <a:gd name="T8" fmla="*/ 0 w 5"/>
                  <a:gd name="T9" fmla="*/ 0 h 6"/>
                  <a:gd name="T10" fmla="*/ 0 w 5"/>
                  <a:gd name="T11" fmla="*/ 0 h 6"/>
                  <a:gd name="T12" fmla="*/ 0 w 5"/>
                  <a:gd name="T13" fmla="*/ 0 h 6"/>
                  <a:gd name="T14" fmla="*/ 0 w 5"/>
                  <a:gd name="T15" fmla="*/ 0 h 6"/>
                  <a:gd name="T16" fmla="*/ 0 w 5"/>
                  <a:gd name="T17" fmla="*/ 0 h 6"/>
                  <a:gd name="T18" fmla="*/ 0 w 5"/>
                  <a:gd name="T19" fmla="*/ 0 h 6"/>
                  <a:gd name="T20" fmla="*/ 0 w 5"/>
                  <a:gd name="T21" fmla="*/ 0 h 6"/>
                  <a:gd name="T22" fmla="*/ 0 w 5"/>
                  <a:gd name="T23" fmla="*/ 0 h 6"/>
                  <a:gd name="T24" fmla="*/ 0 w 5"/>
                  <a:gd name="T25" fmla="*/ 0 h 6"/>
                  <a:gd name="T26" fmla="*/ 0 w 5"/>
                  <a:gd name="T27" fmla="*/ 0 h 6"/>
                  <a:gd name="T28" fmla="*/ 0 w 5"/>
                  <a:gd name="T29" fmla="*/ 0 h 6"/>
                  <a:gd name="T30" fmla="*/ 0 w 5"/>
                  <a:gd name="T31" fmla="*/ 0 h 6"/>
                  <a:gd name="T32" fmla="*/ 0 w 5"/>
                  <a:gd name="T33" fmla="*/ 0 h 6"/>
                  <a:gd name="T34" fmla="*/ 0 w 5"/>
                  <a:gd name="T35" fmla="*/ 0 h 6"/>
                  <a:gd name="T36" fmla="*/ 0 w 5"/>
                  <a:gd name="T37" fmla="*/ 0 h 6"/>
                  <a:gd name="T38" fmla="*/ 0 w 5"/>
                  <a:gd name="T39" fmla="*/ 0 h 6"/>
                  <a:gd name="T40" fmla="*/ 0 w 5"/>
                  <a:gd name="T41" fmla="*/ 0 h 6"/>
                  <a:gd name="T42" fmla="*/ 0 w 5"/>
                  <a:gd name="T43" fmla="*/ 0 h 6"/>
                  <a:gd name="T44" fmla="*/ 0 w 5"/>
                  <a:gd name="T45" fmla="*/ 0 h 6"/>
                  <a:gd name="T46" fmla="*/ 0 w 5"/>
                  <a:gd name="T47" fmla="*/ 0 h 6"/>
                  <a:gd name="T48" fmla="*/ 0 w 5"/>
                  <a:gd name="T49" fmla="*/ 0 h 6"/>
                  <a:gd name="T50" fmla="*/ 0 w 5"/>
                  <a:gd name="T51" fmla="*/ 0 h 6"/>
                  <a:gd name="T52" fmla="*/ 0 w 5"/>
                  <a:gd name="T53" fmla="*/ 0 h 6"/>
                  <a:gd name="T54" fmla="*/ 0 w 5"/>
                  <a:gd name="T55" fmla="*/ 0 h 6"/>
                  <a:gd name="T56" fmla="*/ 0 w 5"/>
                  <a:gd name="T57" fmla="*/ 0 h 6"/>
                  <a:gd name="T58" fmla="*/ 0 w 5"/>
                  <a:gd name="T59" fmla="*/ 0 h 6"/>
                  <a:gd name="T60" fmla="*/ 0 w 5"/>
                  <a:gd name="T61" fmla="*/ 0 h 6"/>
                  <a:gd name="T62" fmla="*/ 0 w 5"/>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6"/>
                  <a:gd name="T98" fmla="*/ 5 w 5"/>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6">
                    <a:moveTo>
                      <a:pt x="5" y="4"/>
                    </a:moveTo>
                    <a:lnTo>
                      <a:pt x="2" y="0"/>
                    </a:lnTo>
                    <a:lnTo>
                      <a:pt x="0" y="0"/>
                    </a:lnTo>
                    <a:lnTo>
                      <a:pt x="0" y="4"/>
                    </a:lnTo>
                    <a:lnTo>
                      <a:pt x="2" y="6"/>
                    </a:lnTo>
                    <a:lnTo>
                      <a:pt x="2" y="4"/>
                    </a:lnTo>
                    <a:lnTo>
                      <a:pt x="5"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2" name="Freeform 30"/>
              <p:cNvSpPr>
                <a:spLocks/>
              </p:cNvSpPr>
              <p:nvPr/>
            </p:nvSpPr>
            <p:spPr bwMode="auto">
              <a:xfrm>
                <a:off x="1329" y="1341"/>
                <a:ext cx="3" cy="4"/>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w 7"/>
                  <a:gd name="T19" fmla="*/ 0 h 8"/>
                  <a:gd name="T20" fmla="*/ 0 w 7"/>
                  <a:gd name="T21" fmla="*/ 0 h 8"/>
                  <a:gd name="T22" fmla="*/ 0 w 7"/>
                  <a:gd name="T23" fmla="*/ 0 h 8"/>
                  <a:gd name="T24" fmla="*/ 0 w 7"/>
                  <a:gd name="T25" fmla="*/ 0 h 8"/>
                  <a:gd name="T26" fmla="*/ 0 w 7"/>
                  <a:gd name="T27" fmla="*/ 0 h 8"/>
                  <a:gd name="T28" fmla="*/ 0 w 7"/>
                  <a:gd name="T29" fmla="*/ 0 h 8"/>
                  <a:gd name="T30" fmla="*/ 0 w 7"/>
                  <a:gd name="T31" fmla="*/ 0 h 8"/>
                  <a:gd name="T32" fmla="*/ 0 w 7"/>
                  <a:gd name="T33" fmla="*/ 1 h 8"/>
                  <a:gd name="T34" fmla="*/ 0 w 7"/>
                  <a:gd name="T35" fmla="*/ 1 h 8"/>
                  <a:gd name="T36" fmla="*/ 0 w 7"/>
                  <a:gd name="T37" fmla="*/ 1 h 8"/>
                  <a:gd name="T38" fmla="*/ 0 w 7"/>
                  <a:gd name="T39" fmla="*/ 1 h 8"/>
                  <a:gd name="T40" fmla="*/ 0 w 7"/>
                  <a:gd name="T41" fmla="*/ 1 h 8"/>
                  <a:gd name="T42" fmla="*/ 0 w 7"/>
                  <a:gd name="T43" fmla="*/ 1 h 8"/>
                  <a:gd name="T44" fmla="*/ 0 w 7"/>
                  <a:gd name="T45" fmla="*/ 1 h 8"/>
                  <a:gd name="T46" fmla="*/ 0 w 7"/>
                  <a:gd name="T47" fmla="*/ 1 h 8"/>
                  <a:gd name="T48" fmla="*/ 0 w 7"/>
                  <a:gd name="T49" fmla="*/ 1 h 8"/>
                  <a:gd name="T50" fmla="*/ 0 w 7"/>
                  <a:gd name="T51" fmla="*/ 1 h 8"/>
                  <a:gd name="T52" fmla="*/ 0 w 7"/>
                  <a:gd name="T53" fmla="*/ 1 h 8"/>
                  <a:gd name="T54" fmla="*/ 0 w 7"/>
                  <a:gd name="T55" fmla="*/ 1 h 8"/>
                  <a:gd name="T56" fmla="*/ 0 w 7"/>
                  <a:gd name="T57" fmla="*/ 1 h 8"/>
                  <a:gd name="T58" fmla="*/ 0 w 7"/>
                  <a:gd name="T59" fmla="*/ 1 h 8"/>
                  <a:gd name="T60" fmla="*/ 0 w 7"/>
                  <a:gd name="T61" fmla="*/ 1 h 8"/>
                  <a:gd name="T62" fmla="*/ 0 w 7"/>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8"/>
                  <a:gd name="T98" fmla="*/ 7 w 7"/>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8">
                    <a:moveTo>
                      <a:pt x="7" y="3"/>
                    </a:moveTo>
                    <a:lnTo>
                      <a:pt x="3" y="0"/>
                    </a:lnTo>
                    <a:lnTo>
                      <a:pt x="0" y="0"/>
                    </a:lnTo>
                    <a:lnTo>
                      <a:pt x="0" y="3"/>
                    </a:lnTo>
                    <a:lnTo>
                      <a:pt x="3" y="8"/>
                    </a:lnTo>
                    <a:lnTo>
                      <a:pt x="3" y="3"/>
                    </a:lnTo>
                    <a:lnTo>
                      <a:pt x="7"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3" name="Freeform 31"/>
              <p:cNvSpPr>
                <a:spLocks/>
              </p:cNvSpPr>
              <p:nvPr/>
            </p:nvSpPr>
            <p:spPr bwMode="auto">
              <a:xfrm>
                <a:off x="1313" y="1353"/>
                <a:ext cx="5" cy="6"/>
              </a:xfrm>
              <a:custGeom>
                <a:avLst/>
                <a:gdLst>
                  <a:gd name="T0" fmla="*/ 1 w 10"/>
                  <a:gd name="T1" fmla="*/ 0 h 11"/>
                  <a:gd name="T2" fmla="*/ 1 w 10"/>
                  <a:gd name="T3" fmla="*/ 0 h 11"/>
                  <a:gd name="T4" fmla="*/ 1 w 10"/>
                  <a:gd name="T5" fmla="*/ 0 h 11"/>
                  <a:gd name="T6" fmla="*/ 1 w 10"/>
                  <a:gd name="T7" fmla="*/ 0 h 11"/>
                  <a:gd name="T8" fmla="*/ 1 w 10"/>
                  <a:gd name="T9" fmla="*/ 0 h 11"/>
                  <a:gd name="T10" fmla="*/ 1 w 10"/>
                  <a:gd name="T11" fmla="*/ 0 h 11"/>
                  <a:gd name="T12" fmla="*/ 1 w 10"/>
                  <a:gd name="T13" fmla="*/ 0 h 11"/>
                  <a:gd name="T14" fmla="*/ 1 w 10"/>
                  <a:gd name="T15" fmla="*/ 0 h 11"/>
                  <a:gd name="T16" fmla="*/ 0 w 10"/>
                  <a:gd name="T17" fmla="*/ 0 h 11"/>
                  <a:gd name="T18" fmla="*/ 0 w 10"/>
                  <a:gd name="T19" fmla="*/ 0 h 11"/>
                  <a:gd name="T20" fmla="*/ 0 w 10"/>
                  <a:gd name="T21" fmla="*/ 0 h 11"/>
                  <a:gd name="T22" fmla="*/ 0 w 10"/>
                  <a:gd name="T23" fmla="*/ 0 h 11"/>
                  <a:gd name="T24" fmla="*/ 0 w 10"/>
                  <a:gd name="T25" fmla="*/ 0 h 11"/>
                  <a:gd name="T26" fmla="*/ 0 w 10"/>
                  <a:gd name="T27" fmla="*/ 0 h 11"/>
                  <a:gd name="T28" fmla="*/ 0 w 10"/>
                  <a:gd name="T29" fmla="*/ 0 h 11"/>
                  <a:gd name="T30" fmla="*/ 0 w 10"/>
                  <a:gd name="T31" fmla="*/ 0 h 11"/>
                  <a:gd name="T32" fmla="*/ 0 w 10"/>
                  <a:gd name="T33" fmla="*/ 1 h 11"/>
                  <a:gd name="T34" fmla="*/ 0 w 10"/>
                  <a:gd name="T35" fmla="*/ 1 h 11"/>
                  <a:gd name="T36" fmla="*/ 0 w 10"/>
                  <a:gd name="T37" fmla="*/ 1 h 11"/>
                  <a:gd name="T38" fmla="*/ 0 w 10"/>
                  <a:gd name="T39" fmla="*/ 1 h 11"/>
                  <a:gd name="T40" fmla="*/ 0 w 10"/>
                  <a:gd name="T41" fmla="*/ 1 h 11"/>
                  <a:gd name="T42" fmla="*/ 0 w 10"/>
                  <a:gd name="T43" fmla="*/ 1 h 11"/>
                  <a:gd name="T44" fmla="*/ 0 w 10"/>
                  <a:gd name="T45" fmla="*/ 1 h 11"/>
                  <a:gd name="T46" fmla="*/ 0 w 10"/>
                  <a:gd name="T47" fmla="*/ 1 h 11"/>
                  <a:gd name="T48" fmla="*/ 1 w 10"/>
                  <a:gd name="T49" fmla="*/ 1 h 11"/>
                  <a:gd name="T50" fmla="*/ 1 w 10"/>
                  <a:gd name="T51" fmla="*/ 1 h 11"/>
                  <a:gd name="T52" fmla="*/ 1 w 10"/>
                  <a:gd name="T53" fmla="*/ 1 h 11"/>
                  <a:gd name="T54" fmla="*/ 1 w 10"/>
                  <a:gd name="T55" fmla="*/ 1 h 11"/>
                  <a:gd name="T56" fmla="*/ 1 w 10"/>
                  <a:gd name="T57" fmla="*/ 1 h 11"/>
                  <a:gd name="T58" fmla="*/ 1 w 10"/>
                  <a:gd name="T59" fmla="*/ 1 h 11"/>
                  <a:gd name="T60" fmla="*/ 1 w 10"/>
                  <a:gd name="T61" fmla="*/ 1 h 11"/>
                  <a:gd name="T62" fmla="*/ 1 w 10"/>
                  <a:gd name="T63" fmla="*/ 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1"/>
                  <a:gd name="T98" fmla="*/ 10 w 10"/>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1">
                    <a:moveTo>
                      <a:pt x="10" y="6"/>
                    </a:moveTo>
                    <a:lnTo>
                      <a:pt x="7" y="0"/>
                    </a:lnTo>
                    <a:lnTo>
                      <a:pt x="5" y="0"/>
                    </a:lnTo>
                    <a:lnTo>
                      <a:pt x="0" y="0"/>
                    </a:lnTo>
                    <a:lnTo>
                      <a:pt x="0" y="6"/>
                    </a:lnTo>
                    <a:lnTo>
                      <a:pt x="0" y="8"/>
                    </a:lnTo>
                    <a:lnTo>
                      <a:pt x="5" y="11"/>
                    </a:lnTo>
                    <a:lnTo>
                      <a:pt x="5" y="8"/>
                    </a:lnTo>
                    <a:lnTo>
                      <a:pt x="7" y="8"/>
                    </a:lnTo>
                    <a:lnTo>
                      <a:pt x="7" y="6"/>
                    </a:lnTo>
                    <a:lnTo>
                      <a:pt x="10"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4" name="Freeform 32"/>
              <p:cNvSpPr>
                <a:spLocks/>
              </p:cNvSpPr>
              <p:nvPr/>
            </p:nvSpPr>
            <p:spPr bwMode="auto">
              <a:xfrm>
                <a:off x="1301" y="1365"/>
                <a:ext cx="5" cy="5"/>
              </a:xfrm>
              <a:custGeom>
                <a:avLst/>
                <a:gdLst>
                  <a:gd name="T0" fmla="*/ 1 w 10"/>
                  <a:gd name="T1" fmla="*/ 0 h 10"/>
                  <a:gd name="T2" fmla="*/ 1 w 10"/>
                  <a:gd name="T3" fmla="*/ 0 h 10"/>
                  <a:gd name="T4" fmla="*/ 1 w 10"/>
                  <a:gd name="T5" fmla="*/ 0 h 10"/>
                  <a:gd name="T6" fmla="*/ 1 w 10"/>
                  <a:gd name="T7" fmla="*/ 0 h 10"/>
                  <a:gd name="T8" fmla="*/ 1 w 10"/>
                  <a:gd name="T9" fmla="*/ 0 h 10"/>
                  <a:gd name="T10" fmla="*/ 1 w 10"/>
                  <a:gd name="T11" fmla="*/ 0 h 10"/>
                  <a:gd name="T12" fmla="*/ 1 w 10"/>
                  <a:gd name="T13" fmla="*/ 0 h 10"/>
                  <a:gd name="T14" fmla="*/ 1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1 h 10"/>
                  <a:gd name="T34" fmla="*/ 0 w 10"/>
                  <a:gd name="T35" fmla="*/ 1 h 10"/>
                  <a:gd name="T36" fmla="*/ 0 w 10"/>
                  <a:gd name="T37" fmla="*/ 1 h 10"/>
                  <a:gd name="T38" fmla="*/ 0 w 10"/>
                  <a:gd name="T39" fmla="*/ 1 h 10"/>
                  <a:gd name="T40" fmla="*/ 0 w 10"/>
                  <a:gd name="T41" fmla="*/ 1 h 10"/>
                  <a:gd name="T42" fmla="*/ 0 w 10"/>
                  <a:gd name="T43" fmla="*/ 1 h 10"/>
                  <a:gd name="T44" fmla="*/ 0 w 10"/>
                  <a:gd name="T45" fmla="*/ 1 h 10"/>
                  <a:gd name="T46" fmla="*/ 0 w 10"/>
                  <a:gd name="T47" fmla="*/ 1 h 10"/>
                  <a:gd name="T48" fmla="*/ 1 w 10"/>
                  <a:gd name="T49" fmla="*/ 1 h 10"/>
                  <a:gd name="T50" fmla="*/ 1 w 10"/>
                  <a:gd name="T51" fmla="*/ 1 h 10"/>
                  <a:gd name="T52" fmla="*/ 1 w 10"/>
                  <a:gd name="T53" fmla="*/ 1 h 10"/>
                  <a:gd name="T54" fmla="*/ 1 w 10"/>
                  <a:gd name="T55" fmla="*/ 1 h 10"/>
                  <a:gd name="T56" fmla="*/ 1 w 10"/>
                  <a:gd name="T57" fmla="*/ 1 h 10"/>
                  <a:gd name="T58" fmla="*/ 1 w 10"/>
                  <a:gd name="T59" fmla="*/ 1 h 10"/>
                  <a:gd name="T60" fmla="*/ 1 w 10"/>
                  <a:gd name="T61" fmla="*/ 1 h 10"/>
                  <a:gd name="T62" fmla="*/ 1 w 10"/>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0"/>
                  <a:gd name="T98" fmla="*/ 10 w 10"/>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0">
                    <a:moveTo>
                      <a:pt x="10" y="7"/>
                    </a:moveTo>
                    <a:lnTo>
                      <a:pt x="7" y="0"/>
                    </a:lnTo>
                    <a:lnTo>
                      <a:pt x="5" y="0"/>
                    </a:lnTo>
                    <a:lnTo>
                      <a:pt x="0" y="0"/>
                    </a:lnTo>
                    <a:lnTo>
                      <a:pt x="0" y="7"/>
                    </a:lnTo>
                    <a:lnTo>
                      <a:pt x="5" y="10"/>
                    </a:lnTo>
                    <a:lnTo>
                      <a:pt x="5" y="7"/>
                    </a:lnTo>
                    <a:lnTo>
                      <a:pt x="7" y="7"/>
                    </a:lnTo>
                    <a:lnTo>
                      <a:pt x="10" y="7"/>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5" name="Freeform 33"/>
              <p:cNvSpPr>
                <a:spLocks/>
              </p:cNvSpPr>
              <p:nvPr/>
            </p:nvSpPr>
            <p:spPr bwMode="auto">
              <a:xfrm>
                <a:off x="1293" y="1388"/>
                <a:ext cx="4" cy="4"/>
              </a:xfrm>
              <a:custGeom>
                <a:avLst/>
                <a:gdLst>
                  <a:gd name="T0" fmla="*/ 1 w 7"/>
                  <a:gd name="T1" fmla="*/ 0 h 8"/>
                  <a:gd name="T2" fmla="*/ 1 w 7"/>
                  <a:gd name="T3" fmla="*/ 0 h 8"/>
                  <a:gd name="T4" fmla="*/ 1 w 7"/>
                  <a:gd name="T5" fmla="*/ 0 h 8"/>
                  <a:gd name="T6" fmla="*/ 1 w 7"/>
                  <a:gd name="T7" fmla="*/ 0 h 8"/>
                  <a:gd name="T8" fmla="*/ 1 w 7"/>
                  <a:gd name="T9" fmla="*/ 0 h 8"/>
                  <a:gd name="T10" fmla="*/ 1 w 7"/>
                  <a:gd name="T11" fmla="*/ 0 h 8"/>
                  <a:gd name="T12" fmla="*/ 1 w 7"/>
                  <a:gd name="T13" fmla="*/ 0 h 8"/>
                  <a:gd name="T14" fmla="*/ 1 w 7"/>
                  <a:gd name="T15" fmla="*/ 0 h 8"/>
                  <a:gd name="T16" fmla="*/ 0 w 7"/>
                  <a:gd name="T17" fmla="*/ 0 h 8"/>
                  <a:gd name="T18" fmla="*/ 0 w 7"/>
                  <a:gd name="T19" fmla="*/ 0 h 8"/>
                  <a:gd name="T20" fmla="*/ 0 w 7"/>
                  <a:gd name="T21" fmla="*/ 0 h 8"/>
                  <a:gd name="T22" fmla="*/ 0 w 7"/>
                  <a:gd name="T23" fmla="*/ 0 h 8"/>
                  <a:gd name="T24" fmla="*/ 0 w 7"/>
                  <a:gd name="T25" fmla="*/ 0 h 8"/>
                  <a:gd name="T26" fmla="*/ 0 w 7"/>
                  <a:gd name="T27" fmla="*/ 0 h 8"/>
                  <a:gd name="T28" fmla="*/ 0 w 7"/>
                  <a:gd name="T29" fmla="*/ 0 h 8"/>
                  <a:gd name="T30" fmla="*/ 0 w 7"/>
                  <a:gd name="T31" fmla="*/ 0 h 8"/>
                  <a:gd name="T32" fmla="*/ 0 w 7"/>
                  <a:gd name="T33" fmla="*/ 1 h 8"/>
                  <a:gd name="T34" fmla="*/ 0 w 7"/>
                  <a:gd name="T35" fmla="*/ 1 h 8"/>
                  <a:gd name="T36" fmla="*/ 0 w 7"/>
                  <a:gd name="T37" fmla="*/ 1 h 8"/>
                  <a:gd name="T38" fmla="*/ 0 w 7"/>
                  <a:gd name="T39" fmla="*/ 1 h 8"/>
                  <a:gd name="T40" fmla="*/ 0 w 7"/>
                  <a:gd name="T41" fmla="*/ 1 h 8"/>
                  <a:gd name="T42" fmla="*/ 0 w 7"/>
                  <a:gd name="T43" fmla="*/ 1 h 8"/>
                  <a:gd name="T44" fmla="*/ 0 w 7"/>
                  <a:gd name="T45" fmla="*/ 1 h 8"/>
                  <a:gd name="T46" fmla="*/ 0 w 7"/>
                  <a:gd name="T47" fmla="*/ 1 h 8"/>
                  <a:gd name="T48" fmla="*/ 1 w 7"/>
                  <a:gd name="T49" fmla="*/ 1 h 8"/>
                  <a:gd name="T50" fmla="*/ 1 w 7"/>
                  <a:gd name="T51" fmla="*/ 1 h 8"/>
                  <a:gd name="T52" fmla="*/ 1 w 7"/>
                  <a:gd name="T53" fmla="*/ 1 h 8"/>
                  <a:gd name="T54" fmla="*/ 1 w 7"/>
                  <a:gd name="T55" fmla="*/ 1 h 8"/>
                  <a:gd name="T56" fmla="*/ 1 w 7"/>
                  <a:gd name="T57" fmla="*/ 1 h 8"/>
                  <a:gd name="T58" fmla="*/ 1 w 7"/>
                  <a:gd name="T59" fmla="*/ 1 h 8"/>
                  <a:gd name="T60" fmla="*/ 1 w 7"/>
                  <a:gd name="T61" fmla="*/ 1 h 8"/>
                  <a:gd name="T62" fmla="*/ 1 w 7"/>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8"/>
                  <a:gd name="T98" fmla="*/ 7 w 7"/>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8">
                    <a:moveTo>
                      <a:pt x="7" y="3"/>
                    </a:moveTo>
                    <a:lnTo>
                      <a:pt x="4" y="0"/>
                    </a:lnTo>
                    <a:lnTo>
                      <a:pt x="0" y="0"/>
                    </a:lnTo>
                    <a:lnTo>
                      <a:pt x="0" y="3"/>
                    </a:lnTo>
                    <a:lnTo>
                      <a:pt x="4" y="8"/>
                    </a:lnTo>
                    <a:lnTo>
                      <a:pt x="4" y="3"/>
                    </a:lnTo>
                    <a:lnTo>
                      <a:pt x="7"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6" name="Freeform 34"/>
              <p:cNvSpPr>
                <a:spLocks/>
              </p:cNvSpPr>
              <p:nvPr/>
            </p:nvSpPr>
            <p:spPr bwMode="auto">
              <a:xfrm>
                <a:off x="1249" y="1420"/>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w 11"/>
                  <a:gd name="T13" fmla="*/ 0 h 11"/>
                  <a:gd name="T14" fmla="*/ 0 w 11"/>
                  <a:gd name="T15" fmla="*/ 0 h 11"/>
                  <a:gd name="T16" fmla="*/ 0 w 11"/>
                  <a:gd name="T17" fmla="*/ 0 h 11"/>
                  <a:gd name="T18" fmla="*/ 0 w 11"/>
                  <a:gd name="T19" fmla="*/ 0 h 11"/>
                  <a:gd name="T20" fmla="*/ 0 w 11"/>
                  <a:gd name="T21" fmla="*/ 0 h 11"/>
                  <a:gd name="T22" fmla="*/ 0 w 11"/>
                  <a:gd name="T23" fmla="*/ 0 h 11"/>
                  <a:gd name="T24" fmla="*/ 0 w 11"/>
                  <a:gd name="T25" fmla="*/ 0 h 11"/>
                  <a:gd name="T26" fmla="*/ 0 w 11"/>
                  <a:gd name="T27" fmla="*/ 0 h 11"/>
                  <a:gd name="T28" fmla="*/ 0 w 11"/>
                  <a:gd name="T29" fmla="*/ 0 h 11"/>
                  <a:gd name="T30" fmla="*/ 0 w 11"/>
                  <a:gd name="T31" fmla="*/ 0 h 11"/>
                  <a:gd name="T32" fmla="*/ 0 w 11"/>
                  <a:gd name="T33" fmla="*/ 0 h 11"/>
                  <a:gd name="T34" fmla="*/ 0 w 11"/>
                  <a:gd name="T35" fmla="*/ 0 h 11"/>
                  <a:gd name="T36" fmla="*/ 0 w 11"/>
                  <a:gd name="T37" fmla="*/ 0 h 11"/>
                  <a:gd name="T38" fmla="*/ 0 w 11"/>
                  <a:gd name="T39" fmla="*/ 0 h 11"/>
                  <a:gd name="T40" fmla="*/ 0 w 11"/>
                  <a:gd name="T41" fmla="*/ 0 h 11"/>
                  <a:gd name="T42" fmla="*/ 0 w 11"/>
                  <a:gd name="T43" fmla="*/ 0 h 11"/>
                  <a:gd name="T44" fmla="*/ 0 w 11"/>
                  <a:gd name="T45" fmla="*/ 0 h 11"/>
                  <a:gd name="T46" fmla="*/ 0 w 11"/>
                  <a:gd name="T47" fmla="*/ 0 h 11"/>
                  <a:gd name="T48" fmla="*/ 0 w 11"/>
                  <a:gd name="T49" fmla="*/ 0 h 11"/>
                  <a:gd name="T50" fmla="*/ 0 w 11"/>
                  <a:gd name="T51" fmla="*/ 0 h 11"/>
                  <a:gd name="T52" fmla="*/ 0 w 11"/>
                  <a:gd name="T53" fmla="*/ 0 h 11"/>
                  <a:gd name="T54" fmla="*/ 0 w 11"/>
                  <a:gd name="T55" fmla="*/ 0 h 11"/>
                  <a:gd name="T56" fmla="*/ 0 w 11"/>
                  <a:gd name="T57" fmla="*/ 0 h 11"/>
                  <a:gd name="T58" fmla="*/ 0 w 11"/>
                  <a:gd name="T59" fmla="*/ 0 h 11"/>
                  <a:gd name="T60" fmla="*/ 0 w 11"/>
                  <a:gd name="T61" fmla="*/ 0 h 11"/>
                  <a:gd name="T62" fmla="*/ 0 w 11"/>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11"/>
                  <a:gd name="T98" fmla="*/ 11 w 11"/>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11">
                    <a:moveTo>
                      <a:pt x="11" y="6"/>
                    </a:moveTo>
                    <a:lnTo>
                      <a:pt x="7" y="0"/>
                    </a:lnTo>
                    <a:lnTo>
                      <a:pt x="5" y="0"/>
                    </a:lnTo>
                    <a:lnTo>
                      <a:pt x="0" y="0"/>
                    </a:lnTo>
                    <a:lnTo>
                      <a:pt x="0" y="6"/>
                    </a:lnTo>
                    <a:lnTo>
                      <a:pt x="0" y="8"/>
                    </a:lnTo>
                    <a:lnTo>
                      <a:pt x="5" y="11"/>
                    </a:lnTo>
                    <a:lnTo>
                      <a:pt x="5" y="8"/>
                    </a:lnTo>
                    <a:lnTo>
                      <a:pt x="7" y="8"/>
                    </a:lnTo>
                    <a:lnTo>
                      <a:pt x="7" y="6"/>
                    </a:lnTo>
                    <a:lnTo>
                      <a:pt x="11"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7" name="Freeform 35"/>
              <p:cNvSpPr>
                <a:spLocks/>
              </p:cNvSpPr>
              <p:nvPr/>
            </p:nvSpPr>
            <p:spPr bwMode="auto">
              <a:xfrm>
                <a:off x="1251" y="1435"/>
                <a:ext cx="4" cy="5"/>
              </a:xfrm>
              <a:custGeom>
                <a:avLst/>
                <a:gdLst>
                  <a:gd name="T0" fmla="*/ 1 w 8"/>
                  <a:gd name="T1" fmla="*/ 0 h 10"/>
                  <a:gd name="T2" fmla="*/ 1 w 8"/>
                  <a:gd name="T3" fmla="*/ 0 h 10"/>
                  <a:gd name="T4" fmla="*/ 1 w 8"/>
                  <a:gd name="T5" fmla="*/ 0 h 10"/>
                  <a:gd name="T6" fmla="*/ 1 w 8"/>
                  <a:gd name="T7" fmla="*/ 0 h 10"/>
                  <a:gd name="T8" fmla="*/ 1 w 8"/>
                  <a:gd name="T9" fmla="*/ 0 h 10"/>
                  <a:gd name="T10" fmla="*/ 1 w 8"/>
                  <a:gd name="T11" fmla="*/ 0 h 10"/>
                  <a:gd name="T12" fmla="*/ 1 w 8"/>
                  <a:gd name="T13" fmla="*/ 0 h 10"/>
                  <a:gd name="T14" fmla="*/ 1 w 8"/>
                  <a:gd name="T15" fmla="*/ 0 h 10"/>
                  <a:gd name="T16" fmla="*/ 0 w 8"/>
                  <a:gd name="T17" fmla="*/ 0 h 10"/>
                  <a:gd name="T18" fmla="*/ 0 w 8"/>
                  <a:gd name="T19" fmla="*/ 0 h 10"/>
                  <a:gd name="T20" fmla="*/ 0 w 8"/>
                  <a:gd name="T21" fmla="*/ 0 h 10"/>
                  <a:gd name="T22" fmla="*/ 0 w 8"/>
                  <a:gd name="T23" fmla="*/ 0 h 10"/>
                  <a:gd name="T24" fmla="*/ 0 w 8"/>
                  <a:gd name="T25" fmla="*/ 0 h 10"/>
                  <a:gd name="T26" fmla="*/ 0 w 8"/>
                  <a:gd name="T27" fmla="*/ 0 h 10"/>
                  <a:gd name="T28" fmla="*/ 0 w 8"/>
                  <a:gd name="T29" fmla="*/ 0 h 10"/>
                  <a:gd name="T30" fmla="*/ 0 w 8"/>
                  <a:gd name="T31" fmla="*/ 0 h 10"/>
                  <a:gd name="T32" fmla="*/ 0 w 8"/>
                  <a:gd name="T33" fmla="*/ 1 h 10"/>
                  <a:gd name="T34" fmla="*/ 0 w 8"/>
                  <a:gd name="T35" fmla="*/ 1 h 10"/>
                  <a:gd name="T36" fmla="*/ 0 w 8"/>
                  <a:gd name="T37" fmla="*/ 1 h 10"/>
                  <a:gd name="T38" fmla="*/ 0 w 8"/>
                  <a:gd name="T39" fmla="*/ 1 h 10"/>
                  <a:gd name="T40" fmla="*/ 0 w 8"/>
                  <a:gd name="T41" fmla="*/ 1 h 10"/>
                  <a:gd name="T42" fmla="*/ 0 w 8"/>
                  <a:gd name="T43" fmla="*/ 1 h 10"/>
                  <a:gd name="T44" fmla="*/ 0 w 8"/>
                  <a:gd name="T45" fmla="*/ 1 h 10"/>
                  <a:gd name="T46" fmla="*/ 0 w 8"/>
                  <a:gd name="T47" fmla="*/ 1 h 10"/>
                  <a:gd name="T48" fmla="*/ 1 w 8"/>
                  <a:gd name="T49" fmla="*/ 1 h 10"/>
                  <a:gd name="T50" fmla="*/ 1 w 8"/>
                  <a:gd name="T51" fmla="*/ 1 h 10"/>
                  <a:gd name="T52" fmla="*/ 1 w 8"/>
                  <a:gd name="T53" fmla="*/ 1 h 10"/>
                  <a:gd name="T54" fmla="*/ 1 w 8"/>
                  <a:gd name="T55" fmla="*/ 1 h 10"/>
                  <a:gd name="T56" fmla="*/ 1 w 8"/>
                  <a:gd name="T57" fmla="*/ 1 h 10"/>
                  <a:gd name="T58" fmla="*/ 1 w 8"/>
                  <a:gd name="T59" fmla="*/ 1 h 10"/>
                  <a:gd name="T60" fmla="*/ 1 w 8"/>
                  <a:gd name="T61" fmla="*/ 1 h 10"/>
                  <a:gd name="T62" fmla="*/ 1 w 8"/>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10"/>
                  <a:gd name="T98" fmla="*/ 8 w 8"/>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10">
                    <a:moveTo>
                      <a:pt x="8" y="5"/>
                    </a:moveTo>
                    <a:lnTo>
                      <a:pt x="5" y="0"/>
                    </a:lnTo>
                    <a:lnTo>
                      <a:pt x="3" y="0"/>
                    </a:lnTo>
                    <a:lnTo>
                      <a:pt x="0" y="0"/>
                    </a:lnTo>
                    <a:lnTo>
                      <a:pt x="0" y="5"/>
                    </a:lnTo>
                    <a:lnTo>
                      <a:pt x="3" y="10"/>
                    </a:lnTo>
                    <a:lnTo>
                      <a:pt x="3" y="5"/>
                    </a:lnTo>
                    <a:lnTo>
                      <a:pt x="5" y="5"/>
                    </a:lnTo>
                    <a:lnTo>
                      <a:pt x="8"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8" name="Freeform 36"/>
              <p:cNvSpPr>
                <a:spLocks/>
              </p:cNvSpPr>
              <p:nvPr/>
            </p:nvSpPr>
            <p:spPr bwMode="auto">
              <a:xfrm>
                <a:off x="1513" y="1224"/>
                <a:ext cx="7" cy="17"/>
              </a:xfrm>
              <a:custGeom>
                <a:avLst/>
                <a:gdLst>
                  <a:gd name="T0" fmla="*/ 1 w 14"/>
                  <a:gd name="T1" fmla="*/ 0 h 34"/>
                  <a:gd name="T2" fmla="*/ 0 w 14"/>
                  <a:gd name="T3" fmla="*/ 1 h 34"/>
                  <a:gd name="T4" fmla="*/ 1 w 14"/>
                  <a:gd name="T5" fmla="*/ 1 h 34"/>
                  <a:gd name="T6" fmla="*/ 1 w 14"/>
                  <a:gd name="T7" fmla="*/ 1 h 34"/>
                  <a:gd name="T8" fmla="*/ 1 w 14"/>
                  <a:gd name="T9" fmla="*/ 1 h 34"/>
                  <a:gd name="T10" fmla="*/ 1 w 14"/>
                  <a:gd name="T11" fmla="*/ 1 h 34"/>
                  <a:gd name="T12" fmla="*/ 1 w 14"/>
                  <a:gd name="T13" fmla="*/ 1 h 34"/>
                  <a:gd name="T14" fmla="*/ 1 w 14"/>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34"/>
                  <a:gd name="T26" fmla="*/ 14 w 1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34">
                    <a:moveTo>
                      <a:pt x="10" y="0"/>
                    </a:moveTo>
                    <a:lnTo>
                      <a:pt x="0" y="8"/>
                    </a:lnTo>
                    <a:lnTo>
                      <a:pt x="2" y="21"/>
                    </a:lnTo>
                    <a:lnTo>
                      <a:pt x="5" y="32"/>
                    </a:lnTo>
                    <a:lnTo>
                      <a:pt x="12" y="34"/>
                    </a:lnTo>
                    <a:lnTo>
                      <a:pt x="14" y="9"/>
                    </a:lnTo>
                    <a:lnTo>
                      <a:pt x="1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59" name="Freeform 37"/>
              <p:cNvSpPr>
                <a:spLocks/>
              </p:cNvSpPr>
              <p:nvPr/>
            </p:nvSpPr>
            <p:spPr bwMode="auto">
              <a:xfrm>
                <a:off x="1261" y="1451"/>
                <a:ext cx="3" cy="2"/>
              </a:xfrm>
              <a:custGeom>
                <a:avLst/>
                <a:gdLst>
                  <a:gd name="T0" fmla="*/ 0 w 7"/>
                  <a:gd name="T1" fmla="*/ 0 h 6"/>
                  <a:gd name="T2" fmla="*/ 0 w 7"/>
                  <a:gd name="T3" fmla="*/ 0 h 6"/>
                  <a:gd name="T4" fmla="*/ 0 w 7"/>
                  <a:gd name="T5" fmla="*/ 0 h 6"/>
                  <a:gd name="T6" fmla="*/ 0 w 7"/>
                  <a:gd name="T7" fmla="*/ 0 h 6"/>
                  <a:gd name="T8" fmla="*/ 0 w 7"/>
                  <a:gd name="T9" fmla="*/ 0 h 6"/>
                  <a:gd name="T10" fmla="*/ 0 w 7"/>
                  <a:gd name="T11" fmla="*/ 0 h 6"/>
                  <a:gd name="T12" fmla="*/ 0 w 7"/>
                  <a:gd name="T13" fmla="*/ 0 h 6"/>
                  <a:gd name="T14" fmla="*/ 0 w 7"/>
                  <a:gd name="T15" fmla="*/ 0 h 6"/>
                  <a:gd name="T16" fmla="*/ 0 w 7"/>
                  <a:gd name="T17" fmla="*/ 0 h 6"/>
                  <a:gd name="T18" fmla="*/ 0 w 7"/>
                  <a:gd name="T19" fmla="*/ 0 h 6"/>
                  <a:gd name="T20" fmla="*/ 0 w 7"/>
                  <a:gd name="T21" fmla="*/ 0 h 6"/>
                  <a:gd name="T22" fmla="*/ 0 w 7"/>
                  <a:gd name="T23" fmla="*/ 0 h 6"/>
                  <a:gd name="T24" fmla="*/ 0 w 7"/>
                  <a:gd name="T25" fmla="*/ 0 h 6"/>
                  <a:gd name="T26" fmla="*/ 0 w 7"/>
                  <a:gd name="T27" fmla="*/ 0 h 6"/>
                  <a:gd name="T28" fmla="*/ 0 w 7"/>
                  <a:gd name="T29" fmla="*/ 0 h 6"/>
                  <a:gd name="T30" fmla="*/ 0 w 7"/>
                  <a:gd name="T31" fmla="*/ 0 h 6"/>
                  <a:gd name="T32" fmla="*/ 0 w 7"/>
                  <a:gd name="T33" fmla="*/ 0 h 6"/>
                  <a:gd name="T34" fmla="*/ 0 w 7"/>
                  <a:gd name="T35" fmla="*/ 0 h 6"/>
                  <a:gd name="T36" fmla="*/ 0 w 7"/>
                  <a:gd name="T37" fmla="*/ 0 h 6"/>
                  <a:gd name="T38" fmla="*/ 0 w 7"/>
                  <a:gd name="T39" fmla="*/ 0 h 6"/>
                  <a:gd name="T40" fmla="*/ 0 w 7"/>
                  <a:gd name="T41" fmla="*/ 0 h 6"/>
                  <a:gd name="T42" fmla="*/ 0 w 7"/>
                  <a:gd name="T43" fmla="*/ 0 h 6"/>
                  <a:gd name="T44" fmla="*/ 0 w 7"/>
                  <a:gd name="T45" fmla="*/ 0 h 6"/>
                  <a:gd name="T46" fmla="*/ 0 w 7"/>
                  <a:gd name="T47" fmla="*/ 0 h 6"/>
                  <a:gd name="T48" fmla="*/ 0 w 7"/>
                  <a:gd name="T49" fmla="*/ 0 h 6"/>
                  <a:gd name="T50" fmla="*/ 0 w 7"/>
                  <a:gd name="T51" fmla="*/ 0 h 6"/>
                  <a:gd name="T52" fmla="*/ 0 w 7"/>
                  <a:gd name="T53" fmla="*/ 0 h 6"/>
                  <a:gd name="T54" fmla="*/ 0 w 7"/>
                  <a:gd name="T55" fmla="*/ 0 h 6"/>
                  <a:gd name="T56" fmla="*/ 0 w 7"/>
                  <a:gd name="T57" fmla="*/ 0 h 6"/>
                  <a:gd name="T58" fmla="*/ 0 w 7"/>
                  <a:gd name="T59" fmla="*/ 0 h 6"/>
                  <a:gd name="T60" fmla="*/ 0 w 7"/>
                  <a:gd name="T61" fmla="*/ 0 h 6"/>
                  <a:gd name="T62" fmla="*/ 0 w 7"/>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6"/>
                  <a:gd name="T98" fmla="*/ 7 w 7"/>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6">
                    <a:moveTo>
                      <a:pt x="7" y="3"/>
                    </a:moveTo>
                    <a:lnTo>
                      <a:pt x="4" y="0"/>
                    </a:lnTo>
                    <a:lnTo>
                      <a:pt x="0" y="0"/>
                    </a:lnTo>
                    <a:lnTo>
                      <a:pt x="0" y="3"/>
                    </a:lnTo>
                    <a:lnTo>
                      <a:pt x="4" y="6"/>
                    </a:lnTo>
                    <a:lnTo>
                      <a:pt x="4" y="3"/>
                    </a:lnTo>
                    <a:lnTo>
                      <a:pt x="7"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0" name="Freeform 38"/>
              <p:cNvSpPr>
                <a:spLocks/>
              </p:cNvSpPr>
              <p:nvPr/>
            </p:nvSpPr>
            <p:spPr bwMode="auto">
              <a:xfrm>
                <a:off x="1278" y="1453"/>
                <a:ext cx="2" cy="3"/>
              </a:xfrm>
              <a:custGeom>
                <a:avLst/>
                <a:gdLst>
                  <a:gd name="T0" fmla="*/ 0 w 5"/>
                  <a:gd name="T1" fmla="*/ 0 h 5"/>
                  <a:gd name="T2" fmla="*/ 0 w 5"/>
                  <a:gd name="T3" fmla="*/ 0 h 5"/>
                  <a:gd name="T4" fmla="*/ 0 w 5"/>
                  <a:gd name="T5" fmla="*/ 0 h 5"/>
                  <a:gd name="T6" fmla="*/ 0 w 5"/>
                  <a:gd name="T7" fmla="*/ 0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0 w 5"/>
                  <a:gd name="T21" fmla="*/ 0 h 5"/>
                  <a:gd name="T22" fmla="*/ 0 w 5"/>
                  <a:gd name="T23" fmla="*/ 0 h 5"/>
                  <a:gd name="T24" fmla="*/ 0 w 5"/>
                  <a:gd name="T25" fmla="*/ 0 h 5"/>
                  <a:gd name="T26" fmla="*/ 0 w 5"/>
                  <a:gd name="T27" fmla="*/ 0 h 5"/>
                  <a:gd name="T28" fmla="*/ 0 w 5"/>
                  <a:gd name="T29" fmla="*/ 0 h 5"/>
                  <a:gd name="T30" fmla="*/ 0 w 5"/>
                  <a:gd name="T31" fmla="*/ 0 h 5"/>
                  <a:gd name="T32" fmla="*/ 0 w 5"/>
                  <a:gd name="T33" fmla="*/ 1 h 5"/>
                  <a:gd name="T34" fmla="*/ 0 w 5"/>
                  <a:gd name="T35" fmla="*/ 1 h 5"/>
                  <a:gd name="T36" fmla="*/ 0 w 5"/>
                  <a:gd name="T37" fmla="*/ 1 h 5"/>
                  <a:gd name="T38" fmla="*/ 0 w 5"/>
                  <a:gd name="T39" fmla="*/ 1 h 5"/>
                  <a:gd name="T40" fmla="*/ 0 w 5"/>
                  <a:gd name="T41" fmla="*/ 1 h 5"/>
                  <a:gd name="T42" fmla="*/ 0 w 5"/>
                  <a:gd name="T43" fmla="*/ 1 h 5"/>
                  <a:gd name="T44" fmla="*/ 0 w 5"/>
                  <a:gd name="T45" fmla="*/ 1 h 5"/>
                  <a:gd name="T46" fmla="*/ 0 w 5"/>
                  <a:gd name="T47" fmla="*/ 1 h 5"/>
                  <a:gd name="T48" fmla="*/ 0 w 5"/>
                  <a:gd name="T49" fmla="*/ 1 h 5"/>
                  <a:gd name="T50" fmla="*/ 0 w 5"/>
                  <a:gd name="T51" fmla="*/ 1 h 5"/>
                  <a:gd name="T52" fmla="*/ 0 w 5"/>
                  <a:gd name="T53" fmla="*/ 1 h 5"/>
                  <a:gd name="T54" fmla="*/ 0 w 5"/>
                  <a:gd name="T55" fmla="*/ 1 h 5"/>
                  <a:gd name="T56" fmla="*/ 0 w 5"/>
                  <a:gd name="T57" fmla="*/ 1 h 5"/>
                  <a:gd name="T58" fmla="*/ 0 w 5"/>
                  <a:gd name="T59" fmla="*/ 1 h 5"/>
                  <a:gd name="T60" fmla="*/ 0 w 5"/>
                  <a:gd name="T61" fmla="*/ 1 h 5"/>
                  <a:gd name="T62" fmla="*/ 0 w 5"/>
                  <a:gd name="T63" fmla="*/ 1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5"/>
                  <a:gd name="T98" fmla="*/ 5 w 5"/>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5">
                    <a:moveTo>
                      <a:pt x="5" y="2"/>
                    </a:moveTo>
                    <a:lnTo>
                      <a:pt x="4" y="0"/>
                    </a:lnTo>
                    <a:lnTo>
                      <a:pt x="0" y="0"/>
                    </a:lnTo>
                    <a:lnTo>
                      <a:pt x="0" y="2"/>
                    </a:lnTo>
                    <a:lnTo>
                      <a:pt x="4" y="5"/>
                    </a:lnTo>
                    <a:lnTo>
                      <a:pt x="4" y="2"/>
                    </a:lnTo>
                    <a:lnTo>
                      <a:pt x="5"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1" name="Freeform 39"/>
              <p:cNvSpPr>
                <a:spLocks/>
              </p:cNvSpPr>
              <p:nvPr/>
            </p:nvSpPr>
            <p:spPr bwMode="auto">
              <a:xfrm>
                <a:off x="1393" y="1511"/>
                <a:ext cx="5" cy="4"/>
              </a:xfrm>
              <a:custGeom>
                <a:avLst/>
                <a:gdLst>
                  <a:gd name="T0" fmla="*/ 1 w 10"/>
                  <a:gd name="T1" fmla="*/ 0 h 8"/>
                  <a:gd name="T2" fmla="*/ 1 w 10"/>
                  <a:gd name="T3" fmla="*/ 0 h 8"/>
                  <a:gd name="T4" fmla="*/ 1 w 10"/>
                  <a:gd name="T5" fmla="*/ 0 h 8"/>
                  <a:gd name="T6" fmla="*/ 1 w 10"/>
                  <a:gd name="T7" fmla="*/ 0 h 8"/>
                  <a:gd name="T8" fmla="*/ 1 w 10"/>
                  <a:gd name="T9" fmla="*/ 0 h 8"/>
                  <a:gd name="T10" fmla="*/ 1 w 10"/>
                  <a:gd name="T11" fmla="*/ 0 h 8"/>
                  <a:gd name="T12" fmla="*/ 1 w 10"/>
                  <a:gd name="T13" fmla="*/ 0 h 8"/>
                  <a:gd name="T14" fmla="*/ 1 w 10"/>
                  <a:gd name="T15" fmla="*/ 0 h 8"/>
                  <a:gd name="T16" fmla="*/ 0 w 10"/>
                  <a:gd name="T17" fmla="*/ 0 h 8"/>
                  <a:gd name="T18" fmla="*/ 0 w 10"/>
                  <a:gd name="T19" fmla="*/ 0 h 8"/>
                  <a:gd name="T20" fmla="*/ 0 w 10"/>
                  <a:gd name="T21" fmla="*/ 0 h 8"/>
                  <a:gd name="T22" fmla="*/ 0 w 10"/>
                  <a:gd name="T23" fmla="*/ 0 h 8"/>
                  <a:gd name="T24" fmla="*/ 0 w 10"/>
                  <a:gd name="T25" fmla="*/ 0 h 8"/>
                  <a:gd name="T26" fmla="*/ 0 w 10"/>
                  <a:gd name="T27" fmla="*/ 0 h 8"/>
                  <a:gd name="T28" fmla="*/ 0 w 10"/>
                  <a:gd name="T29" fmla="*/ 0 h 8"/>
                  <a:gd name="T30" fmla="*/ 0 w 10"/>
                  <a:gd name="T31" fmla="*/ 0 h 8"/>
                  <a:gd name="T32" fmla="*/ 0 w 10"/>
                  <a:gd name="T33" fmla="*/ 1 h 8"/>
                  <a:gd name="T34" fmla="*/ 0 w 10"/>
                  <a:gd name="T35" fmla="*/ 1 h 8"/>
                  <a:gd name="T36" fmla="*/ 0 w 10"/>
                  <a:gd name="T37" fmla="*/ 1 h 8"/>
                  <a:gd name="T38" fmla="*/ 0 w 10"/>
                  <a:gd name="T39" fmla="*/ 1 h 8"/>
                  <a:gd name="T40" fmla="*/ 0 w 10"/>
                  <a:gd name="T41" fmla="*/ 1 h 8"/>
                  <a:gd name="T42" fmla="*/ 0 w 10"/>
                  <a:gd name="T43" fmla="*/ 1 h 8"/>
                  <a:gd name="T44" fmla="*/ 0 w 10"/>
                  <a:gd name="T45" fmla="*/ 1 h 8"/>
                  <a:gd name="T46" fmla="*/ 0 w 10"/>
                  <a:gd name="T47" fmla="*/ 1 h 8"/>
                  <a:gd name="T48" fmla="*/ 1 w 10"/>
                  <a:gd name="T49" fmla="*/ 1 h 8"/>
                  <a:gd name="T50" fmla="*/ 1 w 10"/>
                  <a:gd name="T51" fmla="*/ 1 h 8"/>
                  <a:gd name="T52" fmla="*/ 1 w 10"/>
                  <a:gd name="T53" fmla="*/ 1 h 8"/>
                  <a:gd name="T54" fmla="*/ 1 w 10"/>
                  <a:gd name="T55" fmla="*/ 1 h 8"/>
                  <a:gd name="T56" fmla="*/ 1 w 10"/>
                  <a:gd name="T57" fmla="*/ 1 h 8"/>
                  <a:gd name="T58" fmla="*/ 1 w 10"/>
                  <a:gd name="T59" fmla="*/ 1 h 8"/>
                  <a:gd name="T60" fmla="*/ 1 w 10"/>
                  <a:gd name="T61" fmla="*/ 1 h 8"/>
                  <a:gd name="T62" fmla="*/ 1 w 10"/>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8"/>
                  <a:gd name="T98" fmla="*/ 10 w 10"/>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8">
                    <a:moveTo>
                      <a:pt x="10" y="4"/>
                    </a:moveTo>
                    <a:lnTo>
                      <a:pt x="7" y="0"/>
                    </a:lnTo>
                    <a:lnTo>
                      <a:pt x="5" y="0"/>
                    </a:lnTo>
                    <a:lnTo>
                      <a:pt x="0" y="0"/>
                    </a:lnTo>
                    <a:lnTo>
                      <a:pt x="0" y="4"/>
                    </a:lnTo>
                    <a:lnTo>
                      <a:pt x="5" y="8"/>
                    </a:lnTo>
                    <a:lnTo>
                      <a:pt x="5" y="4"/>
                    </a:lnTo>
                    <a:lnTo>
                      <a:pt x="7" y="4"/>
                    </a:lnTo>
                    <a:lnTo>
                      <a:pt x="10"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2" name="Freeform 40"/>
              <p:cNvSpPr>
                <a:spLocks/>
              </p:cNvSpPr>
              <p:nvPr/>
            </p:nvSpPr>
            <p:spPr bwMode="auto">
              <a:xfrm>
                <a:off x="1390" y="1533"/>
                <a:ext cx="4" cy="6"/>
              </a:xfrm>
              <a:custGeom>
                <a:avLst/>
                <a:gdLst>
                  <a:gd name="T0" fmla="*/ 0 w 10"/>
                  <a:gd name="T1" fmla="*/ 0 h 12"/>
                  <a:gd name="T2" fmla="*/ 0 w 10"/>
                  <a:gd name="T3" fmla="*/ 0 h 12"/>
                  <a:gd name="T4" fmla="*/ 0 w 10"/>
                  <a:gd name="T5" fmla="*/ 0 h 12"/>
                  <a:gd name="T6" fmla="*/ 0 w 10"/>
                  <a:gd name="T7" fmla="*/ 0 h 12"/>
                  <a:gd name="T8" fmla="*/ 0 w 10"/>
                  <a:gd name="T9" fmla="*/ 0 h 12"/>
                  <a:gd name="T10" fmla="*/ 0 w 10"/>
                  <a:gd name="T11" fmla="*/ 0 h 12"/>
                  <a:gd name="T12" fmla="*/ 0 w 10"/>
                  <a:gd name="T13" fmla="*/ 0 h 12"/>
                  <a:gd name="T14" fmla="*/ 0 w 10"/>
                  <a:gd name="T15" fmla="*/ 0 h 12"/>
                  <a:gd name="T16" fmla="*/ 0 w 10"/>
                  <a:gd name="T17" fmla="*/ 0 h 12"/>
                  <a:gd name="T18" fmla="*/ 0 w 10"/>
                  <a:gd name="T19" fmla="*/ 0 h 12"/>
                  <a:gd name="T20" fmla="*/ 0 w 10"/>
                  <a:gd name="T21" fmla="*/ 0 h 12"/>
                  <a:gd name="T22" fmla="*/ 0 w 10"/>
                  <a:gd name="T23" fmla="*/ 0 h 12"/>
                  <a:gd name="T24" fmla="*/ 0 w 10"/>
                  <a:gd name="T25" fmla="*/ 0 h 12"/>
                  <a:gd name="T26" fmla="*/ 0 w 10"/>
                  <a:gd name="T27" fmla="*/ 0 h 12"/>
                  <a:gd name="T28" fmla="*/ 0 w 10"/>
                  <a:gd name="T29" fmla="*/ 0 h 12"/>
                  <a:gd name="T30" fmla="*/ 0 w 10"/>
                  <a:gd name="T31" fmla="*/ 0 h 12"/>
                  <a:gd name="T32" fmla="*/ 0 w 10"/>
                  <a:gd name="T33" fmla="*/ 1 h 12"/>
                  <a:gd name="T34" fmla="*/ 0 w 10"/>
                  <a:gd name="T35" fmla="*/ 1 h 12"/>
                  <a:gd name="T36" fmla="*/ 0 w 10"/>
                  <a:gd name="T37" fmla="*/ 1 h 12"/>
                  <a:gd name="T38" fmla="*/ 0 w 10"/>
                  <a:gd name="T39" fmla="*/ 1 h 12"/>
                  <a:gd name="T40" fmla="*/ 0 w 10"/>
                  <a:gd name="T41" fmla="*/ 1 h 12"/>
                  <a:gd name="T42" fmla="*/ 0 w 10"/>
                  <a:gd name="T43" fmla="*/ 1 h 12"/>
                  <a:gd name="T44" fmla="*/ 0 w 10"/>
                  <a:gd name="T45" fmla="*/ 1 h 12"/>
                  <a:gd name="T46" fmla="*/ 0 w 10"/>
                  <a:gd name="T47" fmla="*/ 1 h 12"/>
                  <a:gd name="T48" fmla="*/ 0 w 10"/>
                  <a:gd name="T49" fmla="*/ 1 h 12"/>
                  <a:gd name="T50" fmla="*/ 0 w 10"/>
                  <a:gd name="T51" fmla="*/ 1 h 12"/>
                  <a:gd name="T52" fmla="*/ 0 w 10"/>
                  <a:gd name="T53" fmla="*/ 1 h 12"/>
                  <a:gd name="T54" fmla="*/ 0 w 10"/>
                  <a:gd name="T55" fmla="*/ 1 h 12"/>
                  <a:gd name="T56" fmla="*/ 0 w 10"/>
                  <a:gd name="T57" fmla="*/ 1 h 12"/>
                  <a:gd name="T58" fmla="*/ 0 w 10"/>
                  <a:gd name="T59" fmla="*/ 1 h 12"/>
                  <a:gd name="T60" fmla="*/ 0 w 10"/>
                  <a:gd name="T61" fmla="*/ 1 h 12"/>
                  <a:gd name="T62" fmla="*/ 0 w 10"/>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2"/>
                  <a:gd name="T98" fmla="*/ 10 w 10"/>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2">
                    <a:moveTo>
                      <a:pt x="10" y="6"/>
                    </a:moveTo>
                    <a:lnTo>
                      <a:pt x="6" y="0"/>
                    </a:lnTo>
                    <a:lnTo>
                      <a:pt x="5" y="0"/>
                    </a:lnTo>
                    <a:lnTo>
                      <a:pt x="0" y="0"/>
                    </a:lnTo>
                    <a:lnTo>
                      <a:pt x="0" y="6"/>
                    </a:lnTo>
                    <a:lnTo>
                      <a:pt x="0" y="8"/>
                    </a:lnTo>
                    <a:lnTo>
                      <a:pt x="5" y="12"/>
                    </a:lnTo>
                    <a:lnTo>
                      <a:pt x="5" y="8"/>
                    </a:lnTo>
                    <a:lnTo>
                      <a:pt x="6" y="8"/>
                    </a:lnTo>
                    <a:lnTo>
                      <a:pt x="6" y="6"/>
                    </a:lnTo>
                    <a:lnTo>
                      <a:pt x="10"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3" name="Freeform 41"/>
              <p:cNvSpPr>
                <a:spLocks/>
              </p:cNvSpPr>
              <p:nvPr/>
            </p:nvSpPr>
            <p:spPr bwMode="auto">
              <a:xfrm>
                <a:off x="1405" y="1579"/>
                <a:ext cx="3" cy="5"/>
              </a:xfrm>
              <a:custGeom>
                <a:avLst/>
                <a:gdLst>
                  <a:gd name="T0" fmla="*/ 1 w 5"/>
                  <a:gd name="T1" fmla="*/ 0 h 10"/>
                  <a:gd name="T2" fmla="*/ 1 w 5"/>
                  <a:gd name="T3" fmla="*/ 0 h 10"/>
                  <a:gd name="T4" fmla="*/ 1 w 5"/>
                  <a:gd name="T5" fmla="*/ 0 h 10"/>
                  <a:gd name="T6" fmla="*/ 1 w 5"/>
                  <a:gd name="T7" fmla="*/ 0 h 10"/>
                  <a:gd name="T8" fmla="*/ 1 w 5"/>
                  <a:gd name="T9" fmla="*/ 0 h 10"/>
                  <a:gd name="T10" fmla="*/ 1 w 5"/>
                  <a:gd name="T11" fmla="*/ 0 h 10"/>
                  <a:gd name="T12" fmla="*/ 1 w 5"/>
                  <a:gd name="T13" fmla="*/ 0 h 10"/>
                  <a:gd name="T14" fmla="*/ 1 w 5"/>
                  <a:gd name="T15" fmla="*/ 0 h 10"/>
                  <a:gd name="T16" fmla="*/ 0 w 5"/>
                  <a:gd name="T17" fmla="*/ 0 h 10"/>
                  <a:gd name="T18" fmla="*/ 0 w 5"/>
                  <a:gd name="T19" fmla="*/ 0 h 10"/>
                  <a:gd name="T20" fmla="*/ 0 w 5"/>
                  <a:gd name="T21" fmla="*/ 0 h 10"/>
                  <a:gd name="T22" fmla="*/ 0 w 5"/>
                  <a:gd name="T23" fmla="*/ 0 h 10"/>
                  <a:gd name="T24" fmla="*/ 0 w 5"/>
                  <a:gd name="T25" fmla="*/ 0 h 10"/>
                  <a:gd name="T26" fmla="*/ 0 w 5"/>
                  <a:gd name="T27" fmla="*/ 0 h 10"/>
                  <a:gd name="T28" fmla="*/ 0 w 5"/>
                  <a:gd name="T29" fmla="*/ 0 h 10"/>
                  <a:gd name="T30" fmla="*/ 0 w 5"/>
                  <a:gd name="T31" fmla="*/ 0 h 10"/>
                  <a:gd name="T32" fmla="*/ 0 w 5"/>
                  <a:gd name="T33" fmla="*/ 1 h 10"/>
                  <a:gd name="T34" fmla="*/ 0 w 5"/>
                  <a:gd name="T35" fmla="*/ 1 h 10"/>
                  <a:gd name="T36" fmla="*/ 0 w 5"/>
                  <a:gd name="T37" fmla="*/ 1 h 10"/>
                  <a:gd name="T38" fmla="*/ 0 w 5"/>
                  <a:gd name="T39" fmla="*/ 1 h 10"/>
                  <a:gd name="T40" fmla="*/ 0 w 5"/>
                  <a:gd name="T41" fmla="*/ 1 h 10"/>
                  <a:gd name="T42" fmla="*/ 0 w 5"/>
                  <a:gd name="T43" fmla="*/ 1 h 10"/>
                  <a:gd name="T44" fmla="*/ 0 w 5"/>
                  <a:gd name="T45" fmla="*/ 1 h 10"/>
                  <a:gd name="T46" fmla="*/ 0 w 5"/>
                  <a:gd name="T47" fmla="*/ 1 h 10"/>
                  <a:gd name="T48" fmla="*/ 1 w 5"/>
                  <a:gd name="T49" fmla="*/ 1 h 10"/>
                  <a:gd name="T50" fmla="*/ 1 w 5"/>
                  <a:gd name="T51" fmla="*/ 1 h 10"/>
                  <a:gd name="T52" fmla="*/ 1 w 5"/>
                  <a:gd name="T53" fmla="*/ 1 h 10"/>
                  <a:gd name="T54" fmla="*/ 1 w 5"/>
                  <a:gd name="T55" fmla="*/ 1 h 10"/>
                  <a:gd name="T56" fmla="*/ 1 w 5"/>
                  <a:gd name="T57" fmla="*/ 1 h 10"/>
                  <a:gd name="T58" fmla="*/ 1 w 5"/>
                  <a:gd name="T59" fmla="*/ 1 h 10"/>
                  <a:gd name="T60" fmla="*/ 1 w 5"/>
                  <a:gd name="T61" fmla="*/ 1 h 10"/>
                  <a:gd name="T62" fmla="*/ 1 w 5"/>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10"/>
                  <a:gd name="T98" fmla="*/ 5 w 5"/>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10">
                    <a:moveTo>
                      <a:pt x="5" y="6"/>
                    </a:moveTo>
                    <a:lnTo>
                      <a:pt x="1" y="0"/>
                    </a:lnTo>
                    <a:lnTo>
                      <a:pt x="0" y="0"/>
                    </a:lnTo>
                    <a:lnTo>
                      <a:pt x="0" y="6"/>
                    </a:lnTo>
                    <a:lnTo>
                      <a:pt x="1" y="10"/>
                    </a:lnTo>
                    <a:lnTo>
                      <a:pt x="1" y="6"/>
                    </a:lnTo>
                    <a:lnTo>
                      <a:pt x="5"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4" name="Freeform 42"/>
              <p:cNvSpPr>
                <a:spLocks/>
              </p:cNvSpPr>
              <p:nvPr/>
            </p:nvSpPr>
            <p:spPr bwMode="auto">
              <a:xfrm>
                <a:off x="1296" y="1452"/>
                <a:ext cx="33" cy="9"/>
              </a:xfrm>
              <a:custGeom>
                <a:avLst/>
                <a:gdLst>
                  <a:gd name="T0" fmla="*/ 1 w 65"/>
                  <a:gd name="T1" fmla="*/ 1 h 18"/>
                  <a:gd name="T2" fmla="*/ 1 w 65"/>
                  <a:gd name="T3" fmla="*/ 0 h 18"/>
                  <a:gd name="T4" fmla="*/ 1 w 65"/>
                  <a:gd name="T5" fmla="*/ 0 h 18"/>
                  <a:gd name="T6" fmla="*/ 1 w 65"/>
                  <a:gd name="T7" fmla="*/ 1 h 18"/>
                  <a:gd name="T8" fmla="*/ 0 w 65"/>
                  <a:gd name="T9" fmla="*/ 1 h 18"/>
                  <a:gd name="T10" fmla="*/ 1 w 65"/>
                  <a:gd name="T11" fmla="*/ 1 h 18"/>
                  <a:gd name="T12" fmla="*/ 1 w 65"/>
                  <a:gd name="T13" fmla="*/ 1 h 18"/>
                  <a:gd name="T14" fmla="*/ 1 w 65"/>
                  <a:gd name="T15" fmla="*/ 1 h 18"/>
                  <a:gd name="T16" fmla="*/ 1 w 65"/>
                  <a:gd name="T17" fmla="*/ 1 h 18"/>
                  <a:gd name="T18" fmla="*/ 1 w 65"/>
                  <a:gd name="T19" fmla="*/ 1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18"/>
                  <a:gd name="T32" fmla="*/ 65 w 6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18">
                    <a:moveTo>
                      <a:pt x="65" y="8"/>
                    </a:moveTo>
                    <a:lnTo>
                      <a:pt x="55" y="0"/>
                    </a:lnTo>
                    <a:lnTo>
                      <a:pt x="29" y="0"/>
                    </a:lnTo>
                    <a:lnTo>
                      <a:pt x="17" y="1"/>
                    </a:lnTo>
                    <a:lnTo>
                      <a:pt x="0" y="13"/>
                    </a:lnTo>
                    <a:lnTo>
                      <a:pt x="7" y="13"/>
                    </a:lnTo>
                    <a:lnTo>
                      <a:pt x="21" y="6"/>
                    </a:lnTo>
                    <a:lnTo>
                      <a:pt x="43" y="5"/>
                    </a:lnTo>
                    <a:lnTo>
                      <a:pt x="58" y="18"/>
                    </a:lnTo>
                    <a:lnTo>
                      <a:pt x="65" y="8"/>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5" name="Freeform 43"/>
              <p:cNvSpPr>
                <a:spLocks/>
              </p:cNvSpPr>
              <p:nvPr/>
            </p:nvSpPr>
            <p:spPr bwMode="auto">
              <a:xfrm>
                <a:off x="1368" y="1491"/>
                <a:ext cx="16" cy="4"/>
              </a:xfrm>
              <a:custGeom>
                <a:avLst/>
                <a:gdLst>
                  <a:gd name="T0" fmla="*/ 1 w 31"/>
                  <a:gd name="T1" fmla="*/ 0 h 9"/>
                  <a:gd name="T2" fmla="*/ 1 w 31"/>
                  <a:gd name="T3" fmla="*/ 0 h 9"/>
                  <a:gd name="T4" fmla="*/ 1 w 31"/>
                  <a:gd name="T5" fmla="*/ 0 h 9"/>
                  <a:gd name="T6" fmla="*/ 0 w 31"/>
                  <a:gd name="T7" fmla="*/ 0 h 9"/>
                  <a:gd name="T8" fmla="*/ 1 w 31"/>
                  <a:gd name="T9" fmla="*/ 0 h 9"/>
                  <a:gd name="T10" fmla="*/ 1 w 31"/>
                  <a:gd name="T11" fmla="*/ 0 h 9"/>
                  <a:gd name="T12" fmla="*/ 0 60000 65536"/>
                  <a:gd name="T13" fmla="*/ 0 60000 65536"/>
                  <a:gd name="T14" fmla="*/ 0 60000 65536"/>
                  <a:gd name="T15" fmla="*/ 0 60000 65536"/>
                  <a:gd name="T16" fmla="*/ 0 60000 65536"/>
                  <a:gd name="T17" fmla="*/ 0 60000 65536"/>
                  <a:gd name="T18" fmla="*/ 0 w 31"/>
                  <a:gd name="T19" fmla="*/ 0 h 9"/>
                  <a:gd name="T20" fmla="*/ 31 w 31"/>
                  <a:gd name="T21" fmla="*/ 9 h 9"/>
                </a:gdLst>
                <a:ahLst/>
                <a:cxnLst>
                  <a:cxn ang="T12">
                    <a:pos x="T0" y="T1"/>
                  </a:cxn>
                  <a:cxn ang="T13">
                    <a:pos x="T2" y="T3"/>
                  </a:cxn>
                  <a:cxn ang="T14">
                    <a:pos x="T4" y="T5"/>
                  </a:cxn>
                  <a:cxn ang="T15">
                    <a:pos x="T6" y="T7"/>
                  </a:cxn>
                  <a:cxn ang="T16">
                    <a:pos x="T8" y="T9"/>
                  </a:cxn>
                  <a:cxn ang="T17">
                    <a:pos x="T10" y="T11"/>
                  </a:cxn>
                </a:cxnLst>
                <a:rect l="T18" t="T19" r="T20" b="T21"/>
                <a:pathLst>
                  <a:path w="31" h="9">
                    <a:moveTo>
                      <a:pt x="31" y="8"/>
                    </a:moveTo>
                    <a:lnTo>
                      <a:pt x="16" y="8"/>
                    </a:lnTo>
                    <a:lnTo>
                      <a:pt x="7" y="0"/>
                    </a:lnTo>
                    <a:lnTo>
                      <a:pt x="0" y="9"/>
                    </a:lnTo>
                    <a:lnTo>
                      <a:pt x="16" y="9"/>
                    </a:lnTo>
                    <a:lnTo>
                      <a:pt x="31" y="8"/>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6" name="Freeform 44"/>
              <p:cNvSpPr>
                <a:spLocks/>
              </p:cNvSpPr>
              <p:nvPr/>
            </p:nvSpPr>
            <p:spPr bwMode="auto">
              <a:xfrm>
                <a:off x="1399" y="1537"/>
                <a:ext cx="15" cy="15"/>
              </a:xfrm>
              <a:custGeom>
                <a:avLst/>
                <a:gdLst>
                  <a:gd name="T0" fmla="*/ 0 w 28"/>
                  <a:gd name="T1" fmla="*/ 0 h 30"/>
                  <a:gd name="T2" fmla="*/ 1 w 28"/>
                  <a:gd name="T3" fmla="*/ 1 h 30"/>
                  <a:gd name="T4" fmla="*/ 1 w 28"/>
                  <a:gd name="T5" fmla="*/ 1 h 30"/>
                  <a:gd name="T6" fmla="*/ 1 w 28"/>
                  <a:gd name="T7" fmla="*/ 1 h 30"/>
                  <a:gd name="T8" fmla="*/ 1 w 28"/>
                  <a:gd name="T9" fmla="*/ 1 h 30"/>
                  <a:gd name="T10" fmla="*/ 1 w 28"/>
                  <a:gd name="T11" fmla="*/ 1 h 30"/>
                  <a:gd name="T12" fmla="*/ 1 w 28"/>
                  <a:gd name="T13" fmla="*/ 1 h 30"/>
                  <a:gd name="T14" fmla="*/ 1 w 28"/>
                  <a:gd name="T15" fmla="*/ 1 h 30"/>
                  <a:gd name="T16" fmla="*/ 0 w 28"/>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30"/>
                  <a:gd name="T29" fmla="*/ 28 w 2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30">
                    <a:moveTo>
                      <a:pt x="0" y="0"/>
                    </a:moveTo>
                    <a:lnTo>
                      <a:pt x="12" y="2"/>
                    </a:lnTo>
                    <a:lnTo>
                      <a:pt x="26" y="10"/>
                    </a:lnTo>
                    <a:lnTo>
                      <a:pt x="28" y="17"/>
                    </a:lnTo>
                    <a:lnTo>
                      <a:pt x="23" y="24"/>
                    </a:lnTo>
                    <a:lnTo>
                      <a:pt x="16" y="26"/>
                    </a:lnTo>
                    <a:lnTo>
                      <a:pt x="16" y="30"/>
                    </a:lnTo>
                    <a:lnTo>
                      <a:pt x="9" y="21"/>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7" name="Freeform 45"/>
              <p:cNvSpPr>
                <a:spLocks/>
              </p:cNvSpPr>
              <p:nvPr/>
            </p:nvSpPr>
            <p:spPr bwMode="auto">
              <a:xfrm>
                <a:off x="1421" y="1608"/>
                <a:ext cx="24" cy="25"/>
              </a:xfrm>
              <a:custGeom>
                <a:avLst/>
                <a:gdLst>
                  <a:gd name="T0" fmla="*/ 1 w 48"/>
                  <a:gd name="T1" fmla="*/ 1 h 49"/>
                  <a:gd name="T2" fmla="*/ 1 w 48"/>
                  <a:gd name="T3" fmla="*/ 1 h 49"/>
                  <a:gd name="T4" fmla="*/ 1 w 48"/>
                  <a:gd name="T5" fmla="*/ 1 h 49"/>
                  <a:gd name="T6" fmla="*/ 1 w 48"/>
                  <a:gd name="T7" fmla="*/ 1 h 49"/>
                  <a:gd name="T8" fmla="*/ 1 w 48"/>
                  <a:gd name="T9" fmla="*/ 1 h 49"/>
                  <a:gd name="T10" fmla="*/ 1 w 48"/>
                  <a:gd name="T11" fmla="*/ 1 h 49"/>
                  <a:gd name="T12" fmla="*/ 1 w 48"/>
                  <a:gd name="T13" fmla="*/ 1 h 49"/>
                  <a:gd name="T14" fmla="*/ 1 w 48"/>
                  <a:gd name="T15" fmla="*/ 1 h 49"/>
                  <a:gd name="T16" fmla="*/ 1 w 48"/>
                  <a:gd name="T17" fmla="*/ 1 h 49"/>
                  <a:gd name="T18" fmla="*/ 1 w 48"/>
                  <a:gd name="T19" fmla="*/ 1 h 49"/>
                  <a:gd name="T20" fmla="*/ 1 w 48"/>
                  <a:gd name="T21" fmla="*/ 1 h 49"/>
                  <a:gd name="T22" fmla="*/ 1 w 48"/>
                  <a:gd name="T23" fmla="*/ 1 h 49"/>
                  <a:gd name="T24" fmla="*/ 1 w 48"/>
                  <a:gd name="T25" fmla="*/ 1 h 49"/>
                  <a:gd name="T26" fmla="*/ 1 w 48"/>
                  <a:gd name="T27" fmla="*/ 1 h 49"/>
                  <a:gd name="T28" fmla="*/ 1 w 48"/>
                  <a:gd name="T29" fmla="*/ 1 h 49"/>
                  <a:gd name="T30" fmla="*/ 0 w 48"/>
                  <a:gd name="T31" fmla="*/ 1 h 49"/>
                  <a:gd name="T32" fmla="*/ 1 w 48"/>
                  <a:gd name="T33" fmla="*/ 0 h 49"/>
                  <a:gd name="T34" fmla="*/ 1 w 48"/>
                  <a:gd name="T35" fmla="*/ 1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9"/>
                  <a:gd name="T56" fmla="*/ 48 w 48"/>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9">
                    <a:moveTo>
                      <a:pt x="21" y="13"/>
                    </a:moveTo>
                    <a:lnTo>
                      <a:pt x="23" y="24"/>
                    </a:lnTo>
                    <a:lnTo>
                      <a:pt x="28" y="31"/>
                    </a:lnTo>
                    <a:lnTo>
                      <a:pt x="42" y="28"/>
                    </a:lnTo>
                    <a:lnTo>
                      <a:pt x="48" y="35"/>
                    </a:lnTo>
                    <a:lnTo>
                      <a:pt x="48" y="47"/>
                    </a:lnTo>
                    <a:lnTo>
                      <a:pt x="40" y="45"/>
                    </a:lnTo>
                    <a:lnTo>
                      <a:pt x="38" y="35"/>
                    </a:lnTo>
                    <a:lnTo>
                      <a:pt x="26" y="39"/>
                    </a:lnTo>
                    <a:lnTo>
                      <a:pt x="28" y="47"/>
                    </a:lnTo>
                    <a:lnTo>
                      <a:pt x="16" y="49"/>
                    </a:lnTo>
                    <a:lnTo>
                      <a:pt x="5" y="49"/>
                    </a:lnTo>
                    <a:lnTo>
                      <a:pt x="4" y="47"/>
                    </a:lnTo>
                    <a:lnTo>
                      <a:pt x="7" y="31"/>
                    </a:lnTo>
                    <a:lnTo>
                      <a:pt x="2" y="15"/>
                    </a:lnTo>
                    <a:lnTo>
                      <a:pt x="0" y="2"/>
                    </a:lnTo>
                    <a:lnTo>
                      <a:pt x="4" y="0"/>
                    </a:lnTo>
                    <a:lnTo>
                      <a:pt x="21" y="1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8" name="Freeform 46"/>
              <p:cNvSpPr>
                <a:spLocks/>
              </p:cNvSpPr>
              <p:nvPr/>
            </p:nvSpPr>
            <p:spPr bwMode="auto">
              <a:xfrm>
                <a:off x="1427" y="1640"/>
                <a:ext cx="9" cy="4"/>
              </a:xfrm>
              <a:custGeom>
                <a:avLst/>
                <a:gdLst>
                  <a:gd name="T0" fmla="*/ 1 w 16"/>
                  <a:gd name="T1" fmla="*/ 0 h 8"/>
                  <a:gd name="T2" fmla="*/ 1 w 16"/>
                  <a:gd name="T3" fmla="*/ 0 h 8"/>
                  <a:gd name="T4" fmla="*/ 1 w 16"/>
                  <a:gd name="T5" fmla="*/ 0 h 8"/>
                  <a:gd name="T6" fmla="*/ 1 w 16"/>
                  <a:gd name="T7" fmla="*/ 0 h 8"/>
                  <a:gd name="T8" fmla="*/ 1 w 16"/>
                  <a:gd name="T9" fmla="*/ 0 h 8"/>
                  <a:gd name="T10" fmla="*/ 1 w 16"/>
                  <a:gd name="T11" fmla="*/ 0 h 8"/>
                  <a:gd name="T12" fmla="*/ 1 w 16"/>
                  <a:gd name="T13" fmla="*/ 0 h 8"/>
                  <a:gd name="T14" fmla="*/ 1 w 16"/>
                  <a:gd name="T15" fmla="*/ 0 h 8"/>
                  <a:gd name="T16" fmla="*/ 1 w 16"/>
                  <a:gd name="T17" fmla="*/ 0 h 8"/>
                  <a:gd name="T18" fmla="*/ 1 w 16"/>
                  <a:gd name="T19" fmla="*/ 0 h 8"/>
                  <a:gd name="T20" fmla="*/ 1 w 16"/>
                  <a:gd name="T21" fmla="*/ 0 h 8"/>
                  <a:gd name="T22" fmla="*/ 1 w 16"/>
                  <a:gd name="T23" fmla="*/ 0 h 8"/>
                  <a:gd name="T24" fmla="*/ 0 w 16"/>
                  <a:gd name="T25" fmla="*/ 0 h 8"/>
                  <a:gd name="T26" fmla="*/ 0 w 16"/>
                  <a:gd name="T27" fmla="*/ 0 h 8"/>
                  <a:gd name="T28" fmla="*/ 0 w 16"/>
                  <a:gd name="T29" fmla="*/ 0 h 8"/>
                  <a:gd name="T30" fmla="*/ 0 w 16"/>
                  <a:gd name="T31" fmla="*/ 0 h 8"/>
                  <a:gd name="T32" fmla="*/ 0 w 16"/>
                  <a:gd name="T33" fmla="*/ 1 h 8"/>
                  <a:gd name="T34" fmla="*/ 0 w 16"/>
                  <a:gd name="T35" fmla="*/ 1 h 8"/>
                  <a:gd name="T36" fmla="*/ 0 w 16"/>
                  <a:gd name="T37" fmla="*/ 1 h 8"/>
                  <a:gd name="T38" fmla="*/ 0 w 16"/>
                  <a:gd name="T39" fmla="*/ 1 h 8"/>
                  <a:gd name="T40" fmla="*/ 1 w 16"/>
                  <a:gd name="T41" fmla="*/ 1 h 8"/>
                  <a:gd name="T42" fmla="*/ 1 w 16"/>
                  <a:gd name="T43" fmla="*/ 1 h 8"/>
                  <a:gd name="T44" fmla="*/ 1 w 16"/>
                  <a:gd name="T45" fmla="*/ 1 h 8"/>
                  <a:gd name="T46" fmla="*/ 1 w 16"/>
                  <a:gd name="T47" fmla="*/ 1 h 8"/>
                  <a:gd name="T48" fmla="*/ 1 w 16"/>
                  <a:gd name="T49" fmla="*/ 1 h 8"/>
                  <a:gd name="T50" fmla="*/ 1 w 16"/>
                  <a:gd name="T51" fmla="*/ 1 h 8"/>
                  <a:gd name="T52" fmla="*/ 1 w 16"/>
                  <a:gd name="T53" fmla="*/ 1 h 8"/>
                  <a:gd name="T54" fmla="*/ 1 w 16"/>
                  <a:gd name="T55" fmla="*/ 1 h 8"/>
                  <a:gd name="T56" fmla="*/ 1 w 16"/>
                  <a:gd name="T57" fmla="*/ 1 h 8"/>
                  <a:gd name="T58" fmla="*/ 1 w 16"/>
                  <a:gd name="T59" fmla="*/ 1 h 8"/>
                  <a:gd name="T60" fmla="*/ 1 w 16"/>
                  <a:gd name="T61" fmla="*/ 1 h 8"/>
                  <a:gd name="T62" fmla="*/ 1 w 16"/>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8"/>
                  <a:gd name="T98" fmla="*/ 16 w 16"/>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8">
                    <a:moveTo>
                      <a:pt x="16" y="4"/>
                    </a:moveTo>
                    <a:lnTo>
                      <a:pt x="12" y="0"/>
                    </a:lnTo>
                    <a:lnTo>
                      <a:pt x="7" y="0"/>
                    </a:lnTo>
                    <a:lnTo>
                      <a:pt x="2" y="0"/>
                    </a:lnTo>
                    <a:lnTo>
                      <a:pt x="0" y="0"/>
                    </a:lnTo>
                    <a:lnTo>
                      <a:pt x="0" y="4"/>
                    </a:lnTo>
                    <a:lnTo>
                      <a:pt x="2" y="4"/>
                    </a:lnTo>
                    <a:lnTo>
                      <a:pt x="7" y="8"/>
                    </a:lnTo>
                    <a:lnTo>
                      <a:pt x="7" y="4"/>
                    </a:lnTo>
                    <a:lnTo>
                      <a:pt x="12" y="4"/>
                    </a:lnTo>
                    <a:lnTo>
                      <a:pt x="16"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69" name="Rectangle 47"/>
              <p:cNvSpPr>
                <a:spLocks noChangeArrowheads="1"/>
              </p:cNvSpPr>
              <p:nvPr/>
            </p:nvSpPr>
            <p:spPr bwMode="auto">
              <a:xfrm>
                <a:off x="1444" y="1640"/>
                <a:ext cx="7" cy="0"/>
              </a:xfrm>
              <a:prstGeom prst="rect">
                <a:avLst/>
              </a:prstGeom>
              <a:solidFill>
                <a:sysClr val="window" lastClr="FFFFFF"/>
              </a:solidFill>
              <a:ln w="0">
                <a:solidFill>
                  <a:srgbClr val="000000"/>
                </a:solidFill>
                <a:miter lim="800000"/>
                <a:headEnd/>
                <a:tailEnd/>
              </a:ln>
            </p:spPr>
            <p:txBody>
              <a:bodyPr/>
              <a:lstStyle/>
              <a:p>
                <a:pPr marL="0" marR="0" lvl="0" indent="0" defTabSz="307181" eaLnBrk="1" fontAlgn="auto" latinLnBrk="0" hangingPunct="1">
                  <a:lnSpc>
                    <a:spcPct val="100000"/>
                  </a:lnSpc>
                  <a:spcBef>
                    <a:spcPts val="0"/>
                  </a:spcBef>
                  <a:spcAft>
                    <a:spcPts val="0"/>
                  </a:spcAft>
                  <a:buClrTx/>
                  <a:buSzTx/>
                  <a:buFontTx/>
                  <a:buNone/>
                  <a:tabLst/>
                  <a:defRPr/>
                </a:pPr>
                <a:endPar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endParaRPr>
              </a:p>
            </p:txBody>
          </p:sp>
          <p:sp>
            <p:nvSpPr>
              <p:cNvPr id="270" name="Freeform 48"/>
              <p:cNvSpPr>
                <a:spLocks/>
              </p:cNvSpPr>
              <p:nvPr/>
            </p:nvSpPr>
            <p:spPr bwMode="auto">
              <a:xfrm>
                <a:off x="1468" y="1634"/>
                <a:ext cx="16" cy="10"/>
              </a:xfrm>
              <a:custGeom>
                <a:avLst/>
                <a:gdLst>
                  <a:gd name="T0" fmla="*/ 0 w 32"/>
                  <a:gd name="T1" fmla="*/ 0 h 21"/>
                  <a:gd name="T2" fmla="*/ 1 w 32"/>
                  <a:gd name="T3" fmla="*/ 0 h 21"/>
                  <a:gd name="T4" fmla="*/ 1 w 32"/>
                  <a:gd name="T5" fmla="*/ 0 h 21"/>
                  <a:gd name="T6" fmla="*/ 1 w 32"/>
                  <a:gd name="T7" fmla="*/ 0 h 21"/>
                  <a:gd name="T8" fmla="*/ 1 w 32"/>
                  <a:gd name="T9" fmla="*/ 0 h 21"/>
                  <a:gd name="T10" fmla="*/ 1 w 32"/>
                  <a:gd name="T11" fmla="*/ 0 h 21"/>
                  <a:gd name="T12" fmla="*/ 1 w 32"/>
                  <a:gd name="T13" fmla="*/ 0 h 21"/>
                  <a:gd name="T14" fmla="*/ 1 w 32"/>
                  <a:gd name="T15" fmla="*/ 0 h 21"/>
                  <a:gd name="T16" fmla="*/ 0 w 32"/>
                  <a:gd name="T17" fmla="*/ 0 h 21"/>
                  <a:gd name="T18" fmla="*/ 0 w 3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1"/>
                  <a:gd name="T32" fmla="*/ 32 w 3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1">
                    <a:moveTo>
                      <a:pt x="0" y="0"/>
                    </a:moveTo>
                    <a:lnTo>
                      <a:pt x="13" y="4"/>
                    </a:lnTo>
                    <a:lnTo>
                      <a:pt x="15" y="12"/>
                    </a:lnTo>
                    <a:lnTo>
                      <a:pt x="19" y="17"/>
                    </a:lnTo>
                    <a:lnTo>
                      <a:pt x="24" y="13"/>
                    </a:lnTo>
                    <a:lnTo>
                      <a:pt x="32" y="17"/>
                    </a:lnTo>
                    <a:lnTo>
                      <a:pt x="20" y="21"/>
                    </a:lnTo>
                    <a:lnTo>
                      <a:pt x="7" y="21"/>
                    </a:lnTo>
                    <a:lnTo>
                      <a:pt x="0" y="13"/>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1" name="Freeform 49"/>
              <p:cNvSpPr>
                <a:spLocks/>
              </p:cNvSpPr>
              <p:nvPr/>
            </p:nvSpPr>
            <p:spPr bwMode="auto">
              <a:xfrm>
                <a:off x="1490" y="1642"/>
                <a:ext cx="3" cy="6"/>
              </a:xfrm>
              <a:custGeom>
                <a:avLst/>
                <a:gdLst>
                  <a:gd name="T0" fmla="*/ 0 w 7"/>
                  <a:gd name="T1" fmla="*/ 0 h 11"/>
                  <a:gd name="T2" fmla="*/ 0 w 7"/>
                  <a:gd name="T3" fmla="*/ 0 h 11"/>
                  <a:gd name="T4" fmla="*/ 0 w 7"/>
                  <a:gd name="T5" fmla="*/ 0 h 11"/>
                  <a:gd name="T6" fmla="*/ 0 w 7"/>
                  <a:gd name="T7" fmla="*/ 0 h 11"/>
                  <a:gd name="T8" fmla="*/ 0 w 7"/>
                  <a:gd name="T9" fmla="*/ 0 h 11"/>
                  <a:gd name="T10" fmla="*/ 0 w 7"/>
                  <a:gd name="T11" fmla="*/ 0 h 11"/>
                  <a:gd name="T12" fmla="*/ 0 w 7"/>
                  <a:gd name="T13" fmla="*/ 0 h 11"/>
                  <a:gd name="T14" fmla="*/ 0 w 7"/>
                  <a:gd name="T15" fmla="*/ 0 h 11"/>
                  <a:gd name="T16" fmla="*/ 0 w 7"/>
                  <a:gd name="T17" fmla="*/ 0 h 11"/>
                  <a:gd name="T18" fmla="*/ 0 w 7"/>
                  <a:gd name="T19" fmla="*/ 0 h 11"/>
                  <a:gd name="T20" fmla="*/ 0 w 7"/>
                  <a:gd name="T21" fmla="*/ 0 h 11"/>
                  <a:gd name="T22" fmla="*/ 0 w 7"/>
                  <a:gd name="T23" fmla="*/ 0 h 11"/>
                  <a:gd name="T24" fmla="*/ 0 w 7"/>
                  <a:gd name="T25" fmla="*/ 0 h 11"/>
                  <a:gd name="T26" fmla="*/ 0 w 7"/>
                  <a:gd name="T27" fmla="*/ 0 h 11"/>
                  <a:gd name="T28" fmla="*/ 0 w 7"/>
                  <a:gd name="T29" fmla="*/ 0 h 11"/>
                  <a:gd name="T30" fmla="*/ 0 w 7"/>
                  <a:gd name="T31" fmla="*/ 0 h 11"/>
                  <a:gd name="T32" fmla="*/ 0 w 7"/>
                  <a:gd name="T33" fmla="*/ 1 h 11"/>
                  <a:gd name="T34" fmla="*/ 0 w 7"/>
                  <a:gd name="T35" fmla="*/ 1 h 11"/>
                  <a:gd name="T36" fmla="*/ 0 w 7"/>
                  <a:gd name="T37" fmla="*/ 1 h 11"/>
                  <a:gd name="T38" fmla="*/ 0 w 7"/>
                  <a:gd name="T39" fmla="*/ 1 h 11"/>
                  <a:gd name="T40" fmla="*/ 0 w 7"/>
                  <a:gd name="T41" fmla="*/ 1 h 11"/>
                  <a:gd name="T42" fmla="*/ 0 w 7"/>
                  <a:gd name="T43" fmla="*/ 1 h 11"/>
                  <a:gd name="T44" fmla="*/ 0 w 7"/>
                  <a:gd name="T45" fmla="*/ 1 h 11"/>
                  <a:gd name="T46" fmla="*/ 0 w 7"/>
                  <a:gd name="T47" fmla="*/ 1 h 11"/>
                  <a:gd name="T48" fmla="*/ 0 w 7"/>
                  <a:gd name="T49" fmla="*/ 1 h 11"/>
                  <a:gd name="T50" fmla="*/ 0 w 7"/>
                  <a:gd name="T51" fmla="*/ 1 h 11"/>
                  <a:gd name="T52" fmla="*/ 0 w 7"/>
                  <a:gd name="T53" fmla="*/ 1 h 11"/>
                  <a:gd name="T54" fmla="*/ 0 w 7"/>
                  <a:gd name="T55" fmla="*/ 1 h 11"/>
                  <a:gd name="T56" fmla="*/ 0 w 7"/>
                  <a:gd name="T57" fmla="*/ 1 h 11"/>
                  <a:gd name="T58" fmla="*/ 0 w 7"/>
                  <a:gd name="T59" fmla="*/ 1 h 11"/>
                  <a:gd name="T60" fmla="*/ 0 w 7"/>
                  <a:gd name="T61" fmla="*/ 1 h 11"/>
                  <a:gd name="T62" fmla="*/ 0 w 7"/>
                  <a:gd name="T63" fmla="*/ 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11"/>
                  <a:gd name="T98" fmla="*/ 7 w 7"/>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11">
                    <a:moveTo>
                      <a:pt x="7" y="6"/>
                    </a:moveTo>
                    <a:lnTo>
                      <a:pt x="4" y="0"/>
                    </a:lnTo>
                    <a:lnTo>
                      <a:pt x="0" y="0"/>
                    </a:lnTo>
                    <a:lnTo>
                      <a:pt x="0" y="6"/>
                    </a:lnTo>
                    <a:lnTo>
                      <a:pt x="0" y="8"/>
                    </a:lnTo>
                    <a:lnTo>
                      <a:pt x="4" y="11"/>
                    </a:lnTo>
                    <a:lnTo>
                      <a:pt x="4" y="8"/>
                    </a:lnTo>
                    <a:lnTo>
                      <a:pt x="4" y="6"/>
                    </a:lnTo>
                    <a:lnTo>
                      <a:pt x="7"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2" name="Freeform 50"/>
              <p:cNvSpPr>
                <a:spLocks/>
              </p:cNvSpPr>
              <p:nvPr/>
            </p:nvSpPr>
            <p:spPr bwMode="auto">
              <a:xfrm>
                <a:off x="1471" y="1657"/>
                <a:ext cx="2" cy="4"/>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w 5"/>
                  <a:gd name="T13" fmla="*/ 0 h 8"/>
                  <a:gd name="T14" fmla="*/ 0 w 5"/>
                  <a:gd name="T15" fmla="*/ 0 h 8"/>
                  <a:gd name="T16" fmla="*/ 0 w 5"/>
                  <a:gd name="T17" fmla="*/ 0 h 8"/>
                  <a:gd name="T18" fmla="*/ 0 w 5"/>
                  <a:gd name="T19" fmla="*/ 0 h 8"/>
                  <a:gd name="T20" fmla="*/ 0 w 5"/>
                  <a:gd name="T21" fmla="*/ 0 h 8"/>
                  <a:gd name="T22" fmla="*/ 0 w 5"/>
                  <a:gd name="T23" fmla="*/ 0 h 8"/>
                  <a:gd name="T24" fmla="*/ 0 w 5"/>
                  <a:gd name="T25" fmla="*/ 0 h 8"/>
                  <a:gd name="T26" fmla="*/ 0 w 5"/>
                  <a:gd name="T27" fmla="*/ 0 h 8"/>
                  <a:gd name="T28" fmla="*/ 0 w 5"/>
                  <a:gd name="T29" fmla="*/ 0 h 8"/>
                  <a:gd name="T30" fmla="*/ 0 w 5"/>
                  <a:gd name="T31" fmla="*/ 0 h 8"/>
                  <a:gd name="T32" fmla="*/ 0 w 5"/>
                  <a:gd name="T33" fmla="*/ 1 h 8"/>
                  <a:gd name="T34" fmla="*/ 0 w 5"/>
                  <a:gd name="T35" fmla="*/ 1 h 8"/>
                  <a:gd name="T36" fmla="*/ 0 w 5"/>
                  <a:gd name="T37" fmla="*/ 1 h 8"/>
                  <a:gd name="T38" fmla="*/ 0 w 5"/>
                  <a:gd name="T39" fmla="*/ 1 h 8"/>
                  <a:gd name="T40" fmla="*/ 0 w 5"/>
                  <a:gd name="T41" fmla="*/ 1 h 8"/>
                  <a:gd name="T42" fmla="*/ 0 w 5"/>
                  <a:gd name="T43" fmla="*/ 1 h 8"/>
                  <a:gd name="T44" fmla="*/ 0 w 5"/>
                  <a:gd name="T45" fmla="*/ 1 h 8"/>
                  <a:gd name="T46" fmla="*/ 0 w 5"/>
                  <a:gd name="T47" fmla="*/ 1 h 8"/>
                  <a:gd name="T48" fmla="*/ 0 w 5"/>
                  <a:gd name="T49" fmla="*/ 1 h 8"/>
                  <a:gd name="T50" fmla="*/ 0 w 5"/>
                  <a:gd name="T51" fmla="*/ 1 h 8"/>
                  <a:gd name="T52" fmla="*/ 0 w 5"/>
                  <a:gd name="T53" fmla="*/ 1 h 8"/>
                  <a:gd name="T54" fmla="*/ 0 w 5"/>
                  <a:gd name="T55" fmla="*/ 1 h 8"/>
                  <a:gd name="T56" fmla="*/ 0 w 5"/>
                  <a:gd name="T57" fmla="*/ 1 h 8"/>
                  <a:gd name="T58" fmla="*/ 0 w 5"/>
                  <a:gd name="T59" fmla="*/ 1 h 8"/>
                  <a:gd name="T60" fmla="*/ 0 w 5"/>
                  <a:gd name="T61" fmla="*/ 1 h 8"/>
                  <a:gd name="T62" fmla="*/ 0 w 5"/>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8"/>
                  <a:gd name="T98" fmla="*/ 5 w 5"/>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8">
                    <a:moveTo>
                      <a:pt x="5" y="4"/>
                    </a:moveTo>
                    <a:lnTo>
                      <a:pt x="1" y="0"/>
                    </a:lnTo>
                    <a:lnTo>
                      <a:pt x="0" y="0"/>
                    </a:lnTo>
                    <a:lnTo>
                      <a:pt x="0" y="4"/>
                    </a:lnTo>
                    <a:lnTo>
                      <a:pt x="1" y="8"/>
                    </a:lnTo>
                    <a:lnTo>
                      <a:pt x="1" y="4"/>
                    </a:lnTo>
                    <a:lnTo>
                      <a:pt x="5"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3" name="Freeform 51"/>
              <p:cNvSpPr>
                <a:spLocks/>
              </p:cNvSpPr>
              <p:nvPr/>
            </p:nvSpPr>
            <p:spPr bwMode="auto">
              <a:xfrm>
                <a:off x="1494" y="1668"/>
                <a:ext cx="4" cy="6"/>
              </a:xfrm>
              <a:custGeom>
                <a:avLst/>
                <a:gdLst>
                  <a:gd name="T0" fmla="*/ 1 w 8"/>
                  <a:gd name="T1" fmla="*/ 0 h 11"/>
                  <a:gd name="T2" fmla="*/ 1 w 8"/>
                  <a:gd name="T3" fmla="*/ 0 h 11"/>
                  <a:gd name="T4" fmla="*/ 1 w 8"/>
                  <a:gd name="T5" fmla="*/ 0 h 11"/>
                  <a:gd name="T6" fmla="*/ 1 w 8"/>
                  <a:gd name="T7" fmla="*/ 0 h 11"/>
                  <a:gd name="T8" fmla="*/ 1 w 8"/>
                  <a:gd name="T9" fmla="*/ 0 h 11"/>
                  <a:gd name="T10" fmla="*/ 1 w 8"/>
                  <a:gd name="T11" fmla="*/ 0 h 11"/>
                  <a:gd name="T12" fmla="*/ 1 w 8"/>
                  <a:gd name="T13" fmla="*/ 0 h 11"/>
                  <a:gd name="T14" fmla="*/ 1 w 8"/>
                  <a:gd name="T15" fmla="*/ 0 h 11"/>
                  <a:gd name="T16" fmla="*/ 0 w 8"/>
                  <a:gd name="T17" fmla="*/ 0 h 11"/>
                  <a:gd name="T18" fmla="*/ 0 w 8"/>
                  <a:gd name="T19" fmla="*/ 0 h 11"/>
                  <a:gd name="T20" fmla="*/ 0 w 8"/>
                  <a:gd name="T21" fmla="*/ 0 h 11"/>
                  <a:gd name="T22" fmla="*/ 0 w 8"/>
                  <a:gd name="T23" fmla="*/ 0 h 11"/>
                  <a:gd name="T24" fmla="*/ 0 w 8"/>
                  <a:gd name="T25" fmla="*/ 0 h 11"/>
                  <a:gd name="T26" fmla="*/ 0 w 8"/>
                  <a:gd name="T27" fmla="*/ 0 h 11"/>
                  <a:gd name="T28" fmla="*/ 0 w 8"/>
                  <a:gd name="T29" fmla="*/ 0 h 11"/>
                  <a:gd name="T30" fmla="*/ 0 w 8"/>
                  <a:gd name="T31" fmla="*/ 0 h 11"/>
                  <a:gd name="T32" fmla="*/ 0 w 8"/>
                  <a:gd name="T33" fmla="*/ 1 h 11"/>
                  <a:gd name="T34" fmla="*/ 0 w 8"/>
                  <a:gd name="T35" fmla="*/ 1 h 11"/>
                  <a:gd name="T36" fmla="*/ 0 w 8"/>
                  <a:gd name="T37" fmla="*/ 1 h 11"/>
                  <a:gd name="T38" fmla="*/ 0 w 8"/>
                  <a:gd name="T39" fmla="*/ 1 h 11"/>
                  <a:gd name="T40" fmla="*/ 0 w 8"/>
                  <a:gd name="T41" fmla="*/ 1 h 11"/>
                  <a:gd name="T42" fmla="*/ 0 w 8"/>
                  <a:gd name="T43" fmla="*/ 1 h 11"/>
                  <a:gd name="T44" fmla="*/ 0 w 8"/>
                  <a:gd name="T45" fmla="*/ 1 h 11"/>
                  <a:gd name="T46" fmla="*/ 0 w 8"/>
                  <a:gd name="T47" fmla="*/ 1 h 11"/>
                  <a:gd name="T48" fmla="*/ 1 w 8"/>
                  <a:gd name="T49" fmla="*/ 1 h 11"/>
                  <a:gd name="T50" fmla="*/ 1 w 8"/>
                  <a:gd name="T51" fmla="*/ 1 h 11"/>
                  <a:gd name="T52" fmla="*/ 1 w 8"/>
                  <a:gd name="T53" fmla="*/ 1 h 11"/>
                  <a:gd name="T54" fmla="*/ 1 w 8"/>
                  <a:gd name="T55" fmla="*/ 1 h 11"/>
                  <a:gd name="T56" fmla="*/ 1 w 8"/>
                  <a:gd name="T57" fmla="*/ 1 h 11"/>
                  <a:gd name="T58" fmla="*/ 1 w 8"/>
                  <a:gd name="T59" fmla="*/ 1 h 11"/>
                  <a:gd name="T60" fmla="*/ 1 w 8"/>
                  <a:gd name="T61" fmla="*/ 1 h 11"/>
                  <a:gd name="T62" fmla="*/ 1 w 8"/>
                  <a:gd name="T63" fmla="*/ 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11"/>
                  <a:gd name="T98" fmla="*/ 8 w 8"/>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11">
                    <a:moveTo>
                      <a:pt x="8" y="5"/>
                    </a:moveTo>
                    <a:lnTo>
                      <a:pt x="3" y="0"/>
                    </a:lnTo>
                    <a:lnTo>
                      <a:pt x="0" y="0"/>
                    </a:lnTo>
                    <a:lnTo>
                      <a:pt x="0" y="5"/>
                    </a:lnTo>
                    <a:lnTo>
                      <a:pt x="0" y="8"/>
                    </a:lnTo>
                    <a:lnTo>
                      <a:pt x="3" y="11"/>
                    </a:lnTo>
                    <a:lnTo>
                      <a:pt x="3" y="8"/>
                    </a:lnTo>
                    <a:lnTo>
                      <a:pt x="3" y="5"/>
                    </a:lnTo>
                    <a:lnTo>
                      <a:pt x="8"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4" name="Freeform 52"/>
              <p:cNvSpPr>
                <a:spLocks/>
              </p:cNvSpPr>
              <p:nvPr/>
            </p:nvSpPr>
            <p:spPr bwMode="auto">
              <a:xfrm>
                <a:off x="1512" y="1674"/>
                <a:ext cx="3" cy="6"/>
              </a:xfrm>
              <a:custGeom>
                <a:avLst/>
                <a:gdLst>
                  <a:gd name="T0" fmla="*/ 1 w 6"/>
                  <a:gd name="T1" fmla="*/ 0 h 12"/>
                  <a:gd name="T2" fmla="*/ 1 w 6"/>
                  <a:gd name="T3" fmla="*/ 0 h 12"/>
                  <a:gd name="T4" fmla="*/ 1 w 6"/>
                  <a:gd name="T5" fmla="*/ 0 h 12"/>
                  <a:gd name="T6" fmla="*/ 1 w 6"/>
                  <a:gd name="T7" fmla="*/ 0 h 12"/>
                  <a:gd name="T8" fmla="*/ 1 w 6"/>
                  <a:gd name="T9" fmla="*/ 0 h 12"/>
                  <a:gd name="T10" fmla="*/ 1 w 6"/>
                  <a:gd name="T11" fmla="*/ 0 h 12"/>
                  <a:gd name="T12" fmla="*/ 1 w 6"/>
                  <a:gd name="T13" fmla="*/ 0 h 12"/>
                  <a:gd name="T14" fmla="*/ 1 w 6"/>
                  <a:gd name="T15" fmla="*/ 0 h 12"/>
                  <a:gd name="T16" fmla="*/ 0 w 6"/>
                  <a:gd name="T17" fmla="*/ 0 h 12"/>
                  <a:gd name="T18" fmla="*/ 0 w 6"/>
                  <a:gd name="T19" fmla="*/ 0 h 12"/>
                  <a:gd name="T20" fmla="*/ 0 w 6"/>
                  <a:gd name="T21" fmla="*/ 0 h 12"/>
                  <a:gd name="T22" fmla="*/ 0 w 6"/>
                  <a:gd name="T23" fmla="*/ 0 h 12"/>
                  <a:gd name="T24" fmla="*/ 0 w 6"/>
                  <a:gd name="T25" fmla="*/ 0 h 12"/>
                  <a:gd name="T26" fmla="*/ 0 w 6"/>
                  <a:gd name="T27" fmla="*/ 0 h 12"/>
                  <a:gd name="T28" fmla="*/ 0 w 6"/>
                  <a:gd name="T29" fmla="*/ 0 h 12"/>
                  <a:gd name="T30" fmla="*/ 0 w 6"/>
                  <a:gd name="T31" fmla="*/ 0 h 12"/>
                  <a:gd name="T32" fmla="*/ 0 w 6"/>
                  <a:gd name="T33" fmla="*/ 1 h 12"/>
                  <a:gd name="T34" fmla="*/ 0 w 6"/>
                  <a:gd name="T35" fmla="*/ 1 h 12"/>
                  <a:gd name="T36" fmla="*/ 0 w 6"/>
                  <a:gd name="T37" fmla="*/ 1 h 12"/>
                  <a:gd name="T38" fmla="*/ 0 w 6"/>
                  <a:gd name="T39" fmla="*/ 1 h 12"/>
                  <a:gd name="T40" fmla="*/ 0 w 6"/>
                  <a:gd name="T41" fmla="*/ 1 h 12"/>
                  <a:gd name="T42" fmla="*/ 0 w 6"/>
                  <a:gd name="T43" fmla="*/ 1 h 12"/>
                  <a:gd name="T44" fmla="*/ 0 w 6"/>
                  <a:gd name="T45" fmla="*/ 1 h 12"/>
                  <a:gd name="T46" fmla="*/ 0 w 6"/>
                  <a:gd name="T47" fmla="*/ 1 h 12"/>
                  <a:gd name="T48" fmla="*/ 1 w 6"/>
                  <a:gd name="T49" fmla="*/ 1 h 12"/>
                  <a:gd name="T50" fmla="*/ 1 w 6"/>
                  <a:gd name="T51" fmla="*/ 1 h 12"/>
                  <a:gd name="T52" fmla="*/ 1 w 6"/>
                  <a:gd name="T53" fmla="*/ 1 h 12"/>
                  <a:gd name="T54" fmla="*/ 1 w 6"/>
                  <a:gd name="T55" fmla="*/ 1 h 12"/>
                  <a:gd name="T56" fmla="*/ 1 w 6"/>
                  <a:gd name="T57" fmla="*/ 1 h 12"/>
                  <a:gd name="T58" fmla="*/ 1 w 6"/>
                  <a:gd name="T59" fmla="*/ 1 h 12"/>
                  <a:gd name="T60" fmla="*/ 1 w 6"/>
                  <a:gd name="T61" fmla="*/ 1 h 12"/>
                  <a:gd name="T62" fmla="*/ 1 w 6"/>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
                  <a:gd name="T97" fmla="*/ 0 h 12"/>
                  <a:gd name="T98" fmla="*/ 6 w 6"/>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 h="12">
                    <a:moveTo>
                      <a:pt x="6" y="5"/>
                    </a:moveTo>
                    <a:lnTo>
                      <a:pt x="4" y="0"/>
                    </a:lnTo>
                    <a:lnTo>
                      <a:pt x="0" y="0"/>
                    </a:lnTo>
                    <a:lnTo>
                      <a:pt x="0" y="5"/>
                    </a:lnTo>
                    <a:lnTo>
                      <a:pt x="0" y="7"/>
                    </a:lnTo>
                    <a:lnTo>
                      <a:pt x="4" y="12"/>
                    </a:lnTo>
                    <a:lnTo>
                      <a:pt x="4" y="7"/>
                    </a:lnTo>
                    <a:lnTo>
                      <a:pt x="4" y="5"/>
                    </a:lnTo>
                    <a:lnTo>
                      <a:pt x="6"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5" name="Freeform 53"/>
              <p:cNvSpPr>
                <a:spLocks/>
              </p:cNvSpPr>
              <p:nvPr/>
            </p:nvSpPr>
            <p:spPr bwMode="auto">
              <a:xfrm>
                <a:off x="1523" y="1684"/>
                <a:ext cx="4" cy="4"/>
              </a:xfrm>
              <a:custGeom>
                <a:avLst/>
                <a:gdLst>
                  <a:gd name="T0" fmla="*/ 1 w 7"/>
                  <a:gd name="T1" fmla="*/ 0 h 7"/>
                  <a:gd name="T2" fmla="*/ 1 w 7"/>
                  <a:gd name="T3" fmla="*/ 0 h 7"/>
                  <a:gd name="T4" fmla="*/ 1 w 7"/>
                  <a:gd name="T5" fmla="*/ 0 h 7"/>
                  <a:gd name="T6" fmla="*/ 1 w 7"/>
                  <a:gd name="T7" fmla="*/ 0 h 7"/>
                  <a:gd name="T8" fmla="*/ 1 w 7"/>
                  <a:gd name="T9" fmla="*/ 0 h 7"/>
                  <a:gd name="T10" fmla="*/ 1 w 7"/>
                  <a:gd name="T11" fmla="*/ 0 h 7"/>
                  <a:gd name="T12" fmla="*/ 1 w 7"/>
                  <a:gd name="T13" fmla="*/ 0 h 7"/>
                  <a:gd name="T14" fmla="*/ 1 w 7"/>
                  <a:gd name="T15" fmla="*/ 0 h 7"/>
                  <a:gd name="T16" fmla="*/ 0 w 7"/>
                  <a:gd name="T17" fmla="*/ 0 h 7"/>
                  <a:gd name="T18" fmla="*/ 0 w 7"/>
                  <a:gd name="T19" fmla="*/ 0 h 7"/>
                  <a:gd name="T20" fmla="*/ 0 w 7"/>
                  <a:gd name="T21" fmla="*/ 0 h 7"/>
                  <a:gd name="T22" fmla="*/ 0 w 7"/>
                  <a:gd name="T23" fmla="*/ 0 h 7"/>
                  <a:gd name="T24" fmla="*/ 0 w 7"/>
                  <a:gd name="T25" fmla="*/ 0 h 7"/>
                  <a:gd name="T26" fmla="*/ 0 w 7"/>
                  <a:gd name="T27" fmla="*/ 0 h 7"/>
                  <a:gd name="T28" fmla="*/ 0 w 7"/>
                  <a:gd name="T29" fmla="*/ 0 h 7"/>
                  <a:gd name="T30" fmla="*/ 0 w 7"/>
                  <a:gd name="T31" fmla="*/ 0 h 7"/>
                  <a:gd name="T32" fmla="*/ 0 w 7"/>
                  <a:gd name="T33" fmla="*/ 1 h 7"/>
                  <a:gd name="T34" fmla="*/ 0 w 7"/>
                  <a:gd name="T35" fmla="*/ 1 h 7"/>
                  <a:gd name="T36" fmla="*/ 0 w 7"/>
                  <a:gd name="T37" fmla="*/ 1 h 7"/>
                  <a:gd name="T38" fmla="*/ 0 w 7"/>
                  <a:gd name="T39" fmla="*/ 1 h 7"/>
                  <a:gd name="T40" fmla="*/ 0 w 7"/>
                  <a:gd name="T41" fmla="*/ 1 h 7"/>
                  <a:gd name="T42" fmla="*/ 0 w 7"/>
                  <a:gd name="T43" fmla="*/ 1 h 7"/>
                  <a:gd name="T44" fmla="*/ 0 w 7"/>
                  <a:gd name="T45" fmla="*/ 1 h 7"/>
                  <a:gd name="T46" fmla="*/ 0 w 7"/>
                  <a:gd name="T47" fmla="*/ 1 h 7"/>
                  <a:gd name="T48" fmla="*/ 1 w 7"/>
                  <a:gd name="T49" fmla="*/ 1 h 7"/>
                  <a:gd name="T50" fmla="*/ 1 w 7"/>
                  <a:gd name="T51" fmla="*/ 1 h 7"/>
                  <a:gd name="T52" fmla="*/ 1 w 7"/>
                  <a:gd name="T53" fmla="*/ 1 h 7"/>
                  <a:gd name="T54" fmla="*/ 1 w 7"/>
                  <a:gd name="T55" fmla="*/ 1 h 7"/>
                  <a:gd name="T56" fmla="*/ 1 w 7"/>
                  <a:gd name="T57" fmla="*/ 1 h 7"/>
                  <a:gd name="T58" fmla="*/ 1 w 7"/>
                  <a:gd name="T59" fmla="*/ 1 h 7"/>
                  <a:gd name="T60" fmla="*/ 1 w 7"/>
                  <a:gd name="T61" fmla="*/ 1 h 7"/>
                  <a:gd name="T62" fmla="*/ 1 w 7"/>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7"/>
                  <a:gd name="T98" fmla="*/ 7 w 7"/>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7">
                    <a:moveTo>
                      <a:pt x="7" y="4"/>
                    </a:moveTo>
                    <a:lnTo>
                      <a:pt x="3" y="0"/>
                    </a:lnTo>
                    <a:lnTo>
                      <a:pt x="0" y="0"/>
                    </a:lnTo>
                    <a:lnTo>
                      <a:pt x="0" y="4"/>
                    </a:lnTo>
                    <a:lnTo>
                      <a:pt x="3" y="7"/>
                    </a:lnTo>
                    <a:lnTo>
                      <a:pt x="3" y="4"/>
                    </a:lnTo>
                    <a:lnTo>
                      <a:pt x="7"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6" name="Freeform 54"/>
              <p:cNvSpPr>
                <a:spLocks/>
              </p:cNvSpPr>
              <p:nvPr/>
            </p:nvSpPr>
            <p:spPr bwMode="auto">
              <a:xfrm>
                <a:off x="1538" y="1689"/>
                <a:ext cx="5" cy="4"/>
              </a:xfrm>
              <a:custGeom>
                <a:avLst/>
                <a:gdLst>
                  <a:gd name="T0" fmla="*/ 1 w 9"/>
                  <a:gd name="T1" fmla="*/ 0 h 8"/>
                  <a:gd name="T2" fmla="*/ 1 w 9"/>
                  <a:gd name="T3" fmla="*/ 0 h 8"/>
                  <a:gd name="T4" fmla="*/ 1 w 9"/>
                  <a:gd name="T5" fmla="*/ 0 h 8"/>
                  <a:gd name="T6" fmla="*/ 1 w 9"/>
                  <a:gd name="T7" fmla="*/ 0 h 8"/>
                  <a:gd name="T8" fmla="*/ 1 w 9"/>
                  <a:gd name="T9" fmla="*/ 0 h 8"/>
                  <a:gd name="T10" fmla="*/ 1 w 9"/>
                  <a:gd name="T11" fmla="*/ 0 h 8"/>
                  <a:gd name="T12" fmla="*/ 1 w 9"/>
                  <a:gd name="T13" fmla="*/ 0 h 8"/>
                  <a:gd name="T14" fmla="*/ 1 w 9"/>
                  <a:gd name="T15" fmla="*/ 0 h 8"/>
                  <a:gd name="T16" fmla="*/ 0 w 9"/>
                  <a:gd name="T17" fmla="*/ 0 h 8"/>
                  <a:gd name="T18" fmla="*/ 0 w 9"/>
                  <a:gd name="T19" fmla="*/ 0 h 8"/>
                  <a:gd name="T20" fmla="*/ 0 w 9"/>
                  <a:gd name="T21" fmla="*/ 0 h 8"/>
                  <a:gd name="T22" fmla="*/ 0 w 9"/>
                  <a:gd name="T23" fmla="*/ 0 h 8"/>
                  <a:gd name="T24" fmla="*/ 0 w 9"/>
                  <a:gd name="T25" fmla="*/ 0 h 8"/>
                  <a:gd name="T26" fmla="*/ 0 w 9"/>
                  <a:gd name="T27" fmla="*/ 0 h 8"/>
                  <a:gd name="T28" fmla="*/ 0 w 9"/>
                  <a:gd name="T29" fmla="*/ 0 h 8"/>
                  <a:gd name="T30" fmla="*/ 0 w 9"/>
                  <a:gd name="T31" fmla="*/ 0 h 8"/>
                  <a:gd name="T32" fmla="*/ 0 w 9"/>
                  <a:gd name="T33" fmla="*/ 1 h 8"/>
                  <a:gd name="T34" fmla="*/ 0 w 9"/>
                  <a:gd name="T35" fmla="*/ 1 h 8"/>
                  <a:gd name="T36" fmla="*/ 0 w 9"/>
                  <a:gd name="T37" fmla="*/ 1 h 8"/>
                  <a:gd name="T38" fmla="*/ 0 w 9"/>
                  <a:gd name="T39" fmla="*/ 1 h 8"/>
                  <a:gd name="T40" fmla="*/ 0 w 9"/>
                  <a:gd name="T41" fmla="*/ 1 h 8"/>
                  <a:gd name="T42" fmla="*/ 0 w 9"/>
                  <a:gd name="T43" fmla="*/ 1 h 8"/>
                  <a:gd name="T44" fmla="*/ 0 w 9"/>
                  <a:gd name="T45" fmla="*/ 1 h 8"/>
                  <a:gd name="T46" fmla="*/ 0 w 9"/>
                  <a:gd name="T47" fmla="*/ 1 h 8"/>
                  <a:gd name="T48" fmla="*/ 1 w 9"/>
                  <a:gd name="T49" fmla="*/ 1 h 8"/>
                  <a:gd name="T50" fmla="*/ 1 w 9"/>
                  <a:gd name="T51" fmla="*/ 1 h 8"/>
                  <a:gd name="T52" fmla="*/ 1 w 9"/>
                  <a:gd name="T53" fmla="*/ 1 h 8"/>
                  <a:gd name="T54" fmla="*/ 1 w 9"/>
                  <a:gd name="T55" fmla="*/ 1 h 8"/>
                  <a:gd name="T56" fmla="*/ 1 w 9"/>
                  <a:gd name="T57" fmla="*/ 1 h 8"/>
                  <a:gd name="T58" fmla="*/ 1 w 9"/>
                  <a:gd name="T59" fmla="*/ 1 h 8"/>
                  <a:gd name="T60" fmla="*/ 1 w 9"/>
                  <a:gd name="T61" fmla="*/ 1 h 8"/>
                  <a:gd name="T62" fmla="*/ 1 w 9"/>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8"/>
                  <a:gd name="T98" fmla="*/ 9 w 9"/>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8">
                    <a:moveTo>
                      <a:pt x="9" y="4"/>
                    </a:moveTo>
                    <a:lnTo>
                      <a:pt x="5" y="0"/>
                    </a:lnTo>
                    <a:lnTo>
                      <a:pt x="0" y="0"/>
                    </a:lnTo>
                    <a:lnTo>
                      <a:pt x="0" y="4"/>
                    </a:lnTo>
                    <a:lnTo>
                      <a:pt x="5" y="8"/>
                    </a:lnTo>
                    <a:lnTo>
                      <a:pt x="5" y="4"/>
                    </a:lnTo>
                    <a:lnTo>
                      <a:pt x="9"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7" name="Freeform 55"/>
              <p:cNvSpPr>
                <a:spLocks/>
              </p:cNvSpPr>
              <p:nvPr/>
            </p:nvSpPr>
            <p:spPr bwMode="auto">
              <a:xfrm>
                <a:off x="1521" y="1704"/>
                <a:ext cx="5" cy="5"/>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1 h 10"/>
                  <a:gd name="T34" fmla="*/ 0 w 11"/>
                  <a:gd name="T35" fmla="*/ 1 h 10"/>
                  <a:gd name="T36" fmla="*/ 0 w 11"/>
                  <a:gd name="T37" fmla="*/ 1 h 10"/>
                  <a:gd name="T38" fmla="*/ 0 w 11"/>
                  <a:gd name="T39" fmla="*/ 1 h 10"/>
                  <a:gd name="T40" fmla="*/ 0 w 11"/>
                  <a:gd name="T41" fmla="*/ 1 h 10"/>
                  <a:gd name="T42" fmla="*/ 0 w 11"/>
                  <a:gd name="T43" fmla="*/ 1 h 10"/>
                  <a:gd name="T44" fmla="*/ 0 w 11"/>
                  <a:gd name="T45" fmla="*/ 1 h 10"/>
                  <a:gd name="T46" fmla="*/ 0 w 11"/>
                  <a:gd name="T47" fmla="*/ 1 h 10"/>
                  <a:gd name="T48" fmla="*/ 0 w 11"/>
                  <a:gd name="T49" fmla="*/ 1 h 10"/>
                  <a:gd name="T50" fmla="*/ 0 w 11"/>
                  <a:gd name="T51" fmla="*/ 1 h 10"/>
                  <a:gd name="T52" fmla="*/ 0 w 11"/>
                  <a:gd name="T53" fmla="*/ 1 h 10"/>
                  <a:gd name="T54" fmla="*/ 0 w 11"/>
                  <a:gd name="T55" fmla="*/ 1 h 10"/>
                  <a:gd name="T56" fmla="*/ 0 w 11"/>
                  <a:gd name="T57" fmla="*/ 1 h 10"/>
                  <a:gd name="T58" fmla="*/ 0 w 11"/>
                  <a:gd name="T59" fmla="*/ 1 h 10"/>
                  <a:gd name="T60" fmla="*/ 0 w 11"/>
                  <a:gd name="T61" fmla="*/ 1 h 10"/>
                  <a:gd name="T62" fmla="*/ 0 w 11"/>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10"/>
                  <a:gd name="T98" fmla="*/ 11 w 11"/>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10">
                    <a:moveTo>
                      <a:pt x="11" y="4"/>
                    </a:moveTo>
                    <a:lnTo>
                      <a:pt x="7" y="0"/>
                    </a:lnTo>
                    <a:lnTo>
                      <a:pt x="6" y="0"/>
                    </a:lnTo>
                    <a:lnTo>
                      <a:pt x="0" y="0"/>
                    </a:lnTo>
                    <a:lnTo>
                      <a:pt x="0" y="4"/>
                    </a:lnTo>
                    <a:lnTo>
                      <a:pt x="0" y="5"/>
                    </a:lnTo>
                    <a:lnTo>
                      <a:pt x="6" y="10"/>
                    </a:lnTo>
                    <a:lnTo>
                      <a:pt x="6" y="5"/>
                    </a:lnTo>
                    <a:lnTo>
                      <a:pt x="7" y="5"/>
                    </a:lnTo>
                    <a:lnTo>
                      <a:pt x="7" y="4"/>
                    </a:lnTo>
                    <a:lnTo>
                      <a:pt x="11"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8" name="Freeform 56"/>
              <p:cNvSpPr>
                <a:spLocks/>
              </p:cNvSpPr>
              <p:nvPr/>
            </p:nvSpPr>
            <p:spPr bwMode="auto">
              <a:xfrm>
                <a:off x="1475" y="1698"/>
                <a:ext cx="24" cy="17"/>
              </a:xfrm>
              <a:custGeom>
                <a:avLst/>
                <a:gdLst>
                  <a:gd name="T0" fmla="*/ 0 w 49"/>
                  <a:gd name="T1" fmla="*/ 0 h 34"/>
                  <a:gd name="T2" fmla="*/ 0 w 49"/>
                  <a:gd name="T3" fmla="*/ 1 h 34"/>
                  <a:gd name="T4" fmla="*/ 0 w 49"/>
                  <a:gd name="T5" fmla="*/ 1 h 34"/>
                  <a:gd name="T6" fmla="*/ 0 w 49"/>
                  <a:gd name="T7" fmla="*/ 1 h 34"/>
                  <a:gd name="T8" fmla="*/ 0 w 49"/>
                  <a:gd name="T9" fmla="*/ 1 h 34"/>
                  <a:gd name="T10" fmla="*/ 0 w 49"/>
                  <a:gd name="T11" fmla="*/ 1 h 34"/>
                  <a:gd name="T12" fmla="*/ 0 w 49"/>
                  <a:gd name="T13" fmla="*/ 1 h 34"/>
                  <a:gd name="T14" fmla="*/ 0 w 49"/>
                  <a:gd name="T15" fmla="*/ 1 h 34"/>
                  <a:gd name="T16" fmla="*/ 0 w 49"/>
                  <a:gd name="T17" fmla="*/ 1 h 34"/>
                  <a:gd name="T18" fmla="*/ 0 w 49"/>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4"/>
                  <a:gd name="T32" fmla="*/ 49 w 4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4">
                    <a:moveTo>
                      <a:pt x="10" y="0"/>
                    </a:moveTo>
                    <a:lnTo>
                      <a:pt x="28" y="11"/>
                    </a:lnTo>
                    <a:lnTo>
                      <a:pt x="35" y="18"/>
                    </a:lnTo>
                    <a:lnTo>
                      <a:pt x="49" y="23"/>
                    </a:lnTo>
                    <a:lnTo>
                      <a:pt x="40" y="28"/>
                    </a:lnTo>
                    <a:lnTo>
                      <a:pt x="31" y="34"/>
                    </a:lnTo>
                    <a:lnTo>
                      <a:pt x="23" y="23"/>
                    </a:lnTo>
                    <a:lnTo>
                      <a:pt x="5" y="24"/>
                    </a:lnTo>
                    <a:lnTo>
                      <a:pt x="0" y="13"/>
                    </a:lnTo>
                    <a:lnTo>
                      <a:pt x="1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79" name="Freeform 57"/>
              <p:cNvSpPr>
                <a:spLocks/>
              </p:cNvSpPr>
              <p:nvPr/>
            </p:nvSpPr>
            <p:spPr bwMode="auto">
              <a:xfrm>
                <a:off x="1534" y="1696"/>
                <a:ext cx="35" cy="12"/>
              </a:xfrm>
              <a:custGeom>
                <a:avLst/>
                <a:gdLst>
                  <a:gd name="T0" fmla="*/ 0 w 68"/>
                  <a:gd name="T1" fmla="*/ 1 h 22"/>
                  <a:gd name="T2" fmla="*/ 1 w 68"/>
                  <a:gd name="T3" fmla="*/ 1 h 22"/>
                  <a:gd name="T4" fmla="*/ 1 w 68"/>
                  <a:gd name="T5" fmla="*/ 1 h 22"/>
                  <a:gd name="T6" fmla="*/ 1 w 68"/>
                  <a:gd name="T7" fmla="*/ 1 h 22"/>
                  <a:gd name="T8" fmla="*/ 1 w 68"/>
                  <a:gd name="T9" fmla="*/ 0 h 22"/>
                  <a:gd name="T10" fmla="*/ 1 w 68"/>
                  <a:gd name="T11" fmla="*/ 1 h 22"/>
                  <a:gd name="T12" fmla="*/ 1 w 68"/>
                  <a:gd name="T13" fmla="*/ 1 h 22"/>
                  <a:gd name="T14" fmla="*/ 1 w 68"/>
                  <a:gd name="T15" fmla="*/ 1 h 22"/>
                  <a:gd name="T16" fmla="*/ 1 w 68"/>
                  <a:gd name="T17" fmla="*/ 1 h 22"/>
                  <a:gd name="T18" fmla="*/ 1 w 68"/>
                  <a:gd name="T19" fmla="*/ 1 h 22"/>
                  <a:gd name="T20" fmla="*/ 0 w 68"/>
                  <a:gd name="T21" fmla="*/ 1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22"/>
                  <a:gd name="T35" fmla="*/ 68 w 6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22">
                    <a:moveTo>
                      <a:pt x="0" y="22"/>
                    </a:moveTo>
                    <a:lnTo>
                      <a:pt x="7" y="15"/>
                    </a:lnTo>
                    <a:lnTo>
                      <a:pt x="21" y="12"/>
                    </a:lnTo>
                    <a:lnTo>
                      <a:pt x="39" y="6"/>
                    </a:lnTo>
                    <a:lnTo>
                      <a:pt x="46" y="0"/>
                    </a:lnTo>
                    <a:lnTo>
                      <a:pt x="68" y="9"/>
                    </a:lnTo>
                    <a:lnTo>
                      <a:pt x="65" y="19"/>
                    </a:lnTo>
                    <a:lnTo>
                      <a:pt x="48" y="20"/>
                    </a:lnTo>
                    <a:lnTo>
                      <a:pt x="21" y="20"/>
                    </a:lnTo>
                    <a:lnTo>
                      <a:pt x="0" y="2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0" name="Freeform 58"/>
              <p:cNvSpPr>
                <a:spLocks/>
              </p:cNvSpPr>
              <p:nvPr/>
            </p:nvSpPr>
            <p:spPr bwMode="auto">
              <a:xfrm>
                <a:off x="1693" y="1368"/>
                <a:ext cx="6" cy="4"/>
              </a:xfrm>
              <a:custGeom>
                <a:avLst/>
                <a:gdLst>
                  <a:gd name="T0" fmla="*/ 1 w 11"/>
                  <a:gd name="T1" fmla="*/ 0 h 6"/>
                  <a:gd name="T2" fmla="*/ 1 w 11"/>
                  <a:gd name="T3" fmla="*/ 0 h 6"/>
                  <a:gd name="T4" fmla="*/ 1 w 11"/>
                  <a:gd name="T5" fmla="*/ 0 h 6"/>
                  <a:gd name="T6" fmla="*/ 1 w 11"/>
                  <a:gd name="T7" fmla="*/ 0 h 6"/>
                  <a:gd name="T8" fmla="*/ 1 w 11"/>
                  <a:gd name="T9" fmla="*/ 0 h 6"/>
                  <a:gd name="T10" fmla="*/ 1 w 11"/>
                  <a:gd name="T11" fmla="*/ 0 h 6"/>
                  <a:gd name="T12" fmla="*/ 1 w 11"/>
                  <a:gd name="T13" fmla="*/ 0 h 6"/>
                  <a:gd name="T14" fmla="*/ 1 w 11"/>
                  <a:gd name="T15" fmla="*/ 0 h 6"/>
                  <a:gd name="T16" fmla="*/ 0 w 11"/>
                  <a:gd name="T17" fmla="*/ 0 h 6"/>
                  <a:gd name="T18" fmla="*/ 0 w 11"/>
                  <a:gd name="T19" fmla="*/ 0 h 6"/>
                  <a:gd name="T20" fmla="*/ 0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1 h 6"/>
                  <a:gd name="T34" fmla="*/ 0 w 11"/>
                  <a:gd name="T35" fmla="*/ 1 h 6"/>
                  <a:gd name="T36" fmla="*/ 0 w 11"/>
                  <a:gd name="T37" fmla="*/ 1 h 6"/>
                  <a:gd name="T38" fmla="*/ 0 w 11"/>
                  <a:gd name="T39" fmla="*/ 1 h 6"/>
                  <a:gd name="T40" fmla="*/ 0 w 11"/>
                  <a:gd name="T41" fmla="*/ 1 h 6"/>
                  <a:gd name="T42" fmla="*/ 0 w 11"/>
                  <a:gd name="T43" fmla="*/ 1 h 6"/>
                  <a:gd name="T44" fmla="*/ 0 w 11"/>
                  <a:gd name="T45" fmla="*/ 1 h 6"/>
                  <a:gd name="T46" fmla="*/ 0 w 11"/>
                  <a:gd name="T47" fmla="*/ 1 h 6"/>
                  <a:gd name="T48" fmla="*/ 1 w 11"/>
                  <a:gd name="T49" fmla="*/ 1 h 6"/>
                  <a:gd name="T50" fmla="*/ 1 w 11"/>
                  <a:gd name="T51" fmla="*/ 1 h 6"/>
                  <a:gd name="T52" fmla="*/ 1 w 11"/>
                  <a:gd name="T53" fmla="*/ 1 h 6"/>
                  <a:gd name="T54" fmla="*/ 1 w 11"/>
                  <a:gd name="T55" fmla="*/ 1 h 6"/>
                  <a:gd name="T56" fmla="*/ 1 w 11"/>
                  <a:gd name="T57" fmla="*/ 1 h 6"/>
                  <a:gd name="T58" fmla="*/ 1 w 11"/>
                  <a:gd name="T59" fmla="*/ 1 h 6"/>
                  <a:gd name="T60" fmla="*/ 1 w 11"/>
                  <a:gd name="T61" fmla="*/ 1 h 6"/>
                  <a:gd name="T62" fmla="*/ 1 w 11"/>
                  <a:gd name="T63" fmla="*/ 1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6"/>
                  <a:gd name="T98" fmla="*/ 11 w 11"/>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6">
                    <a:moveTo>
                      <a:pt x="11" y="3"/>
                    </a:moveTo>
                    <a:lnTo>
                      <a:pt x="7" y="0"/>
                    </a:lnTo>
                    <a:lnTo>
                      <a:pt x="6" y="0"/>
                    </a:lnTo>
                    <a:lnTo>
                      <a:pt x="0" y="0"/>
                    </a:lnTo>
                    <a:lnTo>
                      <a:pt x="0" y="3"/>
                    </a:lnTo>
                    <a:lnTo>
                      <a:pt x="0" y="5"/>
                    </a:lnTo>
                    <a:lnTo>
                      <a:pt x="6" y="6"/>
                    </a:lnTo>
                    <a:lnTo>
                      <a:pt x="6" y="5"/>
                    </a:lnTo>
                    <a:lnTo>
                      <a:pt x="7" y="5"/>
                    </a:lnTo>
                    <a:lnTo>
                      <a:pt x="7" y="3"/>
                    </a:lnTo>
                    <a:lnTo>
                      <a:pt x="11"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1" name="Freeform 59"/>
              <p:cNvSpPr>
                <a:spLocks/>
              </p:cNvSpPr>
              <p:nvPr/>
            </p:nvSpPr>
            <p:spPr bwMode="auto">
              <a:xfrm>
                <a:off x="1751" y="1409"/>
                <a:ext cx="3" cy="7"/>
              </a:xfrm>
              <a:custGeom>
                <a:avLst/>
                <a:gdLst>
                  <a:gd name="T0" fmla="*/ 1 w 5"/>
                  <a:gd name="T1" fmla="*/ 1 h 13"/>
                  <a:gd name="T2" fmla="*/ 1 w 5"/>
                  <a:gd name="T3" fmla="*/ 1 h 13"/>
                  <a:gd name="T4" fmla="*/ 1 w 5"/>
                  <a:gd name="T5" fmla="*/ 1 h 13"/>
                  <a:gd name="T6" fmla="*/ 1 w 5"/>
                  <a:gd name="T7" fmla="*/ 1 h 13"/>
                  <a:gd name="T8" fmla="*/ 1 w 5"/>
                  <a:gd name="T9" fmla="*/ 0 h 13"/>
                  <a:gd name="T10" fmla="*/ 1 w 5"/>
                  <a:gd name="T11" fmla="*/ 0 h 13"/>
                  <a:gd name="T12" fmla="*/ 1 w 5"/>
                  <a:gd name="T13" fmla="*/ 0 h 13"/>
                  <a:gd name="T14" fmla="*/ 1 w 5"/>
                  <a:gd name="T15" fmla="*/ 0 h 13"/>
                  <a:gd name="T16" fmla="*/ 0 w 5"/>
                  <a:gd name="T17" fmla="*/ 0 h 13"/>
                  <a:gd name="T18" fmla="*/ 0 w 5"/>
                  <a:gd name="T19" fmla="*/ 0 h 13"/>
                  <a:gd name="T20" fmla="*/ 0 w 5"/>
                  <a:gd name="T21" fmla="*/ 0 h 13"/>
                  <a:gd name="T22" fmla="*/ 0 w 5"/>
                  <a:gd name="T23" fmla="*/ 0 h 13"/>
                  <a:gd name="T24" fmla="*/ 0 w 5"/>
                  <a:gd name="T25" fmla="*/ 1 h 13"/>
                  <a:gd name="T26" fmla="*/ 0 w 5"/>
                  <a:gd name="T27" fmla="*/ 1 h 13"/>
                  <a:gd name="T28" fmla="*/ 0 w 5"/>
                  <a:gd name="T29" fmla="*/ 1 h 13"/>
                  <a:gd name="T30" fmla="*/ 0 w 5"/>
                  <a:gd name="T31" fmla="*/ 1 h 13"/>
                  <a:gd name="T32" fmla="*/ 0 w 5"/>
                  <a:gd name="T33" fmla="*/ 1 h 13"/>
                  <a:gd name="T34" fmla="*/ 0 w 5"/>
                  <a:gd name="T35" fmla="*/ 1 h 13"/>
                  <a:gd name="T36" fmla="*/ 0 w 5"/>
                  <a:gd name="T37" fmla="*/ 1 h 13"/>
                  <a:gd name="T38" fmla="*/ 0 w 5"/>
                  <a:gd name="T39" fmla="*/ 1 h 13"/>
                  <a:gd name="T40" fmla="*/ 0 w 5"/>
                  <a:gd name="T41" fmla="*/ 1 h 13"/>
                  <a:gd name="T42" fmla="*/ 0 w 5"/>
                  <a:gd name="T43" fmla="*/ 1 h 13"/>
                  <a:gd name="T44" fmla="*/ 0 w 5"/>
                  <a:gd name="T45" fmla="*/ 1 h 13"/>
                  <a:gd name="T46" fmla="*/ 0 w 5"/>
                  <a:gd name="T47" fmla="*/ 1 h 13"/>
                  <a:gd name="T48" fmla="*/ 1 w 5"/>
                  <a:gd name="T49" fmla="*/ 1 h 13"/>
                  <a:gd name="T50" fmla="*/ 1 w 5"/>
                  <a:gd name="T51" fmla="*/ 1 h 13"/>
                  <a:gd name="T52" fmla="*/ 1 w 5"/>
                  <a:gd name="T53" fmla="*/ 1 h 13"/>
                  <a:gd name="T54" fmla="*/ 1 w 5"/>
                  <a:gd name="T55" fmla="*/ 1 h 13"/>
                  <a:gd name="T56" fmla="*/ 1 w 5"/>
                  <a:gd name="T57" fmla="*/ 1 h 13"/>
                  <a:gd name="T58" fmla="*/ 1 w 5"/>
                  <a:gd name="T59" fmla="*/ 1 h 13"/>
                  <a:gd name="T60" fmla="*/ 1 w 5"/>
                  <a:gd name="T61" fmla="*/ 1 h 13"/>
                  <a:gd name="T62" fmla="*/ 1 w 5"/>
                  <a:gd name="T63" fmla="*/ 1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13"/>
                  <a:gd name="T98" fmla="*/ 5 w 5"/>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13">
                    <a:moveTo>
                      <a:pt x="5" y="7"/>
                    </a:moveTo>
                    <a:lnTo>
                      <a:pt x="2" y="2"/>
                    </a:lnTo>
                    <a:lnTo>
                      <a:pt x="2" y="0"/>
                    </a:lnTo>
                    <a:lnTo>
                      <a:pt x="0" y="0"/>
                    </a:lnTo>
                    <a:lnTo>
                      <a:pt x="0" y="2"/>
                    </a:lnTo>
                    <a:lnTo>
                      <a:pt x="0" y="7"/>
                    </a:lnTo>
                    <a:lnTo>
                      <a:pt x="0" y="9"/>
                    </a:lnTo>
                    <a:lnTo>
                      <a:pt x="2" y="13"/>
                    </a:lnTo>
                    <a:lnTo>
                      <a:pt x="2" y="9"/>
                    </a:lnTo>
                    <a:lnTo>
                      <a:pt x="2" y="7"/>
                    </a:lnTo>
                    <a:lnTo>
                      <a:pt x="5" y="7"/>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2" name="Freeform 60"/>
              <p:cNvSpPr>
                <a:spLocks/>
              </p:cNvSpPr>
              <p:nvPr/>
            </p:nvSpPr>
            <p:spPr bwMode="auto">
              <a:xfrm>
                <a:off x="1796" y="1411"/>
                <a:ext cx="3" cy="5"/>
              </a:xfrm>
              <a:custGeom>
                <a:avLst/>
                <a:gdLst>
                  <a:gd name="T0" fmla="*/ 0 w 7"/>
                  <a:gd name="T1" fmla="*/ 0 h 9"/>
                  <a:gd name="T2" fmla="*/ 0 w 7"/>
                  <a:gd name="T3" fmla="*/ 0 h 9"/>
                  <a:gd name="T4" fmla="*/ 0 w 7"/>
                  <a:gd name="T5" fmla="*/ 0 h 9"/>
                  <a:gd name="T6" fmla="*/ 0 w 7"/>
                  <a:gd name="T7" fmla="*/ 0 h 9"/>
                  <a:gd name="T8" fmla="*/ 0 w 7"/>
                  <a:gd name="T9" fmla="*/ 0 h 9"/>
                  <a:gd name="T10" fmla="*/ 0 w 7"/>
                  <a:gd name="T11" fmla="*/ 0 h 9"/>
                  <a:gd name="T12" fmla="*/ 0 w 7"/>
                  <a:gd name="T13" fmla="*/ 0 h 9"/>
                  <a:gd name="T14" fmla="*/ 0 w 7"/>
                  <a:gd name="T15" fmla="*/ 0 h 9"/>
                  <a:gd name="T16" fmla="*/ 0 w 7"/>
                  <a:gd name="T17" fmla="*/ 0 h 9"/>
                  <a:gd name="T18" fmla="*/ 0 w 7"/>
                  <a:gd name="T19" fmla="*/ 0 h 9"/>
                  <a:gd name="T20" fmla="*/ 0 w 7"/>
                  <a:gd name="T21" fmla="*/ 0 h 9"/>
                  <a:gd name="T22" fmla="*/ 0 w 7"/>
                  <a:gd name="T23" fmla="*/ 0 h 9"/>
                  <a:gd name="T24" fmla="*/ 0 w 7"/>
                  <a:gd name="T25" fmla="*/ 0 h 9"/>
                  <a:gd name="T26" fmla="*/ 0 w 7"/>
                  <a:gd name="T27" fmla="*/ 0 h 9"/>
                  <a:gd name="T28" fmla="*/ 0 w 7"/>
                  <a:gd name="T29" fmla="*/ 0 h 9"/>
                  <a:gd name="T30" fmla="*/ 0 w 7"/>
                  <a:gd name="T31" fmla="*/ 0 h 9"/>
                  <a:gd name="T32" fmla="*/ 0 w 7"/>
                  <a:gd name="T33" fmla="*/ 1 h 9"/>
                  <a:gd name="T34" fmla="*/ 0 w 7"/>
                  <a:gd name="T35" fmla="*/ 1 h 9"/>
                  <a:gd name="T36" fmla="*/ 0 w 7"/>
                  <a:gd name="T37" fmla="*/ 1 h 9"/>
                  <a:gd name="T38" fmla="*/ 0 w 7"/>
                  <a:gd name="T39" fmla="*/ 1 h 9"/>
                  <a:gd name="T40" fmla="*/ 0 w 7"/>
                  <a:gd name="T41" fmla="*/ 1 h 9"/>
                  <a:gd name="T42" fmla="*/ 0 w 7"/>
                  <a:gd name="T43" fmla="*/ 1 h 9"/>
                  <a:gd name="T44" fmla="*/ 0 w 7"/>
                  <a:gd name="T45" fmla="*/ 1 h 9"/>
                  <a:gd name="T46" fmla="*/ 0 w 7"/>
                  <a:gd name="T47" fmla="*/ 1 h 9"/>
                  <a:gd name="T48" fmla="*/ 0 w 7"/>
                  <a:gd name="T49" fmla="*/ 1 h 9"/>
                  <a:gd name="T50" fmla="*/ 0 w 7"/>
                  <a:gd name="T51" fmla="*/ 1 h 9"/>
                  <a:gd name="T52" fmla="*/ 0 w 7"/>
                  <a:gd name="T53" fmla="*/ 1 h 9"/>
                  <a:gd name="T54" fmla="*/ 0 w 7"/>
                  <a:gd name="T55" fmla="*/ 1 h 9"/>
                  <a:gd name="T56" fmla="*/ 0 w 7"/>
                  <a:gd name="T57" fmla="*/ 1 h 9"/>
                  <a:gd name="T58" fmla="*/ 0 w 7"/>
                  <a:gd name="T59" fmla="*/ 1 h 9"/>
                  <a:gd name="T60" fmla="*/ 0 w 7"/>
                  <a:gd name="T61" fmla="*/ 1 h 9"/>
                  <a:gd name="T62" fmla="*/ 0 w 7"/>
                  <a:gd name="T63" fmla="*/ 1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9"/>
                  <a:gd name="T98" fmla="*/ 7 w 7"/>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9">
                    <a:moveTo>
                      <a:pt x="7" y="3"/>
                    </a:moveTo>
                    <a:lnTo>
                      <a:pt x="3" y="0"/>
                    </a:lnTo>
                    <a:lnTo>
                      <a:pt x="0" y="0"/>
                    </a:lnTo>
                    <a:lnTo>
                      <a:pt x="0" y="3"/>
                    </a:lnTo>
                    <a:lnTo>
                      <a:pt x="0" y="5"/>
                    </a:lnTo>
                    <a:lnTo>
                      <a:pt x="3" y="9"/>
                    </a:lnTo>
                    <a:lnTo>
                      <a:pt x="3" y="5"/>
                    </a:lnTo>
                    <a:lnTo>
                      <a:pt x="3" y="3"/>
                    </a:lnTo>
                    <a:lnTo>
                      <a:pt x="7"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3" name="Freeform 61"/>
              <p:cNvSpPr>
                <a:spLocks/>
              </p:cNvSpPr>
              <p:nvPr/>
            </p:nvSpPr>
            <p:spPr bwMode="auto">
              <a:xfrm>
                <a:off x="1818" y="1407"/>
                <a:ext cx="10" cy="4"/>
              </a:xfrm>
              <a:custGeom>
                <a:avLst/>
                <a:gdLst>
                  <a:gd name="T0" fmla="*/ 1 w 19"/>
                  <a:gd name="T1" fmla="*/ 0 h 10"/>
                  <a:gd name="T2" fmla="*/ 1 w 19"/>
                  <a:gd name="T3" fmla="*/ 0 h 10"/>
                  <a:gd name="T4" fmla="*/ 1 w 19"/>
                  <a:gd name="T5" fmla="*/ 0 h 10"/>
                  <a:gd name="T6" fmla="*/ 1 w 19"/>
                  <a:gd name="T7" fmla="*/ 0 h 10"/>
                  <a:gd name="T8" fmla="*/ 1 w 19"/>
                  <a:gd name="T9" fmla="*/ 0 h 10"/>
                  <a:gd name="T10" fmla="*/ 1 w 19"/>
                  <a:gd name="T11" fmla="*/ 0 h 10"/>
                  <a:gd name="T12" fmla="*/ 1 w 19"/>
                  <a:gd name="T13" fmla="*/ 0 h 10"/>
                  <a:gd name="T14" fmla="*/ 1 w 19"/>
                  <a:gd name="T15" fmla="*/ 0 h 10"/>
                  <a:gd name="T16" fmla="*/ 1 w 19"/>
                  <a:gd name="T17" fmla="*/ 0 h 10"/>
                  <a:gd name="T18" fmla="*/ 1 w 19"/>
                  <a:gd name="T19" fmla="*/ 0 h 10"/>
                  <a:gd name="T20" fmla="*/ 1 w 19"/>
                  <a:gd name="T21" fmla="*/ 0 h 10"/>
                  <a:gd name="T22" fmla="*/ 1 w 19"/>
                  <a:gd name="T23" fmla="*/ 0 h 10"/>
                  <a:gd name="T24" fmla="*/ 0 w 19"/>
                  <a:gd name="T25" fmla="*/ 0 h 10"/>
                  <a:gd name="T26" fmla="*/ 0 w 19"/>
                  <a:gd name="T27" fmla="*/ 0 h 10"/>
                  <a:gd name="T28" fmla="*/ 0 w 19"/>
                  <a:gd name="T29" fmla="*/ 0 h 10"/>
                  <a:gd name="T30" fmla="*/ 0 w 19"/>
                  <a:gd name="T31" fmla="*/ 0 h 10"/>
                  <a:gd name="T32" fmla="*/ 0 w 19"/>
                  <a:gd name="T33" fmla="*/ 0 h 10"/>
                  <a:gd name="T34" fmla="*/ 0 w 19"/>
                  <a:gd name="T35" fmla="*/ 0 h 10"/>
                  <a:gd name="T36" fmla="*/ 0 w 19"/>
                  <a:gd name="T37" fmla="*/ 0 h 10"/>
                  <a:gd name="T38" fmla="*/ 0 w 19"/>
                  <a:gd name="T39" fmla="*/ 0 h 10"/>
                  <a:gd name="T40" fmla="*/ 1 w 19"/>
                  <a:gd name="T41" fmla="*/ 0 h 10"/>
                  <a:gd name="T42" fmla="*/ 1 w 19"/>
                  <a:gd name="T43" fmla="*/ 0 h 10"/>
                  <a:gd name="T44" fmla="*/ 1 w 19"/>
                  <a:gd name="T45" fmla="*/ 0 h 10"/>
                  <a:gd name="T46" fmla="*/ 1 w 19"/>
                  <a:gd name="T47" fmla="*/ 0 h 10"/>
                  <a:gd name="T48" fmla="*/ 1 w 19"/>
                  <a:gd name="T49" fmla="*/ 0 h 10"/>
                  <a:gd name="T50" fmla="*/ 1 w 19"/>
                  <a:gd name="T51" fmla="*/ 0 h 10"/>
                  <a:gd name="T52" fmla="*/ 1 w 19"/>
                  <a:gd name="T53" fmla="*/ 0 h 10"/>
                  <a:gd name="T54" fmla="*/ 1 w 19"/>
                  <a:gd name="T55" fmla="*/ 0 h 10"/>
                  <a:gd name="T56" fmla="*/ 1 w 19"/>
                  <a:gd name="T57" fmla="*/ 0 h 10"/>
                  <a:gd name="T58" fmla="*/ 1 w 19"/>
                  <a:gd name="T59" fmla="*/ 0 h 10"/>
                  <a:gd name="T60" fmla="*/ 1 w 19"/>
                  <a:gd name="T61" fmla="*/ 0 h 10"/>
                  <a:gd name="T62" fmla="*/ 1 w 19"/>
                  <a:gd name="T63" fmla="*/ 0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0"/>
                  <a:gd name="T98" fmla="*/ 19 w 19"/>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0">
                    <a:moveTo>
                      <a:pt x="19" y="3"/>
                    </a:moveTo>
                    <a:lnTo>
                      <a:pt x="16" y="0"/>
                    </a:lnTo>
                    <a:lnTo>
                      <a:pt x="11" y="0"/>
                    </a:lnTo>
                    <a:lnTo>
                      <a:pt x="6" y="0"/>
                    </a:lnTo>
                    <a:lnTo>
                      <a:pt x="2" y="0"/>
                    </a:lnTo>
                    <a:lnTo>
                      <a:pt x="0" y="0"/>
                    </a:lnTo>
                    <a:lnTo>
                      <a:pt x="0" y="3"/>
                    </a:lnTo>
                    <a:lnTo>
                      <a:pt x="2" y="6"/>
                    </a:lnTo>
                    <a:lnTo>
                      <a:pt x="6" y="6"/>
                    </a:lnTo>
                    <a:lnTo>
                      <a:pt x="11" y="10"/>
                    </a:lnTo>
                    <a:lnTo>
                      <a:pt x="11" y="6"/>
                    </a:lnTo>
                    <a:lnTo>
                      <a:pt x="16" y="6"/>
                    </a:lnTo>
                    <a:lnTo>
                      <a:pt x="16" y="3"/>
                    </a:lnTo>
                    <a:lnTo>
                      <a:pt x="19"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4" name="Freeform 62"/>
              <p:cNvSpPr>
                <a:spLocks/>
              </p:cNvSpPr>
              <p:nvPr/>
            </p:nvSpPr>
            <p:spPr bwMode="auto">
              <a:xfrm>
                <a:off x="1833" y="1390"/>
                <a:ext cx="7" cy="6"/>
              </a:xfrm>
              <a:custGeom>
                <a:avLst/>
                <a:gdLst>
                  <a:gd name="T0" fmla="*/ 0 w 16"/>
                  <a:gd name="T1" fmla="*/ 0 h 13"/>
                  <a:gd name="T2" fmla="*/ 0 w 16"/>
                  <a:gd name="T3" fmla="*/ 0 h 13"/>
                  <a:gd name="T4" fmla="*/ 0 w 16"/>
                  <a:gd name="T5" fmla="*/ 0 h 13"/>
                  <a:gd name="T6" fmla="*/ 0 w 16"/>
                  <a:gd name="T7" fmla="*/ 0 h 13"/>
                  <a:gd name="T8" fmla="*/ 0 w 16"/>
                  <a:gd name="T9" fmla="*/ 0 h 13"/>
                  <a:gd name="T10" fmla="*/ 0 w 16"/>
                  <a:gd name="T11" fmla="*/ 0 h 13"/>
                  <a:gd name="T12" fmla="*/ 0 w 16"/>
                  <a:gd name="T13" fmla="*/ 0 h 13"/>
                  <a:gd name="T14" fmla="*/ 0 w 16"/>
                  <a:gd name="T15" fmla="*/ 0 h 13"/>
                  <a:gd name="T16" fmla="*/ 0 w 16"/>
                  <a:gd name="T17" fmla="*/ 0 h 13"/>
                  <a:gd name="T18" fmla="*/ 0 w 16"/>
                  <a:gd name="T19" fmla="*/ 0 h 13"/>
                  <a:gd name="T20" fmla="*/ 0 w 16"/>
                  <a:gd name="T21" fmla="*/ 0 h 13"/>
                  <a:gd name="T22" fmla="*/ 0 w 16"/>
                  <a:gd name="T23" fmla="*/ 0 h 13"/>
                  <a:gd name="T24" fmla="*/ 0 w 16"/>
                  <a:gd name="T25" fmla="*/ 0 h 13"/>
                  <a:gd name="T26" fmla="*/ 0 w 16"/>
                  <a:gd name="T27" fmla="*/ 0 h 13"/>
                  <a:gd name="T28" fmla="*/ 0 w 16"/>
                  <a:gd name="T29" fmla="*/ 0 h 13"/>
                  <a:gd name="T30" fmla="*/ 0 w 16"/>
                  <a:gd name="T31" fmla="*/ 0 h 13"/>
                  <a:gd name="T32" fmla="*/ 0 w 16"/>
                  <a:gd name="T33" fmla="*/ 0 h 13"/>
                  <a:gd name="T34" fmla="*/ 0 w 16"/>
                  <a:gd name="T35" fmla="*/ 0 h 13"/>
                  <a:gd name="T36" fmla="*/ 0 w 16"/>
                  <a:gd name="T37" fmla="*/ 0 h 13"/>
                  <a:gd name="T38" fmla="*/ 0 w 16"/>
                  <a:gd name="T39" fmla="*/ 0 h 13"/>
                  <a:gd name="T40" fmla="*/ 0 w 16"/>
                  <a:gd name="T41" fmla="*/ 0 h 13"/>
                  <a:gd name="T42" fmla="*/ 0 w 16"/>
                  <a:gd name="T43" fmla="*/ 0 h 13"/>
                  <a:gd name="T44" fmla="*/ 0 w 16"/>
                  <a:gd name="T45" fmla="*/ 0 h 13"/>
                  <a:gd name="T46" fmla="*/ 0 w 16"/>
                  <a:gd name="T47" fmla="*/ 0 h 13"/>
                  <a:gd name="T48" fmla="*/ 0 w 16"/>
                  <a:gd name="T49" fmla="*/ 0 h 13"/>
                  <a:gd name="T50" fmla="*/ 0 w 16"/>
                  <a:gd name="T51" fmla="*/ 0 h 13"/>
                  <a:gd name="T52" fmla="*/ 0 w 16"/>
                  <a:gd name="T53" fmla="*/ 0 h 13"/>
                  <a:gd name="T54" fmla="*/ 0 w 16"/>
                  <a:gd name="T55" fmla="*/ 0 h 13"/>
                  <a:gd name="T56" fmla="*/ 0 w 16"/>
                  <a:gd name="T57" fmla="*/ 0 h 13"/>
                  <a:gd name="T58" fmla="*/ 0 w 16"/>
                  <a:gd name="T59" fmla="*/ 0 h 13"/>
                  <a:gd name="T60" fmla="*/ 0 w 16"/>
                  <a:gd name="T61" fmla="*/ 0 h 13"/>
                  <a:gd name="T62" fmla="*/ 0 w 16"/>
                  <a:gd name="T63" fmla="*/ 0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13"/>
                  <a:gd name="T98" fmla="*/ 16 w 16"/>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13">
                    <a:moveTo>
                      <a:pt x="16" y="6"/>
                    </a:moveTo>
                    <a:lnTo>
                      <a:pt x="12" y="0"/>
                    </a:lnTo>
                    <a:lnTo>
                      <a:pt x="9" y="0"/>
                    </a:lnTo>
                    <a:lnTo>
                      <a:pt x="3" y="0"/>
                    </a:lnTo>
                    <a:lnTo>
                      <a:pt x="2" y="0"/>
                    </a:lnTo>
                    <a:lnTo>
                      <a:pt x="0" y="0"/>
                    </a:lnTo>
                    <a:lnTo>
                      <a:pt x="0" y="6"/>
                    </a:lnTo>
                    <a:lnTo>
                      <a:pt x="2" y="10"/>
                    </a:lnTo>
                    <a:lnTo>
                      <a:pt x="3" y="10"/>
                    </a:lnTo>
                    <a:lnTo>
                      <a:pt x="9" y="13"/>
                    </a:lnTo>
                    <a:lnTo>
                      <a:pt x="9" y="10"/>
                    </a:lnTo>
                    <a:lnTo>
                      <a:pt x="12" y="10"/>
                    </a:lnTo>
                    <a:lnTo>
                      <a:pt x="12" y="6"/>
                    </a:lnTo>
                    <a:lnTo>
                      <a:pt x="16"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5" name="Freeform 63"/>
              <p:cNvSpPr>
                <a:spLocks/>
              </p:cNvSpPr>
              <p:nvPr/>
            </p:nvSpPr>
            <p:spPr bwMode="auto">
              <a:xfrm>
                <a:off x="1862" y="1395"/>
                <a:ext cx="7" cy="3"/>
              </a:xfrm>
              <a:custGeom>
                <a:avLst/>
                <a:gdLst>
                  <a:gd name="T0" fmla="*/ 0 w 15"/>
                  <a:gd name="T1" fmla="*/ 0 h 8"/>
                  <a:gd name="T2" fmla="*/ 0 w 15"/>
                  <a:gd name="T3" fmla="*/ 0 h 8"/>
                  <a:gd name="T4" fmla="*/ 0 w 15"/>
                  <a:gd name="T5" fmla="*/ 0 h 8"/>
                  <a:gd name="T6" fmla="*/ 0 w 15"/>
                  <a:gd name="T7" fmla="*/ 0 h 8"/>
                  <a:gd name="T8" fmla="*/ 0 w 15"/>
                  <a:gd name="T9" fmla="*/ 0 h 8"/>
                  <a:gd name="T10" fmla="*/ 0 w 15"/>
                  <a:gd name="T11" fmla="*/ 0 h 8"/>
                  <a:gd name="T12" fmla="*/ 0 w 15"/>
                  <a:gd name="T13" fmla="*/ 0 h 8"/>
                  <a:gd name="T14" fmla="*/ 0 w 15"/>
                  <a:gd name="T15" fmla="*/ 0 h 8"/>
                  <a:gd name="T16" fmla="*/ 0 w 15"/>
                  <a:gd name="T17" fmla="*/ 0 h 8"/>
                  <a:gd name="T18" fmla="*/ 0 w 15"/>
                  <a:gd name="T19" fmla="*/ 0 h 8"/>
                  <a:gd name="T20" fmla="*/ 0 w 15"/>
                  <a:gd name="T21" fmla="*/ 0 h 8"/>
                  <a:gd name="T22" fmla="*/ 0 w 15"/>
                  <a:gd name="T23" fmla="*/ 0 h 8"/>
                  <a:gd name="T24" fmla="*/ 0 w 15"/>
                  <a:gd name="T25" fmla="*/ 0 h 8"/>
                  <a:gd name="T26" fmla="*/ 0 w 15"/>
                  <a:gd name="T27" fmla="*/ 0 h 8"/>
                  <a:gd name="T28" fmla="*/ 0 w 15"/>
                  <a:gd name="T29" fmla="*/ 0 h 8"/>
                  <a:gd name="T30" fmla="*/ 0 w 15"/>
                  <a:gd name="T31" fmla="*/ 0 h 8"/>
                  <a:gd name="T32" fmla="*/ 0 w 15"/>
                  <a:gd name="T33" fmla="*/ 0 h 8"/>
                  <a:gd name="T34" fmla="*/ 0 w 15"/>
                  <a:gd name="T35" fmla="*/ 0 h 8"/>
                  <a:gd name="T36" fmla="*/ 0 w 15"/>
                  <a:gd name="T37" fmla="*/ 0 h 8"/>
                  <a:gd name="T38" fmla="*/ 0 w 15"/>
                  <a:gd name="T39" fmla="*/ 0 h 8"/>
                  <a:gd name="T40" fmla="*/ 0 w 15"/>
                  <a:gd name="T41" fmla="*/ 0 h 8"/>
                  <a:gd name="T42" fmla="*/ 0 w 15"/>
                  <a:gd name="T43" fmla="*/ 0 h 8"/>
                  <a:gd name="T44" fmla="*/ 0 w 15"/>
                  <a:gd name="T45" fmla="*/ 0 h 8"/>
                  <a:gd name="T46" fmla="*/ 0 w 15"/>
                  <a:gd name="T47" fmla="*/ 0 h 8"/>
                  <a:gd name="T48" fmla="*/ 0 w 15"/>
                  <a:gd name="T49" fmla="*/ 0 h 8"/>
                  <a:gd name="T50" fmla="*/ 0 w 15"/>
                  <a:gd name="T51" fmla="*/ 0 h 8"/>
                  <a:gd name="T52" fmla="*/ 0 w 15"/>
                  <a:gd name="T53" fmla="*/ 0 h 8"/>
                  <a:gd name="T54" fmla="*/ 0 w 15"/>
                  <a:gd name="T55" fmla="*/ 0 h 8"/>
                  <a:gd name="T56" fmla="*/ 0 w 15"/>
                  <a:gd name="T57" fmla="*/ 0 h 8"/>
                  <a:gd name="T58" fmla="*/ 0 w 15"/>
                  <a:gd name="T59" fmla="*/ 0 h 8"/>
                  <a:gd name="T60" fmla="*/ 0 w 15"/>
                  <a:gd name="T61" fmla="*/ 0 h 8"/>
                  <a:gd name="T62" fmla="*/ 0 w 15"/>
                  <a:gd name="T63" fmla="*/ 0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
                  <a:gd name="T97" fmla="*/ 0 h 8"/>
                  <a:gd name="T98" fmla="*/ 15 w 15"/>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 h="8">
                    <a:moveTo>
                      <a:pt x="15" y="3"/>
                    </a:moveTo>
                    <a:lnTo>
                      <a:pt x="11" y="0"/>
                    </a:lnTo>
                    <a:lnTo>
                      <a:pt x="7" y="0"/>
                    </a:lnTo>
                    <a:lnTo>
                      <a:pt x="1" y="0"/>
                    </a:lnTo>
                    <a:lnTo>
                      <a:pt x="0" y="0"/>
                    </a:lnTo>
                    <a:lnTo>
                      <a:pt x="0" y="3"/>
                    </a:lnTo>
                    <a:lnTo>
                      <a:pt x="1" y="3"/>
                    </a:lnTo>
                    <a:lnTo>
                      <a:pt x="7" y="8"/>
                    </a:lnTo>
                    <a:lnTo>
                      <a:pt x="7" y="3"/>
                    </a:lnTo>
                    <a:lnTo>
                      <a:pt x="11" y="3"/>
                    </a:lnTo>
                    <a:lnTo>
                      <a:pt x="15"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6" name="Freeform 64"/>
              <p:cNvSpPr>
                <a:spLocks/>
              </p:cNvSpPr>
              <p:nvPr/>
            </p:nvSpPr>
            <p:spPr bwMode="auto">
              <a:xfrm>
                <a:off x="1892" y="1432"/>
                <a:ext cx="5" cy="9"/>
              </a:xfrm>
              <a:custGeom>
                <a:avLst/>
                <a:gdLst>
                  <a:gd name="T0" fmla="*/ 1 w 9"/>
                  <a:gd name="T1" fmla="*/ 0 h 20"/>
                  <a:gd name="T2" fmla="*/ 1 w 9"/>
                  <a:gd name="T3" fmla="*/ 0 h 20"/>
                  <a:gd name="T4" fmla="*/ 1 w 9"/>
                  <a:gd name="T5" fmla="*/ 0 h 20"/>
                  <a:gd name="T6" fmla="*/ 1 w 9"/>
                  <a:gd name="T7" fmla="*/ 0 h 20"/>
                  <a:gd name="T8" fmla="*/ 1 w 9"/>
                  <a:gd name="T9" fmla="*/ 0 h 20"/>
                  <a:gd name="T10" fmla="*/ 1 w 9"/>
                  <a:gd name="T11" fmla="*/ 0 h 20"/>
                  <a:gd name="T12" fmla="*/ 1 w 9"/>
                  <a:gd name="T13" fmla="*/ 0 h 20"/>
                  <a:gd name="T14" fmla="*/ 1 w 9"/>
                  <a:gd name="T15" fmla="*/ 0 h 20"/>
                  <a:gd name="T16" fmla="*/ 0 w 9"/>
                  <a:gd name="T17" fmla="*/ 0 h 20"/>
                  <a:gd name="T18" fmla="*/ 0 w 9"/>
                  <a:gd name="T19" fmla="*/ 0 h 20"/>
                  <a:gd name="T20" fmla="*/ 0 w 9"/>
                  <a:gd name="T21" fmla="*/ 0 h 20"/>
                  <a:gd name="T22" fmla="*/ 0 w 9"/>
                  <a:gd name="T23" fmla="*/ 0 h 20"/>
                  <a:gd name="T24" fmla="*/ 0 w 9"/>
                  <a:gd name="T25" fmla="*/ 0 h 20"/>
                  <a:gd name="T26" fmla="*/ 0 w 9"/>
                  <a:gd name="T27" fmla="*/ 0 h 20"/>
                  <a:gd name="T28" fmla="*/ 0 w 9"/>
                  <a:gd name="T29" fmla="*/ 0 h 20"/>
                  <a:gd name="T30" fmla="*/ 0 w 9"/>
                  <a:gd name="T31" fmla="*/ 0 h 20"/>
                  <a:gd name="T32" fmla="*/ 0 w 9"/>
                  <a:gd name="T33" fmla="*/ 0 h 20"/>
                  <a:gd name="T34" fmla="*/ 0 w 9"/>
                  <a:gd name="T35" fmla="*/ 0 h 20"/>
                  <a:gd name="T36" fmla="*/ 0 w 9"/>
                  <a:gd name="T37" fmla="*/ 0 h 20"/>
                  <a:gd name="T38" fmla="*/ 0 w 9"/>
                  <a:gd name="T39" fmla="*/ 0 h 20"/>
                  <a:gd name="T40" fmla="*/ 0 w 9"/>
                  <a:gd name="T41" fmla="*/ 0 h 20"/>
                  <a:gd name="T42" fmla="*/ 0 w 9"/>
                  <a:gd name="T43" fmla="*/ 0 h 20"/>
                  <a:gd name="T44" fmla="*/ 0 w 9"/>
                  <a:gd name="T45" fmla="*/ 0 h 20"/>
                  <a:gd name="T46" fmla="*/ 0 w 9"/>
                  <a:gd name="T47" fmla="*/ 0 h 20"/>
                  <a:gd name="T48" fmla="*/ 1 w 9"/>
                  <a:gd name="T49" fmla="*/ 0 h 20"/>
                  <a:gd name="T50" fmla="*/ 1 w 9"/>
                  <a:gd name="T51" fmla="*/ 0 h 20"/>
                  <a:gd name="T52" fmla="*/ 1 w 9"/>
                  <a:gd name="T53" fmla="*/ 0 h 20"/>
                  <a:gd name="T54" fmla="*/ 1 w 9"/>
                  <a:gd name="T55" fmla="*/ 0 h 20"/>
                  <a:gd name="T56" fmla="*/ 1 w 9"/>
                  <a:gd name="T57" fmla="*/ 0 h 20"/>
                  <a:gd name="T58" fmla="*/ 1 w 9"/>
                  <a:gd name="T59" fmla="*/ 0 h 20"/>
                  <a:gd name="T60" fmla="*/ 1 w 9"/>
                  <a:gd name="T61" fmla="*/ 0 h 20"/>
                  <a:gd name="T62" fmla="*/ 1 w 9"/>
                  <a:gd name="T63" fmla="*/ 0 h 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20"/>
                  <a:gd name="T98" fmla="*/ 9 w 9"/>
                  <a:gd name="T99" fmla="*/ 20 h 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20">
                    <a:moveTo>
                      <a:pt x="9" y="10"/>
                    </a:moveTo>
                    <a:lnTo>
                      <a:pt x="5" y="5"/>
                    </a:lnTo>
                    <a:lnTo>
                      <a:pt x="5" y="2"/>
                    </a:lnTo>
                    <a:lnTo>
                      <a:pt x="5" y="0"/>
                    </a:lnTo>
                    <a:lnTo>
                      <a:pt x="0" y="0"/>
                    </a:lnTo>
                    <a:lnTo>
                      <a:pt x="0" y="2"/>
                    </a:lnTo>
                    <a:lnTo>
                      <a:pt x="0" y="5"/>
                    </a:lnTo>
                    <a:lnTo>
                      <a:pt x="0" y="10"/>
                    </a:lnTo>
                    <a:lnTo>
                      <a:pt x="0" y="16"/>
                    </a:lnTo>
                    <a:lnTo>
                      <a:pt x="5" y="20"/>
                    </a:lnTo>
                    <a:lnTo>
                      <a:pt x="5" y="16"/>
                    </a:lnTo>
                    <a:lnTo>
                      <a:pt x="5" y="10"/>
                    </a:lnTo>
                    <a:lnTo>
                      <a:pt x="9" y="1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7" name="Freeform 65"/>
              <p:cNvSpPr>
                <a:spLocks/>
              </p:cNvSpPr>
              <p:nvPr/>
            </p:nvSpPr>
            <p:spPr bwMode="auto">
              <a:xfrm>
                <a:off x="1853" y="1485"/>
                <a:ext cx="3" cy="3"/>
              </a:xfrm>
              <a:custGeom>
                <a:avLst/>
                <a:gdLst>
                  <a:gd name="T0" fmla="*/ 1 w 6"/>
                  <a:gd name="T1" fmla="*/ 0 h 8"/>
                  <a:gd name="T2" fmla="*/ 1 w 6"/>
                  <a:gd name="T3" fmla="*/ 0 h 8"/>
                  <a:gd name="T4" fmla="*/ 1 w 6"/>
                  <a:gd name="T5" fmla="*/ 0 h 8"/>
                  <a:gd name="T6" fmla="*/ 1 w 6"/>
                  <a:gd name="T7" fmla="*/ 0 h 8"/>
                  <a:gd name="T8" fmla="*/ 1 w 6"/>
                  <a:gd name="T9" fmla="*/ 0 h 8"/>
                  <a:gd name="T10" fmla="*/ 1 w 6"/>
                  <a:gd name="T11" fmla="*/ 0 h 8"/>
                  <a:gd name="T12" fmla="*/ 1 w 6"/>
                  <a:gd name="T13" fmla="*/ 0 h 8"/>
                  <a:gd name="T14" fmla="*/ 1 w 6"/>
                  <a:gd name="T15" fmla="*/ 0 h 8"/>
                  <a:gd name="T16" fmla="*/ 0 w 6"/>
                  <a:gd name="T17" fmla="*/ 0 h 8"/>
                  <a:gd name="T18" fmla="*/ 0 w 6"/>
                  <a:gd name="T19" fmla="*/ 0 h 8"/>
                  <a:gd name="T20" fmla="*/ 0 w 6"/>
                  <a:gd name="T21" fmla="*/ 0 h 8"/>
                  <a:gd name="T22" fmla="*/ 0 w 6"/>
                  <a:gd name="T23" fmla="*/ 0 h 8"/>
                  <a:gd name="T24" fmla="*/ 0 w 6"/>
                  <a:gd name="T25" fmla="*/ 0 h 8"/>
                  <a:gd name="T26" fmla="*/ 0 w 6"/>
                  <a:gd name="T27" fmla="*/ 0 h 8"/>
                  <a:gd name="T28" fmla="*/ 0 w 6"/>
                  <a:gd name="T29" fmla="*/ 0 h 8"/>
                  <a:gd name="T30" fmla="*/ 0 w 6"/>
                  <a:gd name="T31" fmla="*/ 0 h 8"/>
                  <a:gd name="T32" fmla="*/ 0 w 6"/>
                  <a:gd name="T33" fmla="*/ 0 h 8"/>
                  <a:gd name="T34" fmla="*/ 0 w 6"/>
                  <a:gd name="T35" fmla="*/ 0 h 8"/>
                  <a:gd name="T36" fmla="*/ 0 w 6"/>
                  <a:gd name="T37" fmla="*/ 0 h 8"/>
                  <a:gd name="T38" fmla="*/ 0 w 6"/>
                  <a:gd name="T39" fmla="*/ 0 h 8"/>
                  <a:gd name="T40" fmla="*/ 0 w 6"/>
                  <a:gd name="T41" fmla="*/ 0 h 8"/>
                  <a:gd name="T42" fmla="*/ 0 w 6"/>
                  <a:gd name="T43" fmla="*/ 0 h 8"/>
                  <a:gd name="T44" fmla="*/ 0 w 6"/>
                  <a:gd name="T45" fmla="*/ 0 h 8"/>
                  <a:gd name="T46" fmla="*/ 0 w 6"/>
                  <a:gd name="T47" fmla="*/ 0 h 8"/>
                  <a:gd name="T48" fmla="*/ 1 w 6"/>
                  <a:gd name="T49" fmla="*/ 0 h 8"/>
                  <a:gd name="T50" fmla="*/ 1 w 6"/>
                  <a:gd name="T51" fmla="*/ 0 h 8"/>
                  <a:gd name="T52" fmla="*/ 1 w 6"/>
                  <a:gd name="T53" fmla="*/ 0 h 8"/>
                  <a:gd name="T54" fmla="*/ 1 w 6"/>
                  <a:gd name="T55" fmla="*/ 0 h 8"/>
                  <a:gd name="T56" fmla="*/ 1 w 6"/>
                  <a:gd name="T57" fmla="*/ 0 h 8"/>
                  <a:gd name="T58" fmla="*/ 1 w 6"/>
                  <a:gd name="T59" fmla="*/ 0 h 8"/>
                  <a:gd name="T60" fmla="*/ 1 w 6"/>
                  <a:gd name="T61" fmla="*/ 0 h 8"/>
                  <a:gd name="T62" fmla="*/ 1 w 6"/>
                  <a:gd name="T63" fmla="*/ 0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
                  <a:gd name="T97" fmla="*/ 0 h 8"/>
                  <a:gd name="T98" fmla="*/ 6 w 6"/>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 h="8">
                    <a:moveTo>
                      <a:pt x="6" y="3"/>
                    </a:moveTo>
                    <a:lnTo>
                      <a:pt x="3" y="0"/>
                    </a:lnTo>
                    <a:lnTo>
                      <a:pt x="0" y="0"/>
                    </a:lnTo>
                    <a:lnTo>
                      <a:pt x="0" y="3"/>
                    </a:lnTo>
                    <a:lnTo>
                      <a:pt x="0" y="6"/>
                    </a:lnTo>
                    <a:lnTo>
                      <a:pt x="3" y="8"/>
                    </a:lnTo>
                    <a:lnTo>
                      <a:pt x="3" y="6"/>
                    </a:lnTo>
                    <a:lnTo>
                      <a:pt x="3" y="3"/>
                    </a:lnTo>
                    <a:lnTo>
                      <a:pt x="6"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8" name="Freeform 66"/>
              <p:cNvSpPr>
                <a:spLocks/>
              </p:cNvSpPr>
              <p:nvPr/>
            </p:nvSpPr>
            <p:spPr bwMode="auto">
              <a:xfrm>
                <a:off x="1783" y="1547"/>
                <a:ext cx="8" cy="4"/>
              </a:xfrm>
              <a:custGeom>
                <a:avLst/>
                <a:gdLst>
                  <a:gd name="T0" fmla="*/ 0 w 18"/>
                  <a:gd name="T1" fmla="*/ 0 h 7"/>
                  <a:gd name="T2" fmla="*/ 0 w 18"/>
                  <a:gd name="T3" fmla="*/ 0 h 7"/>
                  <a:gd name="T4" fmla="*/ 0 w 18"/>
                  <a:gd name="T5" fmla="*/ 0 h 7"/>
                  <a:gd name="T6" fmla="*/ 0 w 18"/>
                  <a:gd name="T7" fmla="*/ 0 h 7"/>
                  <a:gd name="T8" fmla="*/ 0 w 18"/>
                  <a:gd name="T9" fmla="*/ 0 h 7"/>
                  <a:gd name="T10" fmla="*/ 0 w 18"/>
                  <a:gd name="T11" fmla="*/ 0 h 7"/>
                  <a:gd name="T12" fmla="*/ 0 w 18"/>
                  <a:gd name="T13" fmla="*/ 0 h 7"/>
                  <a:gd name="T14" fmla="*/ 0 w 18"/>
                  <a:gd name="T15" fmla="*/ 0 h 7"/>
                  <a:gd name="T16" fmla="*/ 0 w 18"/>
                  <a:gd name="T17" fmla="*/ 0 h 7"/>
                  <a:gd name="T18" fmla="*/ 0 w 18"/>
                  <a:gd name="T19" fmla="*/ 0 h 7"/>
                  <a:gd name="T20" fmla="*/ 0 w 18"/>
                  <a:gd name="T21" fmla="*/ 0 h 7"/>
                  <a:gd name="T22" fmla="*/ 0 w 18"/>
                  <a:gd name="T23" fmla="*/ 0 h 7"/>
                  <a:gd name="T24" fmla="*/ 0 w 18"/>
                  <a:gd name="T25" fmla="*/ 0 h 7"/>
                  <a:gd name="T26" fmla="*/ 0 w 18"/>
                  <a:gd name="T27" fmla="*/ 0 h 7"/>
                  <a:gd name="T28" fmla="*/ 0 w 18"/>
                  <a:gd name="T29" fmla="*/ 0 h 7"/>
                  <a:gd name="T30" fmla="*/ 0 w 18"/>
                  <a:gd name="T31" fmla="*/ 0 h 7"/>
                  <a:gd name="T32" fmla="*/ 0 w 18"/>
                  <a:gd name="T33" fmla="*/ 1 h 7"/>
                  <a:gd name="T34" fmla="*/ 0 w 18"/>
                  <a:gd name="T35" fmla="*/ 1 h 7"/>
                  <a:gd name="T36" fmla="*/ 0 w 18"/>
                  <a:gd name="T37" fmla="*/ 1 h 7"/>
                  <a:gd name="T38" fmla="*/ 0 w 18"/>
                  <a:gd name="T39" fmla="*/ 1 h 7"/>
                  <a:gd name="T40" fmla="*/ 0 w 18"/>
                  <a:gd name="T41" fmla="*/ 1 h 7"/>
                  <a:gd name="T42" fmla="*/ 0 w 18"/>
                  <a:gd name="T43" fmla="*/ 1 h 7"/>
                  <a:gd name="T44" fmla="*/ 0 w 18"/>
                  <a:gd name="T45" fmla="*/ 1 h 7"/>
                  <a:gd name="T46" fmla="*/ 0 w 18"/>
                  <a:gd name="T47" fmla="*/ 1 h 7"/>
                  <a:gd name="T48" fmla="*/ 0 w 18"/>
                  <a:gd name="T49" fmla="*/ 1 h 7"/>
                  <a:gd name="T50" fmla="*/ 0 w 18"/>
                  <a:gd name="T51" fmla="*/ 1 h 7"/>
                  <a:gd name="T52" fmla="*/ 0 w 18"/>
                  <a:gd name="T53" fmla="*/ 1 h 7"/>
                  <a:gd name="T54" fmla="*/ 0 w 18"/>
                  <a:gd name="T55" fmla="*/ 1 h 7"/>
                  <a:gd name="T56" fmla="*/ 0 w 18"/>
                  <a:gd name="T57" fmla="*/ 1 h 7"/>
                  <a:gd name="T58" fmla="*/ 0 w 18"/>
                  <a:gd name="T59" fmla="*/ 1 h 7"/>
                  <a:gd name="T60" fmla="*/ 0 w 18"/>
                  <a:gd name="T61" fmla="*/ 1 h 7"/>
                  <a:gd name="T62" fmla="*/ 0 w 18"/>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
                  <a:gd name="T97" fmla="*/ 0 h 7"/>
                  <a:gd name="T98" fmla="*/ 18 w 18"/>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 h="7">
                    <a:moveTo>
                      <a:pt x="18" y="3"/>
                    </a:moveTo>
                    <a:lnTo>
                      <a:pt x="15" y="0"/>
                    </a:lnTo>
                    <a:lnTo>
                      <a:pt x="10" y="0"/>
                    </a:lnTo>
                    <a:lnTo>
                      <a:pt x="3" y="0"/>
                    </a:lnTo>
                    <a:lnTo>
                      <a:pt x="2" y="0"/>
                    </a:lnTo>
                    <a:lnTo>
                      <a:pt x="0" y="0"/>
                    </a:lnTo>
                    <a:lnTo>
                      <a:pt x="0" y="3"/>
                    </a:lnTo>
                    <a:lnTo>
                      <a:pt x="2" y="3"/>
                    </a:lnTo>
                    <a:lnTo>
                      <a:pt x="3" y="3"/>
                    </a:lnTo>
                    <a:lnTo>
                      <a:pt x="10" y="7"/>
                    </a:lnTo>
                    <a:lnTo>
                      <a:pt x="10" y="3"/>
                    </a:lnTo>
                    <a:lnTo>
                      <a:pt x="15" y="3"/>
                    </a:lnTo>
                    <a:lnTo>
                      <a:pt x="18"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89" name="Freeform 67"/>
              <p:cNvSpPr>
                <a:spLocks/>
              </p:cNvSpPr>
              <p:nvPr/>
            </p:nvSpPr>
            <p:spPr bwMode="auto">
              <a:xfrm>
                <a:off x="1960" y="1408"/>
                <a:ext cx="4" cy="10"/>
              </a:xfrm>
              <a:custGeom>
                <a:avLst/>
                <a:gdLst>
                  <a:gd name="T0" fmla="*/ 0 w 9"/>
                  <a:gd name="T1" fmla="*/ 1 h 20"/>
                  <a:gd name="T2" fmla="*/ 0 w 9"/>
                  <a:gd name="T3" fmla="*/ 1 h 20"/>
                  <a:gd name="T4" fmla="*/ 0 w 9"/>
                  <a:gd name="T5" fmla="*/ 1 h 20"/>
                  <a:gd name="T6" fmla="*/ 0 w 9"/>
                  <a:gd name="T7" fmla="*/ 1 h 20"/>
                  <a:gd name="T8" fmla="*/ 0 w 9"/>
                  <a:gd name="T9" fmla="*/ 0 h 20"/>
                  <a:gd name="T10" fmla="*/ 0 w 9"/>
                  <a:gd name="T11" fmla="*/ 0 h 20"/>
                  <a:gd name="T12" fmla="*/ 0 w 9"/>
                  <a:gd name="T13" fmla="*/ 0 h 20"/>
                  <a:gd name="T14" fmla="*/ 0 w 9"/>
                  <a:gd name="T15" fmla="*/ 0 h 20"/>
                  <a:gd name="T16" fmla="*/ 0 w 9"/>
                  <a:gd name="T17" fmla="*/ 0 h 20"/>
                  <a:gd name="T18" fmla="*/ 0 w 9"/>
                  <a:gd name="T19" fmla="*/ 0 h 20"/>
                  <a:gd name="T20" fmla="*/ 0 w 9"/>
                  <a:gd name="T21" fmla="*/ 0 h 20"/>
                  <a:gd name="T22" fmla="*/ 0 w 9"/>
                  <a:gd name="T23" fmla="*/ 0 h 20"/>
                  <a:gd name="T24" fmla="*/ 0 w 9"/>
                  <a:gd name="T25" fmla="*/ 1 h 20"/>
                  <a:gd name="T26" fmla="*/ 0 w 9"/>
                  <a:gd name="T27" fmla="*/ 1 h 20"/>
                  <a:gd name="T28" fmla="*/ 0 w 9"/>
                  <a:gd name="T29" fmla="*/ 1 h 20"/>
                  <a:gd name="T30" fmla="*/ 0 w 9"/>
                  <a:gd name="T31" fmla="*/ 1 h 20"/>
                  <a:gd name="T32" fmla="*/ 0 w 9"/>
                  <a:gd name="T33" fmla="*/ 1 h 20"/>
                  <a:gd name="T34" fmla="*/ 0 w 9"/>
                  <a:gd name="T35" fmla="*/ 1 h 20"/>
                  <a:gd name="T36" fmla="*/ 0 w 9"/>
                  <a:gd name="T37" fmla="*/ 1 h 20"/>
                  <a:gd name="T38" fmla="*/ 0 w 9"/>
                  <a:gd name="T39" fmla="*/ 1 h 20"/>
                  <a:gd name="T40" fmla="*/ 0 w 9"/>
                  <a:gd name="T41" fmla="*/ 1 h 20"/>
                  <a:gd name="T42" fmla="*/ 0 w 9"/>
                  <a:gd name="T43" fmla="*/ 1 h 20"/>
                  <a:gd name="T44" fmla="*/ 0 w 9"/>
                  <a:gd name="T45" fmla="*/ 1 h 20"/>
                  <a:gd name="T46" fmla="*/ 0 w 9"/>
                  <a:gd name="T47" fmla="*/ 1 h 20"/>
                  <a:gd name="T48" fmla="*/ 0 w 9"/>
                  <a:gd name="T49" fmla="*/ 1 h 20"/>
                  <a:gd name="T50" fmla="*/ 0 w 9"/>
                  <a:gd name="T51" fmla="*/ 1 h 20"/>
                  <a:gd name="T52" fmla="*/ 0 w 9"/>
                  <a:gd name="T53" fmla="*/ 1 h 20"/>
                  <a:gd name="T54" fmla="*/ 0 w 9"/>
                  <a:gd name="T55" fmla="*/ 1 h 20"/>
                  <a:gd name="T56" fmla="*/ 0 w 9"/>
                  <a:gd name="T57" fmla="*/ 1 h 20"/>
                  <a:gd name="T58" fmla="*/ 0 w 9"/>
                  <a:gd name="T59" fmla="*/ 1 h 20"/>
                  <a:gd name="T60" fmla="*/ 0 w 9"/>
                  <a:gd name="T61" fmla="*/ 1 h 20"/>
                  <a:gd name="T62" fmla="*/ 0 w 9"/>
                  <a:gd name="T63" fmla="*/ 1 h 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20"/>
                  <a:gd name="T98" fmla="*/ 9 w 9"/>
                  <a:gd name="T99" fmla="*/ 20 h 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20">
                    <a:moveTo>
                      <a:pt x="9" y="10"/>
                    </a:moveTo>
                    <a:lnTo>
                      <a:pt x="6" y="5"/>
                    </a:lnTo>
                    <a:lnTo>
                      <a:pt x="6" y="3"/>
                    </a:lnTo>
                    <a:lnTo>
                      <a:pt x="4" y="0"/>
                    </a:lnTo>
                    <a:lnTo>
                      <a:pt x="0" y="0"/>
                    </a:lnTo>
                    <a:lnTo>
                      <a:pt x="0" y="3"/>
                    </a:lnTo>
                    <a:lnTo>
                      <a:pt x="0" y="5"/>
                    </a:lnTo>
                    <a:lnTo>
                      <a:pt x="0" y="10"/>
                    </a:lnTo>
                    <a:lnTo>
                      <a:pt x="0" y="16"/>
                    </a:lnTo>
                    <a:lnTo>
                      <a:pt x="4" y="20"/>
                    </a:lnTo>
                    <a:lnTo>
                      <a:pt x="4" y="16"/>
                    </a:lnTo>
                    <a:lnTo>
                      <a:pt x="6" y="16"/>
                    </a:lnTo>
                    <a:lnTo>
                      <a:pt x="6" y="10"/>
                    </a:lnTo>
                    <a:lnTo>
                      <a:pt x="9" y="1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0" name="Freeform 68"/>
              <p:cNvSpPr>
                <a:spLocks/>
              </p:cNvSpPr>
              <p:nvPr/>
            </p:nvSpPr>
            <p:spPr bwMode="auto">
              <a:xfrm>
                <a:off x="2012" y="1444"/>
                <a:ext cx="2" cy="6"/>
              </a:xfrm>
              <a:custGeom>
                <a:avLst/>
                <a:gdLst>
                  <a:gd name="T0" fmla="*/ 0 w 5"/>
                  <a:gd name="T1" fmla="*/ 0 h 11"/>
                  <a:gd name="T2" fmla="*/ 0 w 5"/>
                  <a:gd name="T3" fmla="*/ 0 h 11"/>
                  <a:gd name="T4" fmla="*/ 0 w 5"/>
                  <a:gd name="T5" fmla="*/ 0 h 11"/>
                  <a:gd name="T6" fmla="*/ 0 w 5"/>
                  <a:gd name="T7" fmla="*/ 0 h 11"/>
                  <a:gd name="T8" fmla="*/ 0 w 5"/>
                  <a:gd name="T9" fmla="*/ 0 h 11"/>
                  <a:gd name="T10" fmla="*/ 0 w 5"/>
                  <a:gd name="T11" fmla="*/ 0 h 11"/>
                  <a:gd name="T12" fmla="*/ 0 w 5"/>
                  <a:gd name="T13" fmla="*/ 0 h 11"/>
                  <a:gd name="T14" fmla="*/ 0 w 5"/>
                  <a:gd name="T15" fmla="*/ 0 h 11"/>
                  <a:gd name="T16" fmla="*/ 0 w 5"/>
                  <a:gd name="T17" fmla="*/ 0 h 11"/>
                  <a:gd name="T18" fmla="*/ 0 w 5"/>
                  <a:gd name="T19" fmla="*/ 0 h 11"/>
                  <a:gd name="T20" fmla="*/ 0 w 5"/>
                  <a:gd name="T21" fmla="*/ 0 h 11"/>
                  <a:gd name="T22" fmla="*/ 0 w 5"/>
                  <a:gd name="T23" fmla="*/ 0 h 11"/>
                  <a:gd name="T24" fmla="*/ 0 w 5"/>
                  <a:gd name="T25" fmla="*/ 0 h 11"/>
                  <a:gd name="T26" fmla="*/ 0 w 5"/>
                  <a:gd name="T27" fmla="*/ 0 h 11"/>
                  <a:gd name="T28" fmla="*/ 0 w 5"/>
                  <a:gd name="T29" fmla="*/ 0 h 11"/>
                  <a:gd name="T30" fmla="*/ 0 w 5"/>
                  <a:gd name="T31" fmla="*/ 0 h 11"/>
                  <a:gd name="T32" fmla="*/ 0 w 5"/>
                  <a:gd name="T33" fmla="*/ 1 h 11"/>
                  <a:gd name="T34" fmla="*/ 0 w 5"/>
                  <a:gd name="T35" fmla="*/ 1 h 11"/>
                  <a:gd name="T36" fmla="*/ 0 w 5"/>
                  <a:gd name="T37" fmla="*/ 1 h 11"/>
                  <a:gd name="T38" fmla="*/ 0 w 5"/>
                  <a:gd name="T39" fmla="*/ 1 h 11"/>
                  <a:gd name="T40" fmla="*/ 0 w 5"/>
                  <a:gd name="T41" fmla="*/ 1 h 11"/>
                  <a:gd name="T42" fmla="*/ 0 w 5"/>
                  <a:gd name="T43" fmla="*/ 1 h 11"/>
                  <a:gd name="T44" fmla="*/ 0 w 5"/>
                  <a:gd name="T45" fmla="*/ 1 h 11"/>
                  <a:gd name="T46" fmla="*/ 0 w 5"/>
                  <a:gd name="T47" fmla="*/ 1 h 11"/>
                  <a:gd name="T48" fmla="*/ 0 w 5"/>
                  <a:gd name="T49" fmla="*/ 1 h 11"/>
                  <a:gd name="T50" fmla="*/ 0 w 5"/>
                  <a:gd name="T51" fmla="*/ 1 h 11"/>
                  <a:gd name="T52" fmla="*/ 0 w 5"/>
                  <a:gd name="T53" fmla="*/ 1 h 11"/>
                  <a:gd name="T54" fmla="*/ 0 w 5"/>
                  <a:gd name="T55" fmla="*/ 1 h 11"/>
                  <a:gd name="T56" fmla="*/ 0 w 5"/>
                  <a:gd name="T57" fmla="*/ 1 h 11"/>
                  <a:gd name="T58" fmla="*/ 0 w 5"/>
                  <a:gd name="T59" fmla="*/ 1 h 11"/>
                  <a:gd name="T60" fmla="*/ 0 w 5"/>
                  <a:gd name="T61" fmla="*/ 1 h 11"/>
                  <a:gd name="T62" fmla="*/ 0 w 5"/>
                  <a:gd name="T63" fmla="*/ 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11"/>
                  <a:gd name="T98" fmla="*/ 5 w 5"/>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11">
                    <a:moveTo>
                      <a:pt x="5" y="6"/>
                    </a:moveTo>
                    <a:lnTo>
                      <a:pt x="2" y="0"/>
                    </a:lnTo>
                    <a:lnTo>
                      <a:pt x="0" y="0"/>
                    </a:lnTo>
                    <a:lnTo>
                      <a:pt x="0" y="6"/>
                    </a:lnTo>
                    <a:lnTo>
                      <a:pt x="0" y="8"/>
                    </a:lnTo>
                    <a:lnTo>
                      <a:pt x="2" y="11"/>
                    </a:lnTo>
                    <a:lnTo>
                      <a:pt x="2" y="8"/>
                    </a:lnTo>
                    <a:lnTo>
                      <a:pt x="2" y="6"/>
                    </a:lnTo>
                    <a:lnTo>
                      <a:pt x="5"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1" name="Freeform 69"/>
              <p:cNvSpPr>
                <a:spLocks/>
              </p:cNvSpPr>
              <p:nvPr/>
            </p:nvSpPr>
            <p:spPr bwMode="auto">
              <a:xfrm>
                <a:off x="1884" y="1395"/>
                <a:ext cx="10" cy="30"/>
              </a:xfrm>
              <a:custGeom>
                <a:avLst/>
                <a:gdLst>
                  <a:gd name="T0" fmla="*/ 1 w 20"/>
                  <a:gd name="T1" fmla="*/ 0 h 60"/>
                  <a:gd name="T2" fmla="*/ 0 w 20"/>
                  <a:gd name="T3" fmla="*/ 1 h 60"/>
                  <a:gd name="T4" fmla="*/ 0 w 20"/>
                  <a:gd name="T5" fmla="*/ 1 h 60"/>
                  <a:gd name="T6" fmla="*/ 1 w 20"/>
                  <a:gd name="T7" fmla="*/ 1 h 60"/>
                  <a:gd name="T8" fmla="*/ 1 w 20"/>
                  <a:gd name="T9" fmla="*/ 1 h 60"/>
                  <a:gd name="T10" fmla="*/ 1 w 20"/>
                  <a:gd name="T11" fmla="*/ 1 h 60"/>
                  <a:gd name="T12" fmla="*/ 1 w 20"/>
                  <a:gd name="T13" fmla="*/ 1 h 60"/>
                  <a:gd name="T14" fmla="*/ 1 w 20"/>
                  <a:gd name="T15" fmla="*/ 1 h 60"/>
                  <a:gd name="T16" fmla="*/ 1 w 20"/>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60"/>
                  <a:gd name="T29" fmla="*/ 20 w 2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60">
                    <a:moveTo>
                      <a:pt x="9" y="0"/>
                    </a:moveTo>
                    <a:lnTo>
                      <a:pt x="0" y="5"/>
                    </a:lnTo>
                    <a:lnTo>
                      <a:pt x="0" y="43"/>
                    </a:lnTo>
                    <a:lnTo>
                      <a:pt x="4" y="60"/>
                    </a:lnTo>
                    <a:lnTo>
                      <a:pt x="11" y="58"/>
                    </a:lnTo>
                    <a:lnTo>
                      <a:pt x="9" y="45"/>
                    </a:lnTo>
                    <a:lnTo>
                      <a:pt x="14" y="39"/>
                    </a:lnTo>
                    <a:lnTo>
                      <a:pt x="20" y="19"/>
                    </a:lnTo>
                    <a:lnTo>
                      <a:pt x="9"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2" name="Freeform 70"/>
              <p:cNvSpPr>
                <a:spLocks/>
              </p:cNvSpPr>
              <p:nvPr/>
            </p:nvSpPr>
            <p:spPr bwMode="auto">
              <a:xfrm>
                <a:off x="1903" y="1445"/>
                <a:ext cx="24" cy="22"/>
              </a:xfrm>
              <a:custGeom>
                <a:avLst/>
                <a:gdLst>
                  <a:gd name="T0" fmla="*/ 1 w 48"/>
                  <a:gd name="T1" fmla="*/ 0 h 42"/>
                  <a:gd name="T2" fmla="*/ 1 w 48"/>
                  <a:gd name="T3" fmla="*/ 1 h 42"/>
                  <a:gd name="T4" fmla="*/ 0 w 48"/>
                  <a:gd name="T5" fmla="*/ 1 h 42"/>
                  <a:gd name="T6" fmla="*/ 1 w 48"/>
                  <a:gd name="T7" fmla="*/ 1 h 42"/>
                  <a:gd name="T8" fmla="*/ 1 w 48"/>
                  <a:gd name="T9" fmla="*/ 1 h 42"/>
                  <a:gd name="T10" fmla="*/ 1 w 48"/>
                  <a:gd name="T11" fmla="*/ 1 h 42"/>
                  <a:gd name="T12" fmla="*/ 1 w 48"/>
                  <a:gd name="T13" fmla="*/ 1 h 42"/>
                  <a:gd name="T14" fmla="*/ 1 w 48"/>
                  <a:gd name="T15" fmla="*/ 1 h 42"/>
                  <a:gd name="T16" fmla="*/ 1 w 48"/>
                  <a:gd name="T17" fmla="*/ 1 h 42"/>
                  <a:gd name="T18" fmla="*/ 1 w 48"/>
                  <a:gd name="T19" fmla="*/ 1 h 42"/>
                  <a:gd name="T20" fmla="*/ 1 w 48"/>
                  <a:gd name="T21" fmla="*/ 1 h 42"/>
                  <a:gd name="T22" fmla="*/ 1 w 48"/>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42"/>
                  <a:gd name="T38" fmla="*/ 48 w 48"/>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42">
                    <a:moveTo>
                      <a:pt x="7" y="0"/>
                    </a:moveTo>
                    <a:lnTo>
                      <a:pt x="2" y="5"/>
                    </a:lnTo>
                    <a:lnTo>
                      <a:pt x="0" y="14"/>
                    </a:lnTo>
                    <a:lnTo>
                      <a:pt x="2" y="27"/>
                    </a:lnTo>
                    <a:lnTo>
                      <a:pt x="14" y="37"/>
                    </a:lnTo>
                    <a:lnTo>
                      <a:pt x="24" y="27"/>
                    </a:lnTo>
                    <a:lnTo>
                      <a:pt x="32" y="32"/>
                    </a:lnTo>
                    <a:lnTo>
                      <a:pt x="34" y="42"/>
                    </a:lnTo>
                    <a:lnTo>
                      <a:pt x="43" y="39"/>
                    </a:lnTo>
                    <a:lnTo>
                      <a:pt x="48" y="32"/>
                    </a:lnTo>
                    <a:lnTo>
                      <a:pt x="34" y="19"/>
                    </a:lnTo>
                    <a:lnTo>
                      <a:pt x="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3" name="Freeform 71"/>
              <p:cNvSpPr>
                <a:spLocks/>
              </p:cNvSpPr>
              <p:nvPr/>
            </p:nvSpPr>
            <p:spPr bwMode="auto">
              <a:xfrm>
                <a:off x="1953" y="1435"/>
                <a:ext cx="112" cy="41"/>
              </a:xfrm>
              <a:custGeom>
                <a:avLst/>
                <a:gdLst>
                  <a:gd name="T0" fmla="*/ 1 w 224"/>
                  <a:gd name="T1" fmla="*/ 1 h 82"/>
                  <a:gd name="T2" fmla="*/ 1 w 224"/>
                  <a:gd name="T3" fmla="*/ 1 h 82"/>
                  <a:gd name="T4" fmla="*/ 1 w 224"/>
                  <a:gd name="T5" fmla="*/ 1 h 82"/>
                  <a:gd name="T6" fmla="*/ 1 w 224"/>
                  <a:gd name="T7" fmla="*/ 1 h 82"/>
                  <a:gd name="T8" fmla="*/ 1 w 224"/>
                  <a:gd name="T9" fmla="*/ 1 h 82"/>
                  <a:gd name="T10" fmla="*/ 1 w 224"/>
                  <a:gd name="T11" fmla="*/ 1 h 82"/>
                  <a:gd name="T12" fmla="*/ 1 w 224"/>
                  <a:gd name="T13" fmla="*/ 1 h 82"/>
                  <a:gd name="T14" fmla="*/ 1 w 224"/>
                  <a:gd name="T15" fmla="*/ 1 h 82"/>
                  <a:gd name="T16" fmla="*/ 1 w 224"/>
                  <a:gd name="T17" fmla="*/ 1 h 82"/>
                  <a:gd name="T18" fmla="*/ 1 w 224"/>
                  <a:gd name="T19" fmla="*/ 1 h 82"/>
                  <a:gd name="T20" fmla="*/ 1 w 224"/>
                  <a:gd name="T21" fmla="*/ 1 h 82"/>
                  <a:gd name="T22" fmla="*/ 1 w 224"/>
                  <a:gd name="T23" fmla="*/ 1 h 82"/>
                  <a:gd name="T24" fmla="*/ 1 w 224"/>
                  <a:gd name="T25" fmla="*/ 1 h 82"/>
                  <a:gd name="T26" fmla="*/ 1 w 224"/>
                  <a:gd name="T27" fmla="*/ 1 h 82"/>
                  <a:gd name="T28" fmla="*/ 1 w 224"/>
                  <a:gd name="T29" fmla="*/ 1 h 82"/>
                  <a:gd name="T30" fmla="*/ 1 w 224"/>
                  <a:gd name="T31" fmla="*/ 1 h 82"/>
                  <a:gd name="T32" fmla="*/ 1 w 224"/>
                  <a:gd name="T33" fmla="*/ 1 h 82"/>
                  <a:gd name="T34" fmla="*/ 1 w 224"/>
                  <a:gd name="T35" fmla="*/ 1 h 82"/>
                  <a:gd name="T36" fmla="*/ 1 w 224"/>
                  <a:gd name="T37" fmla="*/ 1 h 82"/>
                  <a:gd name="T38" fmla="*/ 1 w 224"/>
                  <a:gd name="T39" fmla="*/ 1 h 82"/>
                  <a:gd name="T40" fmla="*/ 1 w 224"/>
                  <a:gd name="T41" fmla="*/ 1 h 82"/>
                  <a:gd name="T42" fmla="*/ 1 w 224"/>
                  <a:gd name="T43" fmla="*/ 1 h 82"/>
                  <a:gd name="T44" fmla="*/ 1 w 224"/>
                  <a:gd name="T45" fmla="*/ 0 h 82"/>
                  <a:gd name="T46" fmla="*/ 0 w 224"/>
                  <a:gd name="T47" fmla="*/ 1 h 82"/>
                  <a:gd name="T48" fmla="*/ 1 w 224"/>
                  <a:gd name="T49" fmla="*/ 1 h 82"/>
                  <a:gd name="T50" fmla="*/ 1 w 224"/>
                  <a:gd name="T51" fmla="*/ 1 h 82"/>
                  <a:gd name="T52" fmla="*/ 1 w 224"/>
                  <a:gd name="T53" fmla="*/ 1 h 82"/>
                  <a:gd name="T54" fmla="*/ 1 w 224"/>
                  <a:gd name="T55" fmla="*/ 1 h 82"/>
                  <a:gd name="T56" fmla="*/ 1 w 224"/>
                  <a:gd name="T57" fmla="*/ 1 h 82"/>
                  <a:gd name="T58" fmla="*/ 1 w 224"/>
                  <a:gd name="T59" fmla="*/ 1 h 82"/>
                  <a:gd name="T60" fmla="*/ 1 w 224"/>
                  <a:gd name="T61" fmla="*/ 1 h 82"/>
                  <a:gd name="T62" fmla="*/ 1 w 224"/>
                  <a:gd name="T63" fmla="*/ 1 h 82"/>
                  <a:gd name="T64" fmla="*/ 1 w 224"/>
                  <a:gd name="T65" fmla="*/ 1 h 82"/>
                  <a:gd name="T66" fmla="*/ 1 w 224"/>
                  <a:gd name="T67" fmla="*/ 1 h 82"/>
                  <a:gd name="T68" fmla="*/ 1 w 224"/>
                  <a:gd name="T69" fmla="*/ 1 h 82"/>
                  <a:gd name="T70" fmla="*/ 1 w 224"/>
                  <a:gd name="T71" fmla="*/ 1 h 82"/>
                  <a:gd name="T72" fmla="*/ 1 w 224"/>
                  <a:gd name="T73" fmla="*/ 1 h 82"/>
                  <a:gd name="T74" fmla="*/ 1 w 224"/>
                  <a:gd name="T75" fmla="*/ 1 h 82"/>
                  <a:gd name="T76" fmla="*/ 1 w 224"/>
                  <a:gd name="T77" fmla="*/ 1 h 82"/>
                  <a:gd name="T78" fmla="*/ 1 w 224"/>
                  <a:gd name="T79" fmla="*/ 1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4"/>
                  <a:gd name="T121" fmla="*/ 0 h 82"/>
                  <a:gd name="T122" fmla="*/ 224 w 224"/>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4" h="82">
                    <a:moveTo>
                      <a:pt x="224" y="50"/>
                    </a:moveTo>
                    <a:lnTo>
                      <a:pt x="215" y="50"/>
                    </a:lnTo>
                    <a:lnTo>
                      <a:pt x="202" y="58"/>
                    </a:lnTo>
                    <a:lnTo>
                      <a:pt x="185" y="58"/>
                    </a:lnTo>
                    <a:lnTo>
                      <a:pt x="173" y="67"/>
                    </a:lnTo>
                    <a:lnTo>
                      <a:pt x="154" y="63"/>
                    </a:lnTo>
                    <a:lnTo>
                      <a:pt x="145" y="61"/>
                    </a:lnTo>
                    <a:lnTo>
                      <a:pt x="145" y="50"/>
                    </a:lnTo>
                    <a:lnTo>
                      <a:pt x="144" y="39"/>
                    </a:lnTo>
                    <a:lnTo>
                      <a:pt x="131" y="39"/>
                    </a:lnTo>
                    <a:lnTo>
                      <a:pt x="119" y="45"/>
                    </a:lnTo>
                    <a:lnTo>
                      <a:pt x="124" y="55"/>
                    </a:lnTo>
                    <a:lnTo>
                      <a:pt x="127" y="60"/>
                    </a:lnTo>
                    <a:lnTo>
                      <a:pt x="117" y="61"/>
                    </a:lnTo>
                    <a:lnTo>
                      <a:pt x="108" y="58"/>
                    </a:lnTo>
                    <a:lnTo>
                      <a:pt x="96" y="55"/>
                    </a:lnTo>
                    <a:lnTo>
                      <a:pt x="87" y="52"/>
                    </a:lnTo>
                    <a:lnTo>
                      <a:pt x="71" y="45"/>
                    </a:lnTo>
                    <a:lnTo>
                      <a:pt x="61" y="31"/>
                    </a:lnTo>
                    <a:lnTo>
                      <a:pt x="54" y="24"/>
                    </a:lnTo>
                    <a:lnTo>
                      <a:pt x="37" y="22"/>
                    </a:lnTo>
                    <a:lnTo>
                      <a:pt x="17" y="9"/>
                    </a:lnTo>
                    <a:lnTo>
                      <a:pt x="8" y="0"/>
                    </a:lnTo>
                    <a:lnTo>
                      <a:pt x="0" y="3"/>
                    </a:lnTo>
                    <a:lnTo>
                      <a:pt x="5" y="11"/>
                    </a:lnTo>
                    <a:lnTo>
                      <a:pt x="19" y="24"/>
                    </a:lnTo>
                    <a:lnTo>
                      <a:pt x="37" y="31"/>
                    </a:lnTo>
                    <a:lnTo>
                      <a:pt x="45" y="40"/>
                    </a:lnTo>
                    <a:lnTo>
                      <a:pt x="80" y="55"/>
                    </a:lnTo>
                    <a:lnTo>
                      <a:pt x="93" y="74"/>
                    </a:lnTo>
                    <a:lnTo>
                      <a:pt x="101" y="81"/>
                    </a:lnTo>
                    <a:lnTo>
                      <a:pt x="112" y="76"/>
                    </a:lnTo>
                    <a:lnTo>
                      <a:pt x="134" y="78"/>
                    </a:lnTo>
                    <a:lnTo>
                      <a:pt x="139" y="82"/>
                    </a:lnTo>
                    <a:lnTo>
                      <a:pt x="161" y="73"/>
                    </a:lnTo>
                    <a:lnTo>
                      <a:pt x="178" y="71"/>
                    </a:lnTo>
                    <a:lnTo>
                      <a:pt x="192" y="65"/>
                    </a:lnTo>
                    <a:lnTo>
                      <a:pt x="210" y="63"/>
                    </a:lnTo>
                    <a:lnTo>
                      <a:pt x="217" y="61"/>
                    </a:lnTo>
                    <a:lnTo>
                      <a:pt x="224" y="5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4" name="Freeform 72"/>
              <p:cNvSpPr>
                <a:spLocks/>
              </p:cNvSpPr>
              <p:nvPr/>
            </p:nvSpPr>
            <p:spPr bwMode="auto">
              <a:xfrm>
                <a:off x="2069" y="1463"/>
                <a:ext cx="5" cy="2"/>
              </a:xfrm>
              <a:custGeom>
                <a:avLst/>
                <a:gdLst>
                  <a:gd name="T0" fmla="*/ 1 w 10"/>
                  <a:gd name="T1" fmla="*/ 0 h 5"/>
                  <a:gd name="T2" fmla="*/ 1 w 10"/>
                  <a:gd name="T3" fmla="*/ 0 h 5"/>
                  <a:gd name="T4" fmla="*/ 1 w 10"/>
                  <a:gd name="T5" fmla="*/ 0 h 5"/>
                  <a:gd name="T6" fmla="*/ 1 w 10"/>
                  <a:gd name="T7" fmla="*/ 0 h 5"/>
                  <a:gd name="T8" fmla="*/ 1 w 10"/>
                  <a:gd name="T9" fmla="*/ 0 h 5"/>
                  <a:gd name="T10" fmla="*/ 1 w 10"/>
                  <a:gd name="T11" fmla="*/ 0 h 5"/>
                  <a:gd name="T12" fmla="*/ 1 w 10"/>
                  <a:gd name="T13" fmla="*/ 0 h 5"/>
                  <a:gd name="T14" fmla="*/ 1 w 10"/>
                  <a:gd name="T15" fmla="*/ 0 h 5"/>
                  <a:gd name="T16" fmla="*/ 0 w 10"/>
                  <a:gd name="T17" fmla="*/ 0 h 5"/>
                  <a:gd name="T18" fmla="*/ 0 w 10"/>
                  <a:gd name="T19" fmla="*/ 0 h 5"/>
                  <a:gd name="T20" fmla="*/ 0 w 10"/>
                  <a:gd name="T21" fmla="*/ 0 h 5"/>
                  <a:gd name="T22" fmla="*/ 0 w 10"/>
                  <a:gd name="T23" fmla="*/ 0 h 5"/>
                  <a:gd name="T24" fmla="*/ 0 w 10"/>
                  <a:gd name="T25" fmla="*/ 0 h 5"/>
                  <a:gd name="T26" fmla="*/ 0 w 10"/>
                  <a:gd name="T27" fmla="*/ 0 h 5"/>
                  <a:gd name="T28" fmla="*/ 0 w 10"/>
                  <a:gd name="T29" fmla="*/ 0 h 5"/>
                  <a:gd name="T30" fmla="*/ 0 w 10"/>
                  <a:gd name="T31" fmla="*/ 0 h 5"/>
                  <a:gd name="T32" fmla="*/ 0 w 10"/>
                  <a:gd name="T33" fmla="*/ 0 h 5"/>
                  <a:gd name="T34" fmla="*/ 0 w 10"/>
                  <a:gd name="T35" fmla="*/ 0 h 5"/>
                  <a:gd name="T36" fmla="*/ 0 w 10"/>
                  <a:gd name="T37" fmla="*/ 0 h 5"/>
                  <a:gd name="T38" fmla="*/ 0 w 10"/>
                  <a:gd name="T39" fmla="*/ 0 h 5"/>
                  <a:gd name="T40" fmla="*/ 0 w 10"/>
                  <a:gd name="T41" fmla="*/ 0 h 5"/>
                  <a:gd name="T42" fmla="*/ 0 w 10"/>
                  <a:gd name="T43" fmla="*/ 0 h 5"/>
                  <a:gd name="T44" fmla="*/ 0 w 10"/>
                  <a:gd name="T45" fmla="*/ 0 h 5"/>
                  <a:gd name="T46" fmla="*/ 0 w 10"/>
                  <a:gd name="T47" fmla="*/ 0 h 5"/>
                  <a:gd name="T48" fmla="*/ 1 w 10"/>
                  <a:gd name="T49" fmla="*/ 0 h 5"/>
                  <a:gd name="T50" fmla="*/ 1 w 10"/>
                  <a:gd name="T51" fmla="*/ 0 h 5"/>
                  <a:gd name="T52" fmla="*/ 1 w 10"/>
                  <a:gd name="T53" fmla="*/ 0 h 5"/>
                  <a:gd name="T54" fmla="*/ 1 w 10"/>
                  <a:gd name="T55" fmla="*/ 0 h 5"/>
                  <a:gd name="T56" fmla="*/ 1 w 10"/>
                  <a:gd name="T57" fmla="*/ 0 h 5"/>
                  <a:gd name="T58" fmla="*/ 1 w 10"/>
                  <a:gd name="T59" fmla="*/ 0 h 5"/>
                  <a:gd name="T60" fmla="*/ 1 w 10"/>
                  <a:gd name="T61" fmla="*/ 0 h 5"/>
                  <a:gd name="T62" fmla="*/ 1 w 10"/>
                  <a:gd name="T63" fmla="*/ 0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5"/>
                  <a:gd name="T98" fmla="*/ 10 w 10"/>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5">
                    <a:moveTo>
                      <a:pt x="10" y="3"/>
                    </a:moveTo>
                    <a:lnTo>
                      <a:pt x="7" y="0"/>
                    </a:lnTo>
                    <a:lnTo>
                      <a:pt x="5" y="0"/>
                    </a:lnTo>
                    <a:lnTo>
                      <a:pt x="0" y="0"/>
                    </a:lnTo>
                    <a:lnTo>
                      <a:pt x="0" y="3"/>
                    </a:lnTo>
                    <a:lnTo>
                      <a:pt x="5" y="5"/>
                    </a:lnTo>
                    <a:lnTo>
                      <a:pt x="5" y="3"/>
                    </a:lnTo>
                    <a:lnTo>
                      <a:pt x="7" y="3"/>
                    </a:lnTo>
                    <a:lnTo>
                      <a:pt x="1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5" name="Freeform 73"/>
              <p:cNvSpPr>
                <a:spLocks/>
              </p:cNvSpPr>
              <p:nvPr/>
            </p:nvSpPr>
            <p:spPr bwMode="auto">
              <a:xfrm>
                <a:off x="1659" y="1620"/>
                <a:ext cx="8" cy="15"/>
              </a:xfrm>
              <a:custGeom>
                <a:avLst/>
                <a:gdLst>
                  <a:gd name="T0" fmla="*/ 1 w 16"/>
                  <a:gd name="T1" fmla="*/ 0 h 28"/>
                  <a:gd name="T2" fmla="*/ 1 w 16"/>
                  <a:gd name="T3" fmla="*/ 1 h 28"/>
                  <a:gd name="T4" fmla="*/ 1 w 16"/>
                  <a:gd name="T5" fmla="*/ 1 h 28"/>
                  <a:gd name="T6" fmla="*/ 1 w 16"/>
                  <a:gd name="T7" fmla="*/ 1 h 28"/>
                  <a:gd name="T8" fmla="*/ 0 w 16"/>
                  <a:gd name="T9" fmla="*/ 1 h 28"/>
                  <a:gd name="T10" fmla="*/ 0 w 16"/>
                  <a:gd name="T11" fmla="*/ 1 h 28"/>
                  <a:gd name="T12" fmla="*/ 1 w 16"/>
                  <a:gd name="T13" fmla="*/ 0 h 28"/>
                  <a:gd name="T14" fmla="*/ 0 60000 65536"/>
                  <a:gd name="T15" fmla="*/ 0 60000 65536"/>
                  <a:gd name="T16" fmla="*/ 0 60000 65536"/>
                  <a:gd name="T17" fmla="*/ 0 60000 65536"/>
                  <a:gd name="T18" fmla="*/ 0 60000 65536"/>
                  <a:gd name="T19" fmla="*/ 0 60000 65536"/>
                  <a:gd name="T20" fmla="*/ 0 60000 65536"/>
                  <a:gd name="T21" fmla="*/ 0 w 16"/>
                  <a:gd name="T22" fmla="*/ 0 h 28"/>
                  <a:gd name="T23" fmla="*/ 16 w 1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8">
                    <a:moveTo>
                      <a:pt x="14" y="0"/>
                    </a:moveTo>
                    <a:lnTo>
                      <a:pt x="16" y="2"/>
                    </a:lnTo>
                    <a:lnTo>
                      <a:pt x="14" y="13"/>
                    </a:lnTo>
                    <a:lnTo>
                      <a:pt x="11" y="26"/>
                    </a:lnTo>
                    <a:lnTo>
                      <a:pt x="0" y="28"/>
                    </a:lnTo>
                    <a:lnTo>
                      <a:pt x="0" y="18"/>
                    </a:lnTo>
                    <a:lnTo>
                      <a:pt x="1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6" name="Freeform 74"/>
              <p:cNvSpPr>
                <a:spLocks/>
              </p:cNvSpPr>
              <p:nvPr/>
            </p:nvSpPr>
            <p:spPr bwMode="auto">
              <a:xfrm>
                <a:off x="1655" y="1645"/>
                <a:ext cx="4" cy="8"/>
              </a:xfrm>
              <a:custGeom>
                <a:avLst/>
                <a:gdLst>
                  <a:gd name="T0" fmla="*/ 1 w 8"/>
                  <a:gd name="T1" fmla="*/ 0 h 15"/>
                  <a:gd name="T2" fmla="*/ 0 w 8"/>
                  <a:gd name="T3" fmla="*/ 1 h 15"/>
                  <a:gd name="T4" fmla="*/ 0 w 8"/>
                  <a:gd name="T5" fmla="*/ 1 h 15"/>
                  <a:gd name="T6" fmla="*/ 1 w 8"/>
                  <a:gd name="T7" fmla="*/ 1 h 15"/>
                  <a:gd name="T8" fmla="*/ 1 w 8"/>
                  <a:gd name="T9" fmla="*/ 0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8" y="0"/>
                    </a:moveTo>
                    <a:lnTo>
                      <a:pt x="0" y="3"/>
                    </a:lnTo>
                    <a:lnTo>
                      <a:pt x="0" y="13"/>
                    </a:lnTo>
                    <a:lnTo>
                      <a:pt x="7" y="15"/>
                    </a:lnTo>
                    <a:lnTo>
                      <a:pt x="8"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7" name="Freeform 75"/>
              <p:cNvSpPr>
                <a:spLocks/>
              </p:cNvSpPr>
              <p:nvPr/>
            </p:nvSpPr>
            <p:spPr bwMode="auto">
              <a:xfrm>
                <a:off x="1637" y="1678"/>
                <a:ext cx="10" cy="13"/>
              </a:xfrm>
              <a:custGeom>
                <a:avLst/>
                <a:gdLst>
                  <a:gd name="T0" fmla="*/ 1 w 19"/>
                  <a:gd name="T1" fmla="*/ 0 h 27"/>
                  <a:gd name="T2" fmla="*/ 1 w 19"/>
                  <a:gd name="T3" fmla="*/ 0 h 27"/>
                  <a:gd name="T4" fmla="*/ 1 w 19"/>
                  <a:gd name="T5" fmla="*/ 0 h 27"/>
                  <a:gd name="T6" fmla="*/ 0 w 19"/>
                  <a:gd name="T7" fmla="*/ 0 h 27"/>
                  <a:gd name="T8" fmla="*/ 1 w 19"/>
                  <a:gd name="T9" fmla="*/ 0 h 27"/>
                  <a:gd name="T10" fmla="*/ 1 w 19"/>
                  <a:gd name="T11" fmla="*/ 0 h 27"/>
                  <a:gd name="T12" fmla="*/ 1 w 19"/>
                  <a:gd name="T13" fmla="*/ 0 h 27"/>
                  <a:gd name="T14" fmla="*/ 1 w 19"/>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7"/>
                  <a:gd name="T26" fmla="*/ 19 w 19"/>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7">
                    <a:moveTo>
                      <a:pt x="19" y="0"/>
                    </a:moveTo>
                    <a:lnTo>
                      <a:pt x="12" y="0"/>
                    </a:lnTo>
                    <a:lnTo>
                      <a:pt x="0" y="6"/>
                    </a:lnTo>
                    <a:lnTo>
                      <a:pt x="2" y="11"/>
                    </a:lnTo>
                    <a:lnTo>
                      <a:pt x="7" y="27"/>
                    </a:lnTo>
                    <a:lnTo>
                      <a:pt x="9" y="10"/>
                    </a:lnTo>
                    <a:lnTo>
                      <a:pt x="19"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8" name="Freeform 76"/>
              <p:cNvSpPr>
                <a:spLocks/>
              </p:cNvSpPr>
              <p:nvPr/>
            </p:nvSpPr>
            <p:spPr bwMode="auto">
              <a:xfrm>
                <a:off x="1651" y="1683"/>
                <a:ext cx="25" cy="11"/>
              </a:xfrm>
              <a:custGeom>
                <a:avLst/>
                <a:gdLst>
                  <a:gd name="T0" fmla="*/ 0 w 49"/>
                  <a:gd name="T1" fmla="*/ 1 h 21"/>
                  <a:gd name="T2" fmla="*/ 1 w 49"/>
                  <a:gd name="T3" fmla="*/ 1 h 21"/>
                  <a:gd name="T4" fmla="*/ 1 w 49"/>
                  <a:gd name="T5" fmla="*/ 0 h 21"/>
                  <a:gd name="T6" fmla="*/ 1 w 49"/>
                  <a:gd name="T7" fmla="*/ 1 h 21"/>
                  <a:gd name="T8" fmla="*/ 1 w 49"/>
                  <a:gd name="T9" fmla="*/ 1 h 21"/>
                  <a:gd name="T10" fmla="*/ 1 w 49"/>
                  <a:gd name="T11" fmla="*/ 1 h 21"/>
                  <a:gd name="T12" fmla="*/ 1 w 49"/>
                  <a:gd name="T13" fmla="*/ 1 h 21"/>
                  <a:gd name="T14" fmla="*/ 1 w 49"/>
                  <a:gd name="T15" fmla="*/ 1 h 21"/>
                  <a:gd name="T16" fmla="*/ 1 w 49"/>
                  <a:gd name="T17" fmla="*/ 1 h 21"/>
                  <a:gd name="T18" fmla="*/ 1 w 49"/>
                  <a:gd name="T19" fmla="*/ 1 h 21"/>
                  <a:gd name="T20" fmla="*/ 0 w 49"/>
                  <a:gd name="T21" fmla="*/ 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21"/>
                  <a:gd name="T35" fmla="*/ 49 w 49"/>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21">
                    <a:moveTo>
                      <a:pt x="0" y="12"/>
                    </a:moveTo>
                    <a:lnTo>
                      <a:pt x="11" y="5"/>
                    </a:lnTo>
                    <a:lnTo>
                      <a:pt x="23" y="0"/>
                    </a:lnTo>
                    <a:lnTo>
                      <a:pt x="42" y="7"/>
                    </a:lnTo>
                    <a:lnTo>
                      <a:pt x="47" y="7"/>
                    </a:lnTo>
                    <a:lnTo>
                      <a:pt x="49" y="10"/>
                    </a:lnTo>
                    <a:lnTo>
                      <a:pt x="35" y="10"/>
                    </a:lnTo>
                    <a:lnTo>
                      <a:pt x="23" y="10"/>
                    </a:lnTo>
                    <a:lnTo>
                      <a:pt x="13" y="20"/>
                    </a:lnTo>
                    <a:lnTo>
                      <a:pt x="2" y="21"/>
                    </a:lnTo>
                    <a:lnTo>
                      <a:pt x="0" y="1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99" name="Freeform 77"/>
              <p:cNvSpPr>
                <a:spLocks/>
              </p:cNvSpPr>
              <p:nvPr/>
            </p:nvSpPr>
            <p:spPr bwMode="auto">
              <a:xfrm>
                <a:off x="1655" y="1665"/>
                <a:ext cx="66" cy="45"/>
              </a:xfrm>
              <a:custGeom>
                <a:avLst/>
                <a:gdLst>
                  <a:gd name="T0" fmla="*/ 0 w 131"/>
                  <a:gd name="T1" fmla="*/ 0 h 91"/>
                  <a:gd name="T2" fmla="*/ 0 w 131"/>
                  <a:gd name="T3" fmla="*/ 0 h 91"/>
                  <a:gd name="T4" fmla="*/ 1 w 131"/>
                  <a:gd name="T5" fmla="*/ 0 h 91"/>
                  <a:gd name="T6" fmla="*/ 1 w 131"/>
                  <a:gd name="T7" fmla="*/ 0 h 91"/>
                  <a:gd name="T8" fmla="*/ 1 w 131"/>
                  <a:gd name="T9" fmla="*/ 0 h 91"/>
                  <a:gd name="T10" fmla="*/ 1 w 131"/>
                  <a:gd name="T11" fmla="*/ 0 h 91"/>
                  <a:gd name="T12" fmla="*/ 1 w 131"/>
                  <a:gd name="T13" fmla="*/ 0 h 91"/>
                  <a:gd name="T14" fmla="*/ 1 w 131"/>
                  <a:gd name="T15" fmla="*/ 0 h 91"/>
                  <a:gd name="T16" fmla="*/ 1 w 131"/>
                  <a:gd name="T17" fmla="*/ 0 h 91"/>
                  <a:gd name="T18" fmla="*/ 1 w 131"/>
                  <a:gd name="T19" fmla="*/ 0 h 91"/>
                  <a:gd name="T20" fmla="*/ 1 w 131"/>
                  <a:gd name="T21" fmla="*/ 0 h 91"/>
                  <a:gd name="T22" fmla="*/ 1 w 131"/>
                  <a:gd name="T23" fmla="*/ 0 h 91"/>
                  <a:gd name="T24" fmla="*/ 1 w 131"/>
                  <a:gd name="T25" fmla="*/ 0 h 91"/>
                  <a:gd name="T26" fmla="*/ 1 w 131"/>
                  <a:gd name="T27" fmla="*/ 0 h 91"/>
                  <a:gd name="T28" fmla="*/ 1 w 131"/>
                  <a:gd name="T29" fmla="*/ 0 h 91"/>
                  <a:gd name="T30" fmla="*/ 1 w 131"/>
                  <a:gd name="T31" fmla="*/ 0 h 91"/>
                  <a:gd name="T32" fmla="*/ 1 w 131"/>
                  <a:gd name="T33" fmla="*/ 0 h 91"/>
                  <a:gd name="T34" fmla="*/ 1 w 131"/>
                  <a:gd name="T35" fmla="*/ 0 h 91"/>
                  <a:gd name="T36" fmla="*/ 1 w 131"/>
                  <a:gd name="T37" fmla="*/ 0 h 91"/>
                  <a:gd name="T38" fmla="*/ 1 w 131"/>
                  <a:gd name="T39" fmla="*/ 0 h 91"/>
                  <a:gd name="T40" fmla="*/ 1 w 131"/>
                  <a:gd name="T41" fmla="*/ 0 h 91"/>
                  <a:gd name="T42" fmla="*/ 1 w 131"/>
                  <a:gd name="T43" fmla="*/ 0 h 91"/>
                  <a:gd name="T44" fmla="*/ 1 w 131"/>
                  <a:gd name="T45" fmla="*/ 0 h 91"/>
                  <a:gd name="T46" fmla="*/ 1 w 131"/>
                  <a:gd name="T47" fmla="*/ 0 h 91"/>
                  <a:gd name="T48" fmla="*/ 1 w 131"/>
                  <a:gd name="T49" fmla="*/ 0 h 91"/>
                  <a:gd name="T50" fmla="*/ 1 w 131"/>
                  <a:gd name="T51" fmla="*/ 0 h 91"/>
                  <a:gd name="T52" fmla="*/ 1 w 131"/>
                  <a:gd name="T53" fmla="*/ 0 h 91"/>
                  <a:gd name="T54" fmla="*/ 1 w 131"/>
                  <a:gd name="T55" fmla="*/ 0 h 91"/>
                  <a:gd name="T56" fmla="*/ 0 w 131"/>
                  <a:gd name="T57" fmla="*/ 0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1"/>
                  <a:gd name="T88" fmla="*/ 0 h 91"/>
                  <a:gd name="T89" fmla="*/ 131 w 131"/>
                  <a:gd name="T90" fmla="*/ 91 h 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1" h="91">
                    <a:moveTo>
                      <a:pt x="0" y="89"/>
                    </a:moveTo>
                    <a:lnTo>
                      <a:pt x="0" y="84"/>
                    </a:lnTo>
                    <a:lnTo>
                      <a:pt x="8" y="68"/>
                    </a:lnTo>
                    <a:lnTo>
                      <a:pt x="24" y="64"/>
                    </a:lnTo>
                    <a:lnTo>
                      <a:pt x="36" y="55"/>
                    </a:lnTo>
                    <a:lnTo>
                      <a:pt x="50" y="50"/>
                    </a:lnTo>
                    <a:lnTo>
                      <a:pt x="59" y="45"/>
                    </a:lnTo>
                    <a:lnTo>
                      <a:pt x="73" y="42"/>
                    </a:lnTo>
                    <a:lnTo>
                      <a:pt x="87" y="37"/>
                    </a:lnTo>
                    <a:lnTo>
                      <a:pt x="99" y="29"/>
                    </a:lnTo>
                    <a:lnTo>
                      <a:pt x="108" y="17"/>
                    </a:lnTo>
                    <a:lnTo>
                      <a:pt x="107" y="11"/>
                    </a:lnTo>
                    <a:lnTo>
                      <a:pt x="95" y="11"/>
                    </a:lnTo>
                    <a:lnTo>
                      <a:pt x="92" y="21"/>
                    </a:lnTo>
                    <a:lnTo>
                      <a:pt x="87" y="21"/>
                    </a:lnTo>
                    <a:lnTo>
                      <a:pt x="90" y="11"/>
                    </a:lnTo>
                    <a:lnTo>
                      <a:pt x="95" y="0"/>
                    </a:lnTo>
                    <a:lnTo>
                      <a:pt x="112" y="4"/>
                    </a:lnTo>
                    <a:lnTo>
                      <a:pt x="126" y="6"/>
                    </a:lnTo>
                    <a:lnTo>
                      <a:pt x="131" y="17"/>
                    </a:lnTo>
                    <a:lnTo>
                      <a:pt x="129" y="31"/>
                    </a:lnTo>
                    <a:lnTo>
                      <a:pt x="122" y="42"/>
                    </a:lnTo>
                    <a:lnTo>
                      <a:pt x="104" y="47"/>
                    </a:lnTo>
                    <a:lnTo>
                      <a:pt x="73" y="53"/>
                    </a:lnTo>
                    <a:lnTo>
                      <a:pt x="56" y="66"/>
                    </a:lnTo>
                    <a:lnTo>
                      <a:pt x="45" y="76"/>
                    </a:lnTo>
                    <a:lnTo>
                      <a:pt x="31" y="79"/>
                    </a:lnTo>
                    <a:lnTo>
                      <a:pt x="22" y="91"/>
                    </a:lnTo>
                    <a:lnTo>
                      <a:pt x="0" y="89"/>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0" name="Freeform 78"/>
              <p:cNvSpPr>
                <a:spLocks/>
              </p:cNvSpPr>
              <p:nvPr/>
            </p:nvSpPr>
            <p:spPr bwMode="auto">
              <a:xfrm>
                <a:off x="1725" y="1640"/>
                <a:ext cx="4" cy="4"/>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w 9"/>
                  <a:gd name="T13" fmla="*/ 0 h 8"/>
                  <a:gd name="T14" fmla="*/ 0 w 9"/>
                  <a:gd name="T15" fmla="*/ 0 h 8"/>
                  <a:gd name="T16" fmla="*/ 0 w 9"/>
                  <a:gd name="T17" fmla="*/ 0 h 8"/>
                  <a:gd name="T18" fmla="*/ 0 w 9"/>
                  <a:gd name="T19" fmla="*/ 0 h 8"/>
                  <a:gd name="T20" fmla="*/ 0 w 9"/>
                  <a:gd name="T21" fmla="*/ 0 h 8"/>
                  <a:gd name="T22" fmla="*/ 0 w 9"/>
                  <a:gd name="T23" fmla="*/ 0 h 8"/>
                  <a:gd name="T24" fmla="*/ 0 w 9"/>
                  <a:gd name="T25" fmla="*/ 0 h 8"/>
                  <a:gd name="T26" fmla="*/ 0 w 9"/>
                  <a:gd name="T27" fmla="*/ 0 h 8"/>
                  <a:gd name="T28" fmla="*/ 0 w 9"/>
                  <a:gd name="T29" fmla="*/ 0 h 8"/>
                  <a:gd name="T30" fmla="*/ 0 w 9"/>
                  <a:gd name="T31" fmla="*/ 0 h 8"/>
                  <a:gd name="T32" fmla="*/ 0 w 9"/>
                  <a:gd name="T33" fmla="*/ 1 h 8"/>
                  <a:gd name="T34" fmla="*/ 0 w 9"/>
                  <a:gd name="T35" fmla="*/ 1 h 8"/>
                  <a:gd name="T36" fmla="*/ 0 w 9"/>
                  <a:gd name="T37" fmla="*/ 1 h 8"/>
                  <a:gd name="T38" fmla="*/ 0 w 9"/>
                  <a:gd name="T39" fmla="*/ 1 h 8"/>
                  <a:gd name="T40" fmla="*/ 0 w 9"/>
                  <a:gd name="T41" fmla="*/ 1 h 8"/>
                  <a:gd name="T42" fmla="*/ 0 w 9"/>
                  <a:gd name="T43" fmla="*/ 1 h 8"/>
                  <a:gd name="T44" fmla="*/ 0 w 9"/>
                  <a:gd name="T45" fmla="*/ 1 h 8"/>
                  <a:gd name="T46" fmla="*/ 0 w 9"/>
                  <a:gd name="T47" fmla="*/ 1 h 8"/>
                  <a:gd name="T48" fmla="*/ 0 w 9"/>
                  <a:gd name="T49" fmla="*/ 1 h 8"/>
                  <a:gd name="T50" fmla="*/ 0 w 9"/>
                  <a:gd name="T51" fmla="*/ 1 h 8"/>
                  <a:gd name="T52" fmla="*/ 0 w 9"/>
                  <a:gd name="T53" fmla="*/ 1 h 8"/>
                  <a:gd name="T54" fmla="*/ 0 w 9"/>
                  <a:gd name="T55" fmla="*/ 1 h 8"/>
                  <a:gd name="T56" fmla="*/ 0 w 9"/>
                  <a:gd name="T57" fmla="*/ 1 h 8"/>
                  <a:gd name="T58" fmla="*/ 0 w 9"/>
                  <a:gd name="T59" fmla="*/ 1 h 8"/>
                  <a:gd name="T60" fmla="*/ 0 w 9"/>
                  <a:gd name="T61" fmla="*/ 1 h 8"/>
                  <a:gd name="T62" fmla="*/ 0 w 9"/>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8"/>
                  <a:gd name="T98" fmla="*/ 9 w 9"/>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8">
                    <a:moveTo>
                      <a:pt x="9" y="4"/>
                    </a:moveTo>
                    <a:lnTo>
                      <a:pt x="6" y="0"/>
                    </a:lnTo>
                    <a:lnTo>
                      <a:pt x="4" y="0"/>
                    </a:lnTo>
                    <a:lnTo>
                      <a:pt x="0" y="0"/>
                    </a:lnTo>
                    <a:lnTo>
                      <a:pt x="0" y="4"/>
                    </a:lnTo>
                    <a:lnTo>
                      <a:pt x="4" y="8"/>
                    </a:lnTo>
                    <a:lnTo>
                      <a:pt x="4" y="4"/>
                    </a:lnTo>
                    <a:lnTo>
                      <a:pt x="6" y="4"/>
                    </a:lnTo>
                    <a:lnTo>
                      <a:pt x="9"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1" name="Freeform 79"/>
              <p:cNvSpPr>
                <a:spLocks/>
              </p:cNvSpPr>
              <p:nvPr/>
            </p:nvSpPr>
            <p:spPr bwMode="auto">
              <a:xfrm>
                <a:off x="1731" y="1658"/>
                <a:ext cx="60" cy="32"/>
              </a:xfrm>
              <a:custGeom>
                <a:avLst/>
                <a:gdLst>
                  <a:gd name="T0" fmla="*/ 0 w 122"/>
                  <a:gd name="T1" fmla="*/ 1 h 63"/>
                  <a:gd name="T2" fmla="*/ 0 w 122"/>
                  <a:gd name="T3" fmla="*/ 0 h 63"/>
                  <a:gd name="T4" fmla="*/ 0 w 122"/>
                  <a:gd name="T5" fmla="*/ 0 h 63"/>
                  <a:gd name="T6" fmla="*/ 0 w 122"/>
                  <a:gd name="T7" fmla="*/ 1 h 63"/>
                  <a:gd name="T8" fmla="*/ 0 w 122"/>
                  <a:gd name="T9" fmla="*/ 1 h 63"/>
                  <a:gd name="T10" fmla="*/ 0 w 122"/>
                  <a:gd name="T11" fmla="*/ 1 h 63"/>
                  <a:gd name="T12" fmla="*/ 0 w 122"/>
                  <a:gd name="T13" fmla="*/ 1 h 63"/>
                  <a:gd name="T14" fmla="*/ 0 w 122"/>
                  <a:gd name="T15" fmla="*/ 1 h 63"/>
                  <a:gd name="T16" fmla="*/ 0 w 122"/>
                  <a:gd name="T17" fmla="*/ 1 h 63"/>
                  <a:gd name="T18" fmla="*/ 0 w 122"/>
                  <a:gd name="T19" fmla="*/ 1 h 63"/>
                  <a:gd name="T20" fmla="*/ 0 w 122"/>
                  <a:gd name="T21" fmla="*/ 1 h 63"/>
                  <a:gd name="T22" fmla="*/ 0 w 122"/>
                  <a:gd name="T23" fmla="*/ 1 h 63"/>
                  <a:gd name="T24" fmla="*/ 0 w 122"/>
                  <a:gd name="T25" fmla="*/ 1 h 63"/>
                  <a:gd name="T26" fmla="*/ 0 w 122"/>
                  <a:gd name="T27" fmla="*/ 1 h 63"/>
                  <a:gd name="T28" fmla="*/ 0 w 122"/>
                  <a:gd name="T29" fmla="*/ 1 h 63"/>
                  <a:gd name="T30" fmla="*/ 0 w 122"/>
                  <a:gd name="T31" fmla="*/ 1 h 63"/>
                  <a:gd name="T32" fmla="*/ 0 w 122"/>
                  <a:gd name="T33" fmla="*/ 1 h 63"/>
                  <a:gd name="T34" fmla="*/ 0 w 122"/>
                  <a:gd name="T35" fmla="*/ 1 h 63"/>
                  <a:gd name="T36" fmla="*/ 0 w 122"/>
                  <a:gd name="T37" fmla="*/ 1 h 63"/>
                  <a:gd name="T38" fmla="*/ 0 w 122"/>
                  <a:gd name="T39" fmla="*/ 1 h 63"/>
                  <a:gd name="T40" fmla="*/ 0 w 122"/>
                  <a:gd name="T41" fmla="*/ 1 h 63"/>
                  <a:gd name="T42" fmla="*/ 0 w 122"/>
                  <a:gd name="T43" fmla="*/ 1 h 63"/>
                  <a:gd name="T44" fmla="*/ 0 w 122"/>
                  <a:gd name="T45" fmla="*/ 1 h 63"/>
                  <a:gd name="T46" fmla="*/ 0 w 122"/>
                  <a:gd name="T47" fmla="*/ 1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2"/>
                  <a:gd name="T73" fmla="*/ 0 h 63"/>
                  <a:gd name="T74" fmla="*/ 122 w 122"/>
                  <a:gd name="T75" fmla="*/ 63 h 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2" h="63">
                    <a:moveTo>
                      <a:pt x="122" y="3"/>
                    </a:moveTo>
                    <a:lnTo>
                      <a:pt x="114" y="0"/>
                    </a:lnTo>
                    <a:lnTo>
                      <a:pt x="97" y="0"/>
                    </a:lnTo>
                    <a:lnTo>
                      <a:pt x="76" y="8"/>
                    </a:lnTo>
                    <a:lnTo>
                      <a:pt x="63" y="11"/>
                    </a:lnTo>
                    <a:lnTo>
                      <a:pt x="58" y="19"/>
                    </a:lnTo>
                    <a:lnTo>
                      <a:pt x="53" y="29"/>
                    </a:lnTo>
                    <a:lnTo>
                      <a:pt x="41" y="39"/>
                    </a:lnTo>
                    <a:lnTo>
                      <a:pt x="31" y="45"/>
                    </a:lnTo>
                    <a:lnTo>
                      <a:pt x="20" y="45"/>
                    </a:lnTo>
                    <a:lnTo>
                      <a:pt x="17" y="34"/>
                    </a:lnTo>
                    <a:lnTo>
                      <a:pt x="10" y="26"/>
                    </a:lnTo>
                    <a:lnTo>
                      <a:pt x="12" y="13"/>
                    </a:lnTo>
                    <a:lnTo>
                      <a:pt x="0" y="21"/>
                    </a:lnTo>
                    <a:lnTo>
                      <a:pt x="0" y="34"/>
                    </a:lnTo>
                    <a:lnTo>
                      <a:pt x="8" y="44"/>
                    </a:lnTo>
                    <a:lnTo>
                      <a:pt x="22" y="60"/>
                    </a:lnTo>
                    <a:lnTo>
                      <a:pt x="36" y="63"/>
                    </a:lnTo>
                    <a:lnTo>
                      <a:pt x="43" y="53"/>
                    </a:lnTo>
                    <a:lnTo>
                      <a:pt x="51" y="39"/>
                    </a:lnTo>
                    <a:lnTo>
                      <a:pt x="64" y="24"/>
                    </a:lnTo>
                    <a:lnTo>
                      <a:pt x="83" y="17"/>
                    </a:lnTo>
                    <a:lnTo>
                      <a:pt x="97" y="13"/>
                    </a:lnTo>
                    <a:lnTo>
                      <a:pt x="122"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2" name="Freeform 80"/>
              <p:cNvSpPr>
                <a:spLocks/>
              </p:cNvSpPr>
              <p:nvPr/>
            </p:nvSpPr>
            <p:spPr bwMode="auto">
              <a:xfrm>
                <a:off x="1774" y="1637"/>
                <a:ext cx="13" cy="7"/>
              </a:xfrm>
              <a:custGeom>
                <a:avLst/>
                <a:gdLst>
                  <a:gd name="T0" fmla="*/ 0 w 27"/>
                  <a:gd name="T1" fmla="*/ 0 h 13"/>
                  <a:gd name="T2" fmla="*/ 0 w 27"/>
                  <a:gd name="T3" fmla="*/ 1 h 13"/>
                  <a:gd name="T4" fmla="*/ 0 w 27"/>
                  <a:gd name="T5" fmla="*/ 1 h 13"/>
                  <a:gd name="T6" fmla="*/ 0 w 27"/>
                  <a:gd name="T7" fmla="*/ 0 h 13"/>
                  <a:gd name="T8" fmla="*/ 0 60000 65536"/>
                  <a:gd name="T9" fmla="*/ 0 60000 65536"/>
                  <a:gd name="T10" fmla="*/ 0 60000 65536"/>
                  <a:gd name="T11" fmla="*/ 0 60000 65536"/>
                  <a:gd name="T12" fmla="*/ 0 w 27"/>
                  <a:gd name="T13" fmla="*/ 0 h 13"/>
                  <a:gd name="T14" fmla="*/ 27 w 27"/>
                  <a:gd name="T15" fmla="*/ 13 h 13"/>
                </a:gdLst>
                <a:ahLst/>
                <a:cxnLst>
                  <a:cxn ang="T8">
                    <a:pos x="T0" y="T1"/>
                  </a:cxn>
                  <a:cxn ang="T9">
                    <a:pos x="T2" y="T3"/>
                  </a:cxn>
                  <a:cxn ang="T10">
                    <a:pos x="T4" y="T5"/>
                  </a:cxn>
                  <a:cxn ang="T11">
                    <a:pos x="T6" y="T7"/>
                  </a:cxn>
                </a:cxnLst>
                <a:rect l="T12" t="T13" r="T14" b="T15"/>
                <a:pathLst>
                  <a:path w="27" h="13">
                    <a:moveTo>
                      <a:pt x="27" y="0"/>
                    </a:moveTo>
                    <a:lnTo>
                      <a:pt x="5" y="2"/>
                    </a:lnTo>
                    <a:lnTo>
                      <a:pt x="0" y="13"/>
                    </a:lnTo>
                    <a:lnTo>
                      <a:pt x="2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3" name="Freeform 81"/>
              <p:cNvSpPr>
                <a:spLocks/>
              </p:cNvSpPr>
              <p:nvPr/>
            </p:nvSpPr>
            <p:spPr bwMode="auto">
              <a:xfrm>
                <a:off x="1797" y="1662"/>
                <a:ext cx="11" cy="10"/>
              </a:xfrm>
              <a:custGeom>
                <a:avLst/>
                <a:gdLst>
                  <a:gd name="T0" fmla="*/ 0 w 21"/>
                  <a:gd name="T1" fmla="*/ 0 h 21"/>
                  <a:gd name="T2" fmla="*/ 1 w 21"/>
                  <a:gd name="T3" fmla="*/ 0 h 21"/>
                  <a:gd name="T4" fmla="*/ 1 w 21"/>
                  <a:gd name="T5" fmla="*/ 0 h 21"/>
                  <a:gd name="T6" fmla="*/ 1 w 21"/>
                  <a:gd name="T7" fmla="*/ 0 h 21"/>
                  <a:gd name="T8" fmla="*/ 1 w 21"/>
                  <a:gd name="T9" fmla="*/ 0 h 21"/>
                  <a:gd name="T10" fmla="*/ 0 w 21"/>
                  <a:gd name="T11" fmla="*/ 0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0" y="0"/>
                    </a:moveTo>
                    <a:lnTo>
                      <a:pt x="11" y="2"/>
                    </a:lnTo>
                    <a:lnTo>
                      <a:pt x="21" y="9"/>
                    </a:lnTo>
                    <a:lnTo>
                      <a:pt x="16" y="21"/>
                    </a:lnTo>
                    <a:lnTo>
                      <a:pt x="5" y="13"/>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4" name="Freeform 82"/>
              <p:cNvSpPr>
                <a:spLocks/>
              </p:cNvSpPr>
              <p:nvPr/>
            </p:nvSpPr>
            <p:spPr bwMode="auto">
              <a:xfrm>
                <a:off x="1860" y="1671"/>
                <a:ext cx="15" cy="8"/>
              </a:xfrm>
              <a:custGeom>
                <a:avLst/>
                <a:gdLst>
                  <a:gd name="T0" fmla="*/ 0 w 31"/>
                  <a:gd name="T1" fmla="*/ 1 h 16"/>
                  <a:gd name="T2" fmla="*/ 0 w 31"/>
                  <a:gd name="T3" fmla="*/ 1 h 16"/>
                  <a:gd name="T4" fmla="*/ 0 w 31"/>
                  <a:gd name="T5" fmla="*/ 0 h 16"/>
                  <a:gd name="T6" fmla="*/ 0 w 31"/>
                  <a:gd name="T7" fmla="*/ 1 h 16"/>
                  <a:gd name="T8" fmla="*/ 0 w 31"/>
                  <a:gd name="T9" fmla="*/ 1 h 16"/>
                  <a:gd name="T10" fmla="*/ 0 w 31"/>
                  <a:gd name="T11" fmla="*/ 1 h 16"/>
                  <a:gd name="T12" fmla="*/ 0 w 31"/>
                  <a:gd name="T13" fmla="*/ 1 h 16"/>
                  <a:gd name="T14" fmla="*/ 0 60000 65536"/>
                  <a:gd name="T15" fmla="*/ 0 60000 65536"/>
                  <a:gd name="T16" fmla="*/ 0 60000 65536"/>
                  <a:gd name="T17" fmla="*/ 0 60000 65536"/>
                  <a:gd name="T18" fmla="*/ 0 60000 65536"/>
                  <a:gd name="T19" fmla="*/ 0 60000 65536"/>
                  <a:gd name="T20" fmla="*/ 0 60000 65536"/>
                  <a:gd name="T21" fmla="*/ 0 w 31"/>
                  <a:gd name="T22" fmla="*/ 0 h 16"/>
                  <a:gd name="T23" fmla="*/ 31 w 3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6">
                    <a:moveTo>
                      <a:pt x="0" y="10"/>
                    </a:moveTo>
                    <a:lnTo>
                      <a:pt x="13" y="8"/>
                    </a:lnTo>
                    <a:lnTo>
                      <a:pt x="17" y="0"/>
                    </a:lnTo>
                    <a:lnTo>
                      <a:pt x="31" y="13"/>
                    </a:lnTo>
                    <a:lnTo>
                      <a:pt x="22" y="16"/>
                    </a:lnTo>
                    <a:lnTo>
                      <a:pt x="0" y="1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5" name="Freeform 83"/>
              <p:cNvSpPr>
                <a:spLocks/>
              </p:cNvSpPr>
              <p:nvPr/>
            </p:nvSpPr>
            <p:spPr bwMode="auto">
              <a:xfrm>
                <a:off x="1904" y="1675"/>
                <a:ext cx="6" cy="5"/>
              </a:xfrm>
              <a:custGeom>
                <a:avLst/>
                <a:gdLst>
                  <a:gd name="T0" fmla="*/ 1 w 10"/>
                  <a:gd name="T1" fmla="*/ 0 h 10"/>
                  <a:gd name="T2" fmla="*/ 1 w 10"/>
                  <a:gd name="T3" fmla="*/ 0 h 10"/>
                  <a:gd name="T4" fmla="*/ 1 w 10"/>
                  <a:gd name="T5" fmla="*/ 0 h 10"/>
                  <a:gd name="T6" fmla="*/ 1 w 10"/>
                  <a:gd name="T7" fmla="*/ 0 h 10"/>
                  <a:gd name="T8" fmla="*/ 1 w 10"/>
                  <a:gd name="T9" fmla="*/ 0 h 10"/>
                  <a:gd name="T10" fmla="*/ 1 w 10"/>
                  <a:gd name="T11" fmla="*/ 0 h 10"/>
                  <a:gd name="T12" fmla="*/ 1 w 10"/>
                  <a:gd name="T13" fmla="*/ 0 h 10"/>
                  <a:gd name="T14" fmla="*/ 1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1 h 10"/>
                  <a:gd name="T34" fmla="*/ 0 w 10"/>
                  <a:gd name="T35" fmla="*/ 1 h 10"/>
                  <a:gd name="T36" fmla="*/ 0 w 10"/>
                  <a:gd name="T37" fmla="*/ 1 h 10"/>
                  <a:gd name="T38" fmla="*/ 0 w 10"/>
                  <a:gd name="T39" fmla="*/ 1 h 10"/>
                  <a:gd name="T40" fmla="*/ 0 w 10"/>
                  <a:gd name="T41" fmla="*/ 1 h 10"/>
                  <a:gd name="T42" fmla="*/ 0 w 10"/>
                  <a:gd name="T43" fmla="*/ 1 h 10"/>
                  <a:gd name="T44" fmla="*/ 0 w 10"/>
                  <a:gd name="T45" fmla="*/ 1 h 10"/>
                  <a:gd name="T46" fmla="*/ 0 w 10"/>
                  <a:gd name="T47" fmla="*/ 1 h 10"/>
                  <a:gd name="T48" fmla="*/ 1 w 10"/>
                  <a:gd name="T49" fmla="*/ 1 h 10"/>
                  <a:gd name="T50" fmla="*/ 1 w 10"/>
                  <a:gd name="T51" fmla="*/ 1 h 10"/>
                  <a:gd name="T52" fmla="*/ 1 w 10"/>
                  <a:gd name="T53" fmla="*/ 1 h 10"/>
                  <a:gd name="T54" fmla="*/ 1 w 10"/>
                  <a:gd name="T55" fmla="*/ 1 h 10"/>
                  <a:gd name="T56" fmla="*/ 1 w 10"/>
                  <a:gd name="T57" fmla="*/ 1 h 10"/>
                  <a:gd name="T58" fmla="*/ 1 w 10"/>
                  <a:gd name="T59" fmla="*/ 1 h 10"/>
                  <a:gd name="T60" fmla="*/ 1 w 10"/>
                  <a:gd name="T61" fmla="*/ 1 h 10"/>
                  <a:gd name="T62" fmla="*/ 1 w 10"/>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0"/>
                  <a:gd name="T98" fmla="*/ 10 w 10"/>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0">
                    <a:moveTo>
                      <a:pt x="10" y="3"/>
                    </a:moveTo>
                    <a:lnTo>
                      <a:pt x="7" y="0"/>
                    </a:lnTo>
                    <a:lnTo>
                      <a:pt x="5" y="0"/>
                    </a:lnTo>
                    <a:lnTo>
                      <a:pt x="0" y="0"/>
                    </a:lnTo>
                    <a:lnTo>
                      <a:pt x="0" y="3"/>
                    </a:lnTo>
                    <a:lnTo>
                      <a:pt x="0" y="5"/>
                    </a:lnTo>
                    <a:lnTo>
                      <a:pt x="5" y="10"/>
                    </a:lnTo>
                    <a:lnTo>
                      <a:pt x="5" y="5"/>
                    </a:lnTo>
                    <a:lnTo>
                      <a:pt x="7" y="5"/>
                    </a:lnTo>
                    <a:lnTo>
                      <a:pt x="7" y="3"/>
                    </a:lnTo>
                    <a:lnTo>
                      <a:pt x="1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6" name="Freeform 84"/>
              <p:cNvSpPr>
                <a:spLocks/>
              </p:cNvSpPr>
              <p:nvPr/>
            </p:nvSpPr>
            <p:spPr bwMode="auto">
              <a:xfrm>
                <a:off x="1909" y="1638"/>
                <a:ext cx="105" cy="57"/>
              </a:xfrm>
              <a:custGeom>
                <a:avLst/>
                <a:gdLst>
                  <a:gd name="T0" fmla="*/ 1 w 210"/>
                  <a:gd name="T1" fmla="*/ 0 h 112"/>
                  <a:gd name="T2" fmla="*/ 1 w 210"/>
                  <a:gd name="T3" fmla="*/ 1 h 112"/>
                  <a:gd name="T4" fmla="*/ 1 w 210"/>
                  <a:gd name="T5" fmla="*/ 1 h 112"/>
                  <a:gd name="T6" fmla="*/ 1 w 210"/>
                  <a:gd name="T7" fmla="*/ 1 h 112"/>
                  <a:gd name="T8" fmla="*/ 1 w 210"/>
                  <a:gd name="T9" fmla="*/ 1 h 112"/>
                  <a:gd name="T10" fmla="*/ 1 w 210"/>
                  <a:gd name="T11" fmla="*/ 1 h 112"/>
                  <a:gd name="T12" fmla="*/ 1 w 210"/>
                  <a:gd name="T13" fmla="*/ 1 h 112"/>
                  <a:gd name="T14" fmla="*/ 1 w 210"/>
                  <a:gd name="T15" fmla="*/ 1 h 112"/>
                  <a:gd name="T16" fmla="*/ 1 w 210"/>
                  <a:gd name="T17" fmla="*/ 1 h 112"/>
                  <a:gd name="T18" fmla="*/ 1 w 210"/>
                  <a:gd name="T19" fmla="*/ 1 h 112"/>
                  <a:gd name="T20" fmla="*/ 1 w 210"/>
                  <a:gd name="T21" fmla="*/ 1 h 112"/>
                  <a:gd name="T22" fmla="*/ 1 w 210"/>
                  <a:gd name="T23" fmla="*/ 1 h 112"/>
                  <a:gd name="T24" fmla="*/ 1 w 210"/>
                  <a:gd name="T25" fmla="*/ 1 h 112"/>
                  <a:gd name="T26" fmla="*/ 1 w 210"/>
                  <a:gd name="T27" fmla="*/ 1 h 112"/>
                  <a:gd name="T28" fmla="*/ 1 w 210"/>
                  <a:gd name="T29" fmla="*/ 1 h 112"/>
                  <a:gd name="T30" fmla="*/ 1 w 210"/>
                  <a:gd name="T31" fmla="*/ 1 h 112"/>
                  <a:gd name="T32" fmla="*/ 1 w 210"/>
                  <a:gd name="T33" fmla="*/ 1 h 112"/>
                  <a:gd name="T34" fmla="*/ 1 w 210"/>
                  <a:gd name="T35" fmla="*/ 1 h 112"/>
                  <a:gd name="T36" fmla="*/ 1 w 210"/>
                  <a:gd name="T37" fmla="*/ 1 h 112"/>
                  <a:gd name="T38" fmla="*/ 1 w 210"/>
                  <a:gd name="T39" fmla="*/ 1 h 112"/>
                  <a:gd name="T40" fmla="*/ 1 w 210"/>
                  <a:gd name="T41" fmla="*/ 1 h 112"/>
                  <a:gd name="T42" fmla="*/ 1 w 210"/>
                  <a:gd name="T43" fmla="*/ 1 h 112"/>
                  <a:gd name="T44" fmla="*/ 0 w 210"/>
                  <a:gd name="T45" fmla="*/ 1 h 112"/>
                  <a:gd name="T46" fmla="*/ 1 w 210"/>
                  <a:gd name="T47" fmla="*/ 1 h 112"/>
                  <a:gd name="T48" fmla="*/ 1 w 210"/>
                  <a:gd name="T49" fmla="*/ 1 h 112"/>
                  <a:gd name="T50" fmla="*/ 1 w 210"/>
                  <a:gd name="T51" fmla="*/ 1 h 112"/>
                  <a:gd name="T52" fmla="*/ 1 w 210"/>
                  <a:gd name="T53" fmla="*/ 1 h 112"/>
                  <a:gd name="T54" fmla="*/ 1 w 210"/>
                  <a:gd name="T55" fmla="*/ 1 h 112"/>
                  <a:gd name="T56" fmla="*/ 1 w 210"/>
                  <a:gd name="T57" fmla="*/ 1 h 112"/>
                  <a:gd name="T58" fmla="*/ 1 w 210"/>
                  <a:gd name="T59" fmla="*/ 1 h 112"/>
                  <a:gd name="T60" fmla="*/ 1 w 210"/>
                  <a:gd name="T61" fmla="*/ 1 h 112"/>
                  <a:gd name="T62" fmla="*/ 1 w 210"/>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0"/>
                  <a:gd name="T97" fmla="*/ 0 h 112"/>
                  <a:gd name="T98" fmla="*/ 210 w 21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0" h="112">
                    <a:moveTo>
                      <a:pt x="210" y="0"/>
                    </a:moveTo>
                    <a:lnTo>
                      <a:pt x="186" y="3"/>
                    </a:lnTo>
                    <a:lnTo>
                      <a:pt x="179" y="7"/>
                    </a:lnTo>
                    <a:lnTo>
                      <a:pt x="173" y="11"/>
                    </a:lnTo>
                    <a:lnTo>
                      <a:pt x="161" y="11"/>
                    </a:lnTo>
                    <a:lnTo>
                      <a:pt x="151" y="21"/>
                    </a:lnTo>
                    <a:lnTo>
                      <a:pt x="151" y="28"/>
                    </a:lnTo>
                    <a:lnTo>
                      <a:pt x="147" y="37"/>
                    </a:lnTo>
                    <a:lnTo>
                      <a:pt x="137" y="47"/>
                    </a:lnTo>
                    <a:lnTo>
                      <a:pt x="120" y="63"/>
                    </a:lnTo>
                    <a:lnTo>
                      <a:pt x="108" y="69"/>
                    </a:lnTo>
                    <a:lnTo>
                      <a:pt x="98" y="65"/>
                    </a:lnTo>
                    <a:lnTo>
                      <a:pt x="84" y="65"/>
                    </a:lnTo>
                    <a:lnTo>
                      <a:pt x="79" y="73"/>
                    </a:lnTo>
                    <a:lnTo>
                      <a:pt x="74" y="83"/>
                    </a:lnTo>
                    <a:lnTo>
                      <a:pt x="68" y="92"/>
                    </a:lnTo>
                    <a:lnTo>
                      <a:pt x="59" y="94"/>
                    </a:lnTo>
                    <a:lnTo>
                      <a:pt x="54" y="84"/>
                    </a:lnTo>
                    <a:lnTo>
                      <a:pt x="42" y="78"/>
                    </a:lnTo>
                    <a:lnTo>
                      <a:pt x="25" y="81"/>
                    </a:lnTo>
                    <a:lnTo>
                      <a:pt x="12" y="88"/>
                    </a:lnTo>
                    <a:lnTo>
                      <a:pt x="12" y="101"/>
                    </a:lnTo>
                    <a:lnTo>
                      <a:pt x="0" y="112"/>
                    </a:lnTo>
                    <a:lnTo>
                      <a:pt x="10" y="112"/>
                    </a:lnTo>
                    <a:lnTo>
                      <a:pt x="28" y="112"/>
                    </a:lnTo>
                    <a:lnTo>
                      <a:pt x="51" y="109"/>
                    </a:lnTo>
                    <a:lnTo>
                      <a:pt x="76" y="105"/>
                    </a:lnTo>
                    <a:lnTo>
                      <a:pt x="96" y="89"/>
                    </a:lnTo>
                    <a:lnTo>
                      <a:pt x="152" y="52"/>
                    </a:lnTo>
                    <a:lnTo>
                      <a:pt x="186" y="24"/>
                    </a:lnTo>
                    <a:lnTo>
                      <a:pt x="21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7" name="Freeform 85"/>
              <p:cNvSpPr>
                <a:spLocks/>
              </p:cNvSpPr>
              <p:nvPr/>
            </p:nvSpPr>
            <p:spPr bwMode="auto">
              <a:xfrm>
                <a:off x="2093" y="1677"/>
                <a:ext cx="3" cy="3"/>
              </a:xfrm>
              <a:custGeom>
                <a:avLst/>
                <a:gdLst>
                  <a:gd name="T0" fmla="*/ 1 w 5"/>
                  <a:gd name="T1" fmla="*/ 0 h 7"/>
                  <a:gd name="T2" fmla="*/ 1 w 5"/>
                  <a:gd name="T3" fmla="*/ 0 h 7"/>
                  <a:gd name="T4" fmla="*/ 1 w 5"/>
                  <a:gd name="T5" fmla="*/ 0 h 7"/>
                  <a:gd name="T6" fmla="*/ 1 w 5"/>
                  <a:gd name="T7" fmla="*/ 0 h 7"/>
                  <a:gd name="T8" fmla="*/ 1 w 5"/>
                  <a:gd name="T9" fmla="*/ 0 h 7"/>
                  <a:gd name="T10" fmla="*/ 1 w 5"/>
                  <a:gd name="T11" fmla="*/ 0 h 7"/>
                  <a:gd name="T12" fmla="*/ 1 w 5"/>
                  <a:gd name="T13" fmla="*/ 0 h 7"/>
                  <a:gd name="T14" fmla="*/ 1 w 5"/>
                  <a:gd name="T15" fmla="*/ 0 h 7"/>
                  <a:gd name="T16" fmla="*/ 0 w 5"/>
                  <a:gd name="T17" fmla="*/ 0 h 7"/>
                  <a:gd name="T18" fmla="*/ 0 w 5"/>
                  <a:gd name="T19" fmla="*/ 0 h 7"/>
                  <a:gd name="T20" fmla="*/ 0 w 5"/>
                  <a:gd name="T21" fmla="*/ 0 h 7"/>
                  <a:gd name="T22" fmla="*/ 0 w 5"/>
                  <a:gd name="T23" fmla="*/ 0 h 7"/>
                  <a:gd name="T24" fmla="*/ 0 w 5"/>
                  <a:gd name="T25" fmla="*/ 0 h 7"/>
                  <a:gd name="T26" fmla="*/ 0 w 5"/>
                  <a:gd name="T27" fmla="*/ 0 h 7"/>
                  <a:gd name="T28" fmla="*/ 0 w 5"/>
                  <a:gd name="T29" fmla="*/ 0 h 7"/>
                  <a:gd name="T30" fmla="*/ 0 w 5"/>
                  <a:gd name="T31" fmla="*/ 0 h 7"/>
                  <a:gd name="T32" fmla="*/ 0 w 5"/>
                  <a:gd name="T33" fmla="*/ 0 h 7"/>
                  <a:gd name="T34" fmla="*/ 0 w 5"/>
                  <a:gd name="T35" fmla="*/ 0 h 7"/>
                  <a:gd name="T36" fmla="*/ 0 w 5"/>
                  <a:gd name="T37" fmla="*/ 0 h 7"/>
                  <a:gd name="T38" fmla="*/ 0 w 5"/>
                  <a:gd name="T39" fmla="*/ 0 h 7"/>
                  <a:gd name="T40" fmla="*/ 0 w 5"/>
                  <a:gd name="T41" fmla="*/ 0 h 7"/>
                  <a:gd name="T42" fmla="*/ 0 w 5"/>
                  <a:gd name="T43" fmla="*/ 0 h 7"/>
                  <a:gd name="T44" fmla="*/ 0 w 5"/>
                  <a:gd name="T45" fmla="*/ 0 h 7"/>
                  <a:gd name="T46" fmla="*/ 0 w 5"/>
                  <a:gd name="T47" fmla="*/ 0 h 7"/>
                  <a:gd name="T48" fmla="*/ 1 w 5"/>
                  <a:gd name="T49" fmla="*/ 0 h 7"/>
                  <a:gd name="T50" fmla="*/ 1 w 5"/>
                  <a:gd name="T51" fmla="*/ 0 h 7"/>
                  <a:gd name="T52" fmla="*/ 1 w 5"/>
                  <a:gd name="T53" fmla="*/ 0 h 7"/>
                  <a:gd name="T54" fmla="*/ 1 w 5"/>
                  <a:gd name="T55" fmla="*/ 0 h 7"/>
                  <a:gd name="T56" fmla="*/ 1 w 5"/>
                  <a:gd name="T57" fmla="*/ 0 h 7"/>
                  <a:gd name="T58" fmla="*/ 1 w 5"/>
                  <a:gd name="T59" fmla="*/ 0 h 7"/>
                  <a:gd name="T60" fmla="*/ 1 w 5"/>
                  <a:gd name="T61" fmla="*/ 0 h 7"/>
                  <a:gd name="T62" fmla="*/ 1 w 5"/>
                  <a:gd name="T63" fmla="*/ 0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7"/>
                  <a:gd name="T98" fmla="*/ 5 w 5"/>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7">
                    <a:moveTo>
                      <a:pt x="5" y="5"/>
                    </a:moveTo>
                    <a:lnTo>
                      <a:pt x="2" y="0"/>
                    </a:lnTo>
                    <a:lnTo>
                      <a:pt x="0" y="0"/>
                    </a:lnTo>
                    <a:lnTo>
                      <a:pt x="0" y="5"/>
                    </a:lnTo>
                    <a:lnTo>
                      <a:pt x="2" y="7"/>
                    </a:lnTo>
                    <a:lnTo>
                      <a:pt x="2" y="5"/>
                    </a:lnTo>
                    <a:lnTo>
                      <a:pt x="5"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8" name="Freeform 86"/>
              <p:cNvSpPr>
                <a:spLocks/>
              </p:cNvSpPr>
              <p:nvPr/>
            </p:nvSpPr>
            <p:spPr bwMode="auto">
              <a:xfrm>
                <a:off x="2108" y="1670"/>
                <a:ext cx="4" cy="5"/>
              </a:xfrm>
              <a:custGeom>
                <a:avLst/>
                <a:gdLst>
                  <a:gd name="T0" fmla="*/ 0 w 9"/>
                  <a:gd name="T1" fmla="*/ 0 h 10"/>
                  <a:gd name="T2" fmla="*/ 0 w 9"/>
                  <a:gd name="T3" fmla="*/ 0 h 10"/>
                  <a:gd name="T4" fmla="*/ 0 w 9"/>
                  <a:gd name="T5" fmla="*/ 0 h 10"/>
                  <a:gd name="T6" fmla="*/ 0 w 9"/>
                  <a:gd name="T7" fmla="*/ 0 h 10"/>
                  <a:gd name="T8" fmla="*/ 0 w 9"/>
                  <a:gd name="T9" fmla="*/ 0 h 10"/>
                  <a:gd name="T10" fmla="*/ 0 w 9"/>
                  <a:gd name="T11" fmla="*/ 0 h 10"/>
                  <a:gd name="T12" fmla="*/ 0 w 9"/>
                  <a:gd name="T13" fmla="*/ 0 h 10"/>
                  <a:gd name="T14" fmla="*/ 0 w 9"/>
                  <a:gd name="T15" fmla="*/ 0 h 10"/>
                  <a:gd name="T16" fmla="*/ 0 w 9"/>
                  <a:gd name="T17" fmla="*/ 0 h 10"/>
                  <a:gd name="T18" fmla="*/ 0 w 9"/>
                  <a:gd name="T19" fmla="*/ 0 h 10"/>
                  <a:gd name="T20" fmla="*/ 0 w 9"/>
                  <a:gd name="T21" fmla="*/ 0 h 10"/>
                  <a:gd name="T22" fmla="*/ 0 w 9"/>
                  <a:gd name="T23" fmla="*/ 0 h 10"/>
                  <a:gd name="T24" fmla="*/ 0 w 9"/>
                  <a:gd name="T25" fmla="*/ 0 h 10"/>
                  <a:gd name="T26" fmla="*/ 0 w 9"/>
                  <a:gd name="T27" fmla="*/ 0 h 10"/>
                  <a:gd name="T28" fmla="*/ 0 w 9"/>
                  <a:gd name="T29" fmla="*/ 0 h 10"/>
                  <a:gd name="T30" fmla="*/ 0 w 9"/>
                  <a:gd name="T31" fmla="*/ 0 h 10"/>
                  <a:gd name="T32" fmla="*/ 0 w 9"/>
                  <a:gd name="T33" fmla="*/ 1 h 10"/>
                  <a:gd name="T34" fmla="*/ 0 w 9"/>
                  <a:gd name="T35" fmla="*/ 1 h 10"/>
                  <a:gd name="T36" fmla="*/ 0 w 9"/>
                  <a:gd name="T37" fmla="*/ 1 h 10"/>
                  <a:gd name="T38" fmla="*/ 0 w 9"/>
                  <a:gd name="T39" fmla="*/ 1 h 10"/>
                  <a:gd name="T40" fmla="*/ 0 w 9"/>
                  <a:gd name="T41" fmla="*/ 1 h 10"/>
                  <a:gd name="T42" fmla="*/ 0 w 9"/>
                  <a:gd name="T43" fmla="*/ 1 h 10"/>
                  <a:gd name="T44" fmla="*/ 0 w 9"/>
                  <a:gd name="T45" fmla="*/ 1 h 10"/>
                  <a:gd name="T46" fmla="*/ 0 w 9"/>
                  <a:gd name="T47" fmla="*/ 1 h 10"/>
                  <a:gd name="T48" fmla="*/ 0 w 9"/>
                  <a:gd name="T49" fmla="*/ 1 h 10"/>
                  <a:gd name="T50" fmla="*/ 0 w 9"/>
                  <a:gd name="T51" fmla="*/ 1 h 10"/>
                  <a:gd name="T52" fmla="*/ 0 w 9"/>
                  <a:gd name="T53" fmla="*/ 1 h 10"/>
                  <a:gd name="T54" fmla="*/ 0 w 9"/>
                  <a:gd name="T55" fmla="*/ 1 h 10"/>
                  <a:gd name="T56" fmla="*/ 0 w 9"/>
                  <a:gd name="T57" fmla="*/ 1 h 10"/>
                  <a:gd name="T58" fmla="*/ 0 w 9"/>
                  <a:gd name="T59" fmla="*/ 1 h 10"/>
                  <a:gd name="T60" fmla="*/ 0 w 9"/>
                  <a:gd name="T61" fmla="*/ 1 h 10"/>
                  <a:gd name="T62" fmla="*/ 0 w 9"/>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10"/>
                  <a:gd name="T98" fmla="*/ 9 w 9"/>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10">
                    <a:moveTo>
                      <a:pt x="9" y="5"/>
                    </a:moveTo>
                    <a:lnTo>
                      <a:pt x="5" y="0"/>
                    </a:lnTo>
                    <a:lnTo>
                      <a:pt x="4" y="0"/>
                    </a:lnTo>
                    <a:lnTo>
                      <a:pt x="0" y="0"/>
                    </a:lnTo>
                    <a:lnTo>
                      <a:pt x="0" y="5"/>
                    </a:lnTo>
                    <a:lnTo>
                      <a:pt x="0" y="6"/>
                    </a:lnTo>
                    <a:lnTo>
                      <a:pt x="4" y="10"/>
                    </a:lnTo>
                    <a:lnTo>
                      <a:pt x="4" y="6"/>
                    </a:lnTo>
                    <a:lnTo>
                      <a:pt x="5" y="6"/>
                    </a:lnTo>
                    <a:lnTo>
                      <a:pt x="5" y="5"/>
                    </a:lnTo>
                    <a:lnTo>
                      <a:pt x="9"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09" name="Freeform 87"/>
              <p:cNvSpPr>
                <a:spLocks/>
              </p:cNvSpPr>
              <p:nvPr/>
            </p:nvSpPr>
            <p:spPr bwMode="auto">
              <a:xfrm>
                <a:off x="2124" y="1662"/>
                <a:ext cx="5" cy="4"/>
              </a:xfrm>
              <a:custGeom>
                <a:avLst/>
                <a:gdLst>
                  <a:gd name="T0" fmla="*/ 1 w 10"/>
                  <a:gd name="T1" fmla="*/ 0 h 7"/>
                  <a:gd name="T2" fmla="*/ 1 w 10"/>
                  <a:gd name="T3" fmla="*/ 0 h 7"/>
                  <a:gd name="T4" fmla="*/ 1 w 10"/>
                  <a:gd name="T5" fmla="*/ 0 h 7"/>
                  <a:gd name="T6" fmla="*/ 1 w 10"/>
                  <a:gd name="T7" fmla="*/ 0 h 7"/>
                  <a:gd name="T8" fmla="*/ 1 w 10"/>
                  <a:gd name="T9" fmla="*/ 0 h 7"/>
                  <a:gd name="T10" fmla="*/ 1 w 10"/>
                  <a:gd name="T11" fmla="*/ 0 h 7"/>
                  <a:gd name="T12" fmla="*/ 1 w 10"/>
                  <a:gd name="T13" fmla="*/ 0 h 7"/>
                  <a:gd name="T14" fmla="*/ 1 w 10"/>
                  <a:gd name="T15" fmla="*/ 0 h 7"/>
                  <a:gd name="T16" fmla="*/ 0 w 10"/>
                  <a:gd name="T17" fmla="*/ 0 h 7"/>
                  <a:gd name="T18" fmla="*/ 0 w 10"/>
                  <a:gd name="T19" fmla="*/ 0 h 7"/>
                  <a:gd name="T20" fmla="*/ 0 w 10"/>
                  <a:gd name="T21" fmla="*/ 0 h 7"/>
                  <a:gd name="T22" fmla="*/ 0 w 10"/>
                  <a:gd name="T23" fmla="*/ 0 h 7"/>
                  <a:gd name="T24" fmla="*/ 0 w 10"/>
                  <a:gd name="T25" fmla="*/ 0 h 7"/>
                  <a:gd name="T26" fmla="*/ 0 w 10"/>
                  <a:gd name="T27" fmla="*/ 0 h 7"/>
                  <a:gd name="T28" fmla="*/ 0 w 10"/>
                  <a:gd name="T29" fmla="*/ 0 h 7"/>
                  <a:gd name="T30" fmla="*/ 0 w 10"/>
                  <a:gd name="T31" fmla="*/ 0 h 7"/>
                  <a:gd name="T32" fmla="*/ 0 w 10"/>
                  <a:gd name="T33" fmla="*/ 1 h 7"/>
                  <a:gd name="T34" fmla="*/ 0 w 10"/>
                  <a:gd name="T35" fmla="*/ 1 h 7"/>
                  <a:gd name="T36" fmla="*/ 0 w 10"/>
                  <a:gd name="T37" fmla="*/ 1 h 7"/>
                  <a:gd name="T38" fmla="*/ 0 w 10"/>
                  <a:gd name="T39" fmla="*/ 1 h 7"/>
                  <a:gd name="T40" fmla="*/ 0 w 10"/>
                  <a:gd name="T41" fmla="*/ 1 h 7"/>
                  <a:gd name="T42" fmla="*/ 0 w 10"/>
                  <a:gd name="T43" fmla="*/ 1 h 7"/>
                  <a:gd name="T44" fmla="*/ 0 w 10"/>
                  <a:gd name="T45" fmla="*/ 1 h 7"/>
                  <a:gd name="T46" fmla="*/ 0 w 10"/>
                  <a:gd name="T47" fmla="*/ 1 h 7"/>
                  <a:gd name="T48" fmla="*/ 1 w 10"/>
                  <a:gd name="T49" fmla="*/ 1 h 7"/>
                  <a:gd name="T50" fmla="*/ 1 w 10"/>
                  <a:gd name="T51" fmla="*/ 1 h 7"/>
                  <a:gd name="T52" fmla="*/ 1 w 10"/>
                  <a:gd name="T53" fmla="*/ 1 h 7"/>
                  <a:gd name="T54" fmla="*/ 1 w 10"/>
                  <a:gd name="T55" fmla="*/ 1 h 7"/>
                  <a:gd name="T56" fmla="*/ 1 w 10"/>
                  <a:gd name="T57" fmla="*/ 1 h 7"/>
                  <a:gd name="T58" fmla="*/ 1 w 10"/>
                  <a:gd name="T59" fmla="*/ 1 h 7"/>
                  <a:gd name="T60" fmla="*/ 1 w 10"/>
                  <a:gd name="T61" fmla="*/ 1 h 7"/>
                  <a:gd name="T62" fmla="*/ 1 w 10"/>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7"/>
                  <a:gd name="T98" fmla="*/ 10 w 10"/>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7">
                    <a:moveTo>
                      <a:pt x="10" y="3"/>
                    </a:moveTo>
                    <a:lnTo>
                      <a:pt x="7" y="0"/>
                    </a:lnTo>
                    <a:lnTo>
                      <a:pt x="5" y="0"/>
                    </a:lnTo>
                    <a:lnTo>
                      <a:pt x="0" y="0"/>
                    </a:lnTo>
                    <a:lnTo>
                      <a:pt x="0" y="3"/>
                    </a:lnTo>
                    <a:lnTo>
                      <a:pt x="5" y="7"/>
                    </a:lnTo>
                    <a:lnTo>
                      <a:pt x="5" y="3"/>
                    </a:lnTo>
                    <a:lnTo>
                      <a:pt x="7" y="3"/>
                    </a:lnTo>
                    <a:lnTo>
                      <a:pt x="1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0" name="Freeform 88"/>
              <p:cNvSpPr>
                <a:spLocks/>
              </p:cNvSpPr>
              <p:nvPr/>
            </p:nvSpPr>
            <p:spPr bwMode="auto">
              <a:xfrm>
                <a:off x="3296" y="1732"/>
                <a:ext cx="3" cy="4"/>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w 7"/>
                  <a:gd name="T13" fmla="*/ 0 h 7"/>
                  <a:gd name="T14" fmla="*/ 0 w 7"/>
                  <a:gd name="T15" fmla="*/ 0 h 7"/>
                  <a:gd name="T16" fmla="*/ 0 w 7"/>
                  <a:gd name="T17" fmla="*/ 0 h 7"/>
                  <a:gd name="T18" fmla="*/ 0 w 7"/>
                  <a:gd name="T19" fmla="*/ 0 h 7"/>
                  <a:gd name="T20" fmla="*/ 0 w 7"/>
                  <a:gd name="T21" fmla="*/ 0 h 7"/>
                  <a:gd name="T22" fmla="*/ 0 w 7"/>
                  <a:gd name="T23" fmla="*/ 0 h 7"/>
                  <a:gd name="T24" fmla="*/ 0 w 7"/>
                  <a:gd name="T25" fmla="*/ 0 h 7"/>
                  <a:gd name="T26" fmla="*/ 0 w 7"/>
                  <a:gd name="T27" fmla="*/ 0 h 7"/>
                  <a:gd name="T28" fmla="*/ 0 w 7"/>
                  <a:gd name="T29" fmla="*/ 0 h 7"/>
                  <a:gd name="T30" fmla="*/ 0 w 7"/>
                  <a:gd name="T31" fmla="*/ 0 h 7"/>
                  <a:gd name="T32" fmla="*/ 0 w 7"/>
                  <a:gd name="T33" fmla="*/ 1 h 7"/>
                  <a:gd name="T34" fmla="*/ 0 w 7"/>
                  <a:gd name="T35" fmla="*/ 1 h 7"/>
                  <a:gd name="T36" fmla="*/ 0 w 7"/>
                  <a:gd name="T37" fmla="*/ 1 h 7"/>
                  <a:gd name="T38" fmla="*/ 0 w 7"/>
                  <a:gd name="T39" fmla="*/ 1 h 7"/>
                  <a:gd name="T40" fmla="*/ 0 w 7"/>
                  <a:gd name="T41" fmla="*/ 1 h 7"/>
                  <a:gd name="T42" fmla="*/ 0 w 7"/>
                  <a:gd name="T43" fmla="*/ 1 h 7"/>
                  <a:gd name="T44" fmla="*/ 0 w 7"/>
                  <a:gd name="T45" fmla="*/ 1 h 7"/>
                  <a:gd name="T46" fmla="*/ 0 w 7"/>
                  <a:gd name="T47" fmla="*/ 1 h 7"/>
                  <a:gd name="T48" fmla="*/ 0 w 7"/>
                  <a:gd name="T49" fmla="*/ 1 h 7"/>
                  <a:gd name="T50" fmla="*/ 0 w 7"/>
                  <a:gd name="T51" fmla="*/ 1 h 7"/>
                  <a:gd name="T52" fmla="*/ 0 w 7"/>
                  <a:gd name="T53" fmla="*/ 1 h 7"/>
                  <a:gd name="T54" fmla="*/ 0 w 7"/>
                  <a:gd name="T55" fmla="*/ 1 h 7"/>
                  <a:gd name="T56" fmla="*/ 0 w 7"/>
                  <a:gd name="T57" fmla="*/ 1 h 7"/>
                  <a:gd name="T58" fmla="*/ 0 w 7"/>
                  <a:gd name="T59" fmla="*/ 1 h 7"/>
                  <a:gd name="T60" fmla="*/ 0 w 7"/>
                  <a:gd name="T61" fmla="*/ 1 h 7"/>
                  <a:gd name="T62" fmla="*/ 0 w 7"/>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7"/>
                  <a:gd name="T98" fmla="*/ 7 w 7"/>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7">
                    <a:moveTo>
                      <a:pt x="7" y="3"/>
                    </a:moveTo>
                    <a:lnTo>
                      <a:pt x="3" y="0"/>
                    </a:lnTo>
                    <a:lnTo>
                      <a:pt x="0" y="0"/>
                    </a:lnTo>
                    <a:lnTo>
                      <a:pt x="0" y="3"/>
                    </a:lnTo>
                    <a:lnTo>
                      <a:pt x="3" y="7"/>
                    </a:lnTo>
                    <a:lnTo>
                      <a:pt x="3" y="3"/>
                    </a:lnTo>
                    <a:lnTo>
                      <a:pt x="7"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1" name="Freeform 89"/>
              <p:cNvSpPr>
                <a:spLocks/>
              </p:cNvSpPr>
              <p:nvPr/>
            </p:nvSpPr>
            <p:spPr bwMode="auto">
              <a:xfrm>
                <a:off x="3251" y="1730"/>
                <a:ext cx="5" cy="4"/>
              </a:xfrm>
              <a:custGeom>
                <a:avLst/>
                <a:gdLst>
                  <a:gd name="T0" fmla="*/ 1 w 9"/>
                  <a:gd name="T1" fmla="*/ 0 h 8"/>
                  <a:gd name="T2" fmla="*/ 1 w 9"/>
                  <a:gd name="T3" fmla="*/ 0 h 8"/>
                  <a:gd name="T4" fmla="*/ 1 w 9"/>
                  <a:gd name="T5" fmla="*/ 0 h 8"/>
                  <a:gd name="T6" fmla="*/ 1 w 9"/>
                  <a:gd name="T7" fmla="*/ 0 h 8"/>
                  <a:gd name="T8" fmla="*/ 1 w 9"/>
                  <a:gd name="T9" fmla="*/ 0 h 8"/>
                  <a:gd name="T10" fmla="*/ 1 w 9"/>
                  <a:gd name="T11" fmla="*/ 0 h 8"/>
                  <a:gd name="T12" fmla="*/ 1 w 9"/>
                  <a:gd name="T13" fmla="*/ 0 h 8"/>
                  <a:gd name="T14" fmla="*/ 1 w 9"/>
                  <a:gd name="T15" fmla="*/ 0 h 8"/>
                  <a:gd name="T16" fmla="*/ 0 w 9"/>
                  <a:gd name="T17" fmla="*/ 0 h 8"/>
                  <a:gd name="T18" fmla="*/ 0 w 9"/>
                  <a:gd name="T19" fmla="*/ 0 h 8"/>
                  <a:gd name="T20" fmla="*/ 0 w 9"/>
                  <a:gd name="T21" fmla="*/ 0 h 8"/>
                  <a:gd name="T22" fmla="*/ 0 w 9"/>
                  <a:gd name="T23" fmla="*/ 0 h 8"/>
                  <a:gd name="T24" fmla="*/ 0 w 9"/>
                  <a:gd name="T25" fmla="*/ 0 h 8"/>
                  <a:gd name="T26" fmla="*/ 0 w 9"/>
                  <a:gd name="T27" fmla="*/ 0 h 8"/>
                  <a:gd name="T28" fmla="*/ 0 w 9"/>
                  <a:gd name="T29" fmla="*/ 0 h 8"/>
                  <a:gd name="T30" fmla="*/ 0 w 9"/>
                  <a:gd name="T31" fmla="*/ 0 h 8"/>
                  <a:gd name="T32" fmla="*/ 0 w 9"/>
                  <a:gd name="T33" fmla="*/ 1 h 8"/>
                  <a:gd name="T34" fmla="*/ 0 w 9"/>
                  <a:gd name="T35" fmla="*/ 1 h 8"/>
                  <a:gd name="T36" fmla="*/ 0 w 9"/>
                  <a:gd name="T37" fmla="*/ 1 h 8"/>
                  <a:gd name="T38" fmla="*/ 0 w 9"/>
                  <a:gd name="T39" fmla="*/ 1 h 8"/>
                  <a:gd name="T40" fmla="*/ 0 w 9"/>
                  <a:gd name="T41" fmla="*/ 1 h 8"/>
                  <a:gd name="T42" fmla="*/ 0 w 9"/>
                  <a:gd name="T43" fmla="*/ 1 h 8"/>
                  <a:gd name="T44" fmla="*/ 0 w 9"/>
                  <a:gd name="T45" fmla="*/ 1 h 8"/>
                  <a:gd name="T46" fmla="*/ 0 w 9"/>
                  <a:gd name="T47" fmla="*/ 1 h 8"/>
                  <a:gd name="T48" fmla="*/ 1 w 9"/>
                  <a:gd name="T49" fmla="*/ 1 h 8"/>
                  <a:gd name="T50" fmla="*/ 1 w 9"/>
                  <a:gd name="T51" fmla="*/ 1 h 8"/>
                  <a:gd name="T52" fmla="*/ 1 w 9"/>
                  <a:gd name="T53" fmla="*/ 1 h 8"/>
                  <a:gd name="T54" fmla="*/ 1 w 9"/>
                  <a:gd name="T55" fmla="*/ 1 h 8"/>
                  <a:gd name="T56" fmla="*/ 1 w 9"/>
                  <a:gd name="T57" fmla="*/ 1 h 8"/>
                  <a:gd name="T58" fmla="*/ 1 w 9"/>
                  <a:gd name="T59" fmla="*/ 1 h 8"/>
                  <a:gd name="T60" fmla="*/ 1 w 9"/>
                  <a:gd name="T61" fmla="*/ 1 h 8"/>
                  <a:gd name="T62" fmla="*/ 1 w 9"/>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8"/>
                  <a:gd name="T98" fmla="*/ 9 w 9"/>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8">
                    <a:moveTo>
                      <a:pt x="9" y="5"/>
                    </a:moveTo>
                    <a:lnTo>
                      <a:pt x="5" y="0"/>
                    </a:lnTo>
                    <a:lnTo>
                      <a:pt x="0" y="0"/>
                    </a:lnTo>
                    <a:lnTo>
                      <a:pt x="0" y="5"/>
                    </a:lnTo>
                    <a:lnTo>
                      <a:pt x="5" y="8"/>
                    </a:lnTo>
                    <a:lnTo>
                      <a:pt x="5" y="5"/>
                    </a:lnTo>
                    <a:lnTo>
                      <a:pt x="9"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2" name="Freeform 90"/>
              <p:cNvSpPr>
                <a:spLocks/>
              </p:cNvSpPr>
              <p:nvPr/>
            </p:nvSpPr>
            <p:spPr bwMode="auto">
              <a:xfrm>
                <a:off x="3284" y="1763"/>
                <a:ext cx="4" cy="4"/>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w 9"/>
                  <a:gd name="T13" fmla="*/ 0 h 6"/>
                  <a:gd name="T14" fmla="*/ 0 w 9"/>
                  <a:gd name="T15" fmla="*/ 0 h 6"/>
                  <a:gd name="T16" fmla="*/ 0 w 9"/>
                  <a:gd name="T17" fmla="*/ 0 h 6"/>
                  <a:gd name="T18" fmla="*/ 0 w 9"/>
                  <a:gd name="T19" fmla="*/ 0 h 6"/>
                  <a:gd name="T20" fmla="*/ 0 w 9"/>
                  <a:gd name="T21" fmla="*/ 0 h 6"/>
                  <a:gd name="T22" fmla="*/ 0 w 9"/>
                  <a:gd name="T23" fmla="*/ 0 h 6"/>
                  <a:gd name="T24" fmla="*/ 0 w 9"/>
                  <a:gd name="T25" fmla="*/ 0 h 6"/>
                  <a:gd name="T26" fmla="*/ 0 w 9"/>
                  <a:gd name="T27" fmla="*/ 0 h 6"/>
                  <a:gd name="T28" fmla="*/ 0 w 9"/>
                  <a:gd name="T29" fmla="*/ 0 h 6"/>
                  <a:gd name="T30" fmla="*/ 0 w 9"/>
                  <a:gd name="T31" fmla="*/ 0 h 6"/>
                  <a:gd name="T32" fmla="*/ 0 w 9"/>
                  <a:gd name="T33" fmla="*/ 1 h 6"/>
                  <a:gd name="T34" fmla="*/ 0 w 9"/>
                  <a:gd name="T35" fmla="*/ 1 h 6"/>
                  <a:gd name="T36" fmla="*/ 0 w 9"/>
                  <a:gd name="T37" fmla="*/ 1 h 6"/>
                  <a:gd name="T38" fmla="*/ 0 w 9"/>
                  <a:gd name="T39" fmla="*/ 1 h 6"/>
                  <a:gd name="T40" fmla="*/ 0 w 9"/>
                  <a:gd name="T41" fmla="*/ 1 h 6"/>
                  <a:gd name="T42" fmla="*/ 0 w 9"/>
                  <a:gd name="T43" fmla="*/ 1 h 6"/>
                  <a:gd name="T44" fmla="*/ 0 w 9"/>
                  <a:gd name="T45" fmla="*/ 1 h 6"/>
                  <a:gd name="T46" fmla="*/ 0 w 9"/>
                  <a:gd name="T47" fmla="*/ 1 h 6"/>
                  <a:gd name="T48" fmla="*/ 0 w 9"/>
                  <a:gd name="T49" fmla="*/ 1 h 6"/>
                  <a:gd name="T50" fmla="*/ 0 w 9"/>
                  <a:gd name="T51" fmla="*/ 1 h 6"/>
                  <a:gd name="T52" fmla="*/ 0 w 9"/>
                  <a:gd name="T53" fmla="*/ 1 h 6"/>
                  <a:gd name="T54" fmla="*/ 0 w 9"/>
                  <a:gd name="T55" fmla="*/ 1 h 6"/>
                  <a:gd name="T56" fmla="*/ 0 w 9"/>
                  <a:gd name="T57" fmla="*/ 1 h 6"/>
                  <a:gd name="T58" fmla="*/ 0 w 9"/>
                  <a:gd name="T59" fmla="*/ 1 h 6"/>
                  <a:gd name="T60" fmla="*/ 0 w 9"/>
                  <a:gd name="T61" fmla="*/ 1 h 6"/>
                  <a:gd name="T62" fmla="*/ 0 w 9"/>
                  <a:gd name="T63" fmla="*/ 1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9" y="3"/>
                    </a:moveTo>
                    <a:lnTo>
                      <a:pt x="5" y="0"/>
                    </a:lnTo>
                    <a:lnTo>
                      <a:pt x="3" y="0"/>
                    </a:lnTo>
                    <a:lnTo>
                      <a:pt x="0" y="0"/>
                    </a:lnTo>
                    <a:lnTo>
                      <a:pt x="0" y="3"/>
                    </a:lnTo>
                    <a:lnTo>
                      <a:pt x="3" y="6"/>
                    </a:lnTo>
                    <a:lnTo>
                      <a:pt x="3" y="3"/>
                    </a:lnTo>
                    <a:lnTo>
                      <a:pt x="5" y="3"/>
                    </a:lnTo>
                    <a:lnTo>
                      <a:pt x="9"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3" name="Freeform 91"/>
              <p:cNvSpPr>
                <a:spLocks/>
              </p:cNvSpPr>
              <p:nvPr/>
            </p:nvSpPr>
            <p:spPr bwMode="auto">
              <a:xfrm>
                <a:off x="3272" y="1774"/>
                <a:ext cx="3" cy="3"/>
              </a:xfrm>
              <a:custGeom>
                <a:avLst/>
                <a:gdLst>
                  <a:gd name="T0" fmla="*/ 1 w 5"/>
                  <a:gd name="T1" fmla="*/ 0 h 5"/>
                  <a:gd name="T2" fmla="*/ 1 w 5"/>
                  <a:gd name="T3" fmla="*/ 0 h 5"/>
                  <a:gd name="T4" fmla="*/ 1 w 5"/>
                  <a:gd name="T5" fmla="*/ 0 h 5"/>
                  <a:gd name="T6" fmla="*/ 1 w 5"/>
                  <a:gd name="T7" fmla="*/ 0 h 5"/>
                  <a:gd name="T8" fmla="*/ 1 w 5"/>
                  <a:gd name="T9" fmla="*/ 0 h 5"/>
                  <a:gd name="T10" fmla="*/ 1 w 5"/>
                  <a:gd name="T11" fmla="*/ 0 h 5"/>
                  <a:gd name="T12" fmla="*/ 1 w 5"/>
                  <a:gd name="T13" fmla="*/ 0 h 5"/>
                  <a:gd name="T14" fmla="*/ 1 w 5"/>
                  <a:gd name="T15" fmla="*/ 0 h 5"/>
                  <a:gd name="T16" fmla="*/ 0 w 5"/>
                  <a:gd name="T17" fmla="*/ 0 h 5"/>
                  <a:gd name="T18" fmla="*/ 0 w 5"/>
                  <a:gd name="T19" fmla="*/ 0 h 5"/>
                  <a:gd name="T20" fmla="*/ 0 w 5"/>
                  <a:gd name="T21" fmla="*/ 0 h 5"/>
                  <a:gd name="T22" fmla="*/ 0 w 5"/>
                  <a:gd name="T23" fmla="*/ 0 h 5"/>
                  <a:gd name="T24" fmla="*/ 0 w 5"/>
                  <a:gd name="T25" fmla="*/ 0 h 5"/>
                  <a:gd name="T26" fmla="*/ 0 w 5"/>
                  <a:gd name="T27" fmla="*/ 0 h 5"/>
                  <a:gd name="T28" fmla="*/ 0 w 5"/>
                  <a:gd name="T29" fmla="*/ 0 h 5"/>
                  <a:gd name="T30" fmla="*/ 0 w 5"/>
                  <a:gd name="T31" fmla="*/ 0 h 5"/>
                  <a:gd name="T32" fmla="*/ 0 w 5"/>
                  <a:gd name="T33" fmla="*/ 1 h 5"/>
                  <a:gd name="T34" fmla="*/ 0 w 5"/>
                  <a:gd name="T35" fmla="*/ 1 h 5"/>
                  <a:gd name="T36" fmla="*/ 0 w 5"/>
                  <a:gd name="T37" fmla="*/ 1 h 5"/>
                  <a:gd name="T38" fmla="*/ 0 w 5"/>
                  <a:gd name="T39" fmla="*/ 1 h 5"/>
                  <a:gd name="T40" fmla="*/ 0 w 5"/>
                  <a:gd name="T41" fmla="*/ 1 h 5"/>
                  <a:gd name="T42" fmla="*/ 0 w 5"/>
                  <a:gd name="T43" fmla="*/ 1 h 5"/>
                  <a:gd name="T44" fmla="*/ 0 w 5"/>
                  <a:gd name="T45" fmla="*/ 1 h 5"/>
                  <a:gd name="T46" fmla="*/ 0 w 5"/>
                  <a:gd name="T47" fmla="*/ 1 h 5"/>
                  <a:gd name="T48" fmla="*/ 1 w 5"/>
                  <a:gd name="T49" fmla="*/ 1 h 5"/>
                  <a:gd name="T50" fmla="*/ 1 w 5"/>
                  <a:gd name="T51" fmla="*/ 1 h 5"/>
                  <a:gd name="T52" fmla="*/ 1 w 5"/>
                  <a:gd name="T53" fmla="*/ 1 h 5"/>
                  <a:gd name="T54" fmla="*/ 1 w 5"/>
                  <a:gd name="T55" fmla="*/ 1 h 5"/>
                  <a:gd name="T56" fmla="*/ 1 w 5"/>
                  <a:gd name="T57" fmla="*/ 1 h 5"/>
                  <a:gd name="T58" fmla="*/ 1 w 5"/>
                  <a:gd name="T59" fmla="*/ 1 h 5"/>
                  <a:gd name="T60" fmla="*/ 1 w 5"/>
                  <a:gd name="T61" fmla="*/ 1 h 5"/>
                  <a:gd name="T62" fmla="*/ 1 w 5"/>
                  <a:gd name="T63" fmla="*/ 1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5"/>
                  <a:gd name="T98" fmla="*/ 5 w 5"/>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5">
                    <a:moveTo>
                      <a:pt x="5" y="4"/>
                    </a:moveTo>
                    <a:lnTo>
                      <a:pt x="1" y="0"/>
                    </a:lnTo>
                    <a:lnTo>
                      <a:pt x="0" y="0"/>
                    </a:lnTo>
                    <a:lnTo>
                      <a:pt x="0" y="4"/>
                    </a:lnTo>
                    <a:lnTo>
                      <a:pt x="1" y="5"/>
                    </a:lnTo>
                    <a:lnTo>
                      <a:pt x="1" y="4"/>
                    </a:lnTo>
                    <a:lnTo>
                      <a:pt x="5"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4" name="Freeform 92"/>
              <p:cNvSpPr>
                <a:spLocks/>
              </p:cNvSpPr>
              <p:nvPr/>
            </p:nvSpPr>
            <p:spPr bwMode="auto">
              <a:xfrm>
                <a:off x="3283" y="1785"/>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w 5"/>
                  <a:gd name="T13" fmla="*/ 0 h 8"/>
                  <a:gd name="T14" fmla="*/ 0 w 5"/>
                  <a:gd name="T15" fmla="*/ 0 h 8"/>
                  <a:gd name="T16" fmla="*/ 0 w 5"/>
                  <a:gd name="T17" fmla="*/ 0 h 8"/>
                  <a:gd name="T18" fmla="*/ 0 w 5"/>
                  <a:gd name="T19" fmla="*/ 0 h 8"/>
                  <a:gd name="T20" fmla="*/ 0 w 5"/>
                  <a:gd name="T21" fmla="*/ 0 h 8"/>
                  <a:gd name="T22" fmla="*/ 0 w 5"/>
                  <a:gd name="T23" fmla="*/ 0 h 8"/>
                  <a:gd name="T24" fmla="*/ 0 w 5"/>
                  <a:gd name="T25" fmla="*/ 0 h 8"/>
                  <a:gd name="T26" fmla="*/ 0 w 5"/>
                  <a:gd name="T27" fmla="*/ 0 h 8"/>
                  <a:gd name="T28" fmla="*/ 0 w 5"/>
                  <a:gd name="T29" fmla="*/ 0 h 8"/>
                  <a:gd name="T30" fmla="*/ 0 w 5"/>
                  <a:gd name="T31" fmla="*/ 0 h 8"/>
                  <a:gd name="T32" fmla="*/ 0 w 5"/>
                  <a:gd name="T33" fmla="*/ 0 h 8"/>
                  <a:gd name="T34" fmla="*/ 0 w 5"/>
                  <a:gd name="T35" fmla="*/ 0 h 8"/>
                  <a:gd name="T36" fmla="*/ 0 w 5"/>
                  <a:gd name="T37" fmla="*/ 0 h 8"/>
                  <a:gd name="T38" fmla="*/ 0 w 5"/>
                  <a:gd name="T39" fmla="*/ 0 h 8"/>
                  <a:gd name="T40" fmla="*/ 0 w 5"/>
                  <a:gd name="T41" fmla="*/ 0 h 8"/>
                  <a:gd name="T42" fmla="*/ 0 w 5"/>
                  <a:gd name="T43" fmla="*/ 0 h 8"/>
                  <a:gd name="T44" fmla="*/ 0 w 5"/>
                  <a:gd name="T45" fmla="*/ 0 h 8"/>
                  <a:gd name="T46" fmla="*/ 0 w 5"/>
                  <a:gd name="T47" fmla="*/ 0 h 8"/>
                  <a:gd name="T48" fmla="*/ 0 w 5"/>
                  <a:gd name="T49" fmla="*/ 0 h 8"/>
                  <a:gd name="T50" fmla="*/ 0 w 5"/>
                  <a:gd name="T51" fmla="*/ 0 h 8"/>
                  <a:gd name="T52" fmla="*/ 0 w 5"/>
                  <a:gd name="T53" fmla="*/ 0 h 8"/>
                  <a:gd name="T54" fmla="*/ 0 w 5"/>
                  <a:gd name="T55" fmla="*/ 0 h 8"/>
                  <a:gd name="T56" fmla="*/ 0 w 5"/>
                  <a:gd name="T57" fmla="*/ 0 h 8"/>
                  <a:gd name="T58" fmla="*/ 0 w 5"/>
                  <a:gd name="T59" fmla="*/ 0 h 8"/>
                  <a:gd name="T60" fmla="*/ 0 w 5"/>
                  <a:gd name="T61" fmla="*/ 0 h 8"/>
                  <a:gd name="T62" fmla="*/ 0 w 5"/>
                  <a:gd name="T63" fmla="*/ 0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8"/>
                  <a:gd name="T98" fmla="*/ 5 w 5"/>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8">
                    <a:moveTo>
                      <a:pt x="5" y="5"/>
                    </a:moveTo>
                    <a:lnTo>
                      <a:pt x="4" y="0"/>
                    </a:lnTo>
                    <a:lnTo>
                      <a:pt x="0" y="0"/>
                    </a:lnTo>
                    <a:lnTo>
                      <a:pt x="0" y="5"/>
                    </a:lnTo>
                    <a:lnTo>
                      <a:pt x="4" y="8"/>
                    </a:lnTo>
                    <a:lnTo>
                      <a:pt x="4" y="5"/>
                    </a:lnTo>
                    <a:lnTo>
                      <a:pt x="5"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5" name="Freeform 93"/>
              <p:cNvSpPr>
                <a:spLocks/>
              </p:cNvSpPr>
              <p:nvPr/>
            </p:nvSpPr>
            <p:spPr bwMode="auto">
              <a:xfrm>
                <a:off x="3268" y="1805"/>
                <a:ext cx="4" cy="4"/>
              </a:xfrm>
              <a:custGeom>
                <a:avLst/>
                <a:gdLst>
                  <a:gd name="T0" fmla="*/ 0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0 h 7"/>
                  <a:gd name="T14" fmla="*/ 0 w 9"/>
                  <a:gd name="T15" fmla="*/ 0 h 7"/>
                  <a:gd name="T16" fmla="*/ 0 w 9"/>
                  <a:gd name="T17" fmla="*/ 0 h 7"/>
                  <a:gd name="T18" fmla="*/ 0 w 9"/>
                  <a:gd name="T19" fmla="*/ 0 h 7"/>
                  <a:gd name="T20" fmla="*/ 0 w 9"/>
                  <a:gd name="T21" fmla="*/ 0 h 7"/>
                  <a:gd name="T22" fmla="*/ 0 w 9"/>
                  <a:gd name="T23" fmla="*/ 0 h 7"/>
                  <a:gd name="T24" fmla="*/ 0 w 9"/>
                  <a:gd name="T25" fmla="*/ 0 h 7"/>
                  <a:gd name="T26" fmla="*/ 0 w 9"/>
                  <a:gd name="T27" fmla="*/ 0 h 7"/>
                  <a:gd name="T28" fmla="*/ 0 w 9"/>
                  <a:gd name="T29" fmla="*/ 0 h 7"/>
                  <a:gd name="T30" fmla="*/ 0 w 9"/>
                  <a:gd name="T31" fmla="*/ 0 h 7"/>
                  <a:gd name="T32" fmla="*/ 0 w 9"/>
                  <a:gd name="T33" fmla="*/ 1 h 7"/>
                  <a:gd name="T34" fmla="*/ 0 w 9"/>
                  <a:gd name="T35" fmla="*/ 1 h 7"/>
                  <a:gd name="T36" fmla="*/ 0 w 9"/>
                  <a:gd name="T37" fmla="*/ 1 h 7"/>
                  <a:gd name="T38" fmla="*/ 0 w 9"/>
                  <a:gd name="T39" fmla="*/ 1 h 7"/>
                  <a:gd name="T40" fmla="*/ 0 w 9"/>
                  <a:gd name="T41" fmla="*/ 1 h 7"/>
                  <a:gd name="T42" fmla="*/ 0 w 9"/>
                  <a:gd name="T43" fmla="*/ 1 h 7"/>
                  <a:gd name="T44" fmla="*/ 0 w 9"/>
                  <a:gd name="T45" fmla="*/ 1 h 7"/>
                  <a:gd name="T46" fmla="*/ 0 w 9"/>
                  <a:gd name="T47" fmla="*/ 1 h 7"/>
                  <a:gd name="T48" fmla="*/ 0 w 9"/>
                  <a:gd name="T49" fmla="*/ 1 h 7"/>
                  <a:gd name="T50" fmla="*/ 0 w 9"/>
                  <a:gd name="T51" fmla="*/ 1 h 7"/>
                  <a:gd name="T52" fmla="*/ 0 w 9"/>
                  <a:gd name="T53" fmla="*/ 1 h 7"/>
                  <a:gd name="T54" fmla="*/ 0 w 9"/>
                  <a:gd name="T55" fmla="*/ 1 h 7"/>
                  <a:gd name="T56" fmla="*/ 0 w 9"/>
                  <a:gd name="T57" fmla="*/ 1 h 7"/>
                  <a:gd name="T58" fmla="*/ 0 w 9"/>
                  <a:gd name="T59" fmla="*/ 1 h 7"/>
                  <a:gd name="T60" fmla="*/ 0 w 9"/>
                  <a:gd name="T61" fmla="*/ 1 h 7"/>
                  <a:gd name="T62" fmla="*/ 0 w 9"/>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7"/>
                  <a:gd name="T98" fmla="*/ 9 w 9"/>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7">
                    <a:moveTo>
                      <a:pt x="9" y="3"/>
                    </a:moveTo>
                    <a:lnTo>
                      <a:pt x="5" y="0"/>
                    </a:lnTo>
                    <a:lnTo>
                      <a:pt x="3" y="0"/>
                    </a:lnTo>
                    <a:lnTo>
                      <a:pt x="0" y="0"/>
                    </a:lnTo>
                    <a:lnTo>
                      <a:pt x="0" y="3"/>
                    </a:lnTo>
                    <a:lnTo>
                      <a:pt x="3" y="7"/>
                    </a:lnTo>
                    <a:lnTo>
                      <a:pt x="3" y="3"/>
                    </a:lnTo>
                    <a:lnTo>
                      <a:pt x="5" y="3"/>
                    </a:lnTo>
                    <a:lnTo>
                      <a:pt x="9"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6" name="Freeform 94"/>
              <p:cNvSpPr>
                <a:spLocks/>
              </p:cNvSpPr>
              <p:nvPr/>
            </p:nvSpPr>
            <p:spPr bwMode="auto">
              <a:xfrm>
                <a:off x="3257" y="1811"/>
                <a:ext cx="6" cy="3"/>
              </a:xfrm>
              <a:custGeom>
                <a:avLst/>
                <a:gdLst>
                  <a:gd name="T0" fmla="*/ 1 w 12"/>
                  <a:gd name="T1" fmla="*/ 0 h 5"/>
                  <a:gd name="T2" fmla="*/ 1 w 12"/>
                  <a:gd name="T3" fmla="*/ 0 h 5"/>
                  <a:gd name="T4" fmla="*/ 1 w 12"/>
                  <a:gd name="T5" fmla="*/ 0 h 5"/>
                  <a:gd name="T6" fmla="*/ 1 w 12"/>
                  <a:gd name="T7" fmla="*/ 0 h 5"/>
                  <a:gd name="T8" fmla="*/ 1 w 12"/>
                  <a:gd name="T9" fmla="*/ 0 h 5"/>
                  <a:gd name="T10" fmla="*/ 1 w 12"/>
                  <a:gd name="T11" fmla="*/ 0 h 5"/>
                  <a:gd name="T12" fmla="*/ 1 w 12"/>
                  <a:gd name="T13" fmla="*/ 0 h 5"/>
                  <a:gd name="T14" fmla="*/ 1 w 12"/>
                  <a:gd name="T15" fmla="*/ 0 h 5"/>
                  <a:gd name="T16" fmla="*/ 0 w 12"/>
                  <a:gd name="T17" fmla="*/ 0 h 5"/>
                  <a:gd name="T18" fmla="*/ 0 w 12"/>
                  <a:gd name="T19" fmla="*/ 0 h 5"/>
                  <a:gd name="T20" fmla="*/ 0 w 12"/>
                  <a:gd name="T21" fmla="*/ 0 h 5"/>
                  <a:gd name="T22" fmla="*/ 0 w 12"/>
                  <a:gd name="T23" fmla="*/ 0 h 5"/>
                  <a:gd name="T24" fmla="*/ 0 w 12"/>
                  <a:gd name="T25" fmla="*/ 0 h 5"/>
                  <a:gd name="T26" fmla="*/ 0 w 12"/>
                  <a:gd name="T27" fmla="*/ 0 h 5"/>
                  <a:gd name="T28" fmla="*/ 0 w 12"/>
                  <a:gd name="T29" fmla="*/ 0 h 5"/>
                  <a:gd name="T30" fmla="*/ 0 w 12"/>
                  <a:gd name="T31" fmla="*/ 0 h 5"/>
                  <a:gd name="T32" fmla="*/ 0 w 12"/>
                  <a:gd name="T33" fmla="*/ 1 h 5"/>
                  <a:gd name="T34" fmla="*/ 0 w 12"/>
                  <a:gd name="T35" fmla="*/ 1 h 5"/>
                  <a:gd name="T36" fmla="*/ 0 w 12"/>
                  <a:gd name="T37" fmla="*/ 1 h 5"/>
                  <a:gd name="T38" fmla="*/ 0 w 12"/>
                  <a:gd name="T39" fmla="*/ 1 h 5"/>
                  <a:gd name="T40" fmla="*/ 0 w 12"/>
                  <a:gd name="T41" fmla="*/ 1 h 5"/>
                  <a:gd name="T42" fmla="*/ 0 w 12"/>
                  <a:gd name="T43" fmla="*/ 1 h 5"/>
                  <a:gd name="T44" fmla="*/ 0 w 12"/>
                  <a:gd name="T45" fmla="*/ 1 h 5"/>
                  <a:gd name="T46" fmla="*/ 0 w 12"/>
                  <a:gd name="T47" fmla="*/ 1 h 5"/>
                  <a:gd name="T48" fmla="*/ 1 w 12"/>
                  <a:gd name="T49" fmla="*/ 1 h 5"/>
                  <a:gd name="T50" fmla="*/ 1 w 12"/>
                  <a:gd name="T51" fmla="*/ 1 h 5"/>
                  <a:gd name="T52" fmla="*/ 1 w 12"/>
                  <a:gd name="T53" fmla="*/ 1 h 5"/>
                  <a:gd name="T54" fmla="*/ 1 w 12"/>
                  <a:gd name="T55" fmla="*/ 1 h 5"/>
                  <a:gd name="T56" fmla="*/ 1 w 12"/>
                  <a:gd name="T57" fmla="*/ 1 h 5"/>
                  <a:gd name="T58" fmla="*/ 1 w 12"/>
                  <a:gd name="T59" fmla="*/ 1 h 5"/>
                  <a:gd name="T60" fmla="*/ 1 w 12"/>
                  <a:gd name="T61" fmla="*/ 1 h 5"/>
                  <a:gd name="T62" fmla="*/ 1 w 12"/>
                  <a:gd name="T63" fmla="*/ 1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
                  <a:gd name="T97" fmla="*/ 0 h 5"/>
                  <a:gd name="T98" fmla="*/ 12 w 12"/>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 h="5">
                    <a:moveTo>
                      <a:pt x="12" y="2"/>
                    </a:moveTo>
                    <a:lnTo>
                      <a:pt x="7" y="0"/>
                    </a:lnTo>
                    <a:lnTo>
                      <a:pt x="6" y="0"/>
                    </a:lnTo>
                    <a:lnTo>
                      <a:pt x="0" y="0"/>
                    </a:lnTo>
                    <a:lnTo>
                      <a:pt x="0" y="2"/>
                    </a:lnTo>
                    <a:lnTo>
                      <a:pt x="6" y="5"/>
                    </a:lnTo>
                    <a:lnTo>
                      <a:pt x="6" y="2"/>
                    </a:lnTo>
                    <a:lnTo>
                      <a:pt x="7" y="2"/>
                    </a:lnTo>
                    <a:lnTo>
                      <a:pt x="12"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7" name="Freeform 95"/>
              <p:cNvSpPr>
                <a:spLocks/>
              </p:cNvSpPr>
              <p:nvPr/>
            </p:nvSpPr>
            <p:spPr bwMode="auto">
              <a:xfrm>
                <a:off x="3251" y="1760"/>
                <a:ext cx="5" cy="7"/>
              </a:xfrm>
              <a:custGeom>
                <a:avLst/>
                <a:gdLst>
                  <a:gd name="T0" fmla="*/ 1 w 9"/>
                  <a:gd name="T1" fmla="*/ 1 h 13"/>
                  <a:gd name="T2" fmla="*/ 1 w 9"/>
                  <a:gd name="T3" fmla="*/ 1 h 13"/>
                  <a:gd name="T4" fmla="*/ 1 w 9"/>
                  <a:gd name="T5" fmla="*/ 1 h 13"/>
                  <a:gd name="T6" fmla="*/ 1 w 9"/>
                  <a:gd name="T7" fmla="*/ 1 h 13"/>
                  <a:gd name="T8" fmla="*/ 1 w 9"/>
                  <a:gd name="T9" fmla="*/ 0 h 13"/>
                  <a:gd name="T10" fmla="*/ 1 w 9"/>
                  <a:gd name="T11" fmla="*/ 0 h 13"/>
                  <a:gd name="T12" fmla="*/ 1 w 9"/>
                  <a:gd name="T13" fmla="*/ 0 h 13"/>
                  <a:gd name="T14" fmla="*/ 1 w 9"/>
                  <a:gd name="T15" fmla="*/ 0 h 13"/>
                  <a:gd name="T16" fmla="*/ 0 w 9"/>
                  <a:gd name="T17" fmla="*/ 0 h 13"/>
                  <a:gd name="T18" fmla="*/ 0 w 9"/>
                  <a:gd name="T19" fmla="*/ 0 h 13"/>
                  <a:gd name="T20" fmla="*/ 0 w 9"/>
                  <a:gd name="T21" fmla="*/ 0 h 13"/>
                  <a:gd name="T22" fmla="*/ 0 w 9"/>
                  <a:gd name="T23" fmla="*/ 0 h 13"/>
                  <a:gd name="T24" fmla="*/ 0 w 9"/>
                  <a:gd name="T25" fmla="*/ 1 h 13"/>
                  <a:gd name="T26" fmla="*/ 0 w 9"/>
                  <a:gd name="T27" fmla="*/ 1 h 13"/>
                  <a:gd name="T28" fmla="*/ 0 w 9"/>
                  <a:gd name="T29" fmla="*/ 1 h 13"/>
                  <a:gd name="T30" fmla="*/ 0 w 9"/>
                  <a:gd name="T31" fmla="*/ 1 h 13"/>
                  <a:gd name="T32" fmla="*/ 0 w 9"/>
                  <a:gd name="T33" fmla="*/ 1 h 13"/>
                  <a:gd name="T34" fmla="*/ 0 w 9"/>
                  <a:gd name="T35" fmla="*/ 1 h 13"/>
                  <a:gd name="T36" fmla="*/ 0 w 9"/>
                  <a:gd name="T37" fmla="*/ 1 h 13"/>
                  <a:gd name="T38" fmla="*/ 0 w 9"/>
                  <a:gd name="T39" fmla="*/ 1 h 13"/>
                  <a:gd name="T40" fmla="*/ 0 w 9"/>
                  <a:gd name="T41" fmla="*/ 1 h 13"/>
                  <a:gd name="T42" fmla="*/ 0 w 9"/>
                  <a:gd name="T43" fmla="*/ 1 h 13"/>
                  <a:gd name="T44" fmla="*/ 0 w 9"/>
                  <a:gd name="T45" fmla="*/ 1 h 13"/>
                  <a:gd name="T46" fmla="*/ 0 w 9"/>
                  <a:gd name="T47" fmla="*/ 1 h 13"/>
                  <a:gd name="T48" fmla="*/ 1 w 9"/>
                  <a:gd name="T49" fmla="*/ 1 h 13"/>
                  <a:gd name="T50" fmla="*/ 1 w 9"/>
                  <a:gd name="T51" fmla="*/ 1 h 13"/>
                  <a:gd name="T52" fmla="*/ 1 w 9"/>
                  <a:gd name="T53" fmla="*/ 1 h 13"/>
                  <a:gd name="T54" fmla="*/ 1 w 9"/>
                  <a:gd name="T55" fmla="*/ 1 h 13"/>
                  <a:gd name="T56" fmla="*/ 1 w 9"/>
                  <a:gd name="T57" fmla="*/ 1 h 13"/>
                  <a:gd name="T58" fmla="*/ 1 w 9"/>
                  <a:gd name="T59" fmla="*/ 1 h 13"/>
                  <a:gd name="T60" fmla="*/ 1 w 9"/>
                  <a:gd name="T61" fmla="*/ 1 h 13"/>
                  <a:gd name="T62" fmla="*/ 1 w 9"/>
                  <a:gd name="T63" fmla="*/ 1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13"/>
                  <a:gd name="T98" fmla="*/ 9 w 9"/>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13">
                    <a:moveTo>
                      <a:pt x="9" y="8"/>
                    </a:moveTo>
                    <a:lnTo>
                      <a:pt x="5" y="2"/>
                    </a:lnTo>
                    <a:lnTo>
                      <a:pt x="5" y="0"/>
                    </a:lnTo>
                    <a:lnTo>
                      <a:pt x="0" y="0"/>
                    </a:lnTo>
                    <a:lnTo>
                      <a:pt x="0" y="2"/>
                    </a:lnTo>
                    <a:lnTo>
                      <a:pt x="0" y="8"/>
                    </a:lnTo>
                    <a:lnTo>
                      <a:pt x="0" y="10"/>
                    </a:lnTo>
                    <a:lnTo>
                      <a:pt x="5" y="13"/>
                    </a:lnTo>
                    <a:lnTo>
                      <a:pt x="5" y="10"/>
                    </a:lnTo>
                    <a:lnTo>
                      <a:pt x="5" y="8"/>
                    </a:lnTo>
                    <a:lnTo>
                      <a:pt x="9" y="8"/>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8" name="Freeform 96"/>
              <p:cNvSpPr>
                <a:spLocks/>
              </p:cNvSpPr>
              <p:nvPr/>
            </p:nvSpPr>
            <p:spPr bwMode="auto">
              <a:xfrm>
                <a:off x="3238" y="1753"/>
                <a:ext cx="5" cy="8"/>
              </a:xfrm>
              <a:custGeom>
                <a:avLst/>
                <a:gdLst>
                  <a:gd name="T0" fmla="*/ 1 w 10"/>
                  <a:gd name="T1" fmla="*/ 1 h 16"/>
                  <a:gd name="T2" fmla="*/ 1 w 10"/>
                  <a:gd name="T3" fmla="*/ 1 h 16"/>
                  <a:gd name="T4" fmla="*/ 1 w 10"/>
                  <a:gd name="T5" fmla="*/ 1 h 16"/>
                  <a:gd name="T6" fmla="*/ 1 w 10"/>
                  <a:gd name="T7" fmla="*/ 1 h 16"/>
                  <a:gd name="T8" fmla="*/ 1 w 10"/>
                  <a:gd name="T9" fmla="*/ 0 h 16"/>
                  <a:gd name="T10" fmla="*/ 1 w 10"/>
                  <a:gd name="T11" fmla="*/ 0 h 16"/>
                  <a:gd name="T12" fmla="*/ 1 w 10"/>
                  <a:gd name="T13" fmla="*/ 0 h 16"/>
                  <a:gd name="T14" fmla="*/ 1 w 10"/>
                  <a:gd name="T15" fmla="*/ 0 h 16"/>
                  <a:gd name="T16" fmla="*/ 0 w 10"/>
                  <a:gd name="T17" fmla="*/ 0 h 16"/>
                  <a:gd name="T18" fmla="*/ 0 w 10"/>
                  <a:gd name="T19" fmla="*/ 0 h 16"/>
                  <a:gd name="T20" fmla="*/ 0 w 10"/>
                  <a:gd name="T21" fmla="*/ 0 h 16"/>
                  <a:gd name="T22" fmla="*/ 0 w 10"/>
                  <a:gd name="T23" fmla="*/ 0 h 16"/>
                  <a:gd name="T24" fmla="*/ 0 w 10"/>
                  <a:gd name="T25" fmla="*/ 1 h 16"/>
                  <a:gd name="T26" fmla="*/ 0 w 10"/>
                  <a:gd name="T27" fmla="*/ 1 h 16"/>
                  <a:gd name="T28" fmla="*/ 0 w 10"/>
                  <a:gd name="T29" fmla="*/ 1 h 16"/>
                  <a:gd name="T30" fmla="*/ 0 w 10"/>
                  <a:gd name="T31" fmla="*/ 1 h 16"/>
                  <a:gd name="T32" fmla="*/ 0 w 10"/>
                  <a:gd name="T33" fmla="*/ 1 h 16"/>
                  <a:gd name="T34" fmla="*/ 0 w 10"/>
                  <a:gd name="T35" fmla="*/ 1 h 16"/>
                  <a:gd name="T36" fmla="*/ 0 w 10"/>
                  <a:gd name="T37" fmla="*/ 1 h 16"/>
                  <a:gd name="T38" fmla="*/ 0 w 10"/>
                  <a:gd name="T39" fmla="*/ 1 h 16"/>
                  <a:gd name="T40" fmla="*/ 0 w 10"/>
                  <a:gd name="T41" fmla="*/ 1 h 16"/>
                  <a:gd name="T42" fmla="*/ 0 w 10"/>
                  <a:gd name="T43" fmla="*/ 1 h 16"/>
                  <a:gd name="T44" fmla="*/ 0 w 10"/>
                  <a:gd name="T45" fmla="*/ 1 h 16"/>
                  <a:gd name="T46" fmla="*/ 0 w 10"/>
                  <a:gd name="T47" fmla="*/ 1 h 16"/>
                  <a:gd name="T48" fmla="*/ 1 w 10"/>
                  <a:gd name="T49" fmla="*/ 1 h 16"/>
                  <a:gd name="T50" fmla="*/ 1 w 10"/>
                  <a:gd name="T51" fmla="*/ 1 h 16"/>
                  <a:gd name="T52" fmla="*/ 1 w 10"/>
                  <a:gd name="T53" fmla="*/ 1 h 16"/>
                  <a:gd name="T54" fmla="*/ 1 w 10"/>
                  <a:gd name="T55" fmla="*/ 1 h 16"/>
                  <a:gd name="T56" fmla="*/ 1 w 10"/>
                  <a:gd name="T57" fmla="*/ 1 h 16"/>
                  <a:gd name="T58" fmla="*/ 1 w 10"/>
                  <a:gd name="T59" fmla="*/ 1 h 16"/>
                  <a:gd name="T60" fmla="*/ 1 w 10"/>
                  <a:gd name="T61" fmla="*/ 1 h 16"/>
                  <a:gd name="T62" fmla="*/ 1 w 10"/>
                  <a:gd name="T63" fmla="*/ 1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6"/>
                  <a:gd name="T98" fmla="*/ 10 w 10"/>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6">
                    <a:moveTo>
                      <a:pt x="10" y="9"/>
                    </a:moveTo>
                    <a:lnTo>
                      <a:pt x="6" y="3"/>
                    </a:lnTo>
                    <a:lnTo>
                      <a:pt x="6" y="1"/>
                    </a:lnTo>
                    <a:lnTo>
                      <a:pt x="5" y="0"/>
                    </a:lnTo>
                    <a:lnTo>
                      <a:pt x="0" y="0"/>
                    </a:lnTo>
                    <a:lnTo>
                      <a:pt x="0" y="1"/>
                    </a:lnTo>
                    <a:lnTo>
                      <a:pt x="0" y="3"/>
                    </a:lnTo>
                    <a:lnTo>
                      <a:pt x="0" y="9"/>
                    </a:lnTo>
                    <a:lnTo>
                      <a:pt x="0" y="13"/>
                    </a:lnTo>
                    <a:lnTo>
                      <a:pt x="5" y="16"/>
                    </a:lnTo>
                    <a:lnTo>
                      <a:pt x="5" y="13"/>
                    </a:lnTo>
                    <a:lnTo>
                      <a:pt x="6" y="13"/>
                    </a:lnTo>
                    <a:lnTo>
                      <a:pt x="6" y="9"/>
                    </a:lnTo>
                    <a:lnTo>
                      <a:pt x="10" y="9"/>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19" name="Freeform 97"/>
              <p:cNvSpPr>
                <a:spLocks/>
              </p:cNvSpPr>
              <p:nvPr/>
            </p:nvSpPr>
            <p:spPr bwMode="auto">
              <a:xfrm>
                <a:off x="2954" y="1954"/>
                <a:ext cx="3" cy="6"/>
              </a:xfrm>
              <a:custGeom>
                <a:avLst/>
                <a:gdLst>
                  <a:gd name="T0" fmla="*/ 0 w 7"/>
                  <a:gd name="T1" fmla="*/ 0 h 13"/>
                  <a:gd name="T2" fmla="*/ 0 w 7"/>
                  <a:gd name="T3" fmla="*/ 0 h 13"/>
                  <a:gd name="T4" fmla="*/ 0 w 7"/>
                  <a:gd name="T5" fmla="*/ 0 h 13"/>
                  <a:gd name="T6" fmla="*/ 0 w 7"/>
                  <a:gd name="T7" fmla="*/ 0 h 13"/>
                  <a:gd name="T8" fmla="*/ 0 w 7"/>
                  <a:gd name="T9" fmla="*/ 0 h 13"/>
                  <a:gd name="T10" fmla="*/ 0 w 7"/>
                  <a:gd name="T11" fmla="*/ 0 h 13"/>
                  <a:gd name="T12" fmla="*/ 0 w 7"/>
                  <a:gd name="T13" fmla="*/ 0 h 13"/>
                  <a:gd name="T14" fmla="*/ 0 w 7"/>
                  <a:gd name="T15" fmla="*/ 0 h 13"/>
                  <a:gd name="T16" fmla="*/ 0 w 7"/>
                  <a:gd name="T17" fmla="*/ 0 h 13"/>
                  <a:gd name="T18" fmla="*/ 0 w 7"/>
                  <a:gd name="T19" fmla="*/ 0 h 13"/>
                  <a:gd name="T20" fmla="*/ 0 w 7"/>
                  <a:gd name="T21" fmla="*/ 0 h 13"/>
                  <a:gd name="T22" fmla="*/ 0 w 7"/>
                  <a:gd name="T23" fmla="*/ 0 h 13"/>
                  <a:gd name="T24" fmla="*/ 0 w 7"/>
                  <a:gd name="T25" fmla="*/ 0 h 13"/>
                  <a:gd name="T26" fmla="*/ 0 w 7"/>
                  <a:gd name="T27" fmla="*/ 0 h 13"/>
                  <a:gd name="T28" fmla="*/ 0 w 7"/>
                  <a:gd name="T29" fmla="*/ 0 h 13"/>
                  <a:gd name="T30" fmla="*/ 0 w 7"/>
                  <a:gd name="T31" fmla="*/ 0 h 13"/>
                  <a:gd name="T32" fmla="*/ 0 w 7"/>
                  <a:gd name="T33" fmla="*/ 0 h 13"/>
                  <a:gd name="T34" fmla="*/ 0 w 7"/>
                  <a:gd name="T35" fmla="*/ 0 h 13"/>
                  <a:gd name="T36" fmla="*/ 0 w 7"/>
                  <a:gd name="T37" fmla="*/ 0 h 13"/>
                  <a:gd name="T38" fmla="*/ 0 w 7"/>
                  <a:gd name="T39" fmla="*/ 0 h 13"/>
                  <a:gd name="T40" fmla="*/ 0 w 7"/>
                  <a:gd name="T41" fmla="*/ 0 h 13"/>
                  <a:gd name="T42" fmla="*/ 0 w 7"/>
                  <a:gd name="T43" fmla="*/ 0 h 13"/>
                  <a:gd name="T44" fmla="*/ 0 w 7"/>
                  <a:gd name="T45" fmla="*/ 0 h 13"/>
                  <a:gd name="T46" fmla="*/ 0 w 7"/>
                  <a:gd name="T47" fmla="*/ 0 h 13"/>
                  <a:gd name="T48" fmla="*/ 0 w 7"/>
                  <a:gd name="T49" fmla="*/ 0 h 13"/>
                  <a:gd name="T50" fmla="*/ 0 w 7"/>
                  <a:gd name="T51" fmla="*/ 0 h 13"/>
                  <a:gd name="T52" fmla="*/ 0 w 7"/>
                  <a:gd name="T53" fmla="*/ 0 h 13"/>
                  <a:gd name="T54" fmla="*/ 0 w 7"/>
                  <a:gd name="T55" fmla="*/ 0 h 13"/>
                  <a:gd name="T56" fmla="*/ 0 w 7"/>
                  <a:gd name="T57" fmla="*/ 0 h 13"/>
                  <a:gd name="T58" fmla="*/ 0 w 7"/>
                  <a:gd name="T59" fmla="*/ 0 h 13"/>
                  <a:gd name="T60" fmla="*/ 0 w 7"/>
                  <a:gd name="T61" fmla="*/ 0 h 13"/>
                  <a:gd name="T62" fmla="*/ 0 w 7"/>
                  <a:gd name="T63" fmla="*/ 0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13"/>
                  <a:gd name="T98" fmla="*/ 7 w 7"/>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13">
                    <a:moveTo>
                      <a:pt x="7" y="5"/>
                    </a:moveTo>
                    <a:lnTo>
                      <a:pt x="4" y="0"/>
                    </a:lnTo>
                    <a:lnTo>
                      <a:pt x="0" y="0"/>
                    </a:lnTo>
                    <a:lnTo>
                      <a:pt x="0" y="5"/>
                    </a:lnTo>
                    <a:lnTo>
                      <a:pt x="0" y="8"/>
                    </a:lnTo>
                    <a:lnTo>
                      <a:pt x="4" y="13"/>
                    </a:lnTo>
                    <a:lnTo>
                      <a:pt x="4" y="8"/>
                    </a:lnTo>
                    <a:lnTo>
                      <a:pt x="4" y="5"/>
                    </a:lnTo>
                    <a:lnTo>
                      <a:pt x="7"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0" name="Freeform 98"/>
              <p:cNvSpPr>
                <a:spLocks/>
              </p:cNvSpPr>
              <p:nvPr/>
            </p:nvSpPr>
            <p:spPr bwMode="auto">
              <a:xfrm>
                <a:off x="2962" y="1954"/>
                <a:ext cx="19" cy="10"/>
              </a:xfrm>
              <a:custGeom>
                <a:avLst/>
                <a:gdLst>
                  <a:gd name="T0" fmla="*/ 1 w 38"/>
                  <a:gd name="T1" fmla="*/ 1 h 20"/>
                  <a:gd name="T2" fmla="*/ 1 w 38"/>
                  <a:gd name="T3" fmla="*/ 1 h 20"/>
                  <a:gd name="T4" fmla="*/ 1 w 38"/>
                  <a:gd name="T5" fmla="*/ 0 h 20"/>
                  <a:gd name="T6" fmla="*/ 1 w 38"/>
                  <a:gd name="T7" fmla="*/ 0 h 20"/>
                  <a:gd name="T8" fmla="*/ 0 w 38"/>
                  <a:gd name="T9" fmla="*/ 1 h 20"/>
                  <a:gd name="T10" fmla="*/ 1 w 38"/>
                  <a:gd name="T11" fmla="*/ 1 h 20"/>
                  <a:gd name="T12" fmla="*/ 1 w 38"/>
                  <a:gd name="T13" fmla="*/ 1 h 20"/>
                  <a:gd name="T14" fmla="*/ 1 w 38"/>
                  <a:gd name="T15" fmla="*/ 1 h 20"/>
                  <a:gd name="T16" fmla="*/ 1 w 38"/>
                  <a:gd name="T17" fmla="*/ 1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20"/>
                  <a:gd name="T29" fmla="*/ 38 w 3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20">
                    <a:moveTo>
                      <a:pt x="38" y="11"/>
                    </a:moveTo>
                    <a:lnTo>
                      <a:pt x="26" y="5"/>
                    </a:lnTo>
                    <a:lnTo>
                      <a:pt x="17" y="0"/>
                    </a:lnTo>
                    <a:lnTo>
                      <a:pt x="8" y="0"/>
                    </a:lnTo>
                    <a:lnTo>
                      <a:pt x="0" y="11"/>
                    </a:lnTo>
                    <a:lnTo>
                      <a:pt x="8" y="20"/>
                    </a:lnTo>
                    <a:lnTo>
                      <a:pt x="17" y="11"/>
                    </a:lnTo>
                    <a:lnTo>
                      <a:pt x="25" y="11"/>
                    </a:lnTo>
                    <a:lnTo>
                      <a:pt x="38" y="11"/>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1" name="Freeform 99"/>
              <p:cNvSpPr>
                <a:spLocks/>
              </p:cNvSpPr>
              <p:nvPr/>
            </p:nvSpPr>
            <p:spPr bwMode="auto">
              <a:xfrm>
                <a:off x="2988" y="1955"/>
                <a:ext cx="14" cy="15"/>
              </a:xfrm>
              <a:custGeom>
                <a:avLst/>
                <a:gdLst>
                  <a:gd name="T0" fmla="*/ 0 w 30"/>
                  <a:gd name="T1" fmla="*/ 1 h 28"/>
                  <a:gd name="T2" fmla="*/ 0 w 30"/>
                  <a:gd name="T3" fmla="*/ 1 h 28"/>
                  <a:gd name="T4" fmla="*/ 0 w 30"/>
                  <a:gd name="T5" fmla="*/ 1 h 28"/>
                  <a:gd name="T6" fmla="*/ 0 w 30"/>
                  <a:gd name="T7" fmla="*/ 0 h 28"/>
                  <a:gd name="T8" fmla="*/ 0 w 30"/>
                  <a:gd name="T9" fmla="*/ 1 h 28"/>
                  <a:gd name="T10" fmla="*/ 0 w 30"/>
                  <a:gd name="T11" fmla="*/ 1 h 28"/>
                  <a:gd name="T12" fmla="*/ 0 w 30"/>
                  <a:gd name="T13" fmla="*/ 1 h 28"/>
                  <a:gd name="T14" fmla="*/ 0 w 30"/>
                  <a:gd name="T15" fmla="*/ 1 h 28"/>
                  <a:gd name="T16" fmla="*/ 0 w 30"/>
                  <a:gd name="T17" fmla="*/ 1 h 28"/>
                  <a:gd name="T18" fmla="*/ 0 w 30"/>
                  <a:gd name="T19" fmla="*/ 1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8"/>
                  <a:gd name="T32" fmla="*/ 30 w 30"/>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8">
                    <a:moveTo>
                      <a:pt x="0" y="2"/>
                    </a:moveTo>
                    <a:lnTo>
                      <a:pt x="10" y="4"/>
                    </a:lnTo>
                    <a:lnTo>
                      <a:pt x="20" y="8"/>
                    </a:lnTo>
                    <a:lnTo>
                      <a:pt x="25" y="0"/>
                    </a:lnTo>
                    <a:lnTo>
                      <a:pt x="30" y="10"/>
                    </a:lnTo>
                    <a:lnTo>
                      <a:pt x="23" y="21"/>
                    </a:lnTo>
                    <a:lnTo>
                      <a:pt x="23" y="28"/>
                    </a:lnTo>
                    <a:lnTo>
                      <a:pt x="12" y="15"/>
                    </a:lnTo>
                    <a:lnTo>
                      <a:pt x="0"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2" name="Freeform 100"/>
              <p:cNvSpPr>
                <a:spLocks/>
              </p:cNvSpPr>
              <p:nvPr/>
            </p:nvSpPr>
            <p:spPr bwMode="auto">
              <a:xfrm>
                <a:off x="3005" y="1959"/>
                <a:ext cx="33" cy="43"/>
              </a:xfrm>
              <a:custGeom>
                <a:avLst/>
                <a:gdLst>
                  <a:gd name="T0" fmla="*/ 1 w 66"/>
                  <a:gd name="T1" fmla="*/ 0 h 86"/>
                  <a:gd name="T2" fmla="*/ 1 w 66"/>
                  <a:gd name="T3" fmla="*/ 1 h 86"/>
                  <a:gd name="T4" fmla="*/ 1 w 66"/>
                  <a:gd name="T5" fmla="*/ 1 h 86"/>
                  <a:gd name="T6" fmla="*/ 1 w 66"/>
                  <a:gd name="T7" fmla="*/ 1 h 86"/>
                  <a:gd name="T8" fmla="*/ 1 w 66"/>
                  <a:gd name="T9" fmla="*/ 1 h 86"/>
                  <a:gd name="T10" fmla="*/ 1 w 66"/>
                  <a:gd name="T11" fmla="*/ 1 h 86"/>
                  <a:gd name="T12" fmla="*/ 1 w 66"/>
                  <a:gd name="T13" fmla="*/ 1 h 86"/>
                  <a:gd name="T14" fmla="*/ 1 w 66"/>
                  <a:gd name="T15" fmla="*/ 1 h 86"/>
                  <a:gd name="T16" fmla="*/ 1 w 66"/>
                  <a:gd name="T17" fmla="*/ 1 h 86"/>
                  <a:gd name="T18" fmla="*/ 1 w 66"/>
                  <a:gd name="T19" fmla="*/ 1 h 86"/>
                  <a:gd name="T20" fmla="*/ 1 w 66"/>
                  <a:gd name="T21" fmla="*/ 1 h 86"/>
                  <a:gd name="T22" fmla="*/ 1 w 66"/>
                  <a:gd name="T23" fmla="*/ 1 h 86"/>
                  <a:gd name="T24" fmla="*/ 1 w 66"/>
                  <a:gd name="T25" fmla="*/ 1 h 86"/>
                  <a:gd name="T26" fmla="*/ 1 w 66"/>
                  <a:gd name="T27" fmla="*/ 1 h 86"/>
                  <a:gd name="T28" fmla="*/ 1 w 66"/>
                  <a:gd name="T29" fmla="*/ 1 h 86"/>
                  <a:gd name="T30" fmla="*/ 1 w 66"/>
                  <a:gd name="T31" fmla="*/ 1 h 86"/>
                  <a:gd name="T32" fmla="*/ 1 w 66"/>
                  <a:gd name="T33" fmla="*/ 1 h 86"/>
                  <a:gd name="T34" fmla="*/ 1 w 66"/>
                  <a:gd name="T35" fmla="*/ 1 h 86"/>
                  <a:gd name="T36" fmla="*/ 1 w 66"/>
                  <a:gd name="T37" fmla="*/ 1 h 86"/>
                  <a:gd name="T38" fmla="*/ 0 w 66"/>
                  <a:gd name="T39" fmla="*/ 1 h 86"/>
                  <a:gd name="T40" fmla="*/ 1 w 66"/>
                  <a:gd name="T41" fmla="*/ 1 h 86"/>
                  <a:gd name="T42" fmla="*/ 1 w 66"/>
                  <a:gd name="T43" fmla="*/ 1 h 86"/>
                  <a:gd name="T44" fmla="*/ 1 w 66"/>
                  <a:gd name="T45" fmla="*/ 1 h 86"/>
                  <a:gd name="T46" fmla="*/ 1 w 66"/>
                  <a:gd name="T47" fmla="*/ 1 h 86"/>
                  <a:gd name="T48" fmla="*/ 1 w 66"/>
                  <a:gd name="T49" fmla="*/ 1 h 86"/>
                  <a:gd name="T50" fmla="*/ 1 w 66"/>
                  <a:gd name="T51" fmla="*/ 1 h 86"/>
                  <a:gd name="T52" fmla="*/ 1 w 66"/>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86"/>
                  <a:gd name="T83" fmla="*/ 66 w 66"/>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86">
                    <a:moveTo>
                      <a:pt x="9" y="0"/>
                    </a:moveTo>
                    <a:lnTo>
                      <a:pt x="21" y="9"/>
                    </a:lnTo>
                    <a:lnTo>
                      <a:pt x="33" y="15"/>
                    </a:lnTo>
                    <a:lnTo>
                      <a:pt x="42" y="26"/>
                    </a:lnTo>
                    <a:lnTo>
                      <a:pt x="51" y="33"/>
                    </a:lnTo>
                    <a:lnTo>
                      <a:pt x="65" y="43"/>
                    </a:lnTo>
                    <a:lnTo>
                      <a:pt x="66" y="54"/>
                    </a:lnTo>
                    <a:lnTo>
                      <a:pt x="65" y="57"/>
                    </a:lnTo>
                    <a:lnTo>
                      <a:pt x="54" y="54"/>
                    </a:lnTo>
                    <a:lnTo>
                      <a:pt x="47" y="54"/>
                    </a:lnTo>
                    <a:lnTo>
                      <a:pt x="46" y="60"/>
                    </a:lnTo>
                    <a:lnTo>
                      <a:pt x="51" y="70"/>
                    </a:lnTo>
                    <a:lnTo>
                      <a:pt x="47" y="86"/>
                    </a:lnTo>
                    <a:lnTo>
                      <a:pt x="42" y="80"/>
                    </a:lnTo>
                    <a:lnTo>
                      <a:pt x="42" y="56"/>
                    </a:lnTo>
                    <a:lnTo>
                      <a:pt x="29" y="56"/>
                    </a:lnTo>
                    <a:lnTo>
                      <a:pt x="17" y="62"/>
                    </a:lnTo>
                    <a:lnTo>
                      <a:pt x="9" y="56"/>
                    </a:lnTo>
                    <a:lnTo>
                      <a:pt x="0" y="54"/>
                    </a:lnTo>
                    <a:lnTo>
                      <a:pt x="7" y="37"/>
                    </a:lnTo>
                    <a:lnTo>
                      <a:pt x="21" y="43"/>
                    </a:lnTo>
                    <a:lnTo>
                      <a:pt x="34" y="39"/>
                    </a:lnTo>
                    <a:lnTo>
                      <a:pt x="31" y="30"/>
                    </a:lnTo>
                    <a:lnTo>
                      <a:pt x="19" y="24"/>
                    </a:lnTo>
                    <a:lnTo>
                      <a:pt x="5" y="13"/>
                    </a:lnTo>
                    <a:lnTo>
                      <a:pt x="9"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3" name="Freeform 101"/>
              <p:cNvSpPr>
                <a:spLocks/>
              </p:cNvSpPr>
              <p:nvPr/>
            </p:nvSpPr>
            <p:spPr bwMode="auto">
              <a:xfrm>
                <a:off x="3066" y="2006"/>
                <a:ext cx="124" cy="97"/>
              </a:xfrm>
              <a:custGeom>
                <a:avLst/>
                <a:gdLst>
                  <a:gd name="T0" fmla="*/ 0 w 248"/>
                  <a:gd name="T1" fmla="*/ 1 h 194"/>
                  <a:gd name="T2" fmla="*/ 1 w 248"/>
                  <a:gd name="T3" fmla="*/ 0 h 194"/>
                  <a:gd name="T4" fmla="*/ 1 w 248"/>
                  <a:gd name="T5" fmla="*/ 1 h 194"/>
                  <a:gd name="T6" fmla="*/ 1 w 248"/>
                  <a:gd name="T7" fmla="*/ 1 h 194"/>
                  <a:gd name="T8" fmla="*/ 1 w 248"/>
                  <a:gd name="T9" fmla="*/ 1 h 194"/>
                  <a:gd name="T10" fmla="*/ 1 w 248"/>
                  <a:gd name="T11" fmla="*/ 1 h 194"/>
                  <a:gd name="T12" fmla="*/ 1 w 248"/>
                  <a:gd name="T13" fmla="*/ 1 h 194"/>
                  <a:gd name="T14" fmla="*/ 1 w 248"/>
                  <a:gd name="T15" fmla="*/ 1 h 194"/>
                  <a:gd name="T16" fmla="*/ 1 w 248"/>
                  <a:gd name="T17" fmla="*/ 1 h 194"/>
                  <a:gd name="T18" fmla="*/ 1 w 248"/>
                  <a:gd name="T19" fmla="*/ 1 h 194"/>
                  <a:gd name="T20" fmla="*/ 1 w 248"/>
                  <a:gd name="T21" fmla="*/ 1 h 194"/>
                  <a:gd name="T22" fmla="*/ 1 w 248"/>
                  <a:gd name="T23" fmla="*/ 1 h 194"/>
                  <a:gd name="T24" fmla="*/ 1 w 248"/>
                  <a:gd name="T25" fmla="*/ 1 h 194"/>
                  <a:gd name="T26" fmla="*/ 1 w 248"/>
                  <a:gd name="T27" fmla="*/ 1 h 194"/>
                  <a:gd name="T28" fmla="*/ 1 w 248"/>
                  <a:gd name="T29" fmla="*/ 1 h 194"/>
                  <a:gd name="T30" fmla="*/ 1 w 248"/>
                  <a:gd name="T31" fmla="*/ 1 h 194"/>
                  <a:gd name="T32" fmla="*/ 1 w 248"/>
                  <a:gd name="T33" fmla="*/ 1 h 194"/>
                  <a:gd name="T34" fmla="*/ 1 w 248"/>
                  <a:gd name="T35" fmla="*/ 1 h 194"/>
                  <a:gd name="T36" fmla="*/ 1 w 248"/>
                  <a:gd name="T37" fmla="*/ 1 h 194"/>
                  <a:gd name="T38" fmla="*/ 1 w 248"/>
                  <a:gd name="T39" fmla="*/ 1 h 194"/>
                  <a:gd name="T40" fmla="*/ 1 w 248"/>
                  <a:gd name="T41" fmla="*/ 1 h 194"/>
                  <a:gd name="T42" fmla="*/ 1 w 248"/>
                  <a:gd name="T43" fmla="*/ 1 h 194"/>
                  <a:gd name="T44" fmla="*/ 1 w 248"/>
                  <a:gd name="T45" fmla="*/ 1 h 194"/>
                  <a:gd name="T46" fmla="*/ 1 w 248"/>
                  <a:gd name="T47" fmla="*/ 1 h 194"/>
                  <a:gd name="T48" fmla="*/ 1 w 248"/>
                  <a:gd name="T49" fmla="*/ 1 h 194"/>
                  <a:gd name="T50" fmla="*/ 1 w 248"/>
                  <a:gd name="T51" fmla="*/ 1 h 194"/>
                  <a:gd name="T52" fmla="*/ 1 w 248"/>
                  <a:gd name="T53" fmla="*/ 1 h 194"/>
                  <a:gd name="T54" fmla="*/ 1 w 248"/>
                  <a:gd name="T55" fmla="*/ 1 h 194"/>
                  <a:gd name="T56" fmla="*/ 1 w 248"/>
                  <a:gd name="T57" fmla="*/ 1 h 194"/>
                  <a:gd name="T58" fmla="*/ 1 w 248"/>
                  <a:gd name="T59" fmla="*/ 1 h 194"/>
                  <a:gd name="T60" fmla="*/ 1 w 248"/>
                  <a:gd name="T61" fmla="*/ 1 h 194"/>
                  <a:gd name="T62" fmla="*/ 1 w 248"/>
                  <a:gd name="T63" fmla="*/ 1 h 194"/>
                  <a:gd name="T64" fmla="*/ 1 w 248"/>
                  <a:gd name="T65" fmla="*/ 1 h 194"/>
                  <a:gd name="T66" fmla="*/ 1 w 248"/>
                  <a:gd name="T67" fmla="*/ 1 h 194"/>
                  <a:gd name="T68" fmla="*/ 1 w 248"/>
                  <a:gd name="T69" fmla="*/ 1 h 194"/>
                  <a:gd name="T70" fmla="*/ 1 w 248"/>
                  <a:gd name="T71" fmla="*/ 1 h 194"/>
                  <a:gd name="T72" fmla="*/ 1 w 248"/>
                  <a:gd name="T73" fmla="*/ 1 h 194"/>
                  <a:gd name="T74" fmla="*/ 1 w 248"/>
                  <a:gd name="T75" fmla="*/ 1 h 194"/>
                  <a:gd name="T76" fmla="*/ 1 w 248"/>
                  <a:gd name="T77" fmla="*/ 1 h 194"/>
                  <a:gd name="T78" fmla="*/ 1 w 248"/>
                  <a:gd name="T79" fmla="*/ 1 h 194"/>
                  <a:gd name="T80" fmla="*/ 1 w 248"/>
                  <a:gd name="T81" fmla="*/ 1 h 194"/>
                  <a:gd name="T82" fmla="*/ 1 w 248"/>
                  <a:gd name="T83" fmla="*/ 1 h 194"/>
                  <a:gd name="T84" fmla="*/ 1 w 248"/>
                  <a:gd name="T85" fmla="*/ 1 h 194"/>
                  <a:gd name="T86" fmla="*/ 0 w 248"/>
                  <a:gd name="T87" fmla="*/ 1 h 1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8"/>
                  <a:gd name="T133" fmla="*/ 0 h 194"/>
                  <a:gd name="T134" fmla="*/ 248 w 248"/>
                  <a:gd name="T135" fmla="*/ 194 h 1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8" h="194">
                    <a:moveTo>
                      <a:pt x="0" y="4"/>
                    </a:moveTo>
                    <a:lnTo>
                      <a:pt x="18" y="0"/>
                    </a:lnTo>
                    <a:lnTo>
                      <a:pt x="39" y="6"/>
                    </a:lnTo>
                    <a:lnTo>
                      <a:pt x="44" y="11"/>
                    </a:lnTo>
                    <a:lnTo>
                      <a:pt x="56" y="29"/>
                    </a:lnTo>
                    <a:lnTo>
                      <a:pt x="83" y="47"/>
                    </a:lnTo>
                    <a:lnTo>
                      <a:pt x="104" y="79"/>
                    </a:lnTo>
                    <a:lnTo>
                      <a:pt x="121" y="92"/>
                    </a:lnTo>
                    <a:lnTo>
                      <a:pt x="143" y="110"/>
                    </a:lnTo>
                    <a:lnTo>
                      <a:pt x="195" y="139"/>
                    </a:lnTo>
                    <a:lnTo>
                      <a:pt x="218" y="154"/>
                    </a:lnTo>
                    <a:lnTo>
                      <a:pt x="231" y="151"/>
                    </a:lnTo>
                    <a:lnTo>
                      <a:pt x="246" y="158"/>
                    </a:lnTo>
                    <a:lnTo>
                      <a:pt x="248" y="167"/>
                    </a:lnTo>
                    <a:lnTo>
                      <a:pt x="243" y="173"/>
                    </a:lnTo>
                    <a:lnTo>
                      <a:pt x="243" y="183"/>
                    </a:lnTo>
                    <a:lnTo>
                      <a:pt x="246" y="190"/>
                    </a:lnTo>
                    <a:lnTo>
                      <a:pt x="228" y="194"/>
                    </a:lnTo>
                    <a:lnTo>
                      <a:pt x="218" y="180"/>
                    </a:lnTo>
                    <a:lnTo>
                      <a:pt x="200" y="177"/>
                    </a:lnTo>
                    <a:lnTo>
                      <a:pt x="182" y="164"/>
                    </a:lnTo>
                    <a:lnTo>
                      <a:pt x="174" y="158"/>
                    </a:lnTo>
                    <a:lnTo>
                      <a:pt x="167" y="141"/>
                    </a:lnTo>
                    <a:lnTo>
                      <a:pt x="158" y="138"/>
                    </a:lnTo>
                    <a:lnTo>
                      <a:pt x="148" y="123"/>
                    </a:lnTo>
                    <a:lnTo>
                      <a:pt x="128" y="123"/>
                    </a:lnTo>
                    <a:lnTo>
                      <a:pt x="112" y="115"/>
                    </a:lnTo>
                    <a:lnTo>
                      <a:pt x="100" y="96"/>
                    </a:lnTo>
                    <a:lnTo>
                      <a:pt x="68" y="79"/>
                    </a:lnTo>
                    <a:lnTo>
                      <a:pt x="46" y="53"/>
                    </a:lnTo>
                    <a:lnTo>
                      <a:pt x="48" y="47"/>
                    </a:lnTo>
                    <a:lnTo>
                      <a:pt x="63" y="65"/>
                    </a:lnTo>
                    <a:lnTo>
                      <a:pt x="94" y="91"/>
                    </a:lnTo>
                    <a:lnTo>
                      <a:pt x="106" y="98"/>
                    </a:lnTo>
                    <a:lnTo>
                      <a:pt x="111" y="96"/>
                    </a:lnTo>
                    <a:lnTo>
                      <a:pt x="87" y="71"/>
                    </a:lnTo>
                    <a:lnTo>
                      <a:pt x="74" y="57"/>
                    </a:lnTo>
                    <a:lnTo>
                      <a:pt x="55" y="45"/>
                    </a:lnTo>
                    <a:lnTo>
                      <a:pt x="53" y="37"/>
                    </a:lnTo>
                    <a:lnTo>
                      <a:pt x="39" y="24"/>
                    </a:lnTo>
                    <a:lnTo>
                      <a:pt x="36" y="36"/>
                    </a:lnTo>
                    <a:lnTo>
                      <a:pt x="37" y="49"/>
                    </a:lnTo>
                    <a:lnTo>
                      <a:pt x="11" y="27"/>
                    </a:lnTo>
                    <a:lnTo>
                      <a:pt x="0"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4" name="Freeform 102"/>
              <p:cNvSpPr>
                <a:spLocks/>
              </p:cNvSpPr>
              <p:nvPr/>
            </p:nvSpPr>
            <p:spPr bwMode="auto">
              <a:xfrm>
                <a:off x="3195" y="1973"/>
                <a:ext cx="2" cy="11"/>
              </a:xfrm>
              <a:custGeom>
                <a:avLst/>
                <a:gdLst>
                  <a:gd name="T0" fmla="*/ 1 w 4"/>
                  <a:gd name="T1" fmla="*/ 1 h 22"/>
                  <a:gd name="T2" fmla="*/ 1 w 4"/>
                  <a:gd name="T3" fmla="*/ 1 h 22"/>
                  <a:gd name="T4" fmla="*/ 1 w 4"/>
                  <a:gd name="T5" fmla="*/ 1 h 22"/>
                  <a:gd name="T6" fmla="*/ 1 w 4"/>
                  <a:gd name="T7" fmla="*/ 1 h 22"/>
                  <a:gd name="T8" fmla="*/ 1 w 4"/>
                  <a:gd name="T9" fmla="*/ 0 h 22"/>
                  <a:gd name="T10" fmla="*/ 1 w 4"/>
                  <a:gd name="T11" fmla="*/ 0 h 22"/>
                  <a:gd name="T12" fmla="*/ 1 w 4"/>
                  <a:gd name="T13" fmla="*/ 0 h 22"/>
                  <a:gd name="T14" fmla="*/ 1 w 4"/>
                  <a:gd name="T15" fmla="*/ 0 h 22"/>
                  <a:gd name="T16" fmla="*/ 0 w 4"/>
                  <a:gd name="T17" fmla="*/ 0 h 22"/>
                  <a:gd name="T18" fmla="*/ 0 w 4"/>
                  <a:gd name="T19" fmla="*/ 0 h 22"/>
                  <a:gd name="T20" fmla="*/ 0 w 4"/>
                  <a:gd name="T21" fmla="*/ 0 h 22"/>
                  <a:gd name="T22" fmla="*/ 0 w 4"/>
                  <a:gd name="T23" fmla="*/ 0 h 22"/>
                  <a:gd name="T24" fmla="*/ 0 w 4"/>
                  <a:gd name="T25" fmla="*/ 1 h 22"/>
                  <a:gd name="T26" fmla="*/ 0 w 4"/>
                  <a:gd name="T27" fmla="*/ 1 h 22"/>
                  <a:gd name="T28" fmla="*/ 0 w 4"/>
                  <a:gd name="T29" fmla="*/ 1 h 22"/>
                  <a:gd name="T30" fmla="*/ 0 w 4"/>
                  <a:gd name="T31" fmla="*/ 1 h 22"/>
                  <a:gd name="T32" fmla="*/ 0 w 4"/>
                  <a:gd name="T33" fmla="*/ 1 h 22"/>
                  <a:gd name="T34" fmla="*/ 0 w 4"/>
                  <a:gd name="T35" fmla="*/ 1 h 22"/>
                  <a:gd name="T36" fmla="*/ 0 w 4"/>
                  <a:gd name="T37" fmla="*/ 1 h 22"/>
                  <a:gd name="T38" fmla="*/ 0 w 4"/>
                  <a:gd name="T39" fmla="*/ 1 h 22"/>
                  <a:gd name="T40" fmla="*/ 0 w 4"/>
                  <a:gd name="T41" fmla="*/ 1 h 22"/>
                  <a:gd name="T42" fmla="*/ 0 w 4"/>
                  <a:gd name="T43" fmla="*/ 1 h 22"/>
                  <a:gd name="T44" fmla="*/ 0 w 4"/>
                  <a:gd name="T45" fmla="*/ 1 h 22"/>
                  <a:gd name="T46" fmla="*/ 0 w 4"/>
                  <a:gd name="T47" fmla="*/ 1 h 22"/>
                  <a:gd name="T48" fmla="*/ 1 w 4"/>
                  <a:gd name="T49" fmla="*/ 1 h 22"/>
                  <a:gd name="T50" fmla="*/ 1 w 4"/>
                  <a:gd name="T51" fmla="*/ 1 h 22"/>
                  <a:gd name="T52" fmla="*/ 1 w 4"/>
                  <a:gd name="T53" fmla="*/ 1 h 22"/>
                  <a:gd name="T54" fmla="*/ 1 w 4"/>
                  <a:gd name="T55" fmla="*/ 1 h 22"/>
                  <a:gd name="T56" fmla="*/ 1 w 4"/>
                  <a:gd name="T57" fmla="*/ 1 h 22"/>
                  <a:gd name="T58" fmla="*/ 1 w 4"/>
                  <a:gd name="T59" fmla="*/ 1 h 22"/>
                  <a:gd name="T60" fmla="*/ 1 w 4"/>
                  <a:gd name="T61" fmla="*/ 1 h 22"/>
                  <a:gd name="T62" fmla="*/ 1 w 4"/>
                  <a:gd name="T63" fmla="*/ 1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
                  <a:gd name="T97" fmla="*/ 0 h 22"/>
                  <a:gd name="T98" fmla="*/ 4 w 4"/>
                  <a:gd name="T99" fmla="*/ 22 h 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 h="22">
                    <a:moveTo>
                      <a:pt x="4" y="11"/>
                    </a:moveTo>
                    <a:lnTo>
                      <a:pt x="2" y="5"/>
                    </a:lnTo>
                    <a:lnTo>
                      <a:pt x="2" y="2"/>
                    </a:lnTo>
                    <a:lnTo>
                      <a:pt x="2" y="0"/>
                    </a:lnTo>
                    <a:lnTo>
                      <a:pt x="0" y="0"/>
                    </a:lnTo>
                    <a:lnTo>
                      <a:pt x="0" y="2"/>
                    </a:lnTo>
                    <a:lnTo>
                      <a:pt x="0" y="5"/>
                    </a:lnTo>
                    <a:lnTo>
                      <a:pt x="0" y="11"/>
                    </a:lnTo>
                    <a:lnTo>
                      <a:pt x="0" y="16"/>
                    </a:lnTo>
                    <a:lnTo>
                      <a:pt x="0" y="18"/>
                    </a:lnTo>
                    <a:lnTo>
                      <a:pt x="2" y="22"/>
                    </a:lnTo>
                    <a:lnTo>
                      <a:pt x="2" y="18"/>
                    </a:lnTo>
                    <a:lnTo>
                      <a:pt x="2" y="16"/>
                    </a:lnTo>
                    <a:lnTo>
                      <a:pt x="2" y="11"/>
                    </a:lnTo>
                    <a:lnTo>
                      <a:pt x="4" y="11"/>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5" name="Freeform 103"/>
              <p:cNvSpPr>
                <a:spLocks/>
              </p:cNvSpPr>
              <p:nvPr/>
            </p:nvSpPr>
            <p:spPr bwMode="auto">
              <a:xfrm>
                <a:off x="3177" y="1993"/>
                <a:ext cx="3" cy="6"/>
              </a:xfrm>
              <a:custGeom>
                <a:avLst/>
                <a:gdLst>
                  <a:gd name="T0" fmla="*/ 0 w 7"/>
                  <a:gd name="T1" fmla="*/ 0 h 11"/>
                  <a:gd name="T2" fmla="*/ 0 w 7"/>
                  <a:gd name="T3" fmla="*/ 0 h 11"/>
                  <a:gd name="T4" fmla="*/ 0 w 7"/>
                  <a:gd name="T5" fmla="*/ 0 h 11"/>
                  <a:gd name="T6" fmla="*/ 0 w 7"/>
                  <a:gd name="T7" fmla="*/ 0 h 11"/>
                  <a:gd name="T8" fmla="*/ 0 w 7"/>
                  <a:gd name="T9" fmla="*/ 0 h 11"/>
                  <a:gd name="T10" fmla="*/ 0 w 7"/>
                  <a:gd name="T11" fmla="*/ 0 h 11"/>
                  <a:gd name="T12" fmla="*/ 0 w 7"/>
                  <a:gd name="T13" fmla="*/ 0 h 11"/>
                  <a:gd name="T14" fmla="*/ 0 w 7"/>
                  <a:gd name="T15" fmla="*/ 0 h 11"/>
                  <a:gd name="T16" fmla="*/ 0 w 7"/>
                  <a:gd name="T17" fmla="*/ 0 h 11"/>
                  <a:gd name="T18" fmla="*/ 0 w 7"/>
                  <a:gd name="T19" fmla="*/ 0 h 11"/>
                  <a:gd name="T20" fmla="*/ 0 w 7"/>
                  <a:gd name="T21" fmla="*/ 0 h 11"/>
                  <a:gd name="T22" fmla="*/ 0 w 7"/>
                  <a:gd name="T23" fmla="*/ 0 h 11"/>
                  <a:gd name="T24" fmla="*/ 0 w 7"/>
                  <a:gd name="T25" fmla="*/ 0 h 11"/>
                  <a:gd name="T26" fmla="*/ 0 w 7"/>
                  <a:gd name="T27" fmla="*/ 0 h 11"/>
                  <a:gd name="T28" fmla="*/ 0 w 7"/>
                  <a:gd name="T29" fmla="*/ 0 h 11"/>
                  <a:gd name="T30" fmla="*/ 0 w 7"/>
                  <a:gd name="T31" fmla="*/ 0 h 11"/>
                  <a:gd name="T32" fmla="*/ 0 w 7"/>
                  <a:gd name="T33" fmla="*/ 1 h 11"/>
                  <a:gd name="T34" fmla="*/ 0 w 7"/>
                  <a:gd name="T35" fmla="*/ 1 h 11"/>
                  <a:gd name="T36" fmla="*/ 0 w 7"/>
                  <a:gd name="T37" fmla="*/ 1 h 11"/>
                  <a:gd name="T38" fmla="*/ 0 w 7"/>
                  <a:gd name="T39" fmla="*/ 1 h 11"/>
                  <a:gd name="T40" fmla="*/ 0 w 7"/>
                  <a:gd name="T41" fmla="*/ 1 h 11"/>
                  <a:gd name="T42" fmla="*/ 0 w 7"/>
                  <a:gd name="T43" fmla="*/ 1 h 11"/>
                  <a:gd name="T44" fmla="*/ 0 w 7"/>
                  <a:gd name="T45" fmla="*/ 1 h 11"/>
                  <a:gd name="T46" fmla="*/ 0 w 7"/>
                  <a:gd name="T47" fmla="*/ 1 h 11"/>
                  <a:gd name="T48" fmla="*/ 0 w 7"/>
                  <a:gd name="T49" fmla="*/ 1 h 11"/>
                  <a:gd name="T50" fmla="*/ 0 w 7"/>
                  <a:gd name="T51" fmla="*/ 1 h 11"/>
                  <a:gd name="T52" fmla="*/ 0 w 7"/>
                  <a:gd name="T53" fmla="*/ 1 h 11"/>
                  <a:gd name="T54" fmla="*/ 0 w 7"/>
                  <a:gd name="T55" fmla="*/ 1 h 11"/>
                  <a:gd name="T56" fmla="*/ 0 w 7"/>
                  <a:gd name="T57" fmla="*/ 1 h 11"/>
                  <a:gd name="T58" fmla="*/ 0 w 7"/>
                  <a:gd name="T59" fmla="*/ 1 h 11"/>
                  <a:gd name="T60" fmla="*/ 0 w 7"/>
                  <a:gd name="T61" fmla="*/ 1 h 11"/>
                  <a:gd name="T62" fmla="*/ 0 w 7"/>
                  <a:gd name="T63" fmla="*/ 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11"/>
                  <a:gd name="T98" fmla="*/ 7 w 7"/>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11">
                    <a:moveTo>
                      <a:pt x="7" y="6"/>
                    </a:moveTo>
                    <a:lnTo>
                      <a:pt x="4" y="0"/>
                    </a:lnTo>
                    <a:lnTo>
                      <a:pt x="0" y="0"/>
                    </a:lnTo>
                    <a:lnTo>
                      <a:pt x="0" y="6"/>
                    </a:lnTo>
                    <a:lnTo>
                      <a:pt x="0" y="8"/>
                    </a:lnTo>
                    <a:lnTo>
                      <a:pt x="4" y="11"/>
                    </a:lnTo>
                    <a:lnTo>
                      <a:pt x="4" y="8"/>
                    </a:lnTo>
                    <a:lnTo>
                      <a:pt x="4" y="6"/>
                    </a:lnTo>
                    <a:lnTo>
                      <a:pt x="7"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6" name="Freeform 104"/>
              <p:cNvSpPr>
                <a:spLocks/>
              </p:cNvSpPr>
              <p:nvPr/>
            </p:nvSpPr>
            <p:spPr bwMode="auto">
              <a:xfrm>
                <a:off x="3299" y="1955"/>
                <a:ext cx="9" cy="10"/>
              </a:xfrm>
              <a:custGeom>
                <a:avLst/>
                <a:gdLst>
                  <a:gd name="T0" fmla="*/ 1 w 17"/>
                  <a:gd name="T1" fmla="*/ 1 h 18"/>
                  <a:gd name="T2" fmla="*/ 1 w 17"/>
                  <a:gd name="T3" fmla="*/ 1 h 18"/>
                  <a:gd name="T4" fmla="*/ 1 w 17"/>
                  <a:gd name="T5" fmla="*/ 1 h 18"/>
                  <a:gd name="T6" fmla="*/ 1 w 17"/>
                  <a:gd name="T7" fmla="*/ 1 h 18"/>
                  <a:gd name="T8" fmla="*/ 1 w 17"/>
                  <a:gd name="T9" fmla="*/ 0 h 18"/>
                  <a:gd name="T10" fmla="*/ 1 w 17"/>
                  <a:gd name="T11" fmla="*/ 0 h 18"/>
                  <a:gd name="T12" fmla="*/ 1 w 17"/>
                  <a:gd name="T13" fmla="*/ 0 h 18"/>
                  <a:gd name="T14" fmla="*/ 1 w 17"/>
                  <a:gd name="T15" fmla="*/ 0 h 18"/>
                  <a:gd name="T16" fmla="*/ 1 w 17"/>
                  <a:gd name="T17" fmla="*/ 0 h 18"/>
                  <a:gd name="T18" fmla="*/ 1 w 17"/>
                  <a:gd name="T19" fmla="*/ 0 h 18"/>
                  <a:gd name="T20" fmla="*/ 1 w 17"/>
                  <a:gd name="T21" fmla="*/ 0 h 18"/>
                  <a:gd name="T22" fmla="*/ 1 w 17"/>
                  <a:gd name="T23" fmla="*/ 0 h 18"/>
                  <a:gd name="T24" fmla="*/ 0 w 17"/>
                  <a:gd name="T25" fmla="*/ 1 h 18"/>
                  <a:gd name="T26" fmla="*/ 0 w 17"/>
                  <a:gd name="T27" fmla="*/ 1 h 18"/>
                  <a:gd name="T28" fmla="*/ 0 w 17"/>
                  <a:gd name="T29" fmla="*/ 1 h 18"/>
                  <a:gd name="T30" fmla="*/ 0 w 17"/>
                  <a:gd name="T31" fmla="*/ 1 h 18"/>
                  <a:gd name="T32" fmla="*/ 0 w 17"/>
                  <a:gd name="T33" fmla="*/ 1 h 18"/>
                  <a:gd name="T34" fmla="*/ 0 w 17"/>
                  <a:gd name="T35" fmla="*/ 1 h 18"/>
                  <a:gd name="T36" fmla="*/ 0 w 17"/>
                  <a:gd name="T37" fmla="*/ 1 h 18"/>
                  <a:gd name="T38" fmla="*/ 0 w 17"/>
                  <a:gd name="T39" fmla="*/ 1 h 18"/>
                  <a:gd name="T40" fmla="*/ 1 w 17"/>
                  <a:gd name="T41" fmla="*/ 1 h 18"/>
                  <a:gd name="T42" fmla="*/ 1 w 17"/>
                  <a:gd name="T43" fmla="*/ 1 h 18"/>
                  <a:gd name="T44" fmla="*/ 1 w 17"/>
                  <a:gd name="T45" fmla="*/ 1 h 18"/>
                  <a:gd name="T46" fmla="*/ 1 w 17"/>
                  <a:gd name="T47" fmla="*/ 1 h 18"/>
                  <a:gd name="T48" fmla="*/ 1 w 17"/>
                  <a:gd name="T49" fmla="*/ 1 h 18"/>
                  <a:gd name="T50" fmla="*/ 1 w 17"/>
                  <a:gd name="T51" fmla="*/ 1 h 18"/>
                  <a:gd name="T52" fmla="*/ 1 w 17"/>
                  <a:gd name="T53" fmla="*/ 1 h 18"/>
                  <a:gd name="T54" fmla="*/ 1 w 17"/>
                  <a:gd name="T55" fmla="*/ 1 h 18"/>
                  <a:gd name="T56" fmla="*/ 1 w 17"/>
                  <a:gd name="T57" fmla="*/ 1 h 18"/>
                  <a:gd name="T58" fmla="*/ 1 w 17"/>
                  <a:gd name="T59" fmla="*/ 1 h 18"/>
                  <a:gd name="T60" fmla="*/ 1 w 17"/>
                  <a:gd name="T61" fmla="*/ 1 h 18"/>
                  <a:gd name="T62" fmla="*/ 1 w 17"/>
                  <a:gd name="T63" fmla="*/ 1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8"/>
                  <a:gd name="T98" fmla="*/ 17 w 17"/>
                  <a:gd name="T99" fmla="*/ 18 h 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8">
                    <a:moveTo>
                      <a:pt x="17" y="10"/>
                    </a:moveTo>
                    <a:lnTo>
                      <a:pt x="14" y="4"/>
                    </a:lnTo>
                    <a:lnTo>
                      <a:pt x="14" y="2"/>
                    </a:lnTo>
                    <a:lnTo>
                      <a:pt x="9" y="0"/>
                    </a:lnTo>
                    <a:lnTo>
                      <a:pt x="3" y="0"/>
                    </a:lnTo>
                    <a:lnTo>
                      <a:pt x="2" y="0"/>
                    </a:lnTo>
                    <a:lnTo>
                      <a:pt x="2" y="2"/>
                    </a:lnTo>
                    <a:lnTo>
                      <a:pt x="0" y="2"/>
                    </a:lnTo>
                    <a:lnTo>
                      <a:pt x="0" y="4"/>
                    </a:lnTo>
                    <a:lnTo>
                      <a:pt x="0" y="10"/>
                    </a:lnTo>
                    <a:lnTo>
                      <a:pt x="2" y="15"/>
                    </a:lnTo>
                    <a:lnTo>
                      <a:pt x="3" y="15"/>
                    </a:lnTo>
                    <a:lnTo>
                      <a:pt x="9" y="18"/>
                    </a:lnTo>
                    <a:lnTo>
                      <a:pt x="9" y="15"/>
                    </a:lnTo>
                    <a:lnTo>
                      <a:pt x="14" y="15"/>
                    </a:lnTo>
                    <a:lnTo>
                      <a:pt x="14" y="10"/>
                    </a:lnTo>
                    <a:lnTo>
                      <a:pt x="17" y="1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7" name="Freeform 105"/>
              <p:cNvSpPr>
                <a:spLocks/>
              </p:cNvSpPr>
              <p:nvPr/>
            </p:nvSpPr>
            <p:spPr bwMode="auto">
              <a:xfrm>
                <a:off x="3350" y="2097"/>
                <a:ext cx="4" cy="8"/>
              </a:xfrm>
              <a:custGeom>
                <a:avLst/>
                <a:gdLst>
                  <a:gd name="T0" fmla="*/ 1 w 7"/>
                  <a:gd name="T1" fmla="*/ 1 h 15"/>
                  <a:gd name="T2" fmla="*/ 1 w 7"/>
                  <a:gd name="T3" fmla="*/ 1 h 15"/>
                  <a:gd name="T4" fmla="*/ 1 w 7"/>
                  <a:gd name="T5" fmla="*/ 1 h 15"/>
                  <a:gd name="T6" fmla="*/ 1 w 7"/>
                  <a:gd name="T7" fmla="*/ 1 h 15"/>
                  <a:gd name="T8" fmla="*/ 1 w 7"/>
                  <a:gd name="T9" fmla="*/ 0 h 15"/>
                  <a:gd name="T10" fmla="*/ 1 w 7"/>
                  <a:gd name="T11" fmla="*/ 0 h 15"/>
                  <a:gd name="T12" fmla="*/ 1 w 7"/>
                  <a:gd name="T13" fmla="*/ 0 h 15"/>
                  <a:gd name="T14" fmla="*/ 1 w 7"/>
                  <a:gd name="T15" fmla="*/ 0 h 15"/>
                  <a:gd name="T16" fmla="*/ 0 w 7"/>
                  <a:gd name="T17" fmla="*/ 0 h 15"/>
                  <a:gd name="T18" fmla="*/ 0 w 7"/>
                  <a:gd name="T19" fmla="*/ 0 h 15"/>
                  <a:gd name="T20" fmla="*/ 0 w 7"/>
                  <a:gd name="T21" fmla="*/ 0 h 15"/>
                  <a:gd name="T22" fmla="*/ 0 w 7"/>
                  <a:gd name="T23" fmla="*/ 0 h 15"/>
                  <a:gd name="T24" fmla="*/ 0 w 7"/>
                  <a:gd name="T25" fmla="*/ 1 h 15"/>
                  <a:gd name="T26" fmla="*/ 0 w 7"/>
                  <a:gd name="T27" fmla="*/ 1 h 15"/>
                  <a:gd name="T28" fmla="*/ 0 w 7"/>
                  <a:gd name="T29" fmla="*/ 1 h 15"/>
                  <a:gd name="T30" fmla="*/ 0 w 7"/>
                  <a:gd name="T31" fmla="*/ 1 h 15"/>
                  <a:gd name="T32" fmla="*/ 0 w 7"/>
                  <a:gd name="T33" fmla="*/ 1 h 15"/>
                  <a:gd name="T34" fmla="*/ 0 w 7"/>
                  <a:gd name="T35" fmla="*/ 1 h 15"/>
                  <a:gd name="T36" fmla="*/ 0 w 7"/>
                  <a:gd name="T37" fmla="*/ 1 h 15"/>
                  <a:gd name="T38" fmla="*/ 0 w 7"/>
                  <a:gd name="T39" fmla="*/ 1 h 15"/>
                  <a:gd name="T40" fmla="*/ 0 w 7"/>
                  <a:gd name="T41" fmla="*/ 1 h 15"/>
                  <a:gd name="T42" fmla="*/ 0 w 7"/>
                  <a:gd name="T43" fmla="*/ 1 h 15"/>
                  <a:gd name="T44" fmla="*/ 0 w 7"/>
                  <a:gd name="T45" fmla="*/ 1 h 15"/>
                  <a:gd name="T46" fmla="*/ 0 w 7"/>
                  <a:gd name="T47" fmla="*/ 1 h 15"/>
                  <a:gd name="T48" fmla="*/ 1 w 7"/>
                  <a:gd name="T49" fmla="*/ 1 h 15"/>
                  <a:gd name="T50" fmla="*/ 1 w 7"/>
                  <a:gd name="T51" fmla="*/ 1 h 15"/>
                  <a:gd name="T52" fmla="*/ 1 w 7"/>
                  <a:gd name="T53" fmla="*/ 1 h 15"/>
                  <a:gd name="T54" fmla="*/ 1 w 7"/>
                  <a:gd name="T55" fmla="*/ 1 h 15"/>
                  <a:gd name="T56" fmla="*/ 1 w 7"/>
                  <a:gd name="T57" fmla="*/ 1 h 15"/>
                  <a:gd name="T58" fmla="*/ 1 w 7"/>
                  <a:gd name="T59" fmla="*/ 1 h 15"/>
                  <a:gd name="T60" fmla="*/ 1 w 7"/>
                  <a:gd name="T61" fmla="*/ 1 h 15"/>
                  <a:gd name="T62" fmla="*/ 1 w 7"/>
                  <a:gd name="T63" fmla="*/ 1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15"/>
                  <a:gd name="T98" fmla="*/ 7 w 7"/>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15">
                    <a:moveTo>
                      <a:pt x="7" y="7"/>
                    </a:moveTo>
                    <a:lnTo>
                      <a:pt x="3" y="2"/>
                    </a:lnTo>
                    <a:lnTo>
                      <a:pt x="3" y="0"/>
                    </a:lnTo>
                    <a:lnTo>
                      <a:pt x="0" y="0"/>
                    </a:lnTo>
                    <a:lnTo>
                      <a:pt x="0" y="2"/>
                    </a:lnTo>
                    <a:lnTo>
                      <a:pt x="0" y="7"/>
                    </a:lnTo>
                    <a:lnTo>
                      <a:pt x="0" y="11"/>
                    </a:lnTo>
                    <a:lnTo>
                      <a:pt x="3" y="15"/>
                    </a:lnTo>
                    <a:lnTo>
                      <a:pt x="3" y="11"/>
                    </a:lnTo>
                    <a:lnTo>
                      <a:pt x="3" y="7"/>
                    </a:lnTo>
                    <a:lnTo>
                      <a:pt x="7" y="7"/>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8" name="Freeform 106"/>
              <p:cNvSpPr>
                <a:spLocks/>
              </p:cNvSpPr>
              <p:nvPr/>
            </p:nvSpPr>
            <p:spPr bwMode="auto">
              <a:xfrm>
                <a:off x="3335" y="2134"/>
                <a:ext cx="10" cy="13"/>
              </a:xfrm>
              <a:custGeom>
                <a:avLst/>
                <a:gdLst>
                  <a:gd name="T0" fmla="*/ 1 w 20"/>
                  <a:gd name="T1" fmla="*/ 1 h 26"/>
                  <a:gd name="T2" fmla="*/ 1 w 20"/>
                  <a:gd name="T3" fmla="*/ 1 h 26"/>
                  <a:gd name="T4" fmla="*/ 1 w 20"/>
                  <a:gd name="T5" fmla="*/ 1 h 26"/>
                  <a:gd name="T6" fmla="*/ 1 w 20"/>
                  <a:gd name="T7" fmla="*/ 1 h 26"/>
                  <a:gd name="T8" fmla="*/ 1 w 20"/>
                  <a:gd name="T9" fmla="*/ 0 h 26"/>
                  <a:gd name="T10" fmla="*/ 1 w 20"/>
                  <a:gd name="T11" fmla="*/ 0 h 26"/>
                  <a:gd name="T12" fmla="*/ 1 w 20"/>
                  <a:gd name="T13" fmla="*/ 0 h 26"/>
                  <a:gd name="T14" fmla="*/ 1 w 20"/>
                  <a:gd name="T15" fmla="*/ 0 h 26"/>
                  <a:gd name="T16" fmla="*/ 1 w 20"/>
                  <a:gd name="T17" fmla="*/ 0 h 26"/>
                  <a:gd name="T18" fmla="*/ 1 w 20"/>
                  <a:gd name="T19" fmla="*/ 0 h 26"/>
                  <a:gd name="T20" fmla="*/ 1 w 20"/>
                  <a:gd name="T21" fmla="*/ 0 h 26"/>
                  <a:gd name="T22" fmla="*/ 1 w 20"/>
                  <a:gd name="T23" fmla="*/ 0 h 26"/>
                  <a:gd name="T24" fmla="*/ 0 w 20"/>
                  <a:gd name="T25" fmla="*/ 1 h 26"/>
                  <a:gd name="T26" fmla="*/ 0 w 20"/>
                  <a:gd name="T27" fmla="*/ 1 h 26"/>
                  <a:gd name="T28" fmla="*/ 0 w 20"/>
                  <a:gd name="T29" fmla="*/ 1 h 26"/>
                  <a:gd name="T30" fmla="*/ 0 w 20"/>
                  <a:gd name="T31" fmla="*/ 1 h 26"/>
                  <a:gd name="T32" fmla="*/ 0 w 20"/>
                  <a:gd name="T33" fmla="*/ 1 h 26"/>
                  <a:gd name="T34" fmla="*/ 0 w 20"/>
                  <a:gd name="T35" fmla="*/ 1 h 26"/>
                  <a:gd name="T36" fmla="*/ 0 w 20"/>
                  <a:gd name="T37" fmla="*/ 1 h 26"/>
                  <a:gd name="T38" fmla="*/ 0 w 20"/>
                  <a:gd name="T39" fmla="*/ 1 h 26"/>
                  <a:gd name="T40" fmla="*/ 1 w 20"/>
                  <a:gd name="T41" fmla="*/ 1 h 26"/>
                  <a:gd name="T42" fmla="*/ 1 w 20"/>
                  <a:gd name="T43" fmla="*/ 1 h 26"/>
                  <a:gd name="T44" fmla="*/ 1 w 20"/>
                  <a:gd name="T45" fmla="*/ 1 h 26"/>
                  <a:gd name="T46" fmla="*/ 1 w 20"/>
                  <a:gd name="T47" fmla="*/ 1 h 26"/>
                  <a:gd name="T48" fmla="*/ 1 w 20"/>
                  <a:gd name="T49" fmla="*/ 1 h 26"/>
                  <a:gd name="T50" fmla="*/ 1 w 20"/>
                  <a:gd name="T51" fmla="*/ 1 h 26"/>
                  <a:gd name="T52" fmla="*/ 1 w 20"/>
                  <a:gd name="T53" fmla="*/ 1 h 26"/>
                  <a:gd name="T54" fmla="*/ 1 w 20"/>
                  <a:gd name="T55" fmla="*/ 1 h 26"/>
                  <a:gd name="T56" fmla="*/ 1 w 20"/>
                  <a:gd name="T57" fmla="*/ 1 h 26"/>
                  <a:gd name="T58" fmla="*/ 1 w 20"/>
                  <a:gd name="T59" fmla="*/ 1 h 26"/>
                  <a:gd name="T60" fmla="*/ 1 w 20"/>
                  <a:gd name="T61" fmla="*/ 1 h 26"/>
                  <a:gd name="T62" fmla="*/ 1 w 20"/>
                  <a:gd name="T63" fmla="*/ 1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
                  <a:gd name="T97" fmla="*/ 0 h 26"/>
                  <a:gd name="T98" fmla="*/ 20 w 20"/>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 h="26">
                    <a:moveTo>
                      <a:pt x="20" y="13"/>
                    </a:moveTo>
                    <a:lnTo>
                      <a:pt x="17" y="7"/>
                    </a:lnTo>
                    <a:lnTo>
                      <a:pt x="17" y="2"/>
                    </a:lnTo>
                    <a:lnTo>
                      <a:pt x="11" y="0"/>
                    </a:lnTo>
                    <a:lnTo>
                      <a:pt x="6" y="0"/>
                    </a:lnTo>
                    <a:lnTo>
                      <a:pt x="2" y="0"/>
                    </a:lnTo>
                    <a:lnTo>
                      <a:pt x="2" y="2"/>
                    </a:lnTo>
                    <a:lnTo>
                      <a:pt x="0" y="2"/>
                    </a:lnTo>
                    <a:lnTo>
                      <a:pt x="0" y="7"/>
                    </a:lnTo>
                    <a:lnTo>
                      <a:pt x="0" y="13"/>
                    </a:lnTo>
                    <a:lnTo>
                      <a:pt x="0" y="15"/>
                    </a:lnTo>
                    <a:lnTo>
                      <a:pt x="2" y="20"/>
                    </a:lnTo>
                    <a:lnTo>
                      <a:pt x="6" y="23"/>
                    </a:lnTo>
                    <a:lnTo>
                      <a:pt x="11" y="26"/>
                    </a:lnTo>
                    <a:lnTo>
                      <a:pt x="11" y="23"/>
                    </a:lnTo>
                    <a:lnTo>
                      <a:pt x="11" y="20"/>
                    </a:lnTo>
                    <a:lnTo>
                      <a:pt x="17" y="20"/>
                    </a:lnTo>
                    <a:lnTo>
                      <a:pt x="17" y="15"/>
                    </a:lnTo>
                    <a:lnTo>
                      <a:pt x="17" y="13"/>
                    </a:lnTo>
                    <a:lnTo>
                      <a:pt x="20" y="1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29" name="Freeform 107"/>
              <p:cNvSpPr>
                <a:spLocks/>
              </p:cNvSpPr>
              <p:nvPr/>
            </p:nvSpPr>
            <p:spPr bwMode="auto">
              <a:xfrm>
                <a:off x="3365" y="2160"/>
                <a:ext cx="5" cy="4"/>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w 11"/>
                  <a:gd name="T13" fmla="*/ 0 h 8"/>
                  <a:gd name="T14" fmla="*/ 0 w 11"/>
                  <a:gd name="T15" fmla="*/ 0 h 8"/>
                  <a:gd name="T16" fmla="*/ 0 w 11"/>
                  <a:gd name="T17" fmla="*/ 0 h 8"/>
                  <a:gd name="T18" fmla="*/ 0 w 11"/>
                  <a:gd name="T19" fmla="*/ 0 h 8"/>
                  <a:gd name="T20" fmla="*/ 0 w 11"/>
                  <a:gd name="T21" fmla="*/ 0 h 8"/>
                  <a:gd name="T22" fmla="*/ 0 w 11"/>
                  <a:gd name="T23" fmla="*/ 0 h 8"/>
                  <a:gd name="T24" fmla="*/ 0 w 11"/>
                  <a:gd name="T25" fmla="*/ 0 h 8"/>
                  <a:gd name="T26" fmla="*/ 0 w 11"/>
                  <a:gd name="T27" fmla="*/ 0 h 8"/>
                  <a:gd name="T28" fmla="*/ 0 w 11"/>
                  <a:gd name="T29" fmla="*/ 0 h 8"/>
                  <a:gd name="T30" fmla="*/ 0 w 11"/>
                  <a:gd name="T31" fmla="*/ 0 h 8"/>
                  <a:gd name="T32" fmla="*/ 0 w 11"/>
                  <a:gd name="T33" fmla="*/ 1 h 8"/>
                  <a:gd name="T34" fmla="*/ 0 w 11"/>
                  <a:gd name="T35" fmla="*/ 1 h 8"/>
                  <a:gd name="T36" fmla="*/ 0 w 11"/>
                  <a:gd name="T37" fmla="*/ 1 h 8"/>
                  <a:gd name="T38" fmla="*/ 0 w 11"/>
                  <a:gd name="T39" fmla="*/ 1 h 8"/>
                  <a:gd name="T40" fmla="*/ 0 w 11"/>
                  <a:gd name="T41" fmla="*/ 1 h 8"/>
                  <a:gd name="T42" fmla="*/ 0 w 11"/>
                  <a:gd name="T43" fmla="*/ 1 h 8"/>
                  <a:gd name="T44" fmla="*/ 0 w 11"/>
                  <a:gd name="T45" fmla="*/ 1 h 8"/>
                  <a:gd name="T46" fmla="*/ 0 w 11"/>
                  <a:gd name="T47" fmla="*/ 1 h 8"/>
                  <a:gd name="T48" fmla="*/ 0 w 11"/>
                  <a:gd name="T49" fmla="*/ 1 h 8"/>
                  <a:gd name="T50" fmla="*/ 0 w 11"/>
                  <a:gd name="T51" fmla="*/ 1 h 8"/>
                  <a:gd name="T52" fmla="*/ 0 w 11"/>
                  <a:gd name="T53" fmla="*/ 1 h 8"/>
                  <a:gd name="T54" fmla="*/ 0 w 11"/>
                  <a:gd name="T55" fmla="*/ 1 h 8"/>
                  <a:gd name="T56" fmla="*/ 0 w 11"/>
                  <a:gd name="T57" fmla="*/ 1 h 8"/>
                  <a:gd name="T58" fmla="*/ 0 w 11"/>
                  <a:gd name="T59" fmla="*/ 1 h 8"/>
                  <a:gd name="T60" fmla="*/ 0 w 11"/>
                  <a:gd name="T61" fmla="*/ 1 h 8"/>
                  <a:gd name="T62" fmla="*/ 0 w 11"/>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8"/>
                  <a:gd name="T98" fmla="*/ 11 w 11"/>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8">
                    <a:moveTo>
                      <a:pt x="11" y="4"/>
                    </a:moveTo>
                    <a:lnTo>
                      <a:pt x="8" y="0"/>
                    </a:lnTo>
                    <a:lnTo>
                      <a:pt x="6" y="0"/>
                    </a:lnTo>
                    <a:lnTo>
                      <a:pt x="0" y="0"/>
                    </a:lnTo>
                    <a:lnTo>
                      <a:pt x="0" y="4"/>
                    </a:lnTo>
                    <a:lnTo>
                      <a:pt x="6" y="8"/>
                    </a:lnTo>
                    <a:lnTo>
                      <a:pt x="6" y="4"/>
                    </a:lnTo>
                    <a:lnTo>
                      <a:pt x="8" y="4"/>
                    </a:lnTo>
                    <a:lnTo>
                      <a:pt x="11"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0" name="Freeform 108"/>
              <p:cNvSpPr>
                <a:spLocks/>
              </p:cNvSpPr>
              <p:nvPr/>
            </p:nvSpPr>
            <p:spPr bwMode="auto">
              <a:xfrm>
                <a:off x="3198" y="2104"/>
                <a:ext cx="59" cy="38"/>
              </a:xfrm>
              <a:custGeom>
                <a:avLst/>
                <a:gdLst>
                  <a:gd name="T0" fmla="*/ 1 w 118"/>
                  <a:gd name="T1" fmla="*/ 0 h 75"/>
                  <a:gd name="T2" fmla="*/ 1 w 118"/>
                  <a:gd name="T3" fmla="*/ 1 h 75"/>
                  <a:gd name="T4" fmla="*/ 0 w 118"/>
                  <a:gd name="T5" fmla="*/ 1 h 75"/>
                  <a:gd name="T6" fmla="*/ 0 w 118"/>
                  <a:gd name="T7" fmla="*/ 1 h 75"/>
                  <a:gd name="T8" fmla="*/ 1 w 118"/>
                  <a:gd name="T9" fmla="*/ 1 h 75"/>
                  <a:gd name="T10" fmla="*/ 1 w 118"/>
                  <a:gd name="T11" fmla="*/ 1 h 75"/>
                  <a:gd name="T12" fmla="*/ 1 w 118"/>
                  <a:gd name="T13" fmla="*/ 1 h 75"/>
                  <a:gd name="T14" fmla="*/ 1 w 118"/>
                  <a:gd name="T15" fmla="*/ 1 h 75"/>
                  <a:gd name="T16" fmla="*/ 1 w 118"/>
                  <a:gd name="T17" fmla="*/ 1 h 75"/>
                  <a:gd name="T18" fmla="*/ 1 w 118"/>
                  <a:gd name="T19" fmla="*/ 1 h 75"/>
                  <a:gd name="T20" fmla="*/ 1 w 118"/>
                  <a:gd name="T21" fmla="*/ 1 h 75"/>
                  <a:gd name="T22" fmla="*/ 1 w 118"/>
                  <a:gd name="T23" fmla="*/ 1 h 75"/>
                  <a:gd name="T24" fmla="*/ 1 w 118"/>
                  <a:gd name="T25" fmla="*/ 1 h 75"/>
                  <a:gd name="T26" fmla="*/ 1 w 118"/>
                  <a:gd name="T27" fmla="*/ 1 h 75"/>
                  <a:gd name="T28" fmla="*/ 1 w 118"/>
                  <a:gd name="T29" fmla="*/ 1 h 75"/>
                  <a:gd name="T30" fmla="*/ 1 w 118"/>
                  <a:gd name="T31" fmla="*/ 1 h 75"/>
                  <a:gd name="T32" fmla="*/ 1 w 118"/>
                  <a:gd name="T33" fmla="*/ 1 h 75"/>
                  <a:gd name="T34" fmla="*/ 1 w 118"/>
                  <a:gd name="T35" fmla="*/ 1 h 75"/>
                  <a:gd name="T36" fmla="*/ 1 w 118"/>
                  <a:gd name="T37" fmla="*/ 0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
                  <a:gd name="T58" fmla="*/ 0 h 75"/>
                  <a:gd name="T59" fmla="*/ 118 w 118"/>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 h="75">
                    <a:moveTo>
                      <a:pt x="27" y="0"/>
                    </a:moveTo>
                    <a:lnTo>
                      <a:pt x="9" y="2"/>
                    </a:lnTo>
                    <a:lnTo>
                      <a:pt x="0" y="20"/>
                    </a:lnTo>
                    <a:lnTo>
                      <a:pt x="0" y="31"/>
                    </a:lnTo>
                    <a:lnTo>
                      <a:pt x="6" y="44"/>
                    </a:lnTo>
                    <a:lnTo>
                      <a:pt x="21" y="50"/>
                    </a:lnTo>
                    <a:lnTo>
                      <a:pt x="53" y="60"/>
                    </a:lnTo>
                    <a:lnTo>
                      <a:pt x="70" y="63"/>
                    </a:lnTo>
                    <a:lnTo>
                      <a:pt x="92" y="65"/>
                    </a:lnTo>
                    <a:lnTo>
                      <a:pt x="100" y="75"/>
                    </a:lnTo>
                    <a:lnTo>
                      <a:pt x="114" y="73"/>
                    </a:lnTo>
                    <a:lnTo>
                      <a:pt x="118" y="62"/>
                    </a:lnTo>
                    <a:lnTo>
                      <a:pt x="109" y="60"/>
                    </a:lnTo>
                    <a:lnTo>
                      <a:pt x="97" y="42"/>
                    </a:lnTo>
                    <a:lnTo>
                      <a:pt x="80" y="34"/>
                    </a:lnTo>
                    <a:lnTo>
                      <a:pt x="56" y="28"/>
                    </a:lnTo>
                    <a:lnTo>
                      <a:pt x="38" y="28"/>
                    </a:lnTo>
                    <a:lnTo>
                      <a:pt x="34" y="26"/>
                    </a:lnTo>
                    <a:lnTo>
                      <a:pt x="2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1" name="Freeform 109"/>
              <p:cNvSpPr>
                <a:spLocks/>
              </p:cNvSpPr>
              <p:nvPr/>
            </p:nvSpPr>
            <p:spPr bwMode="auto">
              <a:xfrm>
                <a:off x="3260" y="2139"/>
                <a:ext cx="30" cy="29"/>
              </a:xfrm>
              <a:custGeom>
                <a:avLst/>
                <a:gdLst>
                  <a:gd name="T0" fmla="*/ 1 w 60"/>
                  <a:gd name="T1" fmla="*/ 0 h 56"/>
                  <a:gd name="T2" fmla="*/ 1 w 60"/>
                  <a:gd name="T3" fmla="*/ 1 h 56"/>
                  <a:gd name="T4" fmla="*/ 1 w 60"/>
                  <a:gd name="T5" fmla="*/ 1 h 56"/>
                  <a:gd name="T6" fmla="*/ 1 w 60"/>
                  <a:gd name="T7" fmla="*/ 1 h 56"/>
                  <a:gd name="T8" fmla="*/ 1 w 60"/>
                  <a:gd name="T9" fmla="*/ 1 h 56"/>
                  <a:gd name="T10" fmla="*/ 1 w 60"/>
                  <a:gd name="T11" fmla="*/ 1 h 56"/>
                  <a:gd name="T12" fmla="*/ 1 w 60"/>
                  <a:gd name="T13" fmla="*/ 1 h 56"/>
                  <a:gd name="T14" fmla="*/ 1 w 60"/>
                  <a:gd name="T15" fmla="*/ 1 h 56"/>
                  <a:gd name="T16" fmla="*/ 1 w 60"/>
                  <a:gd name="T17" fmla="*/ 1 h 56"/>
                  <a:gd name="T18" fmla="*/ 1 w 60"/>
                  <a:gd name="T19" fmla="*/ 1 h 56"/>
                  <a:gd name="T20" fmla="*/ 1 w 60"/>
                  <a:gd name="T21" fmla="*/ 1 h 56"/>
                  <a:gd name="T22" fmla="*/ 0 w 60"/>
                  <a:gd name="T23" fmla="*/ 1 h 56"/>
                  <a:gd name="T24" fmla="*/ 1 w 60"/>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6"/>
                  <a:gd name="T41" fmla="*/ 60 w 60"/>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6">
                    <a:moveTo>
                      <a:pt x="7" y="0"/>
                    </a:moveTo>
                    <a:lnTo>
                      <a:pt x="21" y="9"/>
                    </a:lnTo>
                    <a:lnTo>
                      <a:pt x="35" y="15"/>
                    </a:lnTo>
                    <a:lnTo>
                      <a:pt x="35" y="23"/>
                    </a:lnTo>
                    <a:lnTo>
                      <a:pt x="47" y="23"/>
                    </a:lnTo>
                    <a:lnTo>
                      <a:pt x="58" y="33"/>
                    </a:lnTo>
                    <a:lnTo>
                      <a:pt x="60" y="47"/>
                    </a:lnTo>
                    <a:lnTo>
                      <a:pt x="45" y="56"/>
                    </a:lnTo>
                    <a:lnTo>
                      <a:pt x="37" y="49"/>
                    </a:lnTo>
                    <a:lnTo>
                      <a:pt x="33" y="41"/>
                    </a:lnTo>
                    <a:lnTo>
                      <a:pt x="16" y="38"/>
                    </a:lnTo>
                    <a:lnTo>
                      <a:pt x="0" y="23"/>
                    </a:lnTo>
                    <a:lnTo>
                      <a:pt x="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2" name="Freeform 110"/>
              <p:cNvSpPr>
                <a:spLocks/>
              </p:cNvSpPr>
              <p:nvPr/>
            </p:nvSpPr>
            <p:spPr bwMode="auto">
              <a:xfrm>
                <a:off x="3292" y="2168"/>
                <a:ext cx="12" cy="16"/>
              </a:xfrm>
              <a:custGeom>
                <a:avLst/>
                <a:gdLst>
                  <a:gd name="T0" fmla="*/ 1 w 23"/>
                  <a:gd name="T1" fmla="*/ 0 h 32"/>
                  <a:gd name="T2" fmla="*/ 1 w 23"/>
                  <a:gd name="T3" fmla="*/ 1 h 32"/>
                  <a:gd name="T4" fmla="*/ 0 w 23"/>
                  <a:gd name="T5" fmla="*/ 1 h 32"/>
                  <a:gd name="T6" fmla="*/ 1 w 23"/>
                  <a:gd name="T7" fmla="*/ 1 h 32"/>
                  <a:gd name="T8" fmla="*/ 1 w 23"/>
                  <a:gd name="T9" fmla="*/ 1 h 32"/>
                  <a:gd name="T10" fmla="*/ 1 w 23"/>
                  <a:gd name="T11" fmla="*/ 1 h 32"/>
                  <a:gd name="T12" fmla="*/ 1 w 23"/>
                  <a:gd name="T13" fmla="*/ 0 h 32"/>
                  <a:gd name="T14" fmla="*/ 0 60000 65536"/>
                  <a:gd name="T15" fmla="*/ 0 60000 65536"/>
                  <a:gd name="T16" fmla="*/ 0 60000 65536"/>
                  <a:gd name="T17" fmla="*/ 0 60000 65536"/>
                  <a:gd name="T18" fmla="*/ 0 60000 65536"/>
                  <a:gd name="T19" fmla="*/ 0 60000 65536"/>
                  <a:gd name="T20" fmla="*/ 0 60000 65536"/>
                  <a:gd name="T21" fmla="*/ 0 w 23"/>
                  <a:gd name="T22" fmla="*/ 0 h 32"/>
                  <a:gd name="T23" fmla="*/ 23 w 2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2">
                    <a:moveTo>
                      <a:pt x="7" y="0"/>
                    </a:moveTo>
                    <a:lnTo>
                      <a:pt x="2" y="6"/>
                    </a:lnTo>
                    <a:lnTo>
                      <a:pt x="0" y="19"/>
                    </a:lnTo>
                    <a:lnTo>
                      <a:pt x="4" y="32"/>
                    </a:lnTo>
                    <a:lnTo>
                      <a:pt x="23" y="32"/>
                    </a:lnTo>
                    <a:lnTo>
                      <a:pt x="14" y="16"/>
                    </a:lnTo>
                    <a:lnTo>
                      <a:pt x="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3" name="Freeform 111"/>
              <p:cNvSpPr>
                <a:spLocks/>
              </p:cNvSpPr>
              <p:nvPr/>
            </p:nvSpPr>
            <p:spPr bwMode="auto">
              <a:xfrm>
                <a:off x="3374" y="2162"/>
                <a:ext cx="16" cy="18"/>
              </a:xfrm>
              <a:custGeom>
                <a:avLst/>
                <a:gdLst>
                  <a:gd name="T0" fmla="*/ 1 w 31"/>
                  <a:gd name="T1" fmla="*/ 0 h 35"/>
                  <a:gd name="T2" fmla="*/ 0 w 31"/>
                  <a:gd name="T3" fmla="*/ 1 h 35"/>
                  <a:gd name="T4" fmla="*/ 1 w 31"/>
                  <a:gd name="T5" fmla="*/ 1 h 35"/>
                  <a:gd name="T6" fmla="*/ 1 w 31"/>
                  <a:gd name="T7" fmla="*/ 1 h 35"/>
                  <a:gd name="T8" fmla="*/ 1 w 31"/>
                  <a:gd name="T9" fmla="*/ 1 h 35"/>
                  <a:gd name="T10" fmla="*/ 1 w 31"/>
                  <a:gd name="T11" fmla="*/ 1 h 35"/>
                  <a:gd name="T12" fmla="*/ 1 w 31"/>
                  <a:gd name="T13" fmla="*/ 1 h 35"/>
                  <a:gd name="T14" fmla="*/ 1 w 31"/>
                  <a:gd name="T15" fmla="*/ 1 h 35"/>
                  <a:gd name="T16" fmla="*/ 1 w 31"/>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5"/>
                  <a:gd name="T29" fmla="*/ 31 w 3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5">
                    <a:moveTo>
                      <a:pt x="5" y="0"/>
                    </a:moveTo>
                    <a:lnTo>
                      <a:pt x="0" y="7"/>
                    </a:lnTo>
                    <a:lnTo>
                      <a:pt x="5" y="15"/>
                    </a:lnTo>
                    <a:lnTo>
                      <a:pt x="26" y="19"/>
                    </a:lnTo>
                    <a:lnTo>
                      <a:pt x="31" y="35"/>
                    </a:lnTo>
                    <a:lnTo>
                      <a:pt x="29" y="27"/>
                    </a:lnTo>
                    <a:lnTo>
                      <a:pt x="16" y="17"/>
                    </a:lnTo>
                    <a:lnTo>
                      <a:pt x="5"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4" name="Freeform 112"/>
              <p:cNvSpPr>
                <a:spLocks/>
              </p:cNvSpPr>
              <p:nvPr/>
            </p:nvSpPr>
            <p:spPr bwMode="auto">
              <a:xfrm>
                <a:off x="3326" y="2187"/>
                <a:ext cx="49" cy="13"/>
              </a:xfrm>
              <a:custGeom>
                <a:avLst/>
                <a:gdLst>
                  <a:gd name="T0" fmla="*/ 0 w 97"/>
                  <a:gd name="T1" fmla="*/ 0 h 26"/>
                  <a:gd name="T2" fmla="*/ 1 w 97"/>
                  <a:gd name="T3" fmla="*/ 0 h 26"/>
                  <a:gd name="T4" fmla="*/ 1 w 97"/>
                  <a:gd name="T5" fmla="*/ 1 h 26"/>
                  <a:gd name="T6" fmla="*/ 1 w 97"/>
                  <a:gd name="T7" fmla="*/ 1 h 26"/>
                  <a:gd name="T8" fmla="*/ 1 w 97"/>
                  <a:gd name="T9" fmla="*/ 1 h 26"/>
                  <a:gd name="T10" fmla="*/ 1 w 97"/>
                  <a:gd name="T11" fmla="*/ 1 h 26"/>
                  <a:gd name="T12" fmla="*/ 1 w 97"/>
                  <a:gd name="T13" fmla="*/ 1 h 26"/>
                  <a:gd name="T14" fmla="*/ 1 w 97"/>
                  <a:gd name="T15" fmla="*/ 1 h 26"/>
                  <a:gd name="T16" fmla="*/ 1 w 97"/>
                  <a:gd name="T17" fmla="*/ 1 h 26"/>
                  <a:gd name="T18" fmla="*/ 0 w 97"/>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26"/>
                  <a:gd name="T32" fmla="*/ 97 w 97"/>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26">
                    <a:moveTo>
                      <a:pt x="0" y="0"/>
                    </a:moveTo>
                    <a:lnTo>
                      <a:pt x="53" y="0"/>
                    </a:lnTo>
                    <a:lnTo>
                      <a:pt x="68" y="5"/>
                    </a:lnTo>
                    <a:lnTo>
                      <a:pt x="97" y="7"/>
                    </a:lnTo>
                    <a:lnTo>
                      <a:pt x="97" y="16"/>
                    </a:lnTo>
                    <a:lnTo>
                      <a:pt x="83" y="24"/>
                    </a:lnTo>
                    <a:lnTo>
                      <a:pt x="72" y="26"/>
                    </a:lnTo>
                    <a:lnTo>
                      <a:pt x="67" y="18"/>
                    </a:lnTo>
                    <a:lnTo>
                      <a:pt x="44" y="15"/>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5" name="Freeform 113"/>
              <p:cNvSpPr>
                <a:spLocks/>
              </p:cNvSpPr>
              <p:nvPr/>
            </p:nvSpPr>
            <p:spPr bwMode="auto">
              <a:xfrm>
                <a:off x="3404" y="2129"/>
                <a:ext cx="76" cy="49"/>
              </a:xfrm>
              <a:custGeom>
                <a:avLst/>
                <a:gdLst>
                  <a:gd name="T0" fmla="*/ 1 w 151"/>
                  <a:gd name="T1" fmla="*/ 0 h 98"/>
                  <a:gd name="T2" fmla="*/ 1 w 151"/>
                  <a:gd name="T3" fmla="*/ 1 h 98"/>
                  <a:gd name="T4" fmla="*/ 1 w 151"/>
                  <a:gd name="T5" fmla="*/ 1 h 98"/>
                  <a:gd name="T6" fmla="*/ 1 w 151"/>
                  <a:gd name="T7" fmla="*/ 1 h 98"/>
                  <a:gd name="T8" fmla="*/ 1 w 151"/>
                  <a:gd name="T9" fmla="*/ 1 h 98"/>
                  <a:gd name="T10" fmla="*/ 1 w 151"/>
                  <a:gd name="T11" fmla="*/ 1 h 98"/>
                  <a:gd name="T12" fmla="*/ 1 w 151"/>
                  <a:gd name="T13" fmla="*/ 1 h 98"/>
                  <a:gd name="T14" fmla="*/ 1 w 151"/>
                  <a:gd name="T15" fmla="*/ 1 h 98"/>
                  <a:gd name="T16" fmla="*/ 1 w 151"/>
                  <a:gd name="T17" fmla="*/ 1 h 98"/>
                  <a:gd name="T18" fmla="*/ 1 w 151"/>
                  <a:gd name="T19" fmla="*/ 1 h 98"/>
                  <a:gd name="T20" fmla="*/ 1 w 151"/>
                  <a:gd name="T21" fmla="*/ 1 h 98"/>
                  <a:gd name="T22" fmla="*/ 1 w 151"/>
                  <a:gd name="T23" fmla="*/ 1 h 98"/>
                  <a:gd name="T24" fmla="*/ 1 w 151"/>
                  <a:gd name="T25" fmla="*/ 1 h 98"/>
                  <a:gd name="T26" fmla="*/ 1 w 151"/>
                  <a:gd name="T27" fmla="*/ 1 h 98"/>
                  <a:gd name="T28" fmla="*/ 1 w 151"/>
                  <a:gd name="T29" fmla="*/ 1 h 98"/>
                  <a:gd name="T30" fmla="*/ 1 w 151"/>
                  <a:gd name="T31" fmla="*/ 1 h 98"/>
                  <a:gd name="T32" fmla="*/ 1 w 151"/>
                  <a:gd name="T33" fmla="*/ 1 h 98"/>
                  <a:gd name="T34" fmla="*/ 1 w 151"/>
                  <a:gd name="T35" fmla="*/ 1 h 98"/>
                  <a:gd name="T36" fmla="*/ 1 w 151"/>
                  <a:gd name="T37" fmla="*/ 1 h 98"/>
                  <a:gd name="T38" fmla="*/ 1 w 151"/>
                  <a:gd name="T39" fmla="*/ 1 h 98"/>
                  <a:gd name="T40" fmla="*/ 0 w 151"/>
                  <a:gd name="T41" fmla="*/ 1 h 98"/>
                  <a:gd name="T42" fmla="*/ 1 w 151"/>
                  <a:gd name="T43" fmla="*/ 1 h 98"/>
                  <a:gd name="T44" fmla="*/ 1 w 151"/>
                  <a:gd name="T45" fmla="*/ 1 h 98"/>
                  <a:gd name="T46" fmla="*/ 1 w 151"/>
                  <a:gd name="T47" fmla="*/ 1 h 98"/>
                  <a:gd name="T48" fmla="*/ 1 w 151"/>
                  <a:gd name="T49" fmla="*/ 1 h 98"/>
                  <a:gd name="T50" fmla="*/ 1 w 151"/>
                  <a:gd name="T51" fmla="*/ 1 h 98"/>
                  <a:gd name="T52" fmla="*/ 1 w 151"/>
                  <a:gd name="T53" fmla="*/ 1 h 98"/>
                  <a:gd name="T54" fmla="*/ 1 w 151"/>
                  <a:gd name="T55" fmla="*/ 0 h 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1"/>
                  <a:gd name="T85" fmla="*/ 0 h 98"/>
                  <a:gd name="T86" fmla="*/ 151 w 151"/>
                  <a:gd name="T87" fmla="*/ 98 h 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1" h="98">
                    <a:moveTo>
                      <a:pt x="9" y="0"/>
                    </a:moveTo>
                    <a:lnTo>
                      <a:pt x="21" y="4"/>
                    </a:lnTo>
                    <a:lnTo>
                      <a:pt x="24" y="20"/>
                    </a:lnTo>
                    <a:lnTo>
                      <a:pt x="34" y="41"/>
                    </a:lnTo>
                    <a:lnTo>
                      <a:pt x="56" y="49"/>
                    </a:lnTo>
                    <a:lnTo>
                      <a:pt x="92" y="47"/>
                    </a:lnTo>
                    <a:lnTo>
                      <a:pt x="109" y="49"/>
                    </a:lnTo>
                    <a:lnTo>
                      <a:pt x="141" y="46"/>
                    </a:lnTo>
                    <a:lnTo>
                      <a:pt x="151" y="39"/>
                    </a:lnTo>
                    <a:lnTo>
                      <a:pt x="150" y="33"/>
                    </a:lnTo>
                    <a:lnTo>
                      <a:pt x="131" y="33"/>
                    </a:lnTo>
                    <a:lnTo>
                      <a:pt x="109" y="49"/>
                    </a:lnTo>
                    <a:lnTo>
                      <a:pt x="109" y="57"/>
                    </a:lnTo>
                    <a:lnTo>
                      <a:pt x="80" y="66"/>
                    </a:lnTo>
                    <a:lnTo>
                      <a:pt x="53" y="68"/>
                    </a:lnTo>
                    <a:lnTo>
                      <a:pt x="44" y="75"/>
                    </a:lnTo>
                    <a:lnTo>
                      <a:pt x="44" y="80"/>
                    </a:lnTo>
                    <a:lnTo>
                      <a:pt x="28" y="80"/>
                    </a:lnTo>
                    <a:lnTo>
                      <a:pt x="12" y="88"/>
                    </a:lnTo>
                    <a:lnTo>
                      <a:pt x="12" y="98"/>
                    </a:lnTo>
                    <a:lnTo>
                      <a:pt x="0" y="90"/>
                    </a:lnTo>
                    <a:lnTo>
                      <a:pt x="2" y="80"/>
                    </a:lnTo>
                    <a:lnTo>
                      <a:pt x="7" y="70"/>
                    </a:lnTo>
                    <a:lnTo>
                      <a:pt x="28" y="62"/>
                    </a:lnTo>
                    <a:lnTo>
                      <a:pt x="36" y="60"/>
                    </a:lnTo>
                    <a:lnTo>
                      <a:pt x="24" y="38"/>
                    </a:lnTo>
                    <a:lnTo>
                      <a:pt x="16" y="23"/>
                    </a:lnTo>
                    <a:lnTo>
                      <a:pt x="9"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6" name="Freeform 114"/>
              <p:cNvSpPr>
                <a:spLocks/>
              </p:cNvSpPr>
              <p:nvPr/>
            </p:nvSpPr>
            <p:spPr bwMode="auto">
              <a:xfrm>
                <a:off x="3386" y="2202"/>
                <a:ext cx="39" cy="14"/>
              </a:xfrm>
              <a:custGeom>
                <a:avLst/>
                <a:gdLst>
                  <a:gd name="T0" fmla="*/ 0 w 79"/>
                  <a:gd name="T1" fmla="*/ 0 h 30"/>
                  <a:gd name="T2" fmla="*/ 0 w 79"/>
                  <a:gd name="T3" fmla="*/ 0 h 30"/>
                  <a:gd name="T4" fmla="*/ 0 w 79"/>
                  <a:gd name="T5" fmla="*/ 0 h 30"/>
                  <a:gd name="T6" fmla="*/ 0 w 79"/>
                  <a:gd name="T7" fmla="*/ 0 h 30"/>
                  <a:gd name="T8" fmla="*/ 0 w 79"/>
                  <a:gd name="T9" fmla="*/ 0 h 30"/>
                  <a:gd name="T10" fmla="*/ 0 w 79"/>
                  <a:gd name="T11" fmla="*/ 0 h 30"/>
                  <a:gd name="T12" fmla="*/ 0 w 79"/>
                  <a:gd name="T13" fmla="*/ 0 h 30"/>
                  <a:gd name="T14" fmla="*/ 0 w 79"/>
                  <a:gd name="T15" fmla="*/ 0 h 30"/>
                  <a:gd name="T16" fmla="*/ 0 w 79"/>
                  <a:gd name="T17" fmla="*/ 0 h 30"/>
                  <a:gd name="T18" fmla="*/ 0 w 79"/>
                  <a:gd name="T19" fmla="*/ 0 h 30"/>
                  <a:gd name="T20" fmla="*/ 0 w 79"/>
                  <a:gd name="T21" fmla="*/ 0 h 30"/>
                  <a:gd name="T22" fmla="*/ 0 w 79"/>
                  <a:gd name="T23" fmla="*/ 0 h 30"/>
                  <a:gd name="T24" fmla="*/ 0 w 79"/>
                  <a:gd name="T25" fmla="*/ 0 h 30"/>
                  <a:gd name="T26" fmla="*/ 0 w 79"/>
                  <a:gd name="T27" fmla="*/ 0 h 30"/>
                  <a:gd name="T28" fmla="*/ 0 w 79"/>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0"/>
                  <a:gd name="T47" fmla="*/ 79 w 79"/>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0">
                    <a:moveTo>
                      <a:pt x="0" y="3"/>
                    </a:moveTo>
                    <a:lnTo>
                      <a:pt x="12" y="6"/>
                    </a:lnTo>
                    <a:lnTo>
                      <a:pt x="23" y="0"/>
                    </a:lnTo>
                    <a:lnTo>
                      <a:pt x="26" y="6"/>
                    </a:lnTo>
                    <a:lnTo>
                      <a:pt x="42" y="6"/>
                    </a:lnTo>
                    <a:lnTo>
                      <a:pt x="62" y="9"/>
                    </a:lnTo>
                    <a:lnTo>
                      <a:pt x="77" y="11"/>
                    </a:lnTo>
                    <a:lnTo>
                      <a:pt x="79" y="22"/>
                    </a:lnTo>
                    <a:lnTo>
                      <a:pt x="74" y="30"/>
                    </a:lnTo>
                    <a:lnTo>
                      <a:pt x="68" y="22"/>
                    </a:lnTo>
                    <a:lnTo>
                      <a:pt x="61" y="21"/>
                    </a:lnTo>
                    <a:lnTo>
                      <a:pt x="54" y="24"/>
                    </a:lnTo>
                    <a:lnTo>
                      <a:pt x="40" y="22"/>
                    </a:lnTo>
                    <a:lnTo>
                      <a:pt x="28" y="15"/>
                    </a:lnTo>
                    <a:lnTo>
                      <a:pt x="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7" name="Freeform 115"/>
              <p:cNvSpPr>
                <a:spLocks/>
              </p:cNvSpPr>
              <p:nvPr/>
            </p:nvSpPr>
            <p:spPr bwMode="auto">
              <a:xfrm>
                <a:off x="3458" y="2182"/>
                <a:ext cx="23" cy="17"/>
              </a:xfrm>
              <a:custGeom>
                <a:avLst/>
                <a:gdLst>
                  <a:gd name="T0" fmla="*/ 1 w 46"/>
                  <a:gd name="T1" fmla="*/ 0 h 33"/>
                  <a:gd name="T2" fmla="*/ 0 w 46"/>
                  <a:gd name="T3" fmla="*/ 1 h 33"/>
                  <a:gd name="T4" fmla="*/ 1 w 46"/>
                  <a:gd name="T5" fmla="*/ 1 h 33"/>
                  <a:gd name="T6" fmla="*/ 1 w 46"/>
                  <a:gd name="T7" fmla="*/ 1 h 33"/>
                  <a:gd name="T8" fmla="*/ 1 w 46"/>
                  <a:gd name="T9" fmla="*/ 1 h 33"/>
                  <a:gd name="T10" fmla="*/ 1 w 46"/>
                  <a:gd name="T11" fmla="*/ 1 h 33"/>
                  <a:gd name="T12" fmla="*/ 1 w 46"/>
                  <a:gd name="T13" fmla="*/ 1 h 33"/>
                  <a:gd name="T14" fmla="*/ 1 w 46"/>
                  <a:gd name="T15" fmla="*/ 1 h 33"/>
                  <a:gd name="T16" fmla="*/ 1 w 46"/>
                  <a:gd name="T17" fmla="*/ 1 h 33"/>
                  <a:gd name="T18" fmla="*/ 1 w 46"/>
                  <a:gd name="T19" fmla="*/ 1 h 33"/>
                  <a:gd name="T20" fmla="*/ 1 w 46"/>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33"/>
                  <a:gd name="T35" fmla="*/ 46 w 46"/>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33">
                    <a:moveTo>
                      <a:pt x="5" y="0"/>
                    </a:moveTo>
                    <a:lnTo>
                      <a:pt x="0" y="8"/>
                    </a:lnTo>
                    <a:lnTo>
                      <a:pt x="12" y="21"/>
                    </a:lnTo>
                    <a:lnTo>
                      <a:pt x="31" y="33"/>
                    </a:lnTo>
                    <a:lnTo>
                      <a:pt x="46" y="25"/>
                    </a:lnTo>
                    <a:lnTo>
                      <a:pt x="36" y="17"/>
                    </a:lnTo>
                    <a:lnTo>
                      <a:pt x="34" y="15"/>
                    </a:lnTo>
                    <a:lnTo>
                      <a:pt x="31" y="10"/>
                    </a:lnTo>
                    <a:lnTo>
                      <a:pt x="24" y="6"/>
                    </a:lnTo>
                    <a:lnTo>
                      <a:pt x="5"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8" name="Freeform 116"/>
              <p:cNvSpPr>
                <a:spLocks/>
              </p:cNvSpPr>
              <p:nvPr/>
            </p:nvSpPr>
            <p:spPr bwMode="auto">
              <a:xfrm>
                <a:off x="3432" y="2212"/>
                <a:ext cx="66" cy="45"/>
              </a:xfrm>
              <a:custGeom>
                <a:avLst/>
                <a:gdLst>
                  <a:gd name="T0" fmla="*/ 1 w 131"/>
                  <a:gd name="T1" fmla="*/ 0 h 89"/>
                  <a:gd name="T2" fmla="*/ 0 w 131"/>
                  <a:gd name="T3" fmla="*/ 1 h 89"/>
                  <a:gd name="T4" fmla="*/ 1 w 131"/>
                  <a:gd name="T5" fmla="*/ 1 h 89"/>
                  <a:gd name="T6" fmla="*/ 1 w 131"/>
                  <a:gd name="T7" fmla="*/ 1 h 89"/>
                  <a:gd name="T8" fmla="*/ 1 w 131"/>
                  <a:gd name="T9" fmla="*/ 1 h 89"/>
                  <a:gd name="T10" fmla="*/ 1 w 131"/>
                  <a:gd name="T11" fmla="*/ 1 h 89"/>
                  <a:gd name="T12" fmla="*/ 1 w 131"/>
                  <a:gd name="T13" fmla="*/ 1 h 89"/>
                  <a:gd name="T14" fmla="*/ 1 w 131"/>
                  <a:gd name="T15" fmla="*/ 1 h 89"/>
                  <a:gd name="T16" fmla="*/ 1 w 131"/>
                  <a:gd name="T17" fmla="*/ 1 h 89"/>
                  <a:gd name="T18" fmla="*/ 1 w 131"/>
                  <a:gd name="T19" fmla="*/ 1 h 89"/>
                  <a:gd name="T20" fmla="*/ 1 w 131"/>
                  <a:gd name="T21" fmla="*/ 1 h 89"/>
                  <a:gd name="T22" fmla="*/ 1 w 131"/>
                  <a:gd name="T23" fmla="*/ 1 h 89"/>
                  <a:gd name="T24" fmla="*/ 1 w 131"/>
                  <a:gd name="T25" fmla="*/ 1 h 89"/>
                  <a:gd name="T26" fmla="*/ 1 w 131"/>
                  <a:gd name="T27" fmla="*/ 1 h 89"/>
                  <a:gd name="T28" fmla="*/ 1 w 131"/>
                  <a:gd name="T29" fmla="*/ 1 h 89"/>
                  <a:gd name="T30" fmla="*/ 1 w 131"/>
                  <a:gd name="T31" fmla="*/ 1 h 89"/>
                  <a:gd name="T32" fmla="*/ 1 w 131"/>
                  <a:gd name="T33" fmla="*/ 1 h 89"/>
                  <a:gd name="T34" fmla="*/ 1 w 131"/>
                  <a:gd name="T35" fmla="*/ 1 h 89"/>
                  <a:gd name="T36" fmla="*/ 1 w 131"/>
                  <a:gd name="T37" fmla="*/ 1 h 89"/>
                  <a:gd name="T38" fmla="*/ 1 w 131"/>
                  <a:gd name="T39" fmla="*/ 1 h 89"/>
                  <a:gd name="T40" fmla="*/ 1 w 131"/>
                  <a:gd name="T41" fmla="*/ 1 h 89"/>
                  <a:gd name="T42" fmla="*/ 1 w 131"/>
                  <a:gd name="T43" fmla="*/ 1 h 89"/>
                  <a:gd name="T44" fmla="*/ 1 w 131"/>
                  <a:gd name="T45" fmla="*/ 1 h 89"/>
                  <a:gd name="T46" fmla="*/ 1 w 131"/>
                  <a:gd name="T47" fmla="*/ 0 h 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1"/>
                  <a:gd name="T73" fmla="*/ 0 h 89"/>
                  <a:gd name="T74" fmla="*/ 131 w 131"/>
                  <a:gd name="T75" fmla="*/ 89 h 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1" h="89">
                    <a:moveTo>
                      <a:pt x="2" y="0"/>
                    </a:moveTo>
                    <a:lnTo>
                      <a:pt x="0" y="18"/>
                    </a:lnTo>
                    <a:lnTo>
                      <a:pt x="16" y="21"/>
                    </a:lnTo>
                    <a:lnTo>
                      <a:pt x="29" y="29"/>
                    </a:lnTo>
                    <a:lnTo>
                      <a:pt x="46" y="35"/>
                    </a:lnTo>
                    <a:lnTo>
                      <a:pt x="58" y="47"/>
                    </a:lnTo>
                    <a:lnTo>
                      <a:pt x="72" y="65"/>
                    </a:lnTo>
                    <a:lnTo>
                      <a:pt x="75" y="76"/>
                    </a:lnTo>
                    <a:lnTo>
                      <a:pt x="88" y="88"/>
                    </a:lnTo>
                    <a:lnTo>
                      <a:pt x="107" y="84"/>
                    </a:lnTo>
                    <a:lnTo>
                      <a:pt x="118" y="89"/>
                    </a:lnTo>
                    <a:lnTo>
                      <a:pt x="130" y="86"/>
                    </a:lnTo>
                    <a:lnTo>
                      <a:pt x="131" y="76"/>
                    </a:lnTo>
                    <a:lnTo>
                      <a:pt x="126" y="63"/>
                    </a:lnTo>
                    <a:lnTo>
                      <a:pt x="113" y="54"/>
                    </a:lnTo>
                    <a:lnTo>
                      <a:pt x="95" y="47"/>
                    </a:lnTo>
                    <a:lnTo>
                      <a:pt x="88" y="55"/>
                    </a:lnTo>
                    <a:lnTo>
                      <a:pt x="77" y="58"/>
                    </a:lnTo>
                    <a:lnTo>
                      <a:pt x="74" y="50"/>
                    </a:lnTo>
                    <a:lnTo>
                      <a:pt x="75" y="45"/>
                    </a:lnTo>
                    <a:lnTo>
                      <a:pt x="58" y="47"/>
                    </a:lnTo>
                    <a:lnTo>
                      <a:pt x="51" y="26"/>
                    </a:lnTo>
                    <a:lnTo>
                      <a:pt x="24" y="9"/>
                    </a:lnTo>
                    <a:lnTo>
                      <a:pt x="2"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39" name="Freeform 117"/>
              <p:cNvSpPr>
                <a:spLocks/>
              </p:cNvSpPr>
              <p:nvPr/>
            </p:nvSpPr>
            <p:spPr bwMode="auto">
              <a:xfrm>
                <a:off x="3470" y="2176"/>
                <a:ext cx="4" cy="4"/>
              </a:xfrm>
              <a:custGeom>
                <a:avLst/>
                <a:gdLst>
                  <a:gd name="T0" fmla="*/ 0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0 h 7"/>
                  <a:gd name="T14" fmla="*/ 0 w 9"/>
                  <a:gd name="T15" fmla="*/ 0 h 7"/>
                  <a:gd name="T16" fmla="*/ 0 w 9"/>
                  <a:gd name="T17" fmla="*/ 0 h 7"/>
                  <a:gd name="T18" fmla="*/ 0 w 9"/>
                  <a:gd name="T19" fmla="*/ 0 h 7"/>
                  <a:gd name="T20" fmla="*/ 0 w 9"/>
                  <a:gd name="T21" fmla="*/ 0 h 7"/>
                  <a:gd name="T22" fmla="*/ 0 w 9"/>
                  <a:gd name="T23" fmla="*/ 0 h 7"/>
                  <a:gd name="T24" fmla="*/ 0 w 9"/>
                  <a:gd name="T25" fmla="*/ 0 h 7"/>
                  <a:gd name="T26" fmla="*/ 0 w 9"/>
                  <a:gd name="T27" fmla="*/ 0 h 7"/>
                  <a:gd name="T28" fmla="*/ 0 w 9"/>
                  <a:gd name="T29" fmla="*/ 0 h 7"/>
                  <a:gd name="T30" fmla="*/ 0 w 9"/>
                  <a:gd name="T31" fmla="*/ 0 h 7"/>
                  <a:gd name="T32" fmla="*/ 0 w 9"/>
                  <a:gd name="T33" fmla="*/ 1 h 7"/>
                  <a:gd name="T34" fmla="*/ 0 w 9"/>
                  <a:gd name="T35" fmla="*/ 1 h 7"/>
                  <a:gd name="T36" fmla="*/ 0 w 9"/>
                  <a:gd name="T37" fmla="*/ 1 h 7"/>
                  <a:gd name="T38" fmla="*/ 0 w 9"/>
                  <a:gd name="T39" fmla="*/ 1 h 7"/>
                  <a:gd name="T40" fmla="*/ 0 w 9"/>
                  <a:gd name="T41" fmla="*/ 1 h 7"/>
                  <a:gd name="T42" fmla="*/ 0 w 9"/>
                  <a:gd name="T43" fmla="*/ 1 h 7"/>
                  <a:gd name="T44" fmla="*/ 0 w 9"/>
                  <a:gd name="T45" fmla="*/ 1 h 7"/>
                  <a:gd name="T46" fmla="*/ 0 w 9"/>
                  <a:gd name="T47" fmla="*/ 1 h 7"/>
                  <a:gd name="T48" fmla="*/ 0 w 9"/>
                  <a:gd name="T49" fmla="*/ 1 h 7"/>
                  <a:gd name="T50" fmla="*/ 0 w 9"/>
                  <a:gd name="T51" fmla="*/ 1 h 7"/>
                  <a:gd name="T52" fmla="*/ 0 w 9"/>
                  <a:gd name="T53" fmla="*/ 1 h 7"/>
                  <a:gd name="T54" fmla="*/ 0 w 9"/>
                  <a:gd name="T55" fmla="*/ 1 h 7"/>
                  <a:gd name="T56" fmla="*/ 0 w 9"/>
                  <a:gd name="T57" fmla="*/ 1 h 7"/>
                  <a:gd name="T58" fmla="*/ 0 w 9"/>
                  <a:gd name="T59" fmla="*/ 1 h 7"/>
                  <a:gd name="T60" fmla="*/ 0 w 9"/>
                  <a:gd name="T61" fmla="*/ 1 h 7"/>
                  <a:gd name="T62" fmla="*/ 0 w 9"/>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7"/>
                  <a:gd name="T98" fmla="*/ 9 w 9"/>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7">
                    <a:moveTo>
                      <a:pt x="9" y="4"/>
                    </a:moveTo>
                    <a:lnTo>
                      <a:pt x="5" y="0"/>
                    </a:lnTo>
                    <a:lnTo>
                      <a:pt x="3" y="0"/>
                    </a:lnTo>
                    <a:lnTo>
                      <a:pt x="0" y="0"/>
                    </a:lnTo>
                    <a:lnTo>
                      <a:pt x="0" y="4"/>
                    </a:lnTo>
                    <a:lnTo>
                      <a:pt x="3" y="7"/>
                    </a:lnTo>
                    <a:lnTo>
                      <a:pt x="3" y="4"/>
                    </a:lnTo>
                    <a:lnTo>
                      <a:pt x="5" y="4"/>
                    </a:lnTo>
                    <a:lnTo>
                      <a:pt x="9"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0" name="Freeform 118"/>
              <p:cNvSpPr>
                <a:spLocks/>
              </p:cNvSpPr>
              <p:nvPr/>
            </p:nvSpPr>
            <p:spPr bwMode="auto">
              <a:xfrm>
                <a:off x="3549" y="2125"/>
                <a:ext cx="18" cy="17"/>
              </a:xfrm>
              <a:custGeom>
                <a:avLst/>
                <a:gdLst>
                  <a:gd name="T0" fmla="*/ 1 w 36"/>
                  <a:gd name="T1" fmla="*/ 0 h 34"/>
                  <a:gd name="T2" fmla="*/ 1 w 36"/>
                  <a:gd name="T3" fmla="*/ 1 h 34"/>
                  <a:gd name="T4" fmla="*/ 0 w 36"/>
                  <a:gd name="T5" fmla="*/ 1 h 34"/>
                  <a:gd name="T6" fmla="*/ 1 w 36"/>
                  <a:gd name="T7" fmla="*/ 1 h 34"/>
                  <a:gd name="T8" fmla="*/ 1 w 36"/>
                  <a:gd name="T9" fmla="*/ 1 h 34"/>
                  <a:gd name="T10" fmla="*/ 1 w 36"/>
                  <a:gd name="T11" fmla="*/ 0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0"/>
                    </a:moveTo>
                    <a:lnTo>
                      <a:pt x="17" y="13"/>
                    </a:lnTo>
                    <a:lnTo>
                      <a:pt x="0" y="26"/>
                    </a:lnTo>
                    <a:lnTo>
                      <a:pt x="5" y="34"/>
                    </a:lnTo>
                    <a:lnTo>
                      <a:pt x="25" y="22"/>
                    </a:lnTo>
                    <a:lnTo>
                      <a:pt x="36"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1" name="Freeform 119"/>
              <p:cNvSpPr>
                <a:spLocks/>
              </p:cNvSpPr>
              <p:nvPr/>
            </p:nvSpPr>
            <p:spPr bwMode="auto">
              <a:xfrm>
                <a:off x="3534" y="2203"/>
                <a:ext cx="6" cy="6"/>
              </a:xfrm>
              <a:custGeom>
                <a:avLst/>
                <a:gdLst>
                  <a:gd name="T0" fmla="*/ 1 w 10"/>
                  <a:gd name="T1" fmla="*/ 0 h 12"/>
                  <a:gd name="T2" fmla="*/ 1 w 10"/>
                  <a:gd name="T3" fmla="*/ 0 h 12"/>
                  <a:gd name="T4" fmla="*/ 1 w 10"/>
                  <a:gd name="T5" fmla="*/ 0 h 12"/>
                  <a:gd name="T6" fmla="*/ 1 w 10"/>
                  <a:gd name="T7" fmla="*/ 0 h 12"/>
                  <a:gd name="T8" fmla="*/ 1 w 10"/>
                  <a:gd name="T9" fmla="*/ 0 h 12"/>
                  <a:gd name="T10" fmla="*/ 1 w 10"/>
                  <a:gd name="T11" fmla="*/ 0 h 12"/>
                  <a:gd name="T12" fmla="*/ 1 w 10"/>
                  <a:gd name="T13" fmla="*/ 0 h 12"/>
                  <a:gd name="T14" fmla="*/ 1 w 10"/>
                  <a:gd name="T15" fmla="*/ 0 h 12"/>
                  <a:gd name="T16" fmla="*/ 0 w 10"/>
                  <a:gd name="T17" fmla="*/ 0 h 12"/>
                  <a:gd name="T18" fmla="*/ 0 w 10"/>
                  <a:gd name="T19" fmla="*/ 0 h 12"/>
                  <a:gd name="T20" fmla="*/ 0 w 10"/>
                  <a:gd name="T21" fmla="*/ 0 h 12"/>
                  <a:gd name="T22" fmla="*/ 0 w 10"/>
                  <a:gd name="T23" fmla="*/ 0 h 12"/>
                  <a:gd name="T24" fmla="*/ 0 w 10"/>
                  <a:gd name="T25" fmla="*/ 0 h 12"/>
                  <a:gd name="T26" fmla="*/ 0 w 10"/>
                  <a:gd name="T27" fmla="*/ 0 h 12"/>
                  <a:gd name="T28" fmla="*/ 0 w 10"/>
                  <a:gd name="T29" fmla="*/ 0 h 12"/>
                  <a:gd name="T30" fmla="*/ 0 w 10"/>
                  <a:gd name="T31" fmla="*/ 0 h 12"/>
                  <a:gd name="T32" fmla="*/ 0 w 10"/>
                  <a:gd name="T33" fmla="*/ 1 h 12"/>
                  <a:gd name="T34" fmla="*/ 0 w 10"/>
                  <a:gd name="T35" fmla="*/ 1 h 12"/>
                  <a:gd name="T36" fmla="*/ 0 w 10"/>
                  <a:gd name="T37" fmla="*/ 1 h 12"/>
                  <a:gd name="T38" fmla="*/ 0 w 10"/>
                  <a:gd name="T39" fmla="*/ 1 h 12"/>
                  <a:gd name="T40" fmla="*/ 0 w 10"/>
                  <a:gd name="T41" fmla="*/ 1 h 12"/>
                  <a:gd name="T42" fmla="*/ 0 w 10"/>
                  <a:gd name="T43" fmla="*/ 1 h 12"/>
                  <a:gd name="T44" fmla="*/ 0 w 10"/>
                  <a:gd name="T45" fmla="*/ 1 h 12"/>
                  <a:gd name="T46" fmla="*/ 0 w 10"/>
                  <a:gd name="T47" fmla="*/ 1 h 12"/>
                  <a:gd name="T48" fmla="*/ 1 w 10"/>
                  <a:gd name="T49" fmla="*/ 1 h 12"/>
                  <a:gd name="T50" fmla="*/ 1 w 10"/>
                  <a:gd name="T51" fmla="*/ 1 h 12"/>
                  <a:gd name="T52" fmla="*/ 1 w 10"/>
                  <a:gd name="T53" fmla="*/ 1 h 12"/>
                  <a:gd name="T54" fmla="*/ 1 w 10"/>
                  <a:gd name="T55" fmla="*/ 1 h 12"/>
                  <a:gd name="T56" fmla="*/ 1 w 10"/>
                  <a:gd name="T57" fmla="*/ 1 h 12"/>
                  <a:gd name="T58" fmla="*/ 1 w 10"/>
                  <a:gd name="T59" fmla="*/ 1 h 12"/>
                  <a:gd name="T60" fmla="*/ 1 w 10"/>
                  <a:gd name="T61" fmla="*/ 1 h 12"/>
                  <a:gd name="T62" fmla="*/ 1 w 10"/>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2"/>
                  <a:gd name="T98" fmla="*/ 10 w 10"/>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2">
                    <a:moveTo>
                      <a:pt x="10" y="6"/>
                    </a:moveTo>
                    <a:lnTo>
                      <a:pt x="7" y="0"/>
                    </a:lnTo>
                    <a:lnTo>
                      <a:pt x="5" y="0"/>
                    </a:lnTo>
                    <a:lnTo>
                      <a:pt x="0" y="0"/>
                    </a:lnTo>
                    <a:lnTo>
                      <a:pt x="0" y="6"/>
                    </a:lnTo>
                    <a:lnTo>
                      <a:pt x="0" y="8"/>
                    </a:lnTo>
                    <a:lnTo>
                      <a:pt x="5" y="12"/>
                    </a:lnTo>
                    <a:lnTo>
                      <a:pt x="5" y="8"/>
                    </a:lnTo>
                    <a:lnTo>
                      <a:pt x="7" y="8"/>
                    </a:lnTo>
                    <a:lnTo>
                      <a:pt x="7" y="6"/>
                    </a:lnTo>
                    <a:lnTo>
                      <a:pt x="10"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2" name="Freeform 120"/>
              <p:cNvSpPr>
                <a:spLocks/>
              </p:cNvSpPr>
              <p:nvPr/>
            </p:nvSpPr>
            <p:spPr bwMode="auto">
              <a:xfrm>
                <a:off x="3582" y="2155"/>
                <a:ext cx="17" cy="11"/>
              </a:xfrm>
              <a:custGeom>
                <a:avLst/>
                <a:gdLst>
                  <a:gd name="T0" fmla="*/ 0 w 33"/>
                  <a:gd name="T1" fmla="*/ 0 h 21"/>
                  <a:gd name="T2" fmla="*/ 1 w 33"/>
                  <a:gd name="T3" fmla="*/ 1 h 21"/>
                  <a:gd name="T4" fmla="*/ 1 w 33"/>
                  <a:gd name="T5" fmla="*/ 1 h 21"/>
                  <a:gd name="T6" fmla="*/ 1 w 33"/>
                  <a:gd name="T7" fmla="*/ 1 h 21"/>
                  <a:gd name="T8" fmla="*/ 1 w 33"/>
                  <a:gd name="T9" fmla="*/ 1 h 21"/>
                  <a:gd name="T10" fmla="*/ 1 w 33"/>
                  <a:gd name="T11" fmla="*/ 1 h 21"/>
                  <a:gd name="T12" fmla="*/ 0 w 33"/>
                  <a:gd name="T13" fmla="*/ 0 h 21"/>
                  <a:gd name="T14" fmla="*/ 0 60000 65536"/>
                  <a:gd name="T15" fmla="*/ 0 60000 65536"/>
                  <a:gd name="T16" fmla="*/ 0 60000 65536"/>
                  <a:gd name="T17" fmla="*/ 0 60000 65536"/>
                  <a:gd name="T18" fmla="*/ 0 60000 65536"/>
                  <a:gd name="T19" fmla="*/ 0 60000 65536"/>
                  <a:gd name="T20" fmla="*/ 0 60000 65536"/>
                  <a:gd name="T21" fmla="*/ 0 w 33"/>
                  <a:gd name="T22" fmla="*/ 0 h 21"/>
                  <a:gd name="T23" fmla="*/ 33 w 33"/>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1">
                    <a:moveTo>
                      <a:pt x="0" y="0"/>
                    </a:moveTo>
                    <a:lnTo>
                      <a:pt x="12" y="10"/>
                    </a:lnTo>
                    <a:lnTo>
                      <a:pt x="22" y="12"/>
                    </a:lnTo>
                    <a:lnTo>
                      <a:pt x="33" y="10"/>
                    </a:lnTo>
                    <a:lnTo>
                      <a:pt x="29" y="21"/>
                    </a:lnTo>
                    <a:lnTo>
                      <a:pt x="14" y="20"/>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3" name="Freeform 121"/>
              <p:cNvSpPr>
                <a:spLocks/>
              </p:cNvSpPr>
              <p:nvPr/>
            </p:nvSpPr>
            <p:spPr bwMode="auto">
              <a:xfrm>
                <a:off x="3607" y="2176"/>
                <a:ext cx="4" cy="4"/>
              </a:xfrm>
              <a:custGeom>
                <a:avLst/>
                <a:gdLst>
                  <a:gd name="T0" fmla="*/ 1 w 8"/>
                  <a:gd name="T1" fmla="*/ 0 h 7"/>
                  <a:gd name="T2" fmla="*/ 1 w 8"/>
                  <a:gd name="T3" fmla="*/ 0 h 7"/>
                  <a:gd name="T4" fmla="*/ 1 w 8"/>
                  <a:gd name="T5" fmla="*/ 0 h 7"/>
                  <a:gd name="T6" fmla="*/ 1 w 8"/>
                  <a:gd name="T7" fmla="*/ 0 h 7"/>
                  <a:gd name="T8" fmla="*/ 1 w 8"/>
                  <a:gd name="T9" fmla="*/ 0 h 7"/>
                  <a:gd name="T10" fmla="*/ 1 w 8"/>
                  <a:gd name="T11" fmla="*/ 0 h 7"/>
                  <a:gd name="T12" fmla="*/ 1 w 8"/>
                  <a:gd name="T13" fmla="*/ 0 h 7"/>
                  <a:gd name="T14" fmla="*/ 1 w 8"/>
                  <a:gd name="T15" fmla="*/ 0 h 7"/>
                  <a:gd name="T16" fmla="*/ 0 w 8"/>
                  <a:gd name="T17" fmla="*/ 0 h 7"/>
                  <a:gd name="T18" fmla="*/ 0 w 8"/>
                  <a:gd name="T19" fmla="*/ 0 h 7"/>
                  <a:gd name="T20" fmla="*/ 0 w 8"/>
                  <a:gd name="T21" fmla="*/ 0 h 7"/>
                  <a:gd name="T22" fmla="*/ 0 w 8"/>
                  <a:gd name="T23" fmla="*/ 0 h 7"/>
                  <a:gd name="T24" fmla="*/ 0 w 8"/>
                  <a:gd name="T25" fmla="*/ 0 h 7"/>
                  <a:gd name="T26" fmla="*/ 0 w 8"/>
                  <a:gd name="T27" fmla="*/ 0 h 7"/>
                  <a:gd name="T28" fmla="*/ 0 w 8"/>
                  <a:gd name="T29" fmla="*/ 0 h 7"/>
                  <a:gd name="T30" fmla="*/ 0 w 8"/>
                  <a:gd name="T31" fmla="*/ 0 h 7"/>
                  <a:gd name="T32" fmla="*/ 0 w 8"/>
                  <a:gd name="T33" fmla="*/ 1 h 7"/>
                  <a:gd name="T34" fmla="*/ 0 w 8"/>
                  <a:gd name="T35" fmla="*/ 1 h 7"/>
                  <a:gd name="T36" fmla="*/ 0 w 8"/>
                  <a:gd name="T37" fmla="*/ 1 h 7"/>
                  <a:gd name="T38" fmla="*/ 0 w 8"/>
                  <a:gd name="T39" fmla="*/ 1 h 7"/>
                  <a:gd name="T40" fmla="*/ 0 w 8"/>
                  <a:gd name="T41" fmla="*/ 1 h 7"/>
                  <a:gd name="T42" fmla="*/ 0 w 8"/>
                  <a:gd name="T43" fmla="*/ 1 h 7"/>
                  <a:gd name="T44" fmla="*/ 0 w 8"/>
                  <a:gd name="T45" fmla="*/ 1 h 7"/>
                  <a:gd name="T46" fmla="*/ 0 w 8"/>
                  <a:gd name="T47" fmla="*/ 1 h 7"/>
                  <a:gd name="T48" fmla="*/ 1 w 8"/>
                  <a:gd name="T49" fmla="*/ 1 h 7"/>
                  <a:gd name="T50" fmla="*/ 1 w 8"/>
                  <a:gd name="T51" fmla="*/ 1 h 7"/>
                  <a:gd name="T52" fmla="*/ 1 w 8"/>
                  <a:gd name="T53" fmla="*/ 1 h 7"/>
                  <a:gd name="T54" fmla="*/ 1 w 8"/>
                  <a:gd name="T55" fmla="*/ 1 h 7"/>
                  <a:gd name="T56" fmla="*/ 1 w 8"/>
                  <a:gd name="T57" fmla="*/ 1 h 7"/>
                  <a:gd name="T58" fmla="*/ 1 w 8"/>
                  <a:gd name="T59" fmla="*/ 1 h 7"/>
                  <a:gd name="T60" fmla="*/ 1 w 8"/>
                  <a:gd name="T61" fmla="*/ 1 h 7"/>
                  <a:gd name="T62" fmla="*/ 1 w 8"/>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7"/>
                  <a:gd name="T98" fmla="*/ 8 w 8"/>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7">
                    <a:moveTo>
                      <a:pt x="8" y="4"/>
                    </a:moveTo>
                    <a:lnTo>
                      <a:pt x="5" y="0"/>
                    </a:lnTo>
                    <a:lnTo>
                      <a:pt x="0" y="0"/>
                    </a:lnTo>
                    <a:lnTo>
                      <a:pt x="0" y="4"/>
                    </a:lnTo>
                    <a:lnTo>
                      <a:pt x="5" y="7"/>
                    </a:lnTo>
                    <a:lnTo>
                      <a:pt x="5" y="4"/>
                    </a:lnTo>
                    <a:lnTo>
                      <a:pt x="8"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4" name="Freeform 122"/>
              <p:cNvSpPr>
                <a:spLocks/>
              </p:cNvSpPr>
              <p:nvPr/>
            </p:nvSpPr>
            <p:spPr bwMode="auto">
              <a:xfrm>
                <a:off x="3607" y="2186"/>
                <a:ext cx="9" cy="3"/>
              </a:xfrm>
              <a:custGeom>
                <a:avLst/>
                <a:gdLst>
                  <a:gd name="T0" fmla="*/ 1 w 17"/>
                  <a:gd name="T1" fmla="*/ 0 h 5"/>
                  <a:gd name="T2" fmla="*/ 1 w 17"/>
                  <a:gd name="T3" fmla="*/ 0 h 5"/>
                  <a:gd name="T4" fmla="*/ 1 w 17"/>
                  <a:gd name="T5" fmla="*/ 0 h 5"/>
                  <a:gd name="T6" fmla="*/ 1 w 17"/>
                  <a:gd name="T7" fmla="*/ 0 h 5"/>
                  <a:gd name="T8" fmla="*/ 1 w 17"/>
                  <a:gd name="T9" fmla="*/ 0 h 5"/>
                  <a:gd name="T10" fmla="*/ 1 w 17"/>
                  <a:gd name="T11" fmla="*/ 0 h 5"/>
                  <a:gd name="T12" fmla="*/ 1 w 17"/>
                  <a:gd name="T13" fmla="*/ 0 h 5"/>
                  <a:gd name="T14" fmla="*/ 1 w 17"/>
                  <a:gd name="T15" fmla="*/ 0 h 5"/>
                  <a:gd name="T16" fmla="*/ 1 w 17"/>
                  <a:gd name="T17" fmla="*/ 0 h 5"/>
                  <a:gd name="T18" fmla="*/ 1 w 17"/>
                  <a:gd name="T19" fmla="*/ 0 h 5"/>
                  <a:gd name="T20" fmla="*/ 1 w 17"/>
                  <a:gd name="T21" fmla="*/ 0 h 5"/>
                  <a:gd name="T22" fmla="*/ 1 w 17"/>
                  <a:gd name="T23" fmla="*/ 0 h 5"/>
                  <a:gd name="T24" fmla="*/ 0 w 17"/>
                  <a:gd name="T25" fmla="*/ 0 h 5"/>
                  <a:gd name="T26" fmla="*/ 0 w 17"/>
                  <a:gd name="T27" fmla="*/ 0 h 5"/>
                  <a:gd name="T28" fmla="*/ 0 w 17"/>
                  <a:gd name="T29" fmla="*/ 0 h 5"/>
                  <a:gd name="T30" fmla="*/ 0 w 17"/>
                  <a:gd name="T31" fmla="*/ 0 h 5"/>
                  <a:gd name="T32" fmla="*/ 0 w 17"/>
                  <a:gd name="T33" fmla="*/ 1 h 5"/>
                  <a:gd name="T34" fmla="*/ 0 w 17"/>
                  <a:gd name="T35" fmla="*/ 1 h 5"/>
                  <a:gd name="T36" fmla="*/ 0 w 17"/>
                  <a:gd name="T37" fmla="*/ 1 h 5"/>
                  <a:gd name="T38" fmla="*/ 0 w 17"/>
                  <a:gd name="T39" fmla="*/ 1 h 5"/>
                  <a:gd name="T40" fmla="*/ 1 w 17"/>
                  <a:gd name="T41" fmla="*/ 1 h 5"/>
                  <a:gd name="T42" fmla="*/ 1 w 17"/>
                  <a:gd name="T43" fmla="*/ 1 h 5"/>
                  <a:gd name="T44" fmla="*/ 1 w 17"/>
                  <a:gd name="T45" fmla="*/ 1 h 5"/>
                  <a:gd name="T46" fmla="*/ 1 w 17"/>
                  <a:gd name="T47" fmla="*/ 1 h 5"/>
                  <a:gd name="T48" fmla="*/ 1 w 17"/>
                  <a:gd name="T49" fmla="*/ 1 h 5"/>
                  <a:gd name="T50" fmla="*/ 1 w 17"/>
                  <a:gd name="T51" fmla="*/ 1 h 5"/>
                  <a:gd name="T52" fmla="*/ 1 w 17"/>
                  <a:gd name="T53" fmla="*/ 1 h 5"/>
                  <a:gd name="T54" fmla="*/ 1 w 17"/>
                  <a:gd name="T55" fmla="*/ 1 h 5"/>
                  <a:gd name="T56" fmla="*/ 1 w 17"/>
                  <a:gd name="T57" fmla="*/ 1 h 5"/>
                  <a:gd name="T58" fmla="*/ 1 w 17"/>
                  <a:gd name="T59" fmla="*/ 1 h 5"/>
                  <a:gd name="T60" fmla="*/ 1 w 17"/>
                  <a:gd name="T61" fmla="*/ 1 h 5"/>
                  <a:gd name="T62" fmla="*/ 1 w 17"/>
                  <a:gd name="T63" fmla="*/ 1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5"/>
                  <a:gd name="T98" fmla="*/ 17 w 17"/>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5">
                    <a:moveTo>
                      <a:pt x="17" y="2"/>
                    </a:moveTo>
                    <a:lnTo>
                      <a:pt x="13" y="0"/>
                    </a:lnTo>
                    <a:lnTo>
                      <a:pt x="8" y="0"/>
                    </a:lnTo>
                    <a:lnTo>
                      <a:pt x="3" y="0"/>
                    </a:lnTo>
                    <a:lnTo>
                      <a:pt x="1" y="0"/>
                    </a:lnTo>
                    <a:lnTo>
                      <a:pt x="0" y="0"/>
                    </a:lnTo>
                    <a:lnTo>
                      <a:pt x="0" y="2"/>
                    </a:lnTo>
                    <a:lnTo>
                      <a:pt x="1" y="4"/>
                    </a:lnTo>
                    <a:lnTo>
                      <a:pt x="3" y="4"/>
                    </a:lnTo>
                    <a:lnTo>
                      <a:pt x="8" y="5"/>
                    </a:lnTo>
                    <a:lnTo>
                      <a:pt x="8" y="4"/>
                    </a:lnTo>
                    <a:lnTo>
                      <a:pt x="13" y="4"/>
                    </a:lnTo>
                    <a:lnTo>
                      <a:pt x="13" y="2"/>
                    </a:lnTo>
                    <a:lnTo>
                      <a:pt x="17"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5" name="Freeform 123"/>
              <p:cNvSpPr>
                <a:spLocks/>
              </p:cNvSpPr>
              <p:nvPr/>
            </p:nvSpPr>
            <p:spPr bwMode="auto">
              <a:xfrm>
                <a:off x="3611" y="2199"/>
                <a:ext cx="8" cy="16"/>
              </a:xfrm>
              <a:custGeom>
                <a:avLst/>
                <a:gdLst>
                  <a:gd name="T0" fmla="*/ 1 w 15"/>
                  <a:gd name="T1" fmla="*/ 0 h 31"/>
                  <a:gd name="T2" fmla="*/ 1 w 15"/>
                  <a:gd name="T3" fmla="*/ 1 h 31"/>
                  <a:gd name="T4" fmla="*/ 0 w 15"/>
                  <a:gd name="T5" fmla="*/ 1 h 31"/>
                  <a:gd name="T6" fmla="*/ 1 w 15"/>
                  <a:gd name="T7" fmla="*/ 1 h 31"/>
                  <a:gd name="T8" fmla="*/ 1 w 15"/>
                  <a:gd name="T9" fmla="*/ 1 h 31"/>
                  <a:gd name="T10" fmla="*/ 1 w 15"/>
                  <a:gd name="T11" fmla="*/ 0 h 31"/>
                  <a:gd name="T12" fmla="*/ 0 60000 65536"/>
                  <a:gd name="T13" fmla="*/ 0 60000 65536"/>
                  <a:gd name="T14" fmla="*/ 0 60000 65536"/>
                  <a:gd name="T15" fmla="*/ 0 60000 65536"/>
                  <a:gd name="T16" fmla="*/ 0 60000 65536"/>
                  <a:gd name="T17" fmla="*/ 0 60000 65536"/>
                  <a:gd name="T18" fmla="*/ 0 w 15"/>
                  <a:gd name="T19" fmla="*/ 0 h 31"/>
                  <a:gd name="T20" fmla="*/ 15 w 1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5" h="31">
                    <a:moveTo>
                      <a:pt x="15" y="0"/>
                    </a:moveTo>
                    <a:lnTo>
                      <a:pt x="8" y="5"/>
                    </a:lnTo>
                    <a:lnTo>
                      <a:pt x="0" y="13"/>
                    </a:lnTo>
                    <a:lnTo>
                      <a:pt x="5" y="31"/>
                    </a:lnTo>
                    <a:lnTo>
                      <a:pt x="10" y="11"/>
                    </a:lnTo>
                    <a:lnTo>
                      <a:pt x="15"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6" name="Freeform 124"/>
              <p:cNvSpPr>
                <a:spLocks/>
              </p:cNvSpPr>
              <p:nvPr/>
            </p:nvSpPr>
            <p:spPr bwMode="auto">
              <a:xfrm>
                <a:off x="3650" y="2199"/>
                <a:ext cx="8" cy="13"/>
              </a:xfrm>
              <a:custGeom>
                <a:avLst/>
                <a:gdLst>
                  <a:gd name="T0" fmla="*/ 0 w 17"/>
                  <a:gd name="T1" fmla="*/ 0 h 25"/>
                  <a:gd name="T2" fmla="*/ 0 w 17"/>
                  <a:gd name="T3" fmla="*/ 1 h 25"/>
                  <a:gd name="T4" fmla="*/ 0 w 17"/>
                  <a:gd name="T5" fmla="*/ 1 h 25"/>
                  <a:gd name="T6" fmla="*/ 0 w 17"/>
                  <a:gd name="T7" fmla="*/ 0 h 25"/>
                  <a:gd name="T8" fmla="*/ 0 60000 65536"/>
                  <a:gd name="T9" fmla="*/ 0 60000 65536"/>
                  <a:gd name="T10" fmla="*/ 0 60000 65536"/>
                  <a:gd name="T11" fmla="*/ 0 60000 65536"/>
                  <a:gd name="T12" fmla="*/ 0 w 17"/>
                  <a:gd name="T13" fmla="*/ 0 h 25"/>
                  <a:gd name="T14" fmla="*/ 17 w 17"/>
                  <a:gd name="T15" fmla="*/ 25 h 25"/>
                </a:gdLst>
                <a:ahLst/>
                <a:cxnLst>
                  <a:cxn ang="T8">
                    <a:pos x="T0" y="T1"/>
                  </a:cxn>
                  <a:cxn ang="T9">
                    <a:pos x="T2" y="T3"/>
                  </a:cxn>
                  <a:cxn ang="T10">
                    <a:pos x="T4" y="T5"/>
                  </a:cxn>
                  <a:cxn ang="T11">
                    <a:pos x="T6" y="T7"/>
                  </a:cxn>
                </a:cxnLst>
                <a:rect l="T12" t="T13" r="T14" b="T15"/>
                <a:pathLst>
                  <a:path w="17" h="25">
                    <a:moveTo>
                      <a:pt x="17" y="0"/>
                    </a:moveTo>
                    <a:lnTo>
                      <a:pt x="0" y="7"/>
                    </a:lnTo>
                    <a:lnTo>
                      <a:pt x="2" y="25"/>
                    </a:lnTo>
                    <a:lnTo>
                      <a:pt x="1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7" name="Freeform 125"/>
              <p:cNvSpPr>
                <a:spLocks/>
              </p:cNvSpPr>
              <p:nvPr/>
            </p:nvSpPr>
            <p:spPr bwMode="auto">
              <a:xfrm>
                <a:off x="3702" y="2227"/>
                <a:ext cx="12" cy="15"/>
              </a:xfrm>
              <a:custGeom>
                <a:avLst/>
                <a:gdLst>
                  <a:gd name="T0" fmla="*/ 0 w 25"/>
                  <a:gd name="T1" fmla="*/ 0 h 31"/>
                  <a:gd name="T2" fmla="*/ 0 w 25"/>
                  <a:gd name="T3" fmla="*/ 0 h 31"/>
                  <a:gd name="T4" fmla="*/ 0 w 25"/>
                  <a:gd name="T5" fmla="*/ 0 h 31"/>
                  <a:gd name="T6" fmla="*/ 0 w 25"/>
                  <a:gd name="T7" fmla="*/ 0 h 31"/>
                  <a:gd name="T8" fmla="*/ 0 w 25"/>
                  <a:gd name="T9" fmla="*/ 0 h 31"/>
                  <a:gd name="T10" fmla="*/ 0 w 25"/>
                  <a:gd name="T11" fmla="*/ 0 h 31"/>
                  <a:gd name="T12" fmla="*/ 0 w 25"/>
                  <a:gd name="T13" fmla="*/ 0 h 31"/>
                  <a:gd name="T14" fmla="*/ 0 w 25"/>
                  <a:gd name="T15" fmla="*/ 0 h 31"/>
                  <a:gd name="T16" fmla="*/ 0 w 25"/>
                  <a:gd name="T17" fmla="*/ 0 h 31"/>
                  <a:gd name="T18" fmla="*/ 0 w 25"/>
                  <a:gd name="T19" fmla="*/ 0 h 31"/>
                  <a:gd name="T20" fmla="*/ 0 w 25"/>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31"/>
                  <a:gd name="T35" fmla="*/ 25 w 25"/>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31">
                    <a:moveTo>
                      <a:pt x="0" y="0"/>
                    </a:moveTo>
                    <a:lnTo>
                      <a:pt x="12" y="0"/>
                    </a:lnTo>
                    <a:lnTo>
                      <a:pt x="25" y="6"/>
                    </a:lnTo>
                    <a:lnTo>
                      <a:pt x="25" y="13"/>
                    </a:lnTo>
                    <a:lnTo>
                      <a:pt x="15" y="23"/>
                    </a:lnTo>
                    <a:lnTo>
                      <a:pt x="6" y="31"/>
                    </a:lnTo>
                    <a:lnTo>
                      <a:pt x="1" y="21"/>
                    </a:lnTo>
                    <a:lnTo>
                      <a:pt x="10" y="12"/>
                    </a:lnTo>
                    <a:lnTo>
                      <a:pt x="1" y="10"/>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8" name="Freeform 126"/>
              <p:cNvSpPr>
                <a:spLocks/>
              </p:cNvSpPr>
              <p:nvPr/>
            </p:nvSpPr>
            <p:spPr bwMode="auto">
              <a:xfrm>
                <a:off x="3821" y="2257"/>
                <a:ext cx="10" cy="6"/>
              </a:xfrm>
              <a:custGeom>
                <a:avLst/>
                <a:gdLst>
                  <a:gd name="T0" fmla="*/ 1 w 19"/>
                  <a:gd name="T1" fmla="*/ 0 h 12"/>
                  <a:gd name="T2" fmla="*/ 1 w 19"/>
                  <a:gd name="T3" fmla="*/ 0 h 12"/>
                  <a:gd name="T4" fmla="*/ 1 w 19"/>
                  <a:gd name="T5" fmla="*/ 0 h 12"/>
                  <a:gd name="T6" fmla="*/ 1 w 19"/>
                  <a:gd name="T7" fmla="*/ 0 h 12"/>
                  <a:gd name="T8" fmla="*/ 1 w 19"/>
                  <a:gd name="T9" fmla="*/ 0 h 12"/>
                  <a:gd name="T10" fmla="*/ 1 w 19"/>
                  <a:gd name="T11" fmla="*/ 0 h 12"/>
                  <a:gd name="T12" fmla="*/ 1 w 19"/>
                  <a:gd name="T13" fmla="*/ 0 h 12"/>
                  <a:gd name="T14" fmla="*/ 1 w 19"/>
                  <a:gd name="T15" fmla="*/ 0 h 12"/>
                  <a:gd name="T16" fmla="*/ 1 w 19"/>
                  <a:gd name="T17" fmla="*/ 0 h 12"/>
                  <a:gd name="T18" fmla="*/ 1 w 19"/>
                  <a:gd name="T19" fmla="*/ 0 h 12"/>
                  <a:gd name="T20" fmla="*/ 1 w 19"/>
                  <a:gd name="T21" fmla="*/ 0 h 12"/>
                  <a:gd name="T22" fmla="*/ 1 w 19"/>
                  <a:gd name="T23" fmla="*/ 0 h 12"/>
                  <a:gd name="T24" fmla="*/ 0 w 19"/>
                  <a:gd name="T25" fmla="*/ 0 h 12"/>
                  <a:gd name="T26" fmla="*/ 0 w 19"/>
                  <a:gd name="T27" fmla="*/ 0 h 12"/>
                  <a:gd name="T28" fmla="*/ 0 w 19"/>
                  <a:gd name="T29" fmla="*/ 0 h 12"/>
                  <a:gd name="T30" fmla="*/ 0 w 19"/>
                  <a:gd name="T31" fmla="*/ 0 h 12"/>
                  <a:gd name="T32" fmla="*/ 0 w 19"/>
                  <a:gd name="T33" fmla="*/ 1 h 12"/>
                  <a:gd name="T34" fmla="*/ 0 w 19"/>
                  <a:gd name="T35" fmla="*/ 1 h 12"/>
                  <a:gd name="T36" fmla="*/ 0 w 19"/>
                  <a:gd name="T37" fmla="*/ 1 h 12"/>
                  <a:gd name="T38" fmla="*/ 0 w 19"/>
                  <a:gd name="T39" fmla="*/ 1 h 12"/>
                  <a:gd name="T40" fmla="*/ 1 w 19"/>
                  <a:gd name="T41" fmla="*/ 1 h 12"/>
                  <a:gd name="T42" fmla="*/ 1 w 19"/>
                  <a:gd name="T43" fmla="*/ 1 h 12"/>
                  <a:gd name="T44" fmla="*/ 1 w 19"/>
                  <a:gd name="T45" fmla="*/ 1 h 12"/>
                  <a:gd name="T46" fmla="*/ 1 w 19"/>
                  <a:gd name="T47" fmla="*/ 1 h 12"/>
                  <a:gd name="T48" fmla="*/ 1 w 19"/>
                  <a:gd name="T49" fmla="*/ 1 h 12"/>
                  <a:gd name="T50" fmla="*/ 1 w 19"/>
                  <a:gd name="T51" fmla="*/ 1 h 12"/>
                  <a:gd name="T52" fmla="*/ 1 w 19"/>
                  <a:gd name="T53" fmla="*/ 1 h 12"/>
                  <a:gd name="T54" fmla="*/ 1 w 19"/>
                  <a:gd name="T55" fmla="*/ 1 h 12"/>
                  <a:gd name="T56" fmla="*/ 1 w 19"/>
                  <a:gd name="T57" fmla="*/ 1 h 12"/>
                  <a:gd name="T58" fmla="*/ 1 w 19"/>
                  <a:gd name="T59" fmla="*/ 1 h 12"/>
                  <a:gd name="T60" fmla="*/ 1 w 19"/>
                  <a:gd name="T61" fmla="*/ 1 h 12"/>
                  <a:gd name="T62" fmla="*/ 1 w 19"/>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2"/>
                  <a:gd name="T98" fmla="*/ 19 w 19"/>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2">
                    <a:moveTo>
                      <a:pt x="19" y="6"/>
                    </a:moveTo>
                    <a:lnTo>
                      <a:pt x="16" y="0"/>
                    </a:lnTo>
                    <a:lnTo>
                      <a:pt x="14" y="0"/>
                    </a:lnTo>
                    <a:lnTo>
                      <a:pt x="9" y="0"/>
                    </a:lnTo>
                    <a:lnTo>
                      <a:pt x="4" y="0"/>
                    </a:lnTo>
                    <a:lnTo>
                      <a:pt x="2" y="0"/>
                    </a:lnTo>
                    <a:lnTo>
                      <a:pt x="0" y="0"/>
                    </a:lnTo>
                    <a:lnTo>
                      <a:pt x="0" y="6"/>
                    </a:lnTo>
                    <a:lnTo>
                      <a:pt x="2" y="8"/>
                    </a:lnTo>
                    <a:lnTo>
                      <a:pt x="4" y="8"/>
                    </a:lnTo>
                    <a:lnTo>
                      <a:pt x="9" y="12"/>
                    </a:lnTo>
                    <a:lnTo>
                      <a:pt x="9" y="8"/>
                    </a:lnTo>
                    <a:lnTo>
                      <a:pt x="14" y="8"/>
                    </a:lnTo>
                    <a:lnTo>
                      <a:pt x="14" y="6"/>
                    </a:lnTo>
                    <a:lnTo>
                      <a:pt x="16" y="6"/>
                    </a:lnTo>
                    <a:lnTo>
                      <a:pt x="19"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49" name="Freeform 127"/>
              <p:cNvSpPr>
                <a:spLocks/>
              </p:cNvSpPr>
              <p:nvPr/>
            </p:nvSpPr>
            <p:spPr bwMode="auto">
              <a:xfrm>
                <a:off x="4055" y="2331"/>
                <a:ext cx="5" cy="2"/>
              </a:xfrm>
              <a:custGeom>
                <a:avLst/>
                <a:gdLst>
                  <a:gd name="T0" fmla="*/ 1 w 10"/>
                  <a:gd name="T1" fmla="*/ 0 h 4"/>
                  <a:gd name="T2" fmla="*/ 1 w 10"/>
                  <a:gd name="T3" fmla="*/ 0 h 4"/>
                  <a:gd name="T4" fmla="*/ 1 w 10"/>
                  <a:gd name="T5" fmla="*/ 0 h 4"/>
                  <a:gd name="T6" fmla="*/ 1 w 10"/>
                  <a:gd name="T7" fmla="*/ 0 h 4"/>
                  <a:gd name="T8" fmla="*/ 1 w 10"/>
                  <a:gd name="T9" fmla="*/ 0 h 4"/>
                  <a:gd name="T10" fmla="*/ 1 w 10"/>
                  <a:gd name="T11" fmla="*/ 0 h 4"/>
                  <a:gd name="T12" fmla="*/ 1 w 10"/>
                  <a:gd name="T13" fmla="*/ 0 h 4"/>
                  <a:gd name="T14" fmla="*/ 1 w 10"/>
                  <a:gd name="T15" fmla="*/ 0 h 4"/>
                  <a:gd name="T16" fmla="*/ 0 w 10"/>
                  <a:gd name="T17" fmla="*/ 0 h 4"/>
                  <a:gd name="T18" fmla="*/ 0 w 10"/>
                  <a:gd name="T19" fmla="*/ 0 h 4"/>
                  <a:gd name="T20" fmla="*/ 0 w 10"/>
                  <a:gd name="T21" fmla="*/ 0 h 4"/>
                  <a:gd name="T22" fmla="*/ 0 w 10"/>
                  <a:gd name="T23" fmla="*/ 0 h 4"/>
                  <a:gd name="T24" fmla="*/ 0 w 10"/>
                  <a:gd name="T25" fmla="*/ 0 h 4"/>
                  <a:gd name="T26" fmla="*/ 0 w 10"/>
                  <a:gd name="T27" fmla="*/ 0 h 4"/>
                  <a:gd name="T28" fmla="*/ 0 w 10"/>
                  <a:gd name="T29" fmla="*/ 0 h 4"/>
                  <a:gd name="T30" fmla="*/ 0 w 10"/>
                  <a:gd name="T31" fmla="*/ 0 h 4"/>
                  <a:gd name="T32" fmla="*/ 0 w 10"/>
                  <a:gd name="T33" fmla="*/ 1 h 4"/>
                  <a:gd name="T34" fmla="*/ 0 w 10"/>
                  <a:gd name="T35" fmla="*/ 1 h 4"/>
                  <a:gd name="T36" fmla="*/ 0 w 10"/>
                  <a:gd name="T37" fmla="*/ 1 h 4"/>
                  <a:gd name="T38" fmla="*/ 0 w 10"/>
                  <a:gd name="T39" fmla="*/ 1 h 4"/>
                  <a:gd name="T40" fmla="*/ 0 w 10"/>
                  <a:gd name="T41" fmla="*/ 1 h 4"/>
                  <a:gd name="T42" fmla="*/ 0 w 10"/>
                  <a:gd name="T43" fmla="*/ 1 h 4"/>
                  <a:gd name="T44" fmla="*/ 0 w 10"/>
                  <a:gd name="T45" fmla="*/ 1 h 4"/>
                  <a:gd name="T46" fmla="*/ 0 w 10"/>
                  <a:gd name="T47" fmla="*/ 1 h 4"/>
                  <a:gd name="T48" fmla="*/ 1 w 10"/>
                  <a:gd name="T49" fmla="*/ 1 h 4"/>
                  <a:gd name="T50" fmla="*/ 1 w 10"/>
                  <a:gd name="T51" fmla="*/ 1 h 4"/>
                  <a:gd name="T52" fmla="*/ 1 w 10"/>
                  <a:gd name="T53" fmla="*/ 1 h 4"/>
                  <a:gd name="T54" fmla="*/ 1 w 10"/>
                  <a:gd name="T55" fmla="*/ 1 h 4"/>
                  <a:gd name="T56" fmla="*/ 1 w 10"/>
                  <a:gd name="T57" fmla="*/ 1 h 4"/>
                  <a:gd name="T58" fmla="*/ 1 w 10"/>
                  <a:gd name="T59" fmla="*/ 1 h 4"/>
                  <a:gd name="T60" fmla="*/ 1 w 10"/>
                  <a:gd name="T61" fmla="*/ 1 h 4"/>
                  <a:gd name="T62" fmla="*/ 1 w 10"/>
                  <a:gd name="T63" fmla="*/ 1 h 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4"/>
                  <a:gd name="T98" fmla="*/ 10 w 10"/>
                  <a:gd name="T99" fmla="*/ 4 h 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4">
                    <a:moveTo>
                      <a:pt x="10" y="2"/>
                    </a:moveTo>
                    <a:lnTo>
                      <a:pt x="7" y="0"/>
                    </a:lnTo>
                    <a:lnTo>
                      <a:pt x="5" y="0"/>
                    </a:lnTo>
                    <a:lnTo>
                      <a:pt x="0" y="0"/>
                    </a:lnTo>
                    <a:lnTo>
                      <a:pt x="0" y="2"/>
                    </a:lnTo>
                    <a:lnTo>
                      <a:pt x="5" y="4"/>
                    </a:lnTo>
                    <a:lnTo>
                      <a:pt x="5" y="2"/>
                    </a:lnTo>
                    <a:lnTo>
                      <a:pt x="7" y="2"/>
                    </a:lnTo>
                    <a:lnTo>
                      <a:pt x="10"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0" name="Freeform 128"/>
              <p:cNvSpPr>
                <a:spLocks/>
              </p:cNvSpPr>
              <p:nvPr/>
            </p:nvSpPr>
            <p:spPr bwMode="auto">
              <a:xfrm>
                <a:off x="4037" y="2333"/>
                <a:ext cx="6" cy="5"/>
              </a:xfrm>
              <a:custGeom>
                <a:avLst/>
                <a:gdLst>
                  <a:gd name="T0" fmla="*/ 1 w 11"/>
                  <a:gd name="T1" fmla="*/ 0 h 11"/>
                  <a:gd name="T2" fmla="*/ 1 w 11"/>
                  <a:gd name="T3" fmla="*/ 0 h 11"/>
                  <a:gd name="T4" fmla="*/ 1 w 11"/>
                  <a:gd name="T5" fmla="*/ 0 h 11"/>
                  <a:gd name="T6" fmla="*/ 1 w 11"/>
                  <a:gd name="T7" fmla="*/ 0 h 11"/>
                  <a:gd name="T8" fmla="*/ 1 w 11"/>
                  <a:gd name="T9" fmla="*/ 0 h 11"/>
                  <a:gd name="T10" fmla="*/ 1 w 11"/>
                  <a:gd name="T11" fmla="*/ 0 h 11"/>
                  <a:gd name="T12" fmla="*/ 1 w 11"/>
                  <a:gd name="T13" fmla="*/ 0 h 11"/>
                  <a:gd name="T14" fmla="*/ 1 w 11"/>
                  <a:gd name="T15" fmla="*/ 0 h 11"/>
                  <a:gd name="T16" fmla="*/ 0 w 11"/>
                  <a:gd name="T17" fmla="*/ 0 h 11"/>
                  <a:gd name="T18" fmla="*/ 0 w 11"/>
                  <a:gd name="T19" fmla="*/ 0 h 11"/>
                  <a:gd name="T20" fmla="*/ 0 w 11"/>
                  <a:gd name="T21" fmla="*/ 0 h 11"/>
                  <a:gd name="T22" fmla="*/ 0 w 11"/>
                  <a:gd name="T23" fmla="*/ 0 h 11"/>
                  <a:gd name="T24" fmla="*/ 0 w 11"/>
                  <a:gd name="T25" fmla="*/ 0 h 11"/>
                  <a:gd name="T26" fmla="*/ 0 w 11"/>
                  <a:gd name="T27" fmla="*/ 0 h 11"/>
                  <a:gd name="T28" fmla="*/ 0 w 11"/>
                  <a:gd name="T29" fmla="*/ 0 h 11"/>
                  <a:gd name="T30" fmla="*/ 0 w 11"/>
                  <a:gd name="T31" fmla="*/ 0 h 11"/>
                  <a:gd name="T32" fmla="*/ 0 w 11"/>
                  <a:gd name="T33" fmla="*/ 0 h 11"/>
                  <a:gd name="T34" fmla="*/ 0 w 11"/>
                  <a:gd name="T35" fmla="*/ 0 h 11"/>
                  <a:gd name="T36" fmla="*/ 0 w 11"/>
                  <a:gd name="T37" fmla="*/ 0 h 11"/>
                  <a:gd name="T38" fmla="*/ 0 w 11"/>
                  <a:gd name="T39" fmla="*/ 0 h 11"/>
                  <a:gd name="T40" fmla="*/ 0 w 11"/>
                  <a:gd name="T41" fmla="*/ 0 h 11"/>
                  <a:gd name="T42" fmla="*/ 0 w 11"/>
                  <a:gd name="T43" fmla="*/ 0 h 11"/>
                  <a:gd name="T44" fmla="*/ 0 w 11"/>
                  <a:gd name="T45" fmla="*/ 0 h 11"/>
                  <a:gd name="T46" fmla="*/ 0 w 11"/>
                  <a:gd name="T47" fmla="*/ 0 h 11"/>
                  <a:gd name="T48" fmla="*/ 1 w 11"/>
                  <a:gd name="T49" fmla="*/ 0 h 11"/>
                  <a:gd name="T50" fmla="*/ 1 w 11"/>
                  <a:gd name="T51" fmla="*/ 0 h 11"/>
                  <a:gd name="T52" fmla="*/ 1 w 11"/>
                  <a:gd name="T53" fmla="*/ 0 h 11"/>
                  <a:gd name="T54" fmla="*/ 1 w 11"/>
                  <a:gd name="T55" fmla="*/ 0 h 11"/>
                  <a:gd name="T56" fmla="*/ 1 w 11"/>
                  <a:gd name="T57" fmla="*/ 0 h 11"/>
                  <a:gd name="T58" fmla="*/ 1 w 11"/>
                  <a:gd name="T59" fmla="*/ 0 h 11"/>
                  <a:gd name="T60" fmla="*/ 1 w 11"/>
                  <a:gd name="T61" fmla="*/ 0 h 11"/>
                  <a:gd name="T62" fmla="*/ 1 w 11"/>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11"/>
                  <a:gd name="T98" fmla="*/ 11 w 11"/>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11">
                    <a:moveTo>
                      <a:pt x="11" y="6"/>
                    </a:moveTo>
                    <a:lnTo>
                      <a:pt x="7" y="0"/>
                    </a:lnTo>
                    <a:lnTo>
                      <a:pt x="6" y="0"/>
                    </a:lnTo>
                    <a:lnTo>
                      <a:pt x="0" y="0"/>
                    </a:lnTo>
                    <a:lnTo>
                      <a:pt x="0" y="6"/>
                    </a:lnTo>
                    <a:lnTo>
                      <a:pt x="0" y="7"/>
                    </a:lnTo>
                    <a:lnTo>
                      <a:pt x="6" y="11"/>
                    </a:lnTo>
                    <a:lnTo>
                      <a:pt x="6" y="7"/>
                    </a:lnTo>
                    <a:lnTo>
                      <a:pt x="7" y="7"/>
                    </a:lnTo>
                    <a:lnTo>
                      <a:pt x="7" y="6"/>
                    </a:lnTo>
                    <a:lnTo>
                      <a:pt x="11"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1" name="Freeform 129"/>
              <p:cNvSpPr>
                <a:spLocks/>
              </p:cNvSpPr>
              <p:nvPr/>
            </p:nvSpPr>
            <p:spPr bwMode="auto">
              <a:xfrm>
                <a:off x="4027" y="2337"/>
                <a:ext cx="4" cy="8"/>
              </a:xfrm>
              <a:custGeom>
                <a:avLst/>
                <a:gdLst>
                  <a:gd name="T0" fmla="*/ 1 w 7"/>
                  <a:gd name="T1" fmla="*/ 1 h 15"/>
                  <a:gd name="T2" fmla="*/ 1 w 7"/>
                  <a:gd name="T3" fmla="*/ 1 h 15"/>
                  <a:gd name="T4" fmla="*/ 1 w 7"/>
                  <a:gd name="T5" fmla="*/ 1 h 15"/>
                  <a:gd name="T6" fmla="*/ 1 w 7"/>
                  <a:gd name="T7" fmla="*/ 1 h 15"/>
                  <a:gd name="T8" fmla="*/ 1 w 7"/>
                  <a:gd name="T9" fmla="*/ 0 h 15"/>
                  <a:gd name="T10" fmla="*/ 1 w 7"/>
                  <a:gd name="T11" fmla="*/ 0 h 15"/>
                  <a:gd name="T12" fmla="*/ 1 w 7"/>
                  <a:gd name="T13" fmla="*/ 0 h 15"/>
                  <a:gd name="T14" fmla="*/ 1 w 7"/>
                  <a:gd name="T15" fmla="*/ 0 h 15"/>
                  <a:gd name="T16" fmla="*/ 0 w 7"/>
                  <a:gd name="T17" fmla="*/ 0 h 15"/>
                  <a:gd name="T18" fmla="*/ 0 w 7"/>
                  <a:gd name="T19" fmla="*/ 0 h 15"/>
                  <a:gd name="T20" fmla="*/ 0 w 7"/>
                  <a:gd name="T21" fmla="*/ 0 h 15"/>
                  <a:gd name="T22" fmla="*/ 0 w 7"/>
                  <a:gd name="T23" fmla="*/ 0 h 15"/>
                  <a:gd name="T24" fmla="*/ 0 w 7"/>
                  <a:gd name="T25" fmla="*/ 1 h 15"/>
                  <a:gd name="T26" fmla="*/ 0 w 7"/>
                  <a:gd name="T27" fmla="*/ 1 h 15"/>
                  <a:gd name="T28" fmla="*/ 0 w 7"/>
                  <a:gd name="T29" fmla="*/ 1 h 15"/>
                  <a:gd name="T30" fmla="*/ 0 w 7"/>
                  <a:gd name="T31" fmla="*/ 1 h 15"/>
                  <a:gd name="T32" fmla="*/ 0 w 7"/>
                  <a:gd name="T33" fmla="*/ 1 h 15"/>
                  <a:gd name="T34" fmla="*/ 0 w 7"/>
                  <a:gd name="T35" fmla="*/ 1 h 15"/>
                  <a:gd name="T36" fmla="*/ 0 w 7"/>
                  <a:gd name="T37" fmla="*/ 1 h 15"/>
                  <a:gd name="T38" fmla="*/ 0 w 7"/>
                  <a:gd name="T39" fmla="*/ 1 h 15"/>
                  <a:gd name="T40" fmla="*/ 0 w 7"/>
                  <a:gd name="T41" fmla="*/ 1 h 15"/>
                  <a:gd name="T42" fmla="*/ 0 w 7"/>
                  <a:gd name="T43" fmla="*/ 1 h 15"/>
                  <a:gd name="T44" fmla="*/ 0 w 7"/>
                  <a:gd name="T45" fmla="*/ 1 h 15"/>
                  <a:gd name="T46" fmla="*/ 0 w 7"/>
                  <a:gd name="T47" fmla="*/ 1 h 15"/>
                  <a:gd name="T48" fmla="*/ 1 w 7"/>
                  <a:gd name="T49" fmla="*/ 1 h 15"/>
                  <a:gd name="T50" fmla="*/ 1 w 7"/>
                  <a:gd name="T51" fmla="*/ 1 h 15"/>
                  <a:gd name="T52" fmla="*/ 1 w 7"/>
                  <a:gd name="T53" fmla="*/ 1 h 15"/>
                  <a:gd name="T54" fmla="*/ 1 w 7"/>
                  <a:gd name="T55" fmla="*/ 1 h 15"/>
                  <a:gd name="T56" fmla="*/ 1 w 7"/>
                  <a:gd name="T57" fmla="*/ 1 h 15"/>
                  <a:gd name="T58" fmla="*/ 1 w 7"/>
                  <a:gd name="T59" fmla="*/ 1 h 15"/>
                  <a:gd name="T60" fmla="*/ 1 w 7"/>
                  <a:gd name="T61" fmla="*/ 1 h 15"/>
                  <a:gd name="T62" fmla="*/ 1 w 7"/>
                  <a:gd name="T63" fmla="*/ 1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15"/>
                  <a:gd name="T98" fmla="*/ 7 w 7"/>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15">
                    <a:moveTo>
                      <a:pt x="7" y="7"/>
                    </a:moveTo>
                    <a:lnTo>
                      <a:pt x="3" y="2"/>
                    </a:lnTo>
                    <a:lnTo>
                      <a:pt x="3" y="0"/>
                    </a:lnTo>
                    <a:lnTo>
                      <a:pt x="0" y="0"/>
                    </a:lnTo>
                    <a:lnTo>
                      <a:pt x="0" y="2"/>
                    </a:lnTo>
                    <a:lnTo>
                      <a:pt x="0" y="7"/>
                    </a:lnTo>
                    <a:lnTo>
                      <a:pt x="0" y="11"/>
                    </a:lnTo>
                    <a:lnTo>
                      <a:pt x="3" y="15"/>
                    </a:lnTo>
                    <a:lnTo>
                      <a:pt x="3" y="11"/>
                    </a:lnTo>
                    <a:lnTo>
                      <a:pt x="3" y="7"/>
                    </a:lnTo>
                    <a:lnTo>
                      <a:pt x="7" y="7"/>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2" name="Freeform 130"/>
              <p:cNvSpPr>
                <a:spLocks/>
              </p:cNvSpPr>
              <p:nvPr/>
            </p:nvSpPr>
            <p:spPr bwMode="auto">
              <a:xfrm>
                <a:off x="4011" y="2360"/>
                <a:ext cx="6" cy="10"/>
              </a:xfrm>
              <a:custGeom>
                <a:avLst/>
                <a:gdLst>
                  <a:gd name="T0" fmla="*/ 1 w 10"/>
                  <a:gd name="T1" fmla="*/ 1 h 19"/>
                  <a:gd name="T2" fmla="*/ 1 w 10"/>
                  <a:gd name="T3" fmla="*/ 1 h 19"/>
                  <a:gd name="T4" fmla="*/ 1 w 10"/>
                  <a:gd name="T5" fmla="*/ 1 h 19"/>
                  <a:gd name="T6" fmla="*/ 1 w 10"/>
                  <a:gd name="T7" fmla="*/ 1 h 19"/>
                  <a:gd name="T8" fmla="*/ 1 w 10"/>
                  <a:gd name="T9" fmla="*/ 0 h 19"/>
                  <a:gd name="T10" fmla="*/ 1 w 10"/>
                  <a:gd name="T11" fmla="*/ 0 h 19"/>
                  <a:gd name="T12" fmla="*/ 1 w 10"/>
                  <a:gd name="T13" fmla="*/ 0 h 19"/>
                  <a:gd name="T14" fmla="*/ 1 w 10"/>
                  <a:gd name="T15" fmla="*/ 0 h 19"/>
                  <a:gd name="T16" fmla="*/ 0 w 10"/>
                  <a:gd name="T17" fmla="*/ 0 h 19"/>
                  <a:gd name="T18" fmla="*/ 0 w 10"/>
                  <a:gd name="T19" fmla="*/ 0 h 19"/>
                  <a:gd name="T20" fmla="*/ 0 w 10"/>
                  <a:gd name="T21" fmla="*/ 0 h 19"/>
                  <a:gd name="T22" fmla="*/ 0 w 10"/>
                  <a:gd name="T23" fmla="*/ 0 h 19"/>
                  <a:gd name="T24" fmla="*/ 0 w 10"/>
                  <a:gd name="T25" fmla="*/ 1 h 19"/>
                  <a:gd name="T26" fmla="*/ 0 w 10"/>
                  <a:gd name="T27" fmla="*/ 1 h 19"/>
                  <a:gd name="T28" fmla="*/ 0 w 10"/>
                  <a:gd name="T29" fmla="*/ 1 h 19"/>
                  <a:gd name="T30" fmla="*/ 0 w 10"/>
                  <a:gd name="T31" fmla="*/ 1 h 19"/>
                  <a:gd name="T32" fmla="*/ 0 w 10"/>
                  <a:gd name="T33" fmla="*/ 1 h 19"/>
                  <a:gd name="T34" fmla="*/ 0 w 10"/>
                  <a:gd name="T35" fmla="*/ 1 h 19"/>
                  <a:gd name="T36" fmla="*/ 0 w 10"/>
                  <a:gd name="T37" fmla="*/ 1 h 19"/>
                  <a:gd name="T38" fmla="*/ 0 w 10"/>
                  <a:gd name="T39" fmla="*/ 1 h 19"/>
                  <a:gd name="T40" fmla="*/ 0 w 10"/>
                  <a:gd name="T41" fmla="*/ 1 h 19"/>
                  <a:gd name="T42" fmla="*/ 0 w 10"/>
                  <a:gd name="T43" fmla="*/ 1 h 19"/>
                  <a:gd name="T44" fmla="*/ 0 w 10"/>
                  <a:gd name="T45" fmla="*/ 1 h 19"/>
                  <a:gd name="T46" fmla="*/ 0 w 10"/>
                  <a:gd name="T47" fmla="*/ 1 h 19"/>
                  <a:gd name="T48" fmla="*/ 1 w 10"/>
                  <a:gd name="T49" fmla="*/ 1 h 19"/>
                  <a:gd name="T50" fmla="*/ 1 w 10"/>
                  <a:gd name="T51" fmla="*/ 1 h 19"/>
                  <a:gd name="T52" fmla="*/ 1 w 10"/>
                  <a:gd name="T53" fmla="*/ 1 h 19"/>
                  <a:gd name="T54" fmla="*/ 1 w 10"/>
                  <a:gd name="T55" fmla="*/ 1 h 19"/>
                  <a:gd name="T56" fmla="*/ 1 w 10"/>
                  <a:gd name="T57" fmla="*/ 1 h 19"/>
                  <a:gd name="T58" fmla="*/ 1 w 10"/>
                  <a:gd name="T59" fmla="*/ 1 h 19"/>
                  <a:gd name="T60" fmla="*/ 1 w 10"/>
                  <a:gd name="T61" fmla="*/ 1 h 19"/>
                  <a:gd name="T62" fmla="*/ 1 w 10"/>
                  <a:gd name="T63" fmla="*/ 1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9"/>
                  <a:gd name="T98" fmla="*/ 10 w 10"/>
                  <a:gd name="T99" fmla="*/ 19 h 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9">
                    <a:moveTo>
                      <a:pt x="10" y="9"/>
                    </a:moveTo>
                    <a:lnTo>
                      <a:pt x="7" y="4"/>
                    </a:lnTo>
                    <a:lnTo>
                      <a:pt x="7" y="2"/>
                    </a:lnTo>
                    <a:lnTo>
                      <a:pt x="5" y="0"/>
                    </a:lnTo>
                    <a:lnTo>
                      <a:pt x="0" y="0"/>
                    </a:lnTo>
                    <a:lnTo>
                      <a:pt x="0" y="2"/>
                    </a:lnTo>
                    <a:lnTo>
                      <a:pt x="0" y="4"/>
                    </a:lnTo>
                    <a:lnTo>
                      <a:pt x="0" y="9"/>
                    </a:lnTo>
                    <a:lnTo>
                      <a:pt x="0" y="15"/>
                    </a:lnTo>
                    <a:lnTo>
                      <a:pt x="5" y="19"/>
                    </a:lnTo>
                    <a:lnTo>
                      <a:pt x="5" y="15"/>
                    </a:lnTo>
                    <a:lnTo>
                      <a:pt x="7" y="15"/>
                    </a:lnTo>
                    <a:lnTo>
                      <a:pt x="7" y="9"/>
                    </a:lnTo>
                    <a:lnTo>
                      <a:pt x="10" y="9"/>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3" name="Freeform 131"/>
              <p:cNvSpPr>
                <a:spLocks/>
              </p:cNvSpPr>
              <p:nvPr/>
            </p:nvSpPr>
            <p:spPr bwMode="auto">
              <a:xfrm>
                <a:off x="3837" y="1516"/>
                <a:ext cx="78" cy="77"/>
              </a:xfrm>
              <a:custGeom>
                <a:avLst/>
                <a:gdLst>
                  <a:gd name="T0" fmla="*/ 0 w 157"/>
                  <a:gd name="T1" fmla="*/ 0 h 153"/>
                  <a:gd name="T2" fmla="*/ 0 w 157"/>
                  <a:gd name="T3" fmla="*/ 1 h 153"/>
                  <a:gd name="T4" fmla="*/ 0 w 157"/>
                  <a:gd name="T5" fmla="*/ 1 h 153"/>
                  <a:gd name="T6" fmla="*/ 0 w 157"/>
                  <a:gd name="T7" fmla="*/ 1 h 153"/>
                  <a:gd name="T8" fmla="*/ 0 w 157"/>
                  <a:gd name="T9" fmla="*/ 1 h 153"/>
                  <a:gd name="T10" fmla="*/ 0 w 157"/>
                  <a:gd name="T11" fmla="*/ 1 h 153"/>
                  <a:gd name="T12" fmla="*/ 0 w 157"/>
                  <a:gd name="T13" fmla="*/ 1 h 153"/>
                  <a:gd name="T14" fmla="*/ 0 w 157"/>
                  <a:gd name="T15" fmla="*/ 1 h 153"/>
                  <a:gd name="T16" fmla="*/ 0 w 157"/>
                  <a:gd name="T17" fmla="*/ 1 h 153"/>
                  <a:gd name="T18" fmla="*/ 0 w 157"/>
                  <a:gd name="T19" fmla="*/ 1 h 153"/>
                  <a:gd name="T20" fmla="*/ 0 w 157"/>
                  <a:gd name="T21" fmla="*/ 1 h 153"/>
                  <a:gd name="T22" fmla="*/ 0 w 157"/>
                  <a:gd name="T23" fmla="*/ 1 h 153"/>
                  <a:gd name="T24" fmla="*/ 0 w 157"/>
                  <a:gd name="T25" fmla="*/ 1 h 153"/>
                  <a:gd name="T26" fmla="*/ 0 w 157"/>
                  <a:gd name="T27" fmla="*/ 1 h 153"/>
                  <a:gd name="T28" fmla="*/ 0 w 157"/>
                  <a:gd name="T29" fmla="*/ 1 h 153"/>
                  <a:gd name="T30" fmla="*/ 0 w 157"/>
                  <a:gd name="T31" fmla="*/ 1 h 153"/>
                  <a:gd name="T32" fmla="*/ 0 w 157"/>
                  <a:gd name="T33" fmla="*/ 1 h 153"/>
                  <a:gd name="T34" fmla="*/ 0 w 157"/>
                  <a:gd name="T35" fmla="*/ 1 h 153"/>
                  <a:gd name="T36" fmla="*/ 0 w 157"/>
                  <a:gd name="T37" fmla="*/ 1 h 153"/>
                  <a:gd name="T38" fmla="*/ 0 w 157"/>
                  <a:gd name="T39" fmla="*/ 1 h 153"/>
                  <a:gd name="T40" fmla="*/ 0 w 157"/>
                  <a:gd name="T41" fmla="*/ 1 h 153"/>
                  <a:gd name="T42" fmla="*/ 0 w 157"/>
                  <a:gd name="T43" fmla="*/ 1 h 153"/>
                  <a:gd name="T44" fmla="*/ 0 w 157"/>
                  <a:gd name="T45" fmla="*/ 1 h 153"/>
                  <a:gd name="T46" fmla="*/ 0 w 157"/>
                  <a:gd name="T47" fmla="*/ 1 h 153"/>
                  <a:gd name="T48" fmla="*/ 0 w 157"/>
                  <a:gd name="T49" fmla="*/ 1 h 153"/>
                  <a:gd name="T50" fmla="*/ 0 w 157"/>
                  <a:gd name="T51" fmla="*/ 1 h 153"/>
                  <a:gd name="T52" fmla="*/ 0 w 157"/>
                  <a:gd name="T53" fmla="*/ 1 h 153"/>
                  <a:gd name="T54" fmla="*/ 0 w 157"/>
                  <a:gd name="T55" fmla="*/ 1 h 153"/>
                  <a:gd name="T56" fmla="*/ 0 w 157"/>
                  <a:gd name="T57" fmla="*/ 1 h 153"/>
                  <a:gd name="T58" fmla="*/ 0 w 157"/>
                  <a:gd name="T59" fmla="*/ 1 h 153"/>
                  <a:gd name="T60" fmla="*/ 0 w 157"/>
                  <a:gd name="T61" fmla="*/ 1 h 153"/>
                  <a:gd name="T62" fmla="*/ 0 w 157"/>
                  <a:gd name="T63" fmla="*/ 1 h 153"/>
                  <a:gd name="T64" fmla="*/ 0 w 157"/>
                  <a:gd name="T65" fmla="*/ 1 h 153"/>
                  <a:gd name="T66" fmla="*/ 0 w 157"/>
                  <a:gd name="T67" fmla="*/ 1 h 153"/>
                  <a:gd name="T68" fmla="*/ 0 w 157"/>
                  <a:gd name="T69" fmla="*/ 1 h 153"/>
                  <a:gd name="T70" fmla="*/ 0 w 157"/>
                  <a:gd name="T71" fmla="*/ 0 h 1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7"/>
                  <a:gd name="T109" fmla="*/ 0 h 153"/>
                  <a:gd name="T110" fmla="*/ 157 w 157"/>
                  <a:gd name="T111" fmla="*/ 153 h 1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7" h="153">
                    <a:moveTo>
                      <a:pt x="26" y="0"/>
                    </a:moveTo>
                    <a:lnTo>
                      <a:pt x="66" y="25"/>
                    </a:lnTo>
                    <a:lnTo>
                      <a:pt x="97" y="57"/>
                    </a:lnTo>
                    <a:lnTo>
                      <a:pt x="106" y="79"/>
                    </a:lnTo>
                    <a:lnTo>
                      <a:pt x="106" y="93"/>
                    </a:lnTo>
                    <a:lnTo>
                      <a:pt x="102" y="107"/>
                    </a:lnTo>
                    <a:lnTo>
                      <a:pt x="120" y="106"/>
                    </a:lnTo>
                    <a:lnTo>
                      <a:pt x="127" y="112"/>
                    </a:lnTo>
                    <a:lnTo>
                      <a:pt x="144" y="125"/>
                    </a:lnTo>
                    <a:lnTo>
                      <a:pt x="157" y="132"/>
                    </a:lnTo>
                    <a:lnTo>
                      <a:pt x="151" y="147"/>
                    </a:lnTo>
                    <a:lnTo>
                      <a:pt x="136" y="153"/>
                    </a:lnTo>
                    <a:lnTo>
                      <a:pt x="126" y="149"/>
                    </a:lnTo>
                    <a:lnTo>
                      <a:pt x="114" y="136"/>
                    </a:lnTo>
                    <a:lnTo>
                      <a:pt x="111" y="153"/>
                    </a:lnTo>
                    <a:lnTo>
                      <a:pt x="99" y="151"/>
                    </a:lnTo>
                    <a:lnTo>
                      <a:pt x="99" y="138"/>
                    </a:lnTo>
                    <a:lnTo>
                      <a:pt x="104" y="128"/>
                    </a:lnTo>
                    <a:lnTo>
                      <a:pt x="100" y="120"/>
                    </a:lnTo>
                    <a:lnTo>
                      <a:pt x="92" y="120"/>
                    </a:lnTo>
                    <a:lnTo>
                      <a:pt x="83" y="130"/>
                    </a:lnTo>
                    <a:lnTo>
                      <a:pt x="75" y="130"/>
                    </a:lnTo>
                    <a:lnTo>
                      <a:pt x="70" y="119"/>
                    </a:lnTo>
                    <a:lnTo>
                      <a:pt x="46" y="100"/>
                    </a:lnTo>
                    <a:lnTo>
                      <a:pt x="29" y="89"/>
                    </a:lnTo>
                    <a:lnTo>
                      <a:pt x="26" y="78"/>
                    </a:lnTo>
                    <a:lnTo>
                      <a:pt x="32" y="65"/>
                    </a:lnTo>
                    <a:lnTo>
                      <a:pt x="32" y="46"/>
                    </a:lnTo>
                    <a:lnTo>
                      <a:pt x="24" y="46"/>
                    </a:lnTo>
                    <a:lnTo>
                      <a:pt x="9" y="55"/>
                    </a:lnTo>
                    <a:lnTo>
                      <a:pt x="0" y="53"/>
                    </a:lnTo>
                    <a:lnTo>
                      <a:pt x="2" y="42"/>
                    </a:lnTo>
                    <a:lnTo>
                      <a:pt x="9" y="32"/>
                    </a:lnTo>
                    <a:lnTo>
                      <a:pt x="24" y="21"/>
                    </a:lnTo>
                    <a:lnTo>
                      <a:pt x="26"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4" name="Freeform 132"/>
              <p:cNvSpPr>
                <a:spLocks/>
              </p:cNvSpPr>
              <p:nvPr/>
            </p:nvSpPr>
            <p:spPr bwMode="auto">
              <a:xfrm>
                <a:off x="3809" y="1511"/>
                <a:ext cx="31" cy="42"/>
              </a:xfrm>
              <a:custGeom>
                <a:avLst/>
                <a:gdLst>
                  <a:gd name="T0" fmla="*/ 0 w 63"/>
                  <a:gd name="T1" fmla="*/ 0 h 85"/>
                  <a:gd name="T2" fmla="*/ 0 w 63"/>
                  <a:gd name="T3" fmla="*/ 0 h 85"/>
                  <a:gd name="T4" fmla="*/ 0 w 63"/>
                  <a:gd name="T5" fmla="*/ 0 h 85"/>
                  <a:gd name="T6" fmla="*/ 0 w 63"/>
                  <a:gd name="T7" fmla="*/ 0 h 85"/>
                  <a:gd name="T8" fmla="*/ 0 w 63"/>
                  <a:gd name="T9" fmla="*/ 0 h 85"/>
                  <a:gd name="T10" fmla="*/ 0 w 63"/>
                  <a:gd name="T11" fmla="*/ 0 h 85"/>
                  <a:gd name="T12" fmla="*/ 0 w 63"/>
                  <a:gd name="T13" fmla="*/ 0 h 85"/>
                  <a:gd name="T14" fmla="*/ 0 w 63"/>
                  <a:gd name="T15" fmla="*/ 0 h 85"/>
                  <a:gd name="T16" fmla="*/ 0 w 63"/>
                  <a:gd name="T17" fmla="*/ 0 h 85"/>
                  <a:gd name="T18" fmla="*/ 0 w 63"/>
                  <a:gd name="T19" fmla="*/ 0 h 85"/>
                  <a:gd name="T20" fmla="*/ 0 w 63"/>
                  <a:gd name="T21" fmla="*/ 0 h 85"/>
                  <a:gd name="T22" fmla="*/ 0 w 63"/>
                  <a:gd name="T23" fmla="*/ 0 h 85"/>
                  <a:gd name="T24" fmla="*/ 0 w 63"/>
                  <a:gd name="T25" fmla="*/ 0 h 85"/>
                  <a:gd name="T26" fmla="*/ 0 w 63"/>
                  <a:gd name="T27" fmla="*/ 0 h 85"/>
                  <a:gd name="T28" fmla="*/ 0 w 63"/>
                  <a:gd name="T29" fmla="*/ 0 h 85"/>
                  <a:gd name="T30" fmla="*/ 0 w 63"/>
                  <a:gd name="T31" fmla="*/ 0 h 85"/>
                  <a:gd name="T32" fmla="*/ 0 w 63"/>
                  <a:gd name="T33" fmla="*/ 0 h 85"/>
                  <a:gd name="T34" fmla="*/ 0 w 63"/>
                  <a:gd name="T35" fmla="*/ 0 h 85"/>
                  <a:gd name="T36" fmla="*/ 0 w 63"/>
                  <a:gd name="T37" fmla="*/ 0 h 85"/>
                  <a:gd name="T38" fmla="*/ 0 w 63"/>
                  <a:gd name="T39" fmla="*/ 0 h 85"/>
                  <a:gd name="T40" fmla="*/ 0 w 63"/>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85"/>
                  <a:gd name="T65" fmla="*/ 63 w 63"/>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85">
                    <a:moveTo>
                      <a:pt x="53" y="0"/>
                    </a:moveTo>
                    <a:lnTo>
                      <a:pt x="44" y="10"/>
                    </a:lnTo>
                    <a:lnTo>
                      <a:pt x="43" y="23"/>
                    </a:lnTo>
                    <a:lnTo>
                      <a:pt x="38" y="32"/>
                    </a:lnTo>
                    <a:lnTo>
                      <a:pt x="38" y="42"/>
                    </a:lnTo>
                    <a:lnTo>
                      <a:pt x="31" y="53"/>
                    </a:lnTo>
                    <a:lnTo>
                      <a:pt x="17" y="58"/>
                    </a:lnTo>
                    <a:lnTo>
                      <a:pt x="17" y="43"/>
                    </a:lnTo>
                    <a:lnTo>
                      <a:pt x="11" y="36"/>
                    </a:lnTo>
                    <a:lnTo>
                      <a:pt x="0" y="47"/>
                    </a:lnTo>
                    <a:lnTo>
                      <a:pt x="12" y="64"/>
                    </a:lnTo>
                    <a:lnTo>
                      <a:pt x="25" y="68"/>
                    </a:lnTo>
                    <a:lnTo>
                      <a:pt x="29" y="61"/>
                    </a:lnTo>
                    <a:lnTo>
                      <a:pt x="34" y="77"/>
                    </a:lnTo>
                    <a:lnTo>
                      <a:pt x="48" y="85"/>
                    </a:lnTo>
                    <a:lnTo>
                      <a:pt x="46" y="70"/>
                    </a:lnTo>
                    <a:lnTo>
                      <a:pt x="55" y="40"/>
                    </a:lnTo>
                    <a:lnTo>
                      <a:pt x="63" y="29"/>
                    </a:lnTo>
                    <a:lnTo>
                      <a:pt x="53"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5" name="Freeform 133"/>
              <p:cNvSpPr>
                <a:spLocks/>
              </p:cNvSpPr>
              <p:nvPr/>
            </p:nvSpPr>
            <p:spPr bwMode="auto">
              <a:xfrm>
                <a:off x="3768" y="1534"/>
                <a:ext cx="14" cy="12"/>
              </a:xfrm>
              <a:custGeom>
                <a:avLst/>
                <a:gdLst>
                  <a:gd name="T0" fmla="*/ 1 w 27"/>
                  <a:gd name="T1" fmla="*/ 0 h 23"/>
                  <a:gd name="T2" fmla="*/ 0 w 27"/>
                  <a:gd name="T3" fmla="*/ 1 h 23"/>
                  <a:gd name="T4" fmla="*/ 1 w 27"/>
                  <a:gd name="T5" fmla="*/ 1 h 23"/>
                  <a:gd name="T6" fmla="*/ 1 w 27"/>
                  <a:gd name="T7" fmla="*/ 1 h 23"/>
                  <a:gd name="T8" fmla="*/ 1 w 27"/>
                  <a:gd name="T9" fmla="*/ 1 h 23"/>
                  <a:gd name="T10" fmla="*/ 1 w 27"/>
                  <a:gd name="T11" fmla="*/ 0 h 23"/>
                  <a:gd name="T12" fmla="*/ 0 60000 65536"/>
                  <a:gd name="T13" fmla="*/ 0 60000 65536"/>
                  <a:gd name="T14" fmla="*/ 0 60000 65536"/>
                  <a:gd name="T15" fmla="*/ 0 60000 65536"/>
                  <a:gd name="T16" fmla="*/ 0 60000 65536"/>
                  <a:gd name="T17" fmla="*/ 0 60000 65536"/>
                  <a:gd name="T18" fmla="*/ 0 w 27"/>
                  <a:gd name="T19" fmla="*/ 0 h 23"/>
                  <a:gd name="T20" fmla="*/ 27 w 2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7" h="23">
                    <a:moveTo>
                      <a:pt x="10" y="0"/>
                    </a:moveTo>
                    <a:lnTo>
                      <a:pt x="0" y="4"/>
                    </a:lnTo>
                    <a:lnTo>
                      <a:pt x="8" y="11"/>
                    </a:lnTo>
                    <a:lnTo>
                      <a:pt x="17" y="23"/>
                    </a:lnTo>
                    <a:lnTo>
                      <a:pt x="27" y="11"/>
                    </a:lnTo>
                    <a:lnTo>
                      <a:pt x="1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6" name="Freeform 134"/>
              <p:cNvSpPr>
                <a:spLocks/>
              </p:cNvSpPr>
              <p:nvPr/>
            </p:nvSpPr>
            <p:spPr bwMode="auto">
              <a:xfrm>
                <a:off x="3634" y="1361"/>
                <a:ext cx="97" cy="64"/>
              </a:xfrm>
              <a:custGeom>
                <a:avLst/>
                <a:gdLst>
                  <a:gd name="T0" fmla="*/ 1 w 192"/>
                  <a:gd name="T1" fmla="*/ 1 h 128"/>
                  <a:gd name="T2" fmla="*/ 1 w 192"/>
                  <a:gd name="T3" fmla="*/ 1 h 128"/>
                  <a:gd name="T4" fmla="*/ 1 w 192"/>
                  <a:gd name="T5" fmla="*/ 1 h 128"/>
                  <a:gd name="T6" fmla="*/ 1 w 192"/>
                  <a:gd name="T7" fmla="*/ 1 h 128"/>
                  <a:gd name="T8" fmla="*/ 1 w 192"/>
                  <a:gd name="T9" fmla="*/ 1 h 128"/>
                  <a:gd name="T10" fmla="*/ 1 w 192"/>
                  <a:gd name="T11" fmla="*/ 1 h 128"/>
                  <a:gd name="T12" fmla="*/ 1 w 192"/>
                  <a:gd name="T13" fmla="*/ 1 h 128"/>
                  <a:gd name="T14" fmla="*/ 1 w 192"/>
                  <a:gd name="T15" fmla="*/ 1 h 128"/>
                  <a:gd name="T16" fmla="*/ 1 w 192"/>
                  <a:gd name="T17" fmla="*/ 1 h 128"/>
                  <a:gd name="T18" fmla="*/ 1 w 192"/>
                  <a:gd name="T19" fmla="*/ 1 h 128"/>
                  <a:gd name="T20" fmla="*/ 1 w 192"/>
                  <a:gd name="T21" fmla="*/ 1 h 128"/>
                  <a:gd name="T22" fmla="*/ 1 w 192"/>
                  <a:gd name="T23" fmla="*/ 1 h 128"/>
                  <a:gd name="T24" fmla="*/ 1 w 192"/>
                  <a:gd name="T25" fmla="*/ 1 h 128"/>
                  <a:gd name="T26" fmla="*/ 1 w 192"/>
                  <a:gd name="T27" fmla="*/ 1 h 128"/>
                  <a:gd name="T28" fmla="*/ 1 w 192"/>
                  <a:gd name="T29" fmla="*/ 1 h 128"/>
                  <a:gd name="T30" fmla="*/ 1 w 192"/>
                  <a:gd name="T31" fmla="*/ 1 h 128"/>
                  <a:gd name="T32" fmla="*/ 1 w 192"/>
                  <a:gd name="T33" fmla="*/ 1 h 128"/>
                  <a:gd name="T34" fmla="*/ 1 w 192"/>
                  <a:gd name="T35" fmla="*/ 1 h 128"/>
                  <a:gd name="T36" fmla="*/ 1 w 192"/>
                  <a:gd name="T37" fmla="*/ 1 h 128"/>
                  <a:gd name="T38" fmla="*/ 1 w 192"/>
                  <a:gd name="T39" fmla="*/ 1 h 128"/>
                  <a:gd name="T40" fmla="*/ 1 w 192"/>
                  <a:gd name="T41" fmla="*/ 1 h 128"/>
                  <a:gd name="T42" fmla="*/ 1 w 192"/>
                  <a:gd name="T43" fmla="*/ 1 h 128"/>
                  <a:gd name="T44" fmla="*/ 1 w 192"/>
                  <a:gd name="T45" fmla="*/ 1 h 128"/>
                  <a:gd name="T46" fmla="*/ 1 w 192"/>
                  <a:gd name="T47" fmla="*/ 1 h 128"/>
                  <a:gd name="T48" fmla="*/ 1 w 192"/>
                  <a:gd name="T49" fmla="*/ 1 h 128"/>
                  <a:gd name="T50" fmla="*/ 1 w 192"/>
                  <a:gd name="T51" fmla="*/ 1 h 128"/>
                  <a:gd name="T52" fmla="*/ 1 w 192"/>
                  <a:gd name="T53" fmla="*/ 1 h 128"/>
                  <a:gd name="T54" fmla="*/ 1 w 192"/>
                  <a:gd name="T55" fmla="*/ 1 h 128"/>
                  <a:gd name="T56" fmla="*/ 1 w 192"/>
                  <a:gd name="T57" fmla="*/ 1 h 128"/>
                  <a:gd name="T58" fmla="*/ 1 w 192"/>
                  <a:gd name="T59" fmla="*/ 1 h 128"/>
                  <a:gd name="T60" fmla="*/ 1 w 192"/>
                  <a:gd name="T61" fmla="*/ 1 h 128"/>
                  <a:gd name="T62" fmla="*/ 1 w 192"/>
                  <a:gd name="T63" fmla="*/ 0 h 128"/>
                  <a:gd name="T64" fmla="*/ 1 w 192"/>
                  <a:gd name="T65" fmla="*/ 1 h 128"/>
                  <a:gd name="T66" fmla="*/ 1 w 192"/>
                  <a:gd name="T67" fmla="*/ 1 h 128"/>
                  <a:gd name="T68" fmla="*/ 1 w 192"/>
                  <a:gd name="T69" fmla="*/ 1 h 128"/>
                  <a:gd name="T70" fmla="*/ 0 w 192"/>
                  <a:gd name="T71" fmla="*/ 1 h 128"/>
                  <a:gd name="T72" fmla="*/ 1 w 192"/>
                  <a:gd name="T73" fmla="*/ 1 h 128"/>
                  <a:gd name="T74" fmla="*/ 1 w 192"/>
                  <a:gd name="T75" fmla="*/ 1 h 128"/>
                  <a:gd name="T76" fmla="*/ 1 w 192"/>
                  <a:gd name="T77" fmla="*/ 1 h 128"/>
                  <a:gd name="T78" fmla="*/ 1 w 192"/>
                  <a:gd name="T79" fmla="*/ 1 h 128"/>
                  <a:gd name="T80" fmla="*/ 1 w 192"/>
                  <a:gd name="T81" fmla="*/ 1 h 128"/>
                  <a:gd name="T82" fmla="*/ 1 w 192"/>
                  <a:gd name="T83" fmla="*/ 1 h 128"/>
                  <a:gd name="T84" fmla="*/ 1 w 192"/>
                  <a:gd name="T85" fmla="*/ 1 h 128"/>
                  <a:gd name="T86" fmla="*/ 1 w 192"/>
                  <a:gd name="T87" fmla="*/ 1 h 128"/>
                  <a:gd name="T88" fmla="*/ 1 w 192"/>
                  <a:gd name="T89" fmla="*/ 1 h 1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128"/>
                  <a:gd name="T137" fmla="*/ 192 w 192"/>
                  <a:gd name="T138" fmla="*/ 128 h 1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128">
                    <a:moveTo>
                      <a:pt x="128" y="110"/>
                    </a:moveTo>
                    <a:lnTo>
                      <a:pt x="154" y="110"/>
                    </a:lnTo>
                    <a:lnTo>
                      <a:pt x="180" y="127"/>
                    </a:lnTo>
                    <a:lnTo>
                      <a:pt x="192" y="104"/>
                    </a:lnTo>
                    <a:lnTo>
                      <a:pt x="191" y="94"/>
                    </a:lnTo>
                    <a:lnTo>
                      <a:pt x="187" y="86"/>
                    </a:lnTo>
                    <a:lnTo>
                      <a:pt x="179" y="76"/>
                    </a:lnTo>
                    <a:lnTo>
                      <a:pt x="163" y="83"/>
                    </a:lnTo>
                    <a:lnTo>
                      <a:pt x="154" y="80"/>
                    </a:lnTo>
                    <a:lnTo>
                      <a:pt x="140" y="68"/>
                    </a:lnTo>
                    <a:lnTo>
                      <a:pt x="128" y="54"/>
                    </a:lnTo>
                    <a:lnTo>
                      <a:pt x="129" y="46"/>
                    </a:lnTo>
                    <a:lnTo>
                      <a:pt x="141" y="46"/>
                    </a:lnTo>
                    <a:lnTo>
                      <a:pt x="150" y="57"/>
                    </a:lnTo>
                    <a:lnTo>
                      <a:pt x="166" y="52"/>
                    </a:lnTo>
                    <a:lnTo>
                      <a:pt x="166" y="46"/>
                    </a:lnTo>
                    <a:lnTo>
                      <a:pt x="153" y="46"/>
                    </a:lnTo>
                    <a:lnTo>
                      <a:pt x="150" y="39"/>
                    </a:lnTo>
                    <a:lnTo>
                      <a:pt x="140" y="34"/>
                    </a:lnTo>
                    <a:lnTo>
                      <a:pt x="131" y="33"/>
                    </a:lnTo>
                    <a:lnTo>
                      <a:pt x="129" y="20"/>
                    </a:lnTo>
                    <a:lnTo>
                      <a:pt x="124" y="10"/>
                    </a:lnTo>
                    <a:lnTo>
                      <a:pt x="114" y="8"/>
                    </a:lnTo>
                    <a:lnTo>
                      <a:pt x="112" y="33"/>
                    </a:lnTo>
                    <a:lnTo>
                      <a:pt x="116" y="44"/>
                    </a:lnTo>
                    <a:lnTo>
                      <a:pt x="105" y="46"/>
                    </a:lnTo>
                    <a:lnTo>
                      <a:pt x="92" y="44"/>
                    </a:lnTo>
                    <a:lnTo>
                      <a:pt x="92" y="33"/>
                    </a:lnTo>
                    <a:lnTo>
                      <a:pt x="94" y="18"/>
                    </a:lnTo>
                    <a:lnTo>
                      <a:pt x="75" y="10"/>
                    </a:lnTo>
                    <a:lnTo>
                      <a:pt x="56" y="10"/>
                    </a:lnTo>
                    <a:lnTo>
                      <a:pt x="31" y="0"/>
                    </a:lnTo>
                    <a:lnTo>
                      <a:pt x="21" y="28"/>
                    </a:lnTo>
                    <a:lnTo>
                      <a:pt x="16" y="42"/>
                    </a:lnTo>
                    <a:lnTo>
                      <a:pt x="4" y="62"/>
                    </a:lnTo>
                    <a:lnTo>
                      <a:pt x="0" y="76"/>
                    </a:lnTo>
                    <a:lnTo>
                      <a:pt x="14" y="83"/>
                    </a:lnTo>
                    <a:lnTo>
                      <a:pt x="34" y="97"/>
                    </a:lnTo>
                    <a:lnTo>
                      <a:pt x="53" y="112"/>
                    </a:lnTo>
                    <a:lnTo>
                      <a:pt x="53" y="122"/>
                    </a:lnTo>
                    <a:lnTo>
                      <a:pt x="72" y="128"/>
                    </a:lnTo>
                    <a:lnTo>
                      <a:pt x="80" y="114"/>
                    </a:lnTo>
                    <a:lnTo>
                      <a:pt x="78" y="94"/>
                    </a:lnTo>
                    <a:lnTo>
                      <a:pt x="85" y="88"/>
                    </a:lnTo>
                    <a:lnTo>
                      <a:pt x="128" y="11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7" name="Freeform 135"/>
              <p:cNvSpPr>
                <a:spLocks/>
              </p:cNvSpPr>
              <p:nvPr/>
            </p:nvSpPr>
            <p:spPr bwMode="auto">
              <a:xfrm>
                <a:off x="3672" y="1418"/>
                <a:ext cx="158" cy="122"/>
              </a:xfrm>
              <a:custGeom>
                <a:avLst/>
                <a:gdLst>
                  <a:gd name="T0" fmla="*/ 1 w 316"/>
                  <a:gd name="T1" fmla="*/ 1 h 243"/>
                  <a:gd name="T2" fmla="*/ 1 w 316"/>
                  <a:gd name="T3" fmla="*/ 1 h 243"/>
                  <a:gd name="T4" fmla="*/ 1 w 316"/>
                  <a:gd name="T5" fmla="*/ 1 h 243"/>
                  <a:gd name="T6" fmla="*/ 1 w 316"/>
                  <a:gd name="T7" fmla="*/ 1 h 243"/>
                  <a:gd name="T8" fmla="*/ 1 w 316"/>
                  <a:gd name="T9" fmla="*/ 1 h 243"/>
                  <a:gd name="T10" fmla="*/ 1 w 316"/>
                  <a:gd name="T11" fmla="*/ 1 h 243"/>
                  <a:gd name="T12" fmla="*/ 1 w 316"/>
                  <a:gd name="T13" fmla="*/ 1 h 243"/>
                  <a:gd name="T14" fmla="*/ 1 w 316"/>
                  <a:gd name="T15" fmla="*/ 1 h 243"/>
                  <a:gd name="T16" fmla="*/ 1 w 316"/>
                  <a:gd name="T17" fmla="*/ 1 h 243"/>
                  <a:gd name="T18" fmla="*/ 1 w 316"/>
                  <a:gd name="T19" fmla="*/ 1 h 243"/>
                  <a:gd name="T20" fmla="*/ 1 w 316"/>
                  <a:gd name="T21" fmla="*/ 1 h 243"/>
                  <a:gd name="T22" fmla="*/ 1 w 316"/>
                  <a:gd name="T23" fmla="*/ 1 h 243"/>
                  <a:gd name="T24" fmla="*/ 1 w 316"/>
                  <a:gd name="T25" fmla="*/ 1 h 243"/>
                  <a:gd name="T26" fmla="*/ 1 w 316"/>
                  <a:gd name="T27" fmla="*/ 1 h 243"/>
                  <a:gd name="T28" fmla="*/ 1 w 316"/>
                  <a:gd name="T29" fmla="*/ 1 h 243"/>
                  <a:gd name="T30" fmla="*/ 1 w 316"/>
                  <a:gd name="T31" fmla="*/ 1 h 243"/>
                  <a:gd name="T32" fmla="*/ 1 w 316"/>
                  <a:gd name="T33" fmla="*/ 1 h 243"/>
                  <a:gd name="T34" fmla="*/ 1 w 316"/>
                  <a:gd name="T35" fmla="*/ 1 h 243"/>
                  <a:gd name="T36" fmla="*/ 1 w 316"/>
                  <a:gd name="T37" fmla="*/ 1 h 243"/>
                  <a:gd name="T38" fmla="*/ 1 w 316"/>
                  <a:gd name="T39" fmla="*/ 1 h 243"/>
                  <a:gd name="T40" fmla="*/ 1 w 316"/>
                  <a:gd name="T41" fmla="*/ 1 h 243"/>
                  <a:gd name="T42" fmla="*/ 1 w 316"/>
                  <a:gd name="T43" fmla="*/ 1 h 243"/>
                  <a:gd name="T44" fmla="*/ 1 w 316"/>
                  <a:gd name="T45" fmla="*/ 1 h 243"/>
                  <a:gd name="T46" fmla="*/ 1 w 316"/>
                  <a:gd name="T47" fmla="*/ 1 h 243"/>
                  <a:gd name="T48" fmla="*/ 1 w 316"/>
                  <a:gd name="T49" fmla="*/ 1 h 243"/>
                  <a:gd name="T50" fmla="*/ 1 w 316"/>
                  <a:gd name="T51" fmla="*/ 1 h 243"/>
                  <a:gd name="T52" fmla="*/ 1 w 316"/>
                  <a:gd name="T53" fmla="*/ 1 h 243"/>
                  <a:gd name="T54" fmla="*/ 1 w 316"/>
                  <a:gd name="T55" fmla="*/ 1 h 243"/>
                  <a:gd name="T56" fmla="*/ 1 w 316"/>
                  <a:gd name="T57" fmla="*/ 1 h 243"/>
                  <a:gd name="T58" fmla="*/ 1 w 316"/>
                  <a:gd name="T59" fmla="*/ 1 h 243"/>
                  <a:gd name="T60" fmla="*/ 1 w 316"/>
                  <a:gd name="T61" fmla="*/ 1 h 243"/>
                  <a:gd name="T62" fmla="*/ 0 w 316"/>
                  <a:gd name="T63" fmla="*/ 1 h 243"/>
                  <a:gd name="T64" fmla="*/ 1 w 316"/>
                  <a:gd name="T65" fmla="*/ 1 h 243"/>
                  <a:gd name="T66" fmla="*/ 1 w 316"/>
                  <a:gd name="T67" fmla="*/ 1 h 243"/>
                  <a:gd name="T68" fmla="*/ 1 w 316"/>
                  <a:gd name="T69" fmla="*/ 1 h 243"/>
                  <a:gd name="T70" fmla="*/ 1 w 316"/>
                  <a:gd name="T71" fmla="*/ 1 h 243"/>
                  <a:gd name="T72" fmla="*/ 1 w 316"/>
                  <a:gd name="T73" fmla="*/ 1 h 243"/>
                  <a:gd name="T74" fmla="*/ 1 w 316"/>
                  <a:gd name="T75" fmla="*/ 1 h 243"/>
                  <a:gd name="T76" fmla="*/ 1 w 316"/>
                  <a:gd name="T77" fmla="*/ 1 h 243"/>
                  <a:gd name="T78" fmla="*/ 1 w 316"/>
                  <a:gd name="T79" fmla="*/ 0 h 2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6"/>
                  <a:gd name="T121" fmla="*/ 0 h 243"/>
                  <a:gd name="T122" fmla="*/ 316 w 316"/>
                  <a:gd name="T123" fmla="*/ 243 h 2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6" h="243">
                    <a:moveTo>
                      <a:pt x="47" y="0"/>
                    </a:moveTo>
                    <a:lnTo>
                      <a:pt x="73" y="11"/>
                    </a:lnTo>
                    <a:lnTo>
                      <a:pt x="90" y="21"/>
                    </a:lnTo>
                    <a:lnTo>
                      <a:pt x="105" y="21"/>
                    </a:lnTo>
                    <a:lnTo>
                      <a:pt x="107" y="32"/>
                    </a:lnTo>
                    <a:lnTo>
                      <a:pt x="122" y="39"/>
                    </a:lnTo>
                    <a:lnTo>
                      <a:pt x="137" y="47"/>
                    </a:lnTo>
                    <a:lnTo>
                      <a:pt x="148" y="39"/>
                    </a:lnTo>
                    <a:lnTo>
                      <a:pt x="166" y="47"/>
                    </a:lnTo>
                    <a:lnTo>
                      <a:pt x="177" y="63"/>
                    </a:lnTo>
                    <a:lnTo>
                      <a:pt x="185" y="76"/>
                    </a:lnTo>
                    <a:lnTo>
                      <a:pt x="190" y="82"/>
                    </a:lnTo>
                    <a:lnTo>
                      <a:pt x="200" y="82"/>
                    </a:lnTo>
                    <a:lnTo>
                      <a:pt x="200" y="68"/>
                    </a:lnTo>
                    <a:lnTo>
                      <a:pt x="214" y="69"/>
                    </a:lnTo>
                    <a:lnTo>
                      <a:pt x="222" y="76"/>
                    </a:lnTo>
                    <a:lnTo>
                      <a:pt x="239" y="81"/>
                    </a:lnTo>
                    <a:lnTo>
                      <a:pt x="254" y="81"/>
                    </a:lnTo>
                    <a:lnTo>
                      <a:pt x="275" y="76"/>
                    </a:lnTo>
                    <a:lnTo>
                      <a:pt x="280" y="68"/>
                    </a:lnTo>
                    <a:lnTo>
                      <a:pt x="300" y="87"/>
                    </a:lnTo>
                    <a:lnTo>
                      <a:pt x="309" y="103"/>
                    </a:lnTo>
                    <a:lnTo>
                      <a:pt x="316" y="118"/>
                    </a:lnTo>
                    <a:lnTo>
                      <a:pt x="314" y="129"/>
                    </a:lnTo>
                    <a:lnTo>
                      <a:pt x="307" y="139"/>
                    </a:lnTo>
                    <a:lnTo>
                      <a:pt x="292" y="148"/>
                    </a:lnTo>
                    <a:lnTo>
                      <a:pt x="288" y="167"/>
                    </a:lnTo>
                    <a:lnTo>
                      <a:pt x="285" y="176"/>
                    </a:lnTo>
                    <a:lnTo>
                      <a:pt x="292" y="191"/>
                    </a:lnTo>
                    <a:lnTo>
                      <a:pt x="284" y="196"/>
                    </a:lnTo>
                    <a:lnTo>
                      <a:pt x="275" y="202"/>
                    </a:lnTo>
                    <a:lnTo>
                      <a:pt x="263" y="195"/>
                    </a:lnTo>
                    <a:lnTo>
                      <a:pt x="249" y="195"/>
                    </a:lnTo>
                    <a:lnTo>
                      <a:pt x="248" y="215"/>
                    </a:lnTo>
                    <a:lnTo>
                      <a:pt x="244" y="225"/>
                    </a:lnTo>
                    <a:lnTo>
                      <a:pt x="254" y="223"/>
                    </a:lnTo>
                    <a:lnTo>
                      <a:pt x="261" y="232"/>
                    </a:lnTo>
                    <a:lnTo>
                      <a:pt x="249" y="243"/>
                    </a:lnTo>
                    <a:lnTo>
                      <a:pt x="239" y="240"/>
                    </a:lnTo>
                    <a:lnTo>
                      <a:pt x="236" y="223"/>
                    </a:lnTo>
                    <a:lnTo>
                      <a:pt x="224" y="212"/>
                    </a:lnTo>
                    <a:lnTo>
                      <a:pt x="222" y="196"/>
                    </a:lnTo>
                    <a:lnTo>
                      <a:pt x="212" y="185"/>
                    </a:lnTo>
                    <a:lnTo>
                      <a:pt x="192" y="181"/>
                    </a:lnTo>
                    <a:lnTo>
                      <a:pt x="168" y="181"/>
                    </a:lnTo>
                    <a:lnTo>
                      <a:pt x="154" y="170"/>
                    </a:lnTo>
                    <a:lnTo>
                      <a:pt x="139" y="167"/>
                    </a:lnTo>
                    <a:lnTo>
                      <a:pt x="122" y="152"/>
                    </a:lnTo>
                    <a:lnTo>
                      <a:pt x="116" y="148"/>
                    </a:lnTo>
                    <a:lnTo>
                      <a:pt x="109" y="120"/>
                    </a:lnTo>
                    <a:lnTo>
                      <a:pt x="116" y="136"/>
                    </a:lnTo>
                    <a:lnTo>
                      <a:pt x="130" y="142"/>
                    </a:lnTo>
                    <a:lnTo>
                      <a:pt x="141" y="134"/>
                    </a:lnTo>
                    <a:lnTo>
                      <a:pt x="139" y="121"/>
                    </a:lnTo>
                    <a:lnTo>
                      <a:pt x="124" y="105"/>
                    </a:lnTo>
                    <a:lnTo>
                      <a:pt x="112" y="99"/>
                    </a:lnTo>
                    <a:lnTo>
                      <a:pt x="98" y="103"/>
                    </a:lnTo>
                    <a:lnTo>
                      <a:pt x="86" y="118"/>
                    </a:lnTo>
                    <a:lnTo>
                      <a:pt x="66" y="129"/>
                    </a:lnTo>
                    <a:lnTo>
                      <a:pt x="49" y="118"/>
                    </a:lnTo>
                    <a:lnTo>
                      <a:pt x="27" y="110"/>
                    </a:lnTo>
                    <a:lnTo>
                      <a:pt x="16" y="97"/>
                    </a:lnTo>
                    <a:lnTo>
                      <a:pt x="2" y="73"/>
                    </a:lnTo>
                    <a:lnTo>
                      <a:pt x="0" y="68"/>
                    </a:lnTo>
                    <a:lnTo>
                      <a:pt x="10" y="61"/>
                    </a:lnTo>
                    <a:lnTo>
                      <a:pt x="7" y="52"/>
                    </a:lnTo>
                    <a:lnTo>
                      <a:pt x="3" y="35"/>
                    </a:lnTo>
                    <a:lnTo>
                      <a:pt x="10" y="37"/>
                    </a:lnTo>
                    <a:lnTo>
                      <a:pt x="19" y="27"/>
                    </a:lnTo>
                    <a:lnTo>
                      <a:pt x="35" y="43"/>
                    </a:lnTo>
                    <a:lnTo>
                      <a:pt x="41" y="50"/>
                    </a:lnTo>
                    <a:lnTo>
                      <a:pt x="65" y="58"/>
                    </a:lnTo>
                    <a:lnTo>
                      <a:pt x="72" y="68"/>
                    </a:lnTo>
                    <a:lnTo>
                      <a:pt x="81" y="61"/>
                    </a:lnTo>
                    <a:lnTo>
                      <a:pt x="97" y="68"/>
                    </a:lnTo>
                    <a:lnTo>
                      <a:pt x="97" y="58"/>
                    </a:lnTo>
                    <a:lnTo>
                      <a:pt x="86" y="47"/>
                    </a:lnTo>
                    <a:lnTo>
                      <a:pt x="75" y="34"/>
                    </a:lnTo>
                    <a:lnTo>
                      <a:pt x="51" y="24"/>
                    </a:lnTo>
                    <a:lnTo>
                      <a:pt x="4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8" name="Freeform 136"/>
              <p:cNvSpPr>
                <a:spLocks/>
              </p:cNvSpPr>
              <p:nvPr/>
            </p:nvSpPr>
            <p:spPr bwMode="auto">
              <a:xfrm>
                <a:off x="3605" y="1386"/>
                <a:ext cx="47" cy="39"/>
              </a:xfrm>
              <a:custGeom>
                <a:avLst/>
                <a:gdLst>
                  <a:gd name="T0" fmla="*/ 0 w 93"/>
                  <a:gd name="T1" fmla="*/ 0 h 77"/>
                  <a:gd name="T2" fmla="*/ 1 w 93"/>
                  <a:gd name="T3" fmla="*/ 1 h 77"/>
                  <a:gd name="T4" fmla="*/ 1 w 93"/>
                  <a:gd name="T5" fmla="*/ 1 h 77"/>
                  <a:gd name="T6" fmla="*/ 1 w 93"/>
                  <a:gd name="T7" fmla="*/ 1 h 77"/>
                  <a:gd name="T8" fmla="*/ 1 w 93"/>
                  <a:gd name="T9" fmla="*/ 1 h 77"/>
                  <a:gd name="T10" fmla="*/ 1 w 93"/>
                  <a:gd name="T11" fmla="*/ 1 h 77"/>
                  <a:gd name="T12" fmla="*/ 1 w 93"/>
                  <a:gd name="T13" fmla="*/ 1 h 77"/>
                  <a:gd name="T14" fmla="*/ 1 w 93"/>
                  <a:gd name="T15" fmla="*/ 1 h 77"/>
                  <a:gd name="T16" fmla="*/ 1 w 93"/>
                  <a:gd name="T17" fmla="*/ 1 h 77"/>
                  <a:gd name="T18" fmla="*/ 1 w 93"/>
                  <a:gd name="T19" fmla="*/ 1 h 77"/>
                  <a:gd name="T20" fmla="*/ 1 w 93"/>
                  <a:gd name="T21" fmla="*/ 1 h 77"/>
                  <a:gd name="T22" fmla="*/ 1 w 93"/>
                  <a:gd name="T23" fmla="*/ 1 h 77"/>
                  <a:gd name="T24" fmla="*/ 1 w 93"/>
                  <a:gd name="T25" fmla="*/ 1 h 77"/>
                  <a:gd name="T26" fmla="*/ 1 w 93"/>
                  <a:gd name="T27" fmla="*/ 1 h 77"/>
                  <a:gd name="T28" fmla="*/ 0 w 93"/>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
                  <a:gd name="T46" fmla="*/ 0 h 77"/>
                  <a:gd name="T47" fmla="*/ 93 w 93"/>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 h="77">
                    <a:moveTo>
                      <a:pt x="0" y="0"/>
                    </a:moveTo>
                    <a:lnTo>
                      <a:pt x="12" y="5"/>
                    </a:lnTo>
                    <a:lnTo>
                      <a:pt x="25" y="20"/>
                    </a:lnTo>
                    <a:lnTo>
                      <a:pt x="43" y="20"/>
                    </a:lnTo>
                    <a:lnTo>
                      <a:pt x="59" y="26"/>
                    </a:lnTo>
                    <a:lnTo>
                      <a:pt x="75" y="49"/>
                    </a:lnTo>
                    <a:lnTo>
                      <a:pt x="83" y="64"/>
                    </a:lnTo>
                    <a:lnTo>
                      <a:pt x="93" y="69"/>
                    </a:lnTo>
                    <a:lnTo>
                      <a:pt x="93" y="75"/>
                    </a:lnTo>
                    <a:lnTo>
                      <a:pt x="80" y="77"/>
                    </a:lnTo>
                    <a:lnTo>
                      <a:pt x="63" y="65"/>
                    </a:lnTo>
                    <a:lnTo>
                      <a:pt x="43" y="31"/>
                    </a:lnTo>
                    <a:lnTo>
                      <a:pt x="18" y="31"/>
                    </a:lnTo>
                    <a:lnTo>
                      <a:pt x="5" y="22"/>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59" name="Freeform 137"/>
              <p:cNvSpPr>
                <a:spLocks/>
              </p:cNvSpPr>
              <p:nvPr/>
            </p:nvSpPr>
            <p:spPr bwMode="auto">
              <a:xfrm>
                <a:off x="3486" y="1349"/>
                <a:ext cx="18" cy="24"/>
              </a:xfrm>
              <a:custGeom>
                <a:avLst/>
                <a:gdLst>
                  <a:gd name="T0" fmla="*/ 0 w 37"/>
                  <a:gd name="T1" fmla="*/ 0 h 47"/>
                  <a:gd name="T2" fmla="*/ 0 w 37"/>
                  <a:gd name="T3" fmla="*/ 1 h 47"/>
                  <a:gd name="T4" fmla="*/ 0 w 37"/>
                  <a:gd name="T5" fmla="*/ 1 h 47"/>
                  <a:gd name="T6" fmla="*/ 0 w 37"/>
                  <a:gd name="T7" fmla="*/ 1 h 47"/>
                  <a:gd name="T8" fmla="*/ 0 w 37"/>
                  <a:gd name="T9" fmla="*/ 1 h 47"/>
                  <a:gd name="T10" fmla="*/ 0 w 37"/>
                  <a:gd name="T11" fmla="*/ 1 h 47"/>
                  <a:gd name="T12" fmla="*/ 0 w 37"/>
                  <a:gd name="T13" fmla="*/ 1 h 47"/>
                  <a:gd name="T14" fmla="*/ 0 w 37"/>
                  <a:gd name="T15" fmla="*/ 1 h 47"/>
                  <a:gd name="T16" fmla="*/ 0 w 37"/>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47"/>
                  <a:gd name="T29" fmla="*/ 37 w 37"/>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47">
                    <a:moveTo>
                      <a:pt x="37" y="0"/>
                    </a:moveTo>
                    <a:lnTo>
                      <a:pt x="14" y="3"/>
                    </a:lnTo>
                    <a:lnTo>
                      <a:pt x="4" y="14"/>
                    </a:lnTo>
                    <a:lnTo>
                      <a:pt x="0" y="27"/>
                    </a:lnTo>
                    <a:lnTo>
                      <a:pt x="0" y="44"/>
                    </a:lnTo>
                    <a:lnTo>
                      <a:pt x="11" y="47"/>
                    </a:lnTo>
                    <a:lnTo>
                      <a:pt x="21" y="36"/>
                    </a:lnTo>
                    <a:lnTo>
                      <a:pt x="24" y="18"/>
                    </a:lnTo>
                    <a:lnTo>
                      <a:pt x="3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0" name="Freeform 138"/>
              <p:cNvSpPr>
                <a:spLocks/>
              </p:cNvSpPr>
              <p:nvPr/>
            </p:nvSpPr>
            <p:spPr bwMode="auto">
              <a:xfrm>
                <a:off x="3708" y="1319"/>
                <a:ext cx="64" cy="77"/>
              </a:xfrm>
              <a:custGeom>
                <a:avLst/>
                <a:gdLst>
                  <a:gd name="T0" fmla="*/ 0 w 128"/>
                  <a:gd name="T1" fmla="*/ 0 h 154"/>
                  <a:gd name="T2" fmla="*/ 1 w 128"/>
                  <a:gd name="T3" fmla="*/ 1 h 154"/>
                  <a:gd name="T4" fmla="*/ 1 w 128"/>
                  <a:gd name="T5" fmla="*/ 1 h 154"/>
                  <a:gd name="T6" fmla="*/ 1 w 128"/>
                  <a:gd name="T7" fmla="*/ 1 h 154"/>
                  <a:gd name="T8" fmla="*/ 1 w 128"/>
                  <a:gd name="T9" fmla="*/ 1 h 154"/>
                  <a:gd name="T10" fmla="*/ 1 w 128"/>
                  <a:gd name="T11" fmla="*/ 1 h 154"/>
                  <a:gd name="T12" fmla="*/ 1 w 128"/>
                  <a:gd name="T13" fmla="*/ 1 h 154"/>
                  <a:gd name="T14" fmla="*/ 1 w 128"/>
                  <a:gd name="T15" fmla="*/ 1 h 154"/>
                  <a:gd name="T16" fmla="*/ 1 w 128"/>
                  <a:gd name="T17" fmla="*/ 1 h 154"/>
                  <a:gd name="T18" fmla="*/ 1 w 128"/>
                  <a:gd name="T19" fmla="*/ 1 h 154"/>
                  <a:gd name="T20" fmla="*/ 1 w 128"/>
                  <a:gd name="T21" fmla="*/ 1 h 154"/>
                  <a:gd name="T22" fmla="*/ 1 w 128"/>
                  <a:gd name="T23" fmla="*/ 1 h 154"/>
                  <a:gd name="T24" fmla="*/ 1 w 128"/>
                  <a:gd name="T25" fmla="*/ 1 h 154"/>
                  <a:gd name="T26" fmla="*/ 1 w 128"/>
                  <a:gd name="T27" fmla="*/ 1 h 154"/>
                  <a:gd name="T28" fmla="*/ 1 w 128"/>
                  <a:gd name="T29" fmla="*/ 1 h 154"/>
                  <a:gd name="T30" fmla="*/ 1 w 128"/>
                  <a:gd name="T31" fmla="*/ 1 h 154"/>
                  <a:gd name="T32" fmla="*/ 1 w 128"/>
                  <a:gd name="T33" fmla="*/ 1 h 154"/>
                  <a:gd name="T34" fmla="*/ 1 w 128"/>
                  <a:gd name="T35" fmla="*/ 1 h 154"/>
                  <a:gd name="T36" fmla="*/ 1 w 128"/>
                  <a:gd name="T37" fmla="*/ 1 h 154"/>
                  <a:gd name="T38" fmla="*/ 0 w 128"/>
                  <a:gd name="T39" fmla="*/ 0 h 1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8"/>
                  <a:gd name="T61" fmla="*/ 0 h 154"/>
                  <a:gd name="T62" fmla="*/ 128 w 128"/>
                  <a:gd name="T63" fmla="*/ 154 h 1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8" h="154">
                    <a:moveTo>
                      <a:pt x="0" y="0"/>
                    </a:moveTo>
                    <a:lnTo>
                      <a:pt x="21" y="5"/>
                    </a:lnTo>
                    <a:lnTo>
                      <a:pt x="37" y="19"/>
                    </a:lnTo>
                    <a:lnTo>
                      <a:pt x="47" y="52"/>
                    </a:lnTo>
                    <a:lnTo>
                      <a:pt x="60" y="71"/>
                    </a:lnTo>
                    <a:lnTo>
                      <a:pt x="67" y="87"/>
                    </a:lnTo>
                    <a:lnTo>
                      <a:pt x="76" y="105"/>
                    </a:lnTo>
                    <a:lnTo>
                      <a:pt x="89" y="118"/>
                    </a:lnTo>
                    <a:lnTo>
                      <a:pt x="126" y="141"/>
                    </a:lnTo>
                    <a:lnTo>
                      <a:pt x="128" y="149"/>
                    </a:lnTo>
                    <a:lnTo>
                      <a:pt x="120" y="154"/>
                    </a:lnTo>
                    <a:lnTo>
                      <a:pt x="106" y="151"/>
                    </a:lnTo>
                    <a:lnTo>
                      <a:pt x="84" y="134"/>
                    </a:lnTo>
                    <a:lnTo>
                      <a:pt x="72" y="128"/>
                    </a:lnTo>
                    <a:lnTo>
                      <a:pt x="45" y="78"/>
                    </a:lnTo>
                    <a:lnTo>
                      <a:pt x="32" y="63"/>
                    </a:lnTo>
                    <a:lnTo>
                      <a:pt x="30" y="45"/>
                    </a:lnTo>
                    <a:lnTo>
                      <a:pt x="21" y="24"/>
                    </a:lnTo>
                    <a:lnTo>
                      <a:pt x="9" y="16"/>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1" name="Freeform 139"/>
              <p:cNvSpPr>
                <a:spLocks/>
              </p:cNvSpPr>
              <p:nvPr/>
            </p:nvSpPr>
            <p:spPr bwMode="auto">
              <a:xfrm>
                <a:off x="3677" y="1295"/>
                <a:ext cx="24" cy="30"/>
              </a:xfrm>
              <a:custGeom>
                <a:avLst/>
                <a:gdLst>
                  <a:gd name="T0" fmla="*/ 0 w 49"/>
                  <a:gd name="T1" fmla="*/ 0 h 60"/>
                  <a:gd name="T2" fmla="*/ 0 w 49"/>
                  <a:gd name="T3" fmla="*/ 1 h 60"/>
                  <a:gd name="T4" fmla="*/ 0 w 49"/>
                  <a:gd name="T5" fmla="*/ 1 h 60"/>
                  <a:gd name="T6" fmla="*/ 0 w 49"/>
                  <a:gd name="T7" fmla="*/ 1 h 60"/>
                  <a:gd name="T8" fmla="*/ 0 w 49"/>
                  <a:gd name="T9" fmla="*/ 1 h 60"/>
                  <a:gd name="T10" fmla="*/ 0 w 49"/>
                  <a:gd name="T11" fmla="*/ 1 h 60"/>
                  <a:gd name="T12" fmla="*/ 0 w 49"/>
                  <a:gd name="T13" fmla="*/ 1 h 60"/>
                  <a:gd name="T14" fmla="*/ 0 w 49"/>
                  <a:gd name="T15" fmla="*/ 1 h 60"/>
                  <a:gd name="T16" fmla="*/ 0 w 49"/>
                  <a:gd name="T17" fmla="*/ 1 h 60"/>
                  <a:gd name="T18" fmla="*/ 0 w 49"/>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60"/>
                  <a:gd name="T32" fmla="*/ 49 w 4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60">
                    <a:moveTo>
                      <a:pt x="3" y="0"/>
                    </a:moveTo>
                    <a:lnTo>
                      <a:pt x="0" y="5"/>
                    </a:lnTo>
                    <a:lnTo>
                      <a:pt x="10" y="33"/>
                    </a:lnTo>
                    <a:lnTo>
                      <a:pt x="26" y="44"/>
                    </a:lnTo>
                    <a:lnTo>
                      <a:pt x="37" y="60"/>
                    </a:lnTo>
                    <a:lnTo>
                      <a:pt x="49" y="60"/>
                    </a:lnTo>
                    <a:lnTo>
                      <a:pt x="49" y="54"/>
                    </a:lnTo>
                    <a:lnTo>
                      <a:pt x="38" y="42"/>
                    </a:lnTo>
                    <a:lnTo>
                      <a:pt x="21" y="21"/>
                    </a:lnTo>
                    <a:lnTo>
                      <a:pt x="3"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2" name="Freeform 140"/>
              <p:cNvSpPr>
                <a:spLocks/>
              </p:cNvSpPr>
              <p:nvPr/>
            </p:nvSpPr>
            <p:spPr bwMode="auto">
              <a:xfrm>
                <a:off x="3672" y="1335"/>
                <a:ext cx="23" cy="17"/>
              </a:xfrm>
              <a:custGeom>
                <a:avLst/>
                <a:gdLst>
                  <a:gd name="T0" fmla="*/ 0 w 46"/>
                  <a:gd name="T1" fmla="*/ 0 h 34"/>
                  <a:gd name="T2" fmla="*/ 0 w 46"/>
                  <a:gd name="T3" fmla="*/ 1 h 34"/>
                  <a:gd name="T4" fmla="*/ 1 w 46"/>
                  <a:gd name="T5" fmla="*/ 1 h 34"/>
                  <a:gd name="T6" fmla="*/ 1 w 46"/>
                  <a:gd name="T7" fmla="*/ 1 h 34"/>
                  <a:gd name="T8" fmla="*/ 1 w 46"/>
                  <a:gd name="T9" fmla="*/ 1 h 34"/>
                  <a:gd name="T10" fmla="*/ 1 w 46"/>
                  <a:gd name="T11" fmla="*/ 1 h 34"/>
                  <a:gd name="T12" fmla="*/ 1 w 46"/>
                  <a:gd name="T13" fmla="*/ 1 h 34"/>
                  <a:gd name="T14" fmla="*/ 1 w 46"/>
                  <a:gd name="T15" fmla="*/ 1 h 34"/>
                  <a:gd name="T16" fmla="*/ 0 w 46"/>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4"/>
                  <a:gd name="T29" fmla="*/ 46 w 46"/>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4">
                    <a:moveTo>
                      <a:pt x="0" y="0"/>
                    </a:moveTo>
                    <a:lnTo>
                      <a:pt x="0" y="10"/>
                    </a:lnTo>
                    <a:lnTo>
                      <a:pt x="5" y="26"/>
                    </a:lnTo>
                    <a:lnTo>
                      <a:pt x="17" y="34"/>
                    </a:lnTo>
                    <a:lnTo>
                      <a:pt x="34" y="25"/>
                    </a:lnTo>
                    <a:lnTo>
                      <a:pt x="46" y="15"/>
                    </a:lnTo>
                    <a:lnTo>
                      <a:pt x="44" y="4"/>
                    </a:lnTo>
                    <a:lnTo>
                      <a:pt x="22" y="18"/>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3" name="Freeform 141"/>
              <p:cNvSpPr>
                <a:spLocks/>
              </p:cNvSpPr>
              <p:nvPr/>
            </p:nvSpPr>
            <p:spPr bwMode="auto">
              <a:xfrm>
                <a:off x="3641" y="1328"/>
                <a:ext cx="20" cy="33"/>
              </a:xfrm>
              <a:custGeom>
                <a:avLst/>
                <a:gdLst>
                  <a:gd name="T0" fmla="*/ 1 w 39"/>
                  <a:gd name="T1" fmla="*/ 0 h 66"/>
                  <a:gd name="T2" fmla="*/ 1 w 39"/>
                  <a:gd name="T3" fmla="*/ 1 h 66"/>
                  <a:gd name="T4" fmla="*/ 0 w 39"/>
                  <a:gd name="T5" fmla="*/ 1 h 66"/>
                  <a:gd name="T6" fmla="*/ 1 w 39"/>
                  <a:gd name="T7" fmla="*/ 1 h 66"/>
                  <a:gd name="T8" fmla="*/ 1 w 39"/>
                  <a:gd name="T9" fmla="*/ 1 h 66"/>
                  <a:gd name="T10" fmla="*/ 1 w 39"/>
                  <a:gd name="T11" fmla="*/ 1 h 66"/>
                  <a:gd name="T12" fmla="*/ 1 w 39"/>
                  <a:gd name="T13" fmla="*/ 1 h 66"/>
                  <a:gd name="T14" fmla="*/ 1 w 39"/>
                  <a:gd name="T15" fmla="*/ 1 h 66"/>
                  <a:gd name="T16" fmla="*/ 1 w 39"/>
                  <a:gd name="T17" fmla="*/ 1 h 66"/>
                  <a:gd name="T18" fmla="*/ 1 w 39"/>
                  <a:gd name="T19" fmla="*/ 1 h 66"/>
                  <a:gd name="T20" fmla="*/ 1 w 39"/>
                  <a:gd name="T21" fmla="*/ 1 h 66"/>
                  <a:gd name="T22" fmla="*/ 1 w 39"/>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66"/>
                  <a:gd name="T38" fmla="*/ 39 w 39"/>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66">
                    <a:moveTo>
                      <a:pt x="12" y="0"/>
                    </a:moveTo>
                    <a:lnTo>
                      <a:pt x="3" y="3"/>
                    </a:lnTo>
                    <a:lnTo>
                      <a:pt x="0" y="13"/>
                    </a:lnTo>
                    <a:lnTo>
                      <a:pt x="7" y="24"/>
                    </a:lnTo>
                    <a:lnTo>
                      <a:pt x="8" y="61"/>
                    </a:lnTo>
                    <a:lnTo>
                      <a:pt x="17" y="66"/>
                    </a:lnTo>
                    <a:lnTo>
                      <a:pt x="22" y="61"/>
                    </a:lnTo>
                    <a:lnTo>
                      <a:pt x="17" y="52"/>
                    </a:lnTo>
                    <a:lnTo>
                      <a:pt x="27" y="42"/>
                    </a:lnTo>
                    <a:lnTo>
                      <a:pt x="39" y="29"/>
                    </a:lnTo>
                    <a:lnTo>
                      <a:pt x="31" y="13"/>
                    </a:lnTo>
                    <a:lnTo>
                      <a:pt x="12"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4" name="Freeform 142"/>
              <p:cNvSpPr>
                <a:spLocks/>
              </p:cNvSpPr>
              <p:nvPr/>
            </p:nvSpPr>
            <p:spPr bwMode="auto">
              <a:xfrm>
                <a:off x="3489" y="1261"/>
                <a:ext cx="155" cy="114"/>
              </a:xfrm>
              <a:custGeom>
                <a:avLst/>
                <a:gdLst>
                  <a:gd name="T0" fmla="*/ 1 w 310"/>
                  <a:gd name="T1" fmla="*/ 1 h 228"/>
                  <a:gd name="T2" fmla="*/ 1 w 310"/>
                  <a:gd name="T3" fmla="*/ 1 h 228"/>
                  <a:gd name="T4" fmla="*/ 1 w 310"/>
                  <a:gd name="T5" fmla="*/ 1 h 228"/>
                  <a:gd name="T6" fmla="*/ 1 w 310"/>
                  <a:gd name="T7" fmla="*/ 1 h 228"/>
                  <a:gd name="T8" fmla="*/ 1 w 310"/>
                  <a:gd name="T9" fmla="*/ 1 h 228"/>
                  <a:gd name="T10" fmla="*/ 1 w 310"/>
                  <a:gd name="T11" fmla="*/ 1 h 228"/>
                  <a:gd name="T12" fmla="*/ 1 w 310"/>
                  <a:gd name="T13" fmla="*/ 1 h 228"/>
                  <a:gd name="T14" fmla="*/ 1 w 310"/>
                  <a:gd name="T15" fmla="*/ 1 h 228"/>
                  <a:gd name="T16" fmla="*/ 1 w 310"/>
                  <a:gd name="T17" fmla="*/ 1 h 228"/>
                  <a:gd name="T18" fmla="*/ 1 w 310"/>
                  <a:gd name="T19" fmla="*/ 1 h 228"/>
                  <a:gd name="T20" fmla="*/ 1 w 310"/>
                  <a:gd name="T21" fmla="*/ 1 h 228"/>
                  <a:gd name="T22" fmla="*/ 1 w 310"/>
                  <a:gd name="T23" fmla="*/ 1 h 228"/>
                  <a:gd name="T24" fmla="*/ 1 w 310"/>
                  <a:gd name="T25" fmla="*/ 1 h 228"/>
                  <a:gd name="T26" fmla="*/ 1 w 310"/>
                  <a:gd name="T27" fmla="*/ 1 h 228"/>
                  <a:gd name="T28" fmla="*/ 1 w 310"/>
                  <a:gd name="T29" fmla="*/ 1 h 228"/>
                  <a:gd name="T30" fmla="*/ 1 w 310"/>
                  <a:gd name="T31" fmla="*/ 1 h 228"/>
                  <a:gd name="T32" fmla="*/ 1 w 310"/>
                  <a:gd name="T33" fmla="*/ 1 h 228"/>
                  <a:gd name="T34" fmla="*/ 1 w 310"/>
                  <a:gd name="T35" fmla="*/ 1 h 228"/>
                  <a:gd name="T36" fmla="*/ 1 w 310"/>
                  <a:gd name="T37" fmla="*/ 1 h 228"/>
                  <a:gd name="T38" fmla="*/ 1 w 310"/>
                  <a:gd name="T39" fmla="*/ 1 h 228"/>
                  <a:gd name="T40" fmla="*/ 1 w 310"/>
                  <a:gd name="T41" fmla="*/ 1 h 228"/>
                  <a:gd name="T42" fmla="*/ 1 w 310"/>
                  <a:gd name="T43" fmla="*/ 1 h 228"/>
                  <a:gd name="T44" fmla="*/ 1 w 310"/>
                  <a:gd name="T45" fmla="*/ 1 h 228"/>
                  <a:gd name="T46" fmla="*/ 1 w 310"/>
                  <a:gd name="T47" fmla="*/ 1 h 228"/>
                  <a:gd name="T48" fmla="*/ 1 w 310"/>
                  <a:gd name="T49" fmla="*/ 1 h 228"/>
                  <a:gd name="T50" fmla="*/ 1 w 310"/>
                  <a:gd name="T51" fmla="*/ 1 h 228"/>
                  <a:gd name="T52" fmla="*/ 1 w 310"/>
                  <a:gd name="T53" fmla="*/ 1 h 228"/>
                  <a:gd name="T54" fmla="*/ 1 w 310"/>
                  <a:gd name="T55" fmla="*/ 1 h 228"/>
                  <a:gd name="T56" fmla="*/ 1 w 310"/>
                  <a:gd name="T57" fmla="*/ 1 h 228"/>
                  <a:gd name="T58" fmla="*/ 1 w 310"/>
                  <a:gd name="T59" fmla="*/ 1 h 228"/>
                  <a:gd name="T60" fmla="*/ 1 w 310"/>
                  <a:gd name="T61" fmla="*/ 1 h 228"/>
                  <a:gd name="T62" fmla="*/ 1 w 310"/>
                  <a:gd name="T63" fmla="*/ 1 h 228"/>
                  <a:gd name="T64" fmla="*/ 1 w 310"/>
                  <a:gd name="T65" fmla="*/ 1 h 228"/>
                  <a:gd name="T66" fmla="*/ 1 w 310"/>
                  <a:gd name="T67" fmla="*/ 1 h 228"/>
                  <a:gd name="T68" fmla="*/ 1 w 310"/>
                  <a:gd name="T69" fmla="*/ 1 h 228"/>
                  <a:gd name="T70" fmla="*/ 1 w 310"/>
                  <a:gd name="T71" fmla="*/ 1 h 228"/>
                  <a:gd name="T72" fmla="*/ 1 w 310"/>
                  <a:gd name="T73" fmla="*/ 1 h 228"/>
                  <a:gd name="T74" fmla="*/ 1 w 310"/>
                  <a:gd name="T75" fmla="*/ 1 h 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0"/>
                  <a:gd name="T115" fmla="*/ 0 h 228"/>
                  <a:gd name="T116" fmla="*/ 310 w 310"/>
                  <a:gd name="T117" fmla="*/ 228 h 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0" h="228">
                    <a:moveTo>
                      <a:pt x="0" y="46"/>
                    </a:moveTo>
                    <a:lnTo>
                      <a:pt x="20" y="23"/>
                    </a:lnTo>
                    <a:lnTo>
                      <a:pt x="28" y="7"/>
                    </a:lnTo>
                    <a:lnTo>
                      <a:pt x="45" y="9"/>
                    </a:lnTo>
                    <a:lnTo>
                      <a:pt x="77" y="12"/>
                    </a:lnTo>
                    <a:lnTo>
                      <a:pt x="100" y="23"/>
                    </a:lnTo>
                    <a:lnTo>
                      <a:pt x="110" y="6"/>
                    </a:lnTo>
                    <a:lnTo>
                      <a:pt x="125" y="2"/>
                    </a:lnTo>
                    <a:lnTo>
                      <a:pt x="140" y="12"/>
                    </a:lnTo>
                    <a:lnTo>
                      <a:pt x="166" y="2"/>
                    </a:lnTo>
                    <a:lnTo>
                      <a:pt x="169" y="0"/>
                    </a:lnTo>
                    <a:lnTo>
                      <a:pt x="178" y="17"/>
                    </a:lnTo>
                    <a:lnTo>
                      <a:pt x="198" y="20"/>
                    </a:lnTo>
                    <a:lnTo>
                      <a:pt x="220" y="30"/>
                    </a:lnTo>
                    <a:lnTo>
                      <a:pt x="245" y="54"/>
                    </a:lnTo>
                    <a:lnTo>
                      <a:pt x="256" y="49"/>
                    </a:lnTo>
                    <a:lnTo>
                      <a:pt x="273" y="49"/>
                    </a:lnTo>
                    <a:lnTo>
                      <a:pt x="273" y="59"/>
                    </a:lnTo>
                    <a:lnTo>
                      <a:pt x="268" y="62"/>
                    </a:lnTo>
                    <a:lnTo>
                      <a:pt x="252" y="60"/>
                    </a:lnTo>
                    <a:lnTo>
                      <a:pt x="249" y="74"/>
                    </a:lnTo>
                    <a:lnTo>
                      <a:pt x="256" y="92"/>
                    </a:lnTo>
                    <a:lnTo>
                      <a:pt x="252" y="103"/>
                    </a:lnTo>
                    <a:lnTo>
                      <a:pt x="254" y="132"/>
                    </a:lnTo>
                    <a:lnTo>
                      <a:pt x="256" y="150"/>
                    </a:lnTo>
                    <a:lnTo>
                      <a:pt x="264" y="156"/>
                    </a:lnTo>
                    <a:lnTo>
                      <a:pt x="293" y="166"/>
                    </a:lnTo>
                    <a:lnTo>
                      <a:pt x="305" y="171"/>
                    </a:lnTo>
                    <a:lnTo>
                      <a:pt x="307" y="179"/>
                    </a:lnTo>
                    <a:lnTo>
                      <a:pt x="300" y="184"/>
                    </a:lnTo>
                    <a:lnTo>
                      <a:pt x="303" y="197"/>
                    </a:lnTo>
                    <a:lnTo>
                      <a:pt x="310" y="210"/>
                    </a:lnTo>
                    <a:lnTo>
                      <a:pt x="303" y="223"/>
                    </a:lnTo>
                    <a:lnTo>
                      <a:pt x="293" y="228"/>
                    </a:lnTo>
                    <a:lnTo>
                      <a:pt x="280" y="208"/>
                    </a:lnTo>
                    <a:lnTo>
                      <a:pt x="281" y="199"/>
                    </a:lnTo>
                    <a:lnTo>
                      <a:pt x="278" y="182"/>
                    </a:lnTo>
                    <a:lnTo>
                      <a:pt x="268" y="182"/>
                    </a:lnTo>
                    <a:lnTo>
                      <a:pt x="266" y="169"/>
                    </a:lnTo>
                    <a:lnTo>
                      <a:pt x="250" y="169"/>
                    </a:lnTo>
                    <a:lnTo>
                      <a:pt x="242" y="156"/>
                    </a:lnTo>
                    <a:lnTo>
                      <a:pt x="229" y="147"/>
                    </a:lnTo>
                    <a:lnTo>
                      <a:pt x="210" y="147"/>
                    </a:lnTo>
                    <a:lnTo>
                      <a:pt x="208" y="163"/>
                    </a:lnTo>
                    <a:lnTo>
                      <a:pt x="208" y="190"/>
                    </a:lnTo>
                    <a:lnTo>
                      <a:pt x="205" y="197"/>
                    </a:lnTo>
                    <a:lnTo>
                      <a:pt x="191" y="181"/>
                    </a:lnTo>
                    <a:lnTo>
                      <a:pt x="193" y="166"/>
                    </a:lnTo>
                    <a:lnTo>
                      <a:pt x="196" y="154"/>
                    </a:lnTo>
                    <a:lnTo>
                      <a:pt x="159" y="145"/>
                    </a:lnTo>
                    <a:lnTo>
                      <a:pt x="144" y="140"/>
                    </a:lnTo>
                    <a:lnTo>
                      <a:pt x="140" y="130"/>
                    </a:lnTo>
                    <a:lnTo>
                      <a:pt x="137" y="116"/>
                    </a:lnTo>
                    <a:lnTo>
                      <a:pt x="150" y="109"/>
                    </a:lnTo>
                    <a:lnTo>
                      <a:pt x="152" y="96"/>
                    </a:lnTo>
                    <a:lnTo>
                      <a:pt x="144" y="79"/>
                    </a:lnTo>
                    <a:lnTo>
                      <a:pt x="128" y="67"/>
                    </a:lnTo>
                    <a:lnTo>
                      <a:pt x="117" y="72"/>
                    </a:lnTo>
                    <a:lnTo>
                      <a:pt x="124" y="92"/>
                    </a:lnTo>
                    <a:lnTo>
                      <a:pt x="128" y="111"/>
                    </a:lnTo>
                    <a:lnTo>
                      <a:pt x="124" y="119"/>
                    </a:lnTo>
                    <a:lnTo>
                      <a:pt x="101" y="114"/>
                    </a:lnTo>
                    <a:lnTo>
                      <a:pt x="91" y="109"/>
                    </a:lnTo>
                    <a:lnTo>
                      <a:pt x="84" y="98"/>
                    </a:lnTo>
                    <a:lnTo>
                      <a:pt x="74" y="87"/>
                    </a:lnTo>
                    <a:lnTo>
                      <a:pt x="79" y="79"/>
                    </a:lnTo>
                    <a:lnTo>
                      <a:pt x="100" y="85"/>
                    </a:lnTo>
                    <a:lnTo>
                      <a:pt x="108" y="77"/>
                    </a:lnTo>
                    <a:lnTo>
                      <a:pt x="100" y="60"/>
                    </a:lnTo>
                    <a:lnTo>
                      <a:pt x="77" y="47"/>
                    </a:lnTo>
                    <a:lnTo>
                      <a:pt x="71" y="36"/>
                    </a:lnTo>
                    <a:lnTo>
                      <a:pt x="47" y="34"/>
                    </a:lnTo>
                    <a:lnTo>
                      <a:pt x="37" y="46"/>
                    </a:lnTo>
                    <a:lnTo>
                      <a:pt x="35" y="56"/>
                    </a:lnTo>
                    <a:lnTo>
                      <a:pt x="23" y="60"/>
                    </a:lnTo>
                    <a:lnTo>
                      <a:pt x="0" y="4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5" name="Freeform 143"/>
              <p:cNvSpPr>
                <a:spLocks/>
              </p:cNvSpPr>
              <p:nvPr/>
            </p:nvSpPr>
            <p:spPr bwMode="auto">
              <a:xfrm>
                <a:off x="3560" y="1234"/>
                <a:ext cx="28" cy="27"/>
              </a:xfrm>
              <a:custGeom>
                <a:avLst/>
                <a:gdLst>
                  <a:gd name="T0" fmla="*/ 1 w 56"/>
                  <a:gd name="T1" fmla="*/ 0 h 54"/>
                  <a:gd name="T2" fmla="*/ 1 w 56"/>
                  <a:gd name="T3" fmla="*/ 1 h 54"/>
                  <a:gd name="T4" fmla="*/ 1 w 56"/>
                  <a:gd name="T5" fmla="*/ 1 h 54"/>
                  <a:gd name="T6" fmla="*/ 1 w 56"/>
                  <a:gd name="T7" fmla="*/ 1 h 54"/>
                  <a:gd name="T8" fmla="*/ 0 w 56"/>
                  <a:gd name="T9" fmla="*/ 1 h 54"/>
                  <a:gd name="T10" fmla="*/ 1 w 56"/>
                  <a:gd name="T11" fmla="*/ 1 h 54"/>
                  <a:gd name="T12" fmla="*/ 1 w 56"/>
                  <a:gd name="T13" fmla="*/ 1 h 54"/>
                  <a:gd name="T14" fmla="*/ 1 w 56"/>
                  <a:gd name="T15" fmla="*/ 1 h 54"/>
                  <a:gd name="T16" fmla="*/ 1 w 56"/>
                  <a:gd name="T17" fmla="*/ 1 h 54"/>
                  <a:gd name="T18" fmla="*/ 1 w 56"/>
                  <a:gd name="T19" fmla="*/ 1 h 54"/>
                  <a:gd name="T20" fmla="*/ 1 w 56"/>
                  <a:gd name="T21" fmla="*/ 1 h 54"/>
                  <a:gd name="T22" fmla="*/ 1 w 56"/>
                  <a:gd name="T23" fmla="*/ 1 h 54"/>
                  <a:gd name="T24" fmla="*/ 1 w 56"/>
                  <a:gd name="T25" fmla="*/ 1 h 54"/>
                  <a:gd name="T26" fmla="*/ 1 w 56"/>
                  <a:gd name="T27" fmla="*/ 1 h 54"/>
                  <a:gd name="T28" fmla="*/ 1 w 56"/>
                  <a:gd name="T29" fmla="*/ 1 h 54"/>
                  <a:gd name="T30" fmla="*/ 1 w 56"/>
                  <a:gd name="T31" fmla="*/ 1 h 54"/>
                  <a:gd name="T32" fmla="*/ 1 w 56"/>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54"/>
                  <a:gd name="T53" fmla="*/ 56 w 56"/>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54">
                    <a:moveTo>
                      <a:pt x="24" y="0"/>
                    </a:moveTo>
                    <a:lnTo>
                      <a:pt x="24" y="19"/>
                    </a:lnTo>
                    <a:lnTo>
                      <a:pt x="15" y="24"/>
                    </a:lnTo>
                    <a:lnTo>
                      <a:pt x="2" y="30"/>
                    </a:lnTo>
                    <a:lnTo>
                      <a:pt x="0" y="35"/>
                    </a:lnTo>
                    <a:lnTo>
                      <a:pt x="7" y="43"/>
                    </a:lnTo>
                    <a:lnTo>
                      <a:pt x="20" y="37"/>
                    </a:lnTo>
                    <a:lnTo>
                      <a:pt x="26" y="30"/>
                    </a:lnTo>
                    <a:lnTo>
                      <a:pt x="33" y="26"/>
                    </a:lnTo>
                    <a:lnTo>
                      <a:pt x="42" y="30"/>
                    </a:lnTo>
                    <a:lnTo>
                      <a:pt x="44" y="45"/>
                    </a:lnTo>
                    <a:lnTo>
                      <a:pt x="52" y="54"/>
                    </a:lnTo>
                    <a:lnTo>
                      <a:pt x="56" y="48"/>
                    </a:lnTo>
                    <a:lnTo>
                      <a:pt x="56" y="35"/>
                    </a:lnTo>
                    <a:lnTo>
                      <a:pt x="46" y="26"/>
                    </a:lnTo>
                    <a:lnTo>
                      <a:pt x="40" y="14"/>
                    </a:lnTo>
                    <a:lnTo>
                      <a:pt x="2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6" name="Freeform 144"/>
              <p:cNvSpPr>
                <a:spLocks/>
              </p:cNvSpPr>
              <p:nvPr/>
            </p:nvSpPr>
            <p:spPr bwMode="auto">
              <a:xfrm>
                <a:off x="3304" y="1194"/>
                <a:ext cx="211" cy="74"/>
              </a:xfrm>
              <a:custGeom>
                <a:avLst/>
                <a:gdLst>
                  <a:gd name="T0" fmla="*/ 1 w 422"/>
                  <a:gd name="T1" fmla="*/ 0 h 150"/>
                  <a:gd name="T2" fmla="*/ 1 w 422"/>
                  <a:gd name="T3" fmla="*/ 0 h 150"/>
                  <a:gd name="T4" fmla="*/ 1 w 422"/>
                  <a:gd name="T5" fmla="*/ 0 h 150"/>
                  <a:gd name="T6" fmla="*/ 1 w 422"/>
                  <a:gd name="T7" fmla="*/ 0 h 150"/>
                  <a:gd name="T8" fmla="*/ 1 w 422"/>
                  <a:gd name="T9" fmla="*/ 0 h 150"/>
                  <a:gd name="T10" fmla="*/ 1 w 422"/>
                  <a:gd name="T11" fmla="*/ 0 h 150"/>
                  <a:gd name="T12" fmla="*/ 1 w 422"/>
                  <a:gd name="T13" fmla="*/ 0 h 150"/>
                  <a:gd name="T14" fmla="*/ 1 w 422"/>
                  <a:gd name="T15" fmla="*/ 0 h 150"/>
                  <a:gd name="T16" fmla="*/ 1 w 422"/>
                  <a:gd name="T17" fmla="*/ 0 h 150"/>
                  <a:gd name="T18" fmla="*/ 1 w 422"/>
                  <a:gd name="T19" fmla="*/ 0 h 150"/>
                  <a:gd name="T20" fmla="*/ 1 w 422"/>
                  <a:gd name="T21" fmla="*/ 0 h 150"/>
                  <a:gd name="T22" fmla="*/ 1 w 422"/>
                  <a:gd name="T23" fmla="*/ 0 h 150"/>
                  <a:gd name="T24" fmla="*/ 1 w 422"/>
                  <a:gd name="T25" fmla="*/ 0 h 150"/>
                  <a:gd name="T26" fmla="*/ 1 w 422"/>
                  <a:gd name="T27" fmla="*/ 0 h 150"/>
                  <a:gd name="T28" fmla="*/ 0 w 422"/>
                  <a:gd name="T29" fmla="*/ 0 h 150"/>
                  <a:gd name="T30" fmla="*/ 1 w 422"/>
                  <a:gd name="T31" fmla="*/ 0 h 150"/>
                  <a:gd name="T32" fmla="*/ 1 w 422"/>
                  <a:gd name="T33" fmla="*/ 0 h 150"/>
                  <a:gd name="T34" fmla="*/ 1 w 422"/>
                  <a:gd name="T35" fmla="*/ 0 h 150"/>
                  <a:gd name="T36" fmla="*/ 1 w 422"/>
                  <a:gd name="T37" fmla="*/ 0 h 150"/>
                  <a:gd name="T38" fmla="*/ 1 w 422"/>
                  <a:gd name="T39" fmla="*/ 0 h 150"/>
                  <a:gd name="T40" fmla="*/ 1 w 422"/>
                  <a:gd name="T41" fmla="*/ 0 h 150"/>
                  <a:gd name="T42" fmla="*/ 1 w 422"/>
                  <a:gd name="T43" fmla="*/ 0 h 150"/>
                  <a:gd name="T44" fmla="*/ 1 w 422"/>
                  <a:gd name="T45" fmla="*/ 0 h 150"/>
                  <a:gd name="T46" fmla="*/ 1 w 422"/>
                  <a:gd name="T47" fmla="*/ 0 h 150"/>
                  <a:gd name="T48" fmla="*/ 1 w 422"/>
                  <a:gd name="T49" fmla="*/ 0 h 150"/>
                  <a:gd name="T50" fmla="*/ 1 w 422"/>
                  <a:gd name="T51" fmla="*/ 0 h 150"/>
                  <a:gd name="T52" fmla="*/ 1 w 422"/>
                  <a:gd name="T53" fmla="*/ 0 h 150"/>
                  <a:gd name="T54" fmla="*/ 1 w 422"/>
                  <a:gd name="T55" fmla="*/ 0 h 150"/>
                  <a:gd name="T56" fmla="*/ 1 w 422"/>
                  <a:gd name="T57" fmla="*/ 0 h 150"/>
                  <a:gd name="T58" fmla="*/ 1 w 422"/>
                  <a:gd name="T59" fmla="*/ 0 h 150"/>
                  <a:gd name="T60" fmla="*/ 1 w 422"/>
                  <a:gd name="T61" fmla="*/ 0 h 150"/>
                  <a:gd name="T62" fmla="*/ 1 w 422"/>
                  <a:gd name="T63" fmla="*/ 0 h 150"/>
                  <a:gd name="T64" fmla="*/ 1 w 422"/>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2"/>
                  <a:gd name="T100" fmla="*/ 0 h 150"/>
                  <a:gd name="T101" fmla="*/ 422 w 422"/>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2" h="150">
                    <a:moveTo>
                      <a:pt x="422" y="134"/>
                    </a:moveTo>
                    <a:lnTo>
                      <a:pt x="401" y="98"/>
                    </a:lnTo>
                    <a:lnTo>
                      <a:pt x="387" y="77"/>
                    </a:lnTo>
                    <a:lnTo>
                      <a:pt x="375" y="62"/>
                    </a:lnTo>
                    <a:lnTo>
                      <a:pt x="359" y="60"/>
                    </a:lnTo>
                    <a:lnTo>
                      <a:pt x="351" y="54"/>
                    </a:lnTo>
                    <a:lnTo>
                      <a:pt x="352" y="47"/>
                    </a:lnTo>
                    <a:lnTo>
                      <a:pt x="361" y="41"/>
                    </a:lnTo>
                    <a:lnTo>
                      <a:pt x="361" y="35"/>
                    </a:lnTo>
                    <a:lnTo>
                      <a:pt x="340" y="21"/>
                    </a:lnTo>
                    <a:lnTo>
                      <a:pt x="315" y="9"/>
                    </a:lnTo>
                    <a:lnTo>
                      <a:pt x="291" y="9"/>
                    </a:lnTo>
                    <a:lnTo>
                      <a:pt x="268" y="21"/>
                    </a:lnTo>
                    <a:lnTo>
                      <a:pt x="244" y="34"/>
                    </a:lnTo>
                    <a:lnTo>
                      <a:pt x="225" y="41"/>
                    </a:lnTo>
                    <a:lnTo>
                      <a:pt x="198" y="35"/>
                    </a:lnTo>
                    <a:lnTo>
                      <a:pt x="169" y="38"/>
                    </a:lnTo>
                    <a:lnTo>
                      <a:pt x="142" y="40"/>
                    </a:lnTo>
                    <a:lnTo>
                      <a:pt x="125" y="27"/>
                    </a:lnTo>
                    <a:lnTo>
                      <a:pt x="112" y="17"/>
                    </a:lnTo>
                    <a:lnTo>
                      <a:pt x="98" y="22"/>
                    </a:lnTo>
                    <a:lnTo>
                      <a:pt x="71" y="15"/>
                    </a:lnTo>
                    <a:lnTo>
                      <a:pt x="61" y="21"/>
                    </a:lnTo>
                    <a:lnTo>
                      <a:pt x="52" y="15"/>
                    </a:lnTo>
                    <a:lnTo>
                      <a:pt x="44" y="7"/>
                    </a:lnTo>
                    <a:lnTo>
                      <a:pt x="35" y="11"/>
                    </a:lnTo>
                    <a:lnTo>
                      <a:pt x="26" y="6"/>
                    </a:lnTo>
                    <a:lnTo>
                      <a:pt x="15" y="0"/>
                    </a:lnTo>
                    <a:lnTo>
                      <a:pt x="1" y="7"/>
                    </a:lnTo>
                    <a:lnTo>
                      <a:pt x="0" y="15"/>
                    </a:lnTo>
                    <a:lnTo>
                      <a:pt x="17" y="24"/>
                    </a:lnTo>
                    <a:lnTo>
                      <a:pt x="13" y="40"/>
                    </a:lnTo>
                    <a:lnTo>
                      <a:pt x="12" y="60"/>
                    </a:lnTo>
                    <a:lnTo>
                      <a:pt x="3" y="66"/>
                    </a:lnTo>
                    <a:lnTo>
                      <a:pt x="6" y="75"/>
                    </a:lnTo>
                    <a:lnTo>
                      <a:pt x="28" y="79"/>
                    </a:lnTo>
                    <a:lnTo>
                      <a:pt x="35" y="71"/>
                    </a:lnTo>
                    <a:lnTo>
                      <a:pt x="38" y="62"/>
                    </a:lnTo>
                    <a:lnTo>
                      <a:pt x="47" y="56"/>
                    </a:lnTo>
                    <a:lnTo>
                      <a:pt x="50" y="34"/>
                    </a:lnTo>
                    <a:lnTo>
                      <a:pt x="62" y="35"/>
                    </a:lnTo>
                    <a:lnTo>
                      <a:pt x="64" y="45"/>
                    </a:lnTo>
                    <a:lnTo>
                      <a:pt x="57" y="60"/>
                    </a:lnTo>
                    <a:lnTo>
                      <a:pt x="52" y="74"/>
                    </a:lnTo>
                    <a:lnTo>
                      <a:pt x="64" y="88"/>
                    </a:lnTo>
                    <a:lnTo>
                      <a:pt x="77" y="82"/>
                    </a:lnTo>
                    <a:lnTo>
                      <a:pt x="98" y="95"/>
                    </a:lnTo>
                    <a:lnTo>
                      <a:pt x="117" y="103"/>
                    </a:lnTo>
                    <a:lnTo>
                      <a:pt x="145" y="105"/>
                    </a:lnTo>
                    <a:lnTo>
                      <a:pt x="163" y="124"/>
                    </a:lnTo>
                    <a:lnTo>
                      <a:pt x="169" y="137"/>
                    </a:lnTo>
                    <a:lnTo>
                      <a:pt x="220" y="139"/>
                    </a:lnTo>
                    <a:lnTo>
                      <a:pt x="256" y="124"/>
                    </a:lnTo>
                    <a:lnTo>
                      <a:pt x="275" y="118"/>
                    </a:lnTo>
                    <a:lnTo>
                      <a:pt x="289" y="115"/>
                    </a:lnTo>
                    <a:lnTo>
                      <a:pt x="310" y="126"/>
                    </a:lnTo>
                    <a:lnTo>
                      <a:pt x="308" y="137"/>
                    </a:lnTo>
                    <a:lnTo>
                      <a:pt x="293" y="139"/>
                    </a:lnTo>
                    <a:lnTo>
                      <a:pt x="296" y="147"/>
                    </a:lnTo>
                    <a:lnTo>
                      <a:pt x="310" y="150"/>
                    </a:lnTo>
                    <a:lnTo>
                      <a:pt x="320" y="147"/>
                    </a:lnTo>
                    <a:lnTo>
                      <a:pt x="347" y="147"/>
                    </a:lnTo>
                    <a:lnTo>
                      <a:pt x="373" y="147"/>
                    </a:lnTo>
                    <a:lnTo>
                      <a:pt x="383" y="137"/>
                    </a:lnTo>
                    <a:lnTo>
                      <a:pt x="398" y="134"/>
                    </a:lnTo>
                    <a:lnTo>
                      <a:pt x="398" y="142"/>
                    </a:lnTo>
                    <a:lnTo>
                      <a:pt x="422" y="13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7" name="Freeform 145"/>
              <p:cNvSpPr>
                <a:spLocks/>
              </p:cNvSpPr>
              <p:nvPr/>
            </p:nvSpPr>
            <p:spPr bwMode="auto">
              <a:xfrm>
                <a:off x="3443" y="1271"/>
                <a:ext cx="8" cy="6"/>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1 h 12"/>
                  <a:gd name="T34" fmla="*/ 0 w 17"/>
                  <a:gd name="T35" fmla="*/ 1 h 12"/>
                  <a:gd name="T36" fmla="*/ 0 w 17"/>
                  <a:gd name="T37" fmla="*/ 1 h 12"/>
                  <a:gd name="T38" fmla="*/ 0 w 17"/>
                  <a:gd name="T39" fmla="*/ 1 h 12"/>
                  <a:gd name="T40" fmla="*/ 0 w 17"/>
                  <a:gd name="T41" fmla="*/ 1 h 12"/>
                  <a:gd name="T42" fmla="*/ 0 w 17"/>
                  <a:gd name="T43" fmla="*/ 1 h 12"/>
                  <a:gd name="T44" fmla="*/ 0 w 17"/>
                  <a:gd name="T45" fmla="*/ 1 h 12"/>
                  <a:gd name="T46" fmla="*/ 0 w 17"/>
                  <a:gd name="T47" fmla="*/ 1 h 12"/>
                  <a:gd name="T48" fmla="*/ 0 w 17"/>
                  <a:gd name="T49" fmla="*/ 1 h 12"/>
                  <a:gd name="T50" fmla="*/ 0 w 17"/>
                  <a:gd name="T51" fmla="*/ 1 h 12"/>
                  <a:gd name="T52" fmla="*/ 0 w 17"/>
                  <a:gd name="T53" fmla="*/ 1 h 12"/>
                  <a:gd name="T54" fmla="*/ 0 w 17"/>
                  <a:gd name="T55" fmla="*/ 1 h 12"/>
                  <a:gd name="T56" fmla="*/ 0 w 17"/>
                  <a:gd name="T57" fmla="*/ 1 h 12"/>
                  <a:gd name="T58" fmla="*/ 0 w 17"/>
                  <a:gd name="T59" fmla="*/ 1 h 12"/>
                  <a:gd name="T60" fmla="*/ 0 w 17"/>
                  <a:gd name="T61" fmla="*/ 1 h 12"/>
                  <a:gd name="T62" fmla="*/ 0 w 17"/>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2"/>
                  <a:gd name="T98" fmla="*/ 17 w 1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2">
                    <a:moveTo>
                      <a:pt x="17" y="7"/>
                    </a:moveTo>
                    <a:lnTo>
                      <a:pt x="13" y="0"/>
                    </a:lnTo>
                    <a:lnTo>
                      <a:pt x="10" y="0"/>
                    </a:lnTo>
                    <a:lnTo>
                      <a:pt x="3" y="0"/>
                    </a:lnTo>
                    <a:lnTo>
                      <a:pt x="2" y="0"/>
                    </a:lnTo>
                    <a:lnTo>
                      <a:pt x="0" y="0"/>
                    </a:lnTo>
                    <a:lnTo>
                      <a:pt x="0" y="7"/>
                    </a:lnTo>
                    <a:lnTo>
                      <a:pt x="2" y="8"/>
                    </a:lnTo>
                    <a:lnTo>
                      <a:pt x="3" y="8"/>
                    </a:lnTo>
                    <a:lnTo>
                      <a:pt x="10" y="12"/>
                    </a:lnTo>
                    <a:lnTo>
                      <a:pt x="10" y="8"/>
                    </a:lnTo>
                    <a:lnTo>
                      <a:pt x="13" y="8"/>
                    </a:lnTo>
                    <a:lnTo>
                      <a:pt x="13" y="7"/>
                    </a:lnTo>
                    <a:lnTo>
                      <a:pt x="17" y="7"/>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8" name="Freeform 146"/>
              <p:cNvSpPr>
                <a:spLocks/>
              </p:cNvSpPr>
              <p:nvPr/>
            </p:nvSpPr>
            <p:spPr bwMode="auto">
              <a:xfrm>
                <a:off x="3304" y="1169"/>
                <a:ext cx="32" cy="24"/>
              </a:xfrm>
              <a:custGeom>
                <a:avLst/>
                <a:gdLst>
                  <a:gd name="T0" fmla="*/ 0 w 64"/>
                  <a:gd name="T1" fmla="*/ 1 h 47"/>
                  <a:gd name="T2" fmla="*/ 1 w 64"/>
                  <a:gd name="T3" fmla="*/ 0 h 47"/>
                  <a:gd name="T4" fmla="*/ 1 w 64"/>
                  <a:gd name="T5" fmla="*/ 1 h 47"/>
                  <a:gd name="T6" fmla="*/ 1 w 64"/>
                  <a:gd name="T7" fmla="*/ 1 h 47"/>
                  <a:gd name="T8" fmla="*/ 1 w 64"/>
                  <a:gd name="T9" fmla="*/ 1 h 47"/>
                  <a:gd name="T10" fmla="*/ 1 w 64"/>
                  <a:gd name="T11" fmla="*/ 1 h 47"/>
                  <a:gd name="T12" fmla="*/ 1 w 64"/>
                  <a:gd name="T13" fmla="*/ 1 h 47"/>
                  <a:gd name="T14" fmla="*/ 1 w 64"/>
                  <a:gd name="T15" fmla="*/ 1 h 47"/>
                  <a:gd name="T16" fmla="*/ 0 w 64"/>
                  <a:gd name="T17" fmla="*/ 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7"/>
                  <a:gd name="T29" fmla="*/ 64 w 64"/>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7">
                    <a:moveTo>
                      <a:pt x="0" y="6"/>
                    </a:moveTo>
                    <a:lnTo>
                      <a:pt x="8" y="0"/>
                    </a:lnTo>
                    <a:lnTo>
                      <a:pt x="40" y="4"/>
                    </a:lnTo>
                    <a:lnTo>
                      <a:pt x="52" y="11"/>
                    </a:lnTo>
                    <a:lnTo>
                      <a:pt x="64" y="34"/>
                    </a:lnTo>
                    <a:lnTo>
                      <a:pt x="59" y="47"/>
                    </a:lnTo>
                    <a:lnTo>
                      <a:pt x="49" y="36"/>
                    </a:lnTo>
                    <a:lnTo>
                      <a:pt x="33" y="17"/>
                    </a:lnTo>
                    <a:lnTo>
                      <a:pt x="0"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69" name="Freeform 147"/>
              <p:cNvSpPr>
                <a:spLocks/>
              </p:cNvSpPr>
              <p:nvPr/>
            </p:nvSpPr>
            <p:spPr bwMode="auto">
              <a:xfrm>
                <a:off x="3280" y="1208"/>
                <a:ext cx="7" cy="8"/>
              </a:xfrm>
              <a:custGeom>
                <a:avLst/>
                <a:gdLst>
                  <a:gd name="T0" fmla="*/ 1 w 14"/>
                  <a:gd name="T1" fmla="*/ 1 h 15"/>
                  <a:gd name="T2" fmla="*/ 1 w 14"/>
                  <a:gd name="T3" fmla="*/ 1 h 15"/>
                  <a:gd name="T4" fmla="*/ 1 w 14"/>
                  <a:gd name="T5" fmla="*/ 1 h 15"/>
                  <a:gd name="T6" fmla="*/ 1 w 14"/>
                  <a:gd name="T7" fmla="*/ 1 h 15"/>
                  <a:gd name="T8" fmla="*/ 1 w 14"/>
                  <a:gd name="T9" fmla="*/ 0 h 15"/>
                  <a:gd name="T10" fmla="*/ 1 w 14"/>
                  <a:gd name="T11" fmla="*/ 0 h 15"/>
                  <a:gd name="T12" fmla="*/ 1 w 14"/>
                  <a:gd name="T13" fmla="*/ 0 h 15"/>
                  <a:gd name="T14" fmla="*/ 1 w 14"/>
                  <a:gd name="T15" fmla="*/ 0 h 15"/>
                  <a:gd name="T16" fmla="*/ 1 w 14"/>
                  <a:gd name="T17" fmla="*/ 0 h 15"/>
                  <a:gd name="T18" fmla="*/ 1 w 14"/>
                  <a:gd name="T19" fmla="*/ 0 h 15"/>
                  <a:gd name="T20" fmla="*/ 1 w 14"/>
                  <a:gd name="T21" fmla="*/ 0 h 15"/>
                  <a:gd name="T22" fmla="*/ 1 w 14"/>
                  <a:gd name="T23" fmla="*/ 0 h 15"/>
                  <a:gd name="T24" fmla="*/ 0 w 14"/>
                  <a:gd name="T25" fmla="*/ 1 h 15"/>
                  <a:gd name="T26" fmla="*/ 0 w 14"/>
                  <a:gd name="T27" fmla="*/ 1 h 15"/>
                  <a:gd name="T28" fmla="*/ 0 w 14"/>
                  <a:gd name="T29" fmla="*/ 1 h 15"/>
                  <a:gd name="T30" fmla="*/ 0 w 14"/>
                  <a:gd name="T31" fmla="*/ 1 h 15"/>
                  <a:gd name="T32" fmla="*/ 0 w 14"/>
                  <a:gd name="T33" fmla="*/ 1 h 15"/>
                  <a:gd name="T34" fmla="*/ 0 w 14"/>
                  <a:gd name="T35" fmla="*/ 1 h 15"/>
                  <a:gd name="T36" fmla="*/ 0 w 14"/>
                  <a:gd name="T37" fmla="*/ 1 h 15"/>
                  <a:gd name="T38" fmla="*/ 0 w 14"/>
                  <a:gd name="T39" fmla="*/ 1 h 15"/>
                  <a:gd name="T40" fmla="*/ 1 w 14"/>
                  <a:gd name="T41" fmla="*/ 1 h 15"/>
                  <a:gd name="T42" fmla="*/ 1 w 14"/>
                  <a:gd name="T43" fmla="*/ 1 h 15"/>
                  <a:gd name="T44" fmla="*/ 1 w 14"/>
                  <a:gd name="T45" fmla="*/ 1 h 15"/>
                  <a:gd name="T46" fmla="*/ 1 w 14"/>
                  <a:gd name="T47" fmla="*/ 1 h 15"/>
                  <a:gd name="T48" fmla="*/ 1 w 14"/>
                  <a:gd name="T49" fmla="*/ 1 h 15"/>
                  <a:gd name="T50" fmla="*/ 1 w 14"/>
                  <a:gd name="T51" fmla="*/ 1 h 15"/>
                  <a:gd name="T52" fmla="*/ 1 w 14"/>
                  <a:gd name="T53" fmla="*/ 1 h 15"/>
                  <a:gd name="T54" fmla="*/ 1 w 14"/>
                  <a:gd name="T55" fmla="*/ 1 h 15"/>
                  <a:gd name="T56" fmla="*/ 1 w 14"/>
                  <a:gd name="T57" fmla="*/ 1 h 15"/>
                  <a:gd name="T58" fmla="*/ 1 w 14"/>
                  <a:gd name="T59" fmla="*/ 1 h 15"/>
                  <a:gd name="T60" fmla="*/ 1 w 14"/>
                  <a:gd name="T61" fmla="*/ 1 h 15"/>
                  <a:gd name="T62" fmla="*/ 1 w 14"/>
                  <a:gd name="T63" fmla="*/ 1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
                  <a:gd name="T97" fmla="*/ 0 h 15"/>
                  <a:gd name="T98" fmla="*/ 14 w 14"/>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 h="15">
                    <a:moveTo>
                      <a:pt x="14" y="8"/>
                    </a:moveTo>
                    <a:lnTo>
                      <a:pt x="10" y="2"/>
                    </a:lnTo>
                    <a:lnTo>
                      <a:pt x="7" y="0"/>
                    </a:lnTo>
                    <a:lnTo>
                      <a:pt x="2" y="0"/>
                    </a:lnTo>
                    <a:lnTo>
                      <a:pt x="2" y="2"/>
                    </a:lnTo>
                    <a:lnTo>
                      <a:pt x="0" y="2"/>
                    </a:lnTo>
                    <a:lnTo>
                      <a:pt x="0" y="8"/>
                    </a:lnTo>
                    <a:lnTo>
                      <a:pt x="2" y="11"/>
                    </a:lnTo>
                    <a:lnTo>
                      <a:pt x="7" y="15"/>
                    </a:lnTo>
                    <a:lnTo>
                      <a:pt x="7" y="11"/>
                    </a:lnTo>
                    <a:lnTo>
                      <a:pt x="10" y="11"/>
                    </a:lnTo>
                    <a:lnTo>
                      <a:pt x="10" y="8"/>
                    </a:lnTo>
                    <a:lnTo>
                      <a:pt x="14" y="8"/>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0" name="Freeform 148"/>
              <p:cNvSpPr>
                <a:spLocks/>
              </p:cNvSpPr>
              <p:nvPr/>
            </p:nvSpPr>
            <p:spPr bwMode="auto">
              <a:xfrm>
                <a:off x="3205" y="1220"/>
                <a:ext cx="8" cy="4"/>
              </a:xfrm>
              <a:custGeom>
                <a:avLst/>
                <a:gdLst>
                  <a:gd name="T0" fmla="*/ 0 w 17"/>
                  <a:gd name="T1" fmla="*/ 0 h 9"/>
                  <a:gd name="T2" fmla="*/ 0 w 17"/>
                  <a:gd name="T3" fmla="*/ 0 h 9"/>
                  <a:gd name="T4" fmla="*/ 0 w 17"/>
                  <a:gd name="T5" fmla="*/ 0 h 9"/>
                  <a:gd name="T6" fmla="*/ 0 w 17"/>
                  <a:gd name="T7" fmla="*/ 0 h 9"/>
                  <a:gd name="T8" fmla="*/ 0 w 17"/>
                  <a:gd name="T9" fmla="*/ 0 h 9"/>
                  <a:gd name="T10" fmla="*/ 0 w 17"/>
                  <a:gd name="T11" fmla="*/ 0 h 9"/>
                  <a:gd name="T12" fmla="*/ 0 w 17"/>
                  <a:gd name="T13" fmla="*/ 0 h 9"/>
                  <a:gd name="T14" fmla="*/ 0 w 17"/>
                  <a:gd name="T15" fmla="*/ 0 h 9"/>
                  <a:gd name="T16" fmla="*/ 0 w 17"/>
                  <a:gd name="T17" fmla="*/ 0 h 9"/>
                  <a:gd name="T18" fmla="*/ 0 w 17"/>
                  <a:gd name="T19" fmla="*/ 0 h 9"/>
                  <a:gd name="T20" fmla="*/ 0 w 17"/>
                  <a:gd name="T21" fmla="*/ 0 h 9"/>
                  <a:gd name="T22" fmla="*/ 0 w 17"/>
                  <a:gd name="T23" fmla="*/ 0 h 9"/>
                  <a:gd name="T24" fmla="*/ 0 w 17"/>
                  <a:gd name="T25" fmla="*/ 0 h 9"/>
                  <a:gd name="T26" fmla="*/ 0 w 17"/>
                  <a:gd name="T27" fmla="*/ 0 h 9"/>
                  <a:gd name="T28" fmla="*/ 0 w 17"/>
                  <a:gd name="T29" fmla="*/ 0 h 9"/>
                  <a:gd name="T30" fmla="*/ 0 w 17"/>
                  <a:gd name="T31" fmla="*/ 0 h 9"/>
                  <a:gd name="T32" fmla="*/ 0 w 17"/>
                  <a:gd name="T33" fmla="*/ 0 h 9"/>
                  <a:gd name="T34" fmla="*/ 0 w 17"/>
                  <a:gd name="T35" fmla="*/ 0 h 9"/>
                  <a:gd name="T36" fmla="*/ 0 w 17"/>
                  <a:gd name="T37" fmla="*/ 0 h 9"/>
                  <a:gd name="T38" fmla="*/ 0 w 17"/>
                  <a:gd name="T39" fmla="*/ 0 h 9"/>
                  <a:gd name="T40" fmla="*/ 0 w 17"/>
                  <a:gd name="T41" fmla="*/ 0 h 9"/>
                  <a:gd name="T42" fmla="*/ 0 w 17"/>
                  <a:gd name="T43" fmla="*/ 0 h 9"/>
                  <a:gd name="T44" fmla="*/ 0 w 17"/>
                  <a:gd name="T45" fmla="*/ 0 h 9"/>
                  <a:gd name="T46" fmla="*/ 0 w 17"/>
                  <a:gd name="T47" fmla="*/ 0 h 9"/>
                  <a:gd name="T48" fmla="*/ 0 w 17"/>
                  <a:gd name="T49" fmla="*/ 0 h 9"/>
                  <a:gd name="T50" fmla="*/ 0 w 17"/>
                  <a:gd name="T51" fmla="*/ 0 h 9"/>
                  <a:gd name="T52" fmla="*/ 0 w 17"/>
                  <a:gd name="T53" fmla="*/ 0 h 9"/>
                  <a:gd name="T54" fmla="*/ 0 w 17"/>
                  <a:gd name="T55" fmla="*/ 0 h 9"/>
                  <a:gd name="T56" fmla="*/ 0 w 17"/>
                  <a:gd name="T57" fmla="*/ 0 h 9"/>
                  <a:gd name="T58" fmla="*/ 0 w 17"/>
                  <a:gd name="T59" fmla="*/ 0 h 9"/>
                  <a:gd name="T60" fmla="*/ 0 w 17"/>
                  <a:gd name="T61" fmla="*/ 0 h 9"/>
                  <a:gd name="T62" fmla="*/ 0 w 17"/>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9"/>
                  <a:gd name="T98" fmla="*/ 17 w 17"/>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9">
                    <a:moveTo>
                      <a:pt x="17" y="5"/>
                    </a:moveTo>
                    <a:lnTo>
                      <a:pt x="13" y="0"/>
                    </a:lnTo>
                    <a:lnTo>
                      <a:pt x="7" y="0"/>
                    </a:lnTo>
                    <a:lnTo>
                      <a:pt x="2" y="0"/>
                    </a:lnTo>
                    <a:lnTo>
                      <a:pt x="0" y="0"/>
                    </a:lnTo>
                    <a:lnTo>
                      <a:pt x="0" y="5"/>
                    </a:lnTo>
                    <a:lnTo>
                      <a:pt x="2" y="5"/>
                    </a:lnTo>
                    <a:lnTo>
                      <a:pt x="7" y="9"/>
                    </a:lnTo>
                    <a:lnTo>
                      <a:pt x="7" y="5"/>
                    </a:lnTo>
                    <a:lnTo>
                      <a:pt x="13" y="5"/>
                    </a:lnTo>
                    <a:lnTo>
                      <a:pt x="17"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1" name="Freeform 149"/>
              <p:cNvSpPr>
                <a:spLocks/>
              </p:cNvSpPr>
              <p:nvPr/>
            </p:nvSpPr>
            <p:spPr bwMode="auto">
              <a:xfrm>
                <a:off x="3225" y="1224"/>
                <a:ext cx="42" cy="17"/>
              </a:xfrm>
              <a:custGeom>
                <a:avLst/>
                <a:gdLst>
                  <a:gd name="T0" fmla="*/ 0 w 84"/>
                  <a:gd name="T1" fmla="*/ 1 h 34"/>
                  <a:gd name="T2" fmla="*/ 1 w 84"/>
                  <a:gd name="T3" fmla="*/ 0 h 34"/>
                  <a:gd name="T4" fmla="*/ 1 w 84"/>
                  <a:gd name="T5" fmla="*/ 1 h 34"/>
                  <a:gd name="T6" fmla="*/ 1 w 84"/>
                  <a:gd name="T7" fmla="*/ 1 h 34"/>
                  <a:gd name="T8" fmla="*/ 1 w 84"/>
                  <a:gd name="T9" fmla="*/ 1 h 34"/>
                  <a:gd name="T10" fmla="*/ 1 w 84"/>
                  <a:gd name="T11" fmla="*/ 1 h 34"/>
                  <a:gd name="T12" fmla="*/ 1 w 84"/>
                  <a:gd name="T13" fmla="*/ 1 h 34"/>
                  <a:gd name="T14" fmla="*/ 1 w 84"/>
                  <a:gd name="T15" fmla="*/ 1 h 34"/>
                  <a:gd name="T16" fmla="*/ 1 w 84"/>
                  <a:gd name="T17" fmla="*/ 1 h 34"/>
                  <a:gd name="T18" fmla="*/ 1 w 84"/>
                  <a:gd name="T19" fmla="*/ 1 h 34"/>
                  <a:gd name="T20" fmla="*/ 1 w 84"/>
                  <a:gd name="T21" fmla="*/ 1 h 34"/>
                  <a:gd name="T22" fmla="*/ 1 w 84"/>
                  <a:gd name="T23" fmla="*/ 1 h 34"/>
                  <a:gd name="T24" fmla="*/ 0 w 84"/>
                  <a:gd name="T25" fmla="*/ 1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34"/>
                  <a:gd name="T41" fmla="*/ 84 w 84"/>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34">
                    <a:moveTo>
                      <a:pt x="0" y="4"/>
                    </a:moveTo>
                    <a:lnTo>
                      <a:pt x="15" y="0"/>
                    </a:lnTo>
                    <a:lnTo>
                      <a:pt x="32" y="2"/>
                    </a:lnTo>
                    <a:lnTo>
                      <a:pt x="42" y="17"/>
                    </a:lnTo>
                    <a:lnTo>
                      <a:pt x="54" y="21"/>
                    </a:lnTo>
                    <a:lnTo>
                      <a:pt x="68" y="19"/>
                    </a:lnTo>
                    <a:lnTo>
                      <a:pt x="84" y="11"/>
                    </a:lnTo>
                    <a:lnTo>
                      <a:pt x="79" y="24"/>
                    </a:lnTo>
                    <a:lnTo>
                      <a:pt x="59" y="32"/>
                    </a:lnTo>
                    <a:lnTo>
                      <a:pt x="35" y="34"/>
                    </a:lnTo>
                    <a:lnTo>
                      <a:pt x="23" y="22"/>
                    </a:lnTo>
                    <a:lnTo>
                      <a:pt x="13" y="19"/>
                    </a:lnTo>
                    <a:lnTo>
                      <a:pt x="0"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2" name="Freeform 150"/>
              <p:cNvSpPr>
                <a:spLocks/>
              </p:cNvSpPr>
              <p:nvPr/>
            </p:nvSpPr>
            <p:spPr bwMode="auto">
              <a:xfrm>
                <a:off x="3169" y="1213"/>
                <a:ext cx="18" cy="10"/>
              </a:xfrm>
              <a:custGeom>
                <a:avLst/>
                <a:gdLst>
                  <a:gd name="T0" fmla="*/ 1 w 36"/>
                  <a:gd name="T1" fmla="*/ 0 h 18"/>
                  <a:gd name="T2" fmla="*/ 1 w 36"/>
                  <a:gd name="T3" fmla="*/ 0 h 18"/>
                  <a:gd name="T4" fmla="*/ 1 w 36"/>
                  <a:gd name="T5" fmla="*/ 1 h 18"/>
                  <a:gd name="T6" fmla="*/ 0 w 36"/>
                  <a:gd name="T7" fmla="*/ 1 h 18"/>
                  <a:gd name="T8" fmla="*/ 1 w 36"/>
                  <a:gd name="T9" fmla="*/ 1 h 18"/>
                  <a:gd name="T10" fmla="*/ 1 w 36"/>
                  <a:gd name="T11" fmla="*/ 0 h 18"/>
                  <a:gd name="T12" fmla="*/ 0 60000 65536"/>
                  <a:gd name="T13" fmla="*/ 0 60000 65536"/>
                  <a:gd name="T14" fmla="*/ 0 60000 65536"/>
                  <a:gd name="T15" fmla="*/ 0 60000 65536"/>
                  <a:gd name="T16" fmla="*/ 0 60000 65536"/>
                  <a:gd name="T17" fmla="*/ 0 60000 65536"/>
                  <a:gd name="T18" fmla="*/ 0 w 36"/>
                  <a:gd name="T19" fmla="*/ 0 h 18"/>
                  <a:gd name="T20" fmla="*/ 36 w 3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6" h="18">
                    <a:moveTo>
                      <a:pt x="36" y="0"/>
                    </a:moveTo>
                    <a:lnTo>
                      <a:pt x="23" y="0"/>
                    </a:lnTo>
                    <a:lnTo>
                      <a:pt x="4" y="5"/>
                    </a:lnTo>
                    <a:lnTo>
                      <a:pt x="0" y="14"/>
                    </a:lnTo>
                    <a:lnTo>
                      <a:pt x="14" y="18"/>
                    </a:lnTo>
                    <a:lnTo>
                      <a:pt x="36"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3" name="Freeform 151"/>
              <p:cNvSpPr>
                <a:spLocks/>
              </p:cNvSpPr>
              <p:nvPr/>
            </p:nvSpPr>
            <p:spPr bwMode="auto">
              <a:xfrm>
                <a:off x="3159" y="1177"/>
                <a:ext cx="13" cy="15"/>
              </a:xfrm>
              <a:custGeom>
                <a:avLst/>
                <a:gdLst>
                  <a:gd name="T0" fmla="*/ 1 w 24"/>
                  <a:gd name="T1" fmla="*/ 0 h 29"/>
                  <a:gd name="T2" fmla="*/ 1 w 24"/>
                  <a:gd name="T3" fmla="*/ 0 h 29"/>
                  <a:gd name="T4" fmla="*/ 0 w 24"/>
                  <a:gd name="T5" fmla="*/ 1 h 29"/>
                  <a:gd name="T6" fmla="*/ 0 w 24"/>
                  <a:gd name="T7" fmla="*/ 1 h 29"/>
                  <a:gd name="T8" fmla="*/ 1 w 24"/>
                  <a:gd name="T9" fmla="*/ 1 h 29"/>
                  <a:gd name="T10" fmla="*/ 1 w 24"/>
                  <a:gd name="T11" fmla="*/ 1 h 29"/>
                  <a:gd name="T12" fmla="*/ 1 w 24"/>
                  <a:gd name="T13" fmla="*/ 1 h 29"/>
                  <a:gd name="T14" fmla="*/ 1 w 24"/>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9"/>
                  <a:gd name="T26" fmla="*/ 24 w 24"/>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9">
                    <a:moveTo>
                      <a:pt x="24" y="0"/>
                    </a:moveTo>
                    <a:lnTo>
                      <a:pt x="10" y="0"/>
                    </a:lnTo>
                    <a:lnTo>
                      <a:pt x="0" y="1"/>
                    </a:lnTo>
                    <a:lnTo>
                      <a:pt x="3" y="20"/>
                    </a:lnTo>
                    <a:lnTo>
                      <a:pt x="8" y="29"/>
                    </a:lnTo>
                    <a:lnTo>
                      <a:pt x="10" y="11"/>
                    </a:lnTo>
                    <a:lnTo>
                      <a:pt x="2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4" name="Freeform 152"/>
              <p:cNvSpPr>
                <a:spLocks/>
              </p:cNvSpPr>
              <p:nvPr/>
            </p:nvSpPr>
            <p:spPr bwMode="auto">
              <a:xfrm>
                <a:off x="3127" y="1141"/>
                <a:ext cx="56" cy="16"/>
              </a:xfrm>
              <a:custGeom>
                <a:avLst/>
                <a:gdLst>
                  <a:gd name="T0" fmla="*/ 1 w 112"/>
                  <a:gd name="T1" fmla="*/ 1 h 32"/>
                  <a:gd name="T2" fmla="*/ 1 w 112"/>
                  <a:gd name="T3" fmla="*/ 0 h 32"/>
                  <a:gd name="T4" fmla="*/ 1 w 112"/>
                  <a:gd name="T5" fmla="*/ 1 h 32"/>
                  <a:gd name="T6" fmla="*/ 1 w 112"/>
                  <a:gd name="T7" fmla="*/ 1 h 32"/>
                  <a:gd name="T8" fmla="*/ 0 w 112"/>
                  <a:gd name="T9" fmla="*/ 1 h 32"/>
                  <a:gd name="T10" fmla="*/ 1 w 112"/>
                  <a:gd name="T11" fmla="*/ 1 h 32"/>
                  <a:gd name="T12" fmla="*/ 1 w 112"/>
                  <a:gd name="T13" fmla="*/ 1 h 32"/>
                  <a:gd name="T14" fmla="*/ 1 w 112"/>
                  <a:gd name="T15" fmla="*/ 1 h 32"/>
                  <a:gd name="T16" fmla="*/ 1 w 112"/>
                  <a:gd name="T17" fmla="*/ 1 h 32"/>
                  <a:gd name="T18" fmla="*/ 1 w 112"/>
                  <a:gd name="T19" fmla="*/ 1 h 32"/>
                  <a:gd name="T20" fmla="*/ 1 w 112"/>
                  <a:gd name="T21" fmla="*/ 1 h 32"/>
                  <a:gd name="T22" fmla="*/ 1 w 112"/>
                  <a:gd name="T23" fmla="*/ 1 h 32"/>
                  <a:gd name="T24" fmla="*/ 1 w 112"/>
                  <a:gd name="T25" fmla="*/ 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32"/>
                  <a:gd name="T41" fmla="*/ 112 w 11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32">
                    <a:moveTo>
                      <a:pt x="112" y="18"/>
                    </a:moveTo>
                    <a:lnTo>
                      <a:pt x="100" y="0"/>
                    </a:lnTo>
                    <a:lnTo>
                      <a:pt x="61" y="4"/>
                    </a:lnTo>
                    <a:lnTo>
                      <a:pt x="23" y="5"/>
                    </a:lnTo>
                    <a:lnTo>
                      <a:pt x="0" y="12"/>
                    </a:lnTo>
                    <a:lnTo>
                      <a:pt x="7" y="17"/>
                    </a:lnTo>
                    <a:lnTo>
                      <a:pt x="30" y="17"/>
                    </a:lnTo>
                    <a:lnTo>
                      <a:pt x="41" y="12"/>
                    </a:lnTo>
                    <a:lnTo>
                      <a:pt x="56" y="18"/>
                    </a:lnTo>
                    <a:lnTo>
                      <a:pt x="76" y="17"/>
                    </a:lnTo>
                    <a:lnTo>
                      <a:pt x="79" y="32"/>
                    </a:lnTo>
                    <a:lnTo>
                      <a:pt x="90" y="30"/>
                    </a:lnTo>
                    <a:lnTo>
                      <a:pt x="112" y="18"/>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5" name="Freeform 153"/>
              <p:cNvSpPr>
                <a:spLocks/>
              </p:cNvSpPr>
              <p:nvPr/>
            </p:nvSpPr>
            <p:spPr bwMode="auto">
              <a:xfrm>
                <a:off x="3111" y="1145"/>
                <a:ext cx="11" cy="15"/>
              </a:xfrm>
              <a:custGeom>
                <a:avLst/>
                <a:gdLst>
                  <a:gd name="T0" fmla="*/ 1 w 21"/>
                  <a:gd name="T1" fmla="*/ 0 h 31"/>
                  <a:gd name="T2" fmla="*/ 1 w 21"/>
                  <a:gd name="T3" fmla="*/ 0 h 31"/>
                  <a:gd name="T4" fmla="*/ 0 w 21"/>
                  <a:gd name="T5" fmla="*/ 0 h 31"/>
                  <a:gd name="T6" fmla="*/ 1 w 21"/>
                  <a:gd name="T7" fmla="*/ 0 h 31"/>
                  <a:gd name="T8" fmla="*/ 1 w 21"/>
                  <a:gd name="T9" fmla="*/ 0 h 31"/>
                  <a:gd name="T10" fmla="*/ 1 w 21"/>
                  <a:gd name="T11" fmla="*/ 0 h 31"/>
                  <a:gd name="T12" fmla="*/ 1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12" y="0"/>
                    </a:moveTo>
                    <a:lnTo>
                      <a:pt x="16" y="13"/>
                    </a:lnTo>
                    <a:lnTo>
                      <a:pt x="0" y="16"/>
                    </a:lnTo>
                    <a:lnTo>
                      <a:pt x="9" y="31"/>
                    </a:lnTo>
                    <a:lnTo>
                      <a:pt x="19" y="26"/>
                    </a:lnTo>
                    <a:lnTo>
                      <a:pt x="21" y="13"/>
                    </a:lnTo>
                    <a:lnTo>
                      <a:pt x="12"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6" name="Freeform 154"/>
              <p:cNvSpPr>
                <a:spLocks/>
              </p:cNvSpPr>
              <p:nvPr/>
            </p:nvSpPr>
            <p:spPr bwMode="auto">
              <a:xfrm>
                <a:off x="3125" y="1175"/>
                <a:ext cx="9" cy="8"/>
              </a:xfrm>
              <a:custGeom>
                <a:avLst/>
                <a:gdLst>
                  <a:gd name="T0" fmla="*/ 1 w 18"/>
                  <a:gd name="T1" fmla="*/ 0 h 18"/>
                  <a:gd name="T2" fmla="*/ 1 w 18"/>
                  <a:gd name="T3" fmla="*/ 0 h 18"/>
                  <a:gd name="T4" fmla="*/ 0 w 18"/>
                  <a:gd name="T5" fmla="*/ 0 h 18"/>
                  <a:gd name="T6" fmla="*/ 0 w 18"/>
                  <a:gd name="T7" fmla="*/ 0 h 18"/>
                  <a:gd name="T8" fmla="*/ 1 w 18"/>
                  <a:gd name="T9" fmla="*/ 0 h 18"/>
                  <a:gd name="T10" fmla="*/ 1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0"/>
                    </a:moveTo>
                    <a:lnTo>
                      <a:pt x="8" y="5"/>
                    </a:lnTo>
                    <a:lnTo>
                      <a:pt x="0" y="6"/>
                    </a:lnTo>
                    <a:lnTo>
                      <a:pt x="0" y="16"/>
                    </a:lnTo>
                    <a:lnTo>
                      <a:pt x="6" y="18"/>
                    </a:lnTo>
                    <a:lnTo>
                      <a:pt x="18"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7" name="Freeform 155"/>
              <p:cNvSpPr>
                <a:spLocks/>
              </p:cNvSpPr>
              <p:nvPr/>
            </p:nvSpPr>
            <p:spPr bwMode="auto">
              <a:xfrm>
                <a:off x="3050" y="1153"/>
                <a:ext cx="26" cy="15"/>
              </a:xfrm>
              <a:custGeom>
                <a:avLst/>
                <a:gdLst>
                  <a:gd name="T0" fmla="*/ 1 w 51"/>
                  <a:gd name="T1" fmla="*/ 0 h 29"/>
                  <a:gd name="T2" fmla="*/ 1 w 51"/>
                  <a:gd name="T3" fmla="*/ 1 h 29"/>
                  <a:gd name="T4" fmla="*/ 0 w 51"/>
                  <a:gd name="T5" fmla="*/ 1 h 29"/>
                  <a:gd name="T6" fmla="*/ 1 w 51"/>
                  <a:gd name="T7" fmla="*/ 1 h 29"/>
                  <a:gd name="T8" fmla="*/ 1 w 51"/>
                  <a:gd name="T9" fmla="*/ 1 h 29"/>
                  <a:gd name="T10" fmla="*/ 1 w 51"/>
                  <a:gd name="T11" fmla="*/ 0 h 29"/>
                  <a:gd name="T12" fmla="*/ 0 60000 65536"/>
                  <a:gd name="T13" fmla="*/ 0 60000 65536"/>
                  <a:gd name="T14" fmla="*/ 0 60000 65536"/>
                  <a:gd name="T15" fmla="*/ 0 60000 65536"/>
                  <a:gd name="T16" fmla="*/ 0 60000 65536"/>
                  <a:gd name="T17" fmla="*/ 0 60000 65536"/>
                  <a:gd name="T18" fmla="*/ 0 w 51"/>
                  <a:gd name="T19" fmla="*/ 0 h 29"/>
                  <a:gd name="T20" fmla="*/ 51 w 5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1" h="29">
                    <a:moveTo>
                      <a:pt x="51" y="0"/>
                    </a:moveTo>
                    <a:lnTo>
                      <a:pt x="29" y="1"/>
                    </a:lnTo>
                    <a:lnTo>
                      <a:pt x="0" y="7"/>
                    </a:lnTo>
                    <a:lnTo>
                      <a:pt x="17" y="29"/>
                    </a:lnTo>
                    <a:lnTo>
                      <a:pt x="31" y="22"/>
                    </a:lnTo>
                    <a:lnTo>
                      <a:pt x="51"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8" name="Freeform 156"/>
              <p:cNvSpPr>
                <a:spLocks/>
              </p:cNvSpPr>
              <p:nvPr/>
            </p:nvSpPr>
            <p:spPr bwMode="auto">
              <a:xfrm>
                <a:off x="3083" y="1158"/>
                <a:ext cx="13" cy="13"/>
              </a:xfrm>
              <a:custGeom>
                <a:avLst/>
                <a:gdLst>
                  <a:gd name="T0" fmla="*/ 0 w 26"/>
                  <a:gd name="T1" fmla="*/ 0 h 27"/>
                  <a:gd name="T2" fmla="*/ 1 w 26"/>
                  <a:gd name="T3" fmla="*/ 0 h 27"/>
                  <a:gd name="T4" fmla="*/ 1 w 26"/>
                  <a:gd name="T5" fmla="*/ 0 h 27"/>
                  <a:gd name="T6" fmla="*/ 1 w 26"/>
                  <a:gd name="T7" fmla="*/ 0 h 27"/>
                  <a:gd name="T8" fmla="*/ 1 w 26"/>
                  <a:gd name="T9" fmla="*/ 0 h 27"/>
                  <a:gd name="T10" fmla="*/ 1 w 26"/>
                  <a:gd name="T11" fmla="*/ 0 h 27"/>
                  <a:gd name="T12" fmla="*/ 0 w 26"/>
                  <a:gd name="T13" fmla="*/ 0 h 27"/>
                  <a:gd name="T14" fmla="*/ 0 60000 65536"/>
                  <a:gd name="T15" fmla="*/ 0 60000 65536"/>
                  <a:gd name="T16" fmla="*/ 0 60000 65536"/>
                  <a:gd name="T17" fmla="*/ 0 60000 65536"/>
                  <a:gd name="T18" fmla="*/ 0 60000 65536"/>
                  <a:gd name="T19" fmla="*/ 0 60000 65536"/>
                  <a:gd name="T20" fmla="*/ 0 60000 65536"/>
                  <a:gd name="T21" fmla="*/ 0 w 26"/>
                  <a:gd name="T22" fmla="*/ 0 h 27"/>
                  <a:gd name="T23" fmla="*/ 26 w 2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7">
                    <a:moveTo>
                      <a:pt x="0" y="3"/>
                    </a:moveTo>
                    <a:lnTo>
                      <a:pt x="5" y="27"/>
                    </a:lnTo>
                    <a:lnTo>
                      <a:pt x="10" y="19"/>
                    </a:lnTo>
                    <a:lnTo>
                      <a:pt x="26" y="18"/>
                    </a:lnTo>
                    <a:lnTo>
                      <a:pt x="26" y="10"/>
                    </a:lnTo>
                    <a:lnTo>
                      <a:pt x="24" y="0"/>
                    </a:lnTo>
                    <a:lnTo>
                      <a:pt x="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79" name="Freeform 157"/>
              <p:cNvSpPr>
                <a:spLocks/>
              </p:cNvSpPr>
              <p:nvPr/>
            </p:nvSpPr>
            <p:spPr bwMode="auto">
              <a:xfrm>
                <a:off x="3087" y="1174"/>
                <a:ext cx="14" cy="16"/>
              </a:xfrm>
              <a:custGeom>
                <a:avLst/>
                <a:gdLst>
                  <a:gd name="T0" fmla="*/ 1 w 27"/>
                  <a:gd name="T1" fmla="*/ 0 h 34"/>
                  <a:gd name="T2" fmla="*/ 1 w 27"/>
                  <a:gd name="T3" fmla="*/ 0 h 34"/>
                  <a:gd name="T4" fmla="*/ 0 w 27"/>
                  <a:gd name="T5" fmla="*/ 0 h 34"/>
                  <a:gd name="T6" fmla="*/ 1 w 27"/>
                  <a:gd name="T7" fmla="*/ 0 h 34"/>
                  <a:gd name="T8" fmla="*/ 1 w 27"/>
                  <a:gd name="T9" fmla="*/ 0 h 34"/>
                  <a:gd name="T10" fmla="*/ 1 w 27"/>
                  <a:gd name="T11" fmla="*/ 0 h 34"/>
                  <a:gd name="T12" fmla="*/ 1 w 27"/>
                  <a:gd name="T13" fmla="*/ 0 h 34"/>
                  <a:gd name="T14" fmla="*/ 0 60000 65536"/>
                  <a:gd name="T15" fmla="*/ 0 60000 65536"/>
                  <a:gd name="T16" fmla="*/ 0 60000 65536"/>
                  <a:gd name="T17" fmla="*/ 0 60000 65536"/>
                  <a:gd name="T18" fmla="*/ 0 60000 65536"/>
                  <a:gd name="T19" fmla="*/ 0 60000 65536"/>
                  <a:gd name="T20" fmla="*/ 0 60000 65536"/>
                  <a:gd name="T21" fmla="*/ 0 w 27"/>
                  <a:gd name="T22" fmla="*/ 0 h 34"/>
                  <a:gd name="T23" fmla="*/ 27 w 2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4">
                    <a:moveTo>
                      <a:pt x="27" y="0"/>
                    </a:moveTo>
                    <a:lnTo>
                      <a:pt x="7" y="15"/>
                    </a:lnTo>
                    <a:lnTo>
                      <a:pt x="0" y="21"/>
                    </a:lnTo>
                    <a:lnTo>
                      <a:pt x="5" y="33"/>
                    </a:lnTo>
                    <a:lnTo>
                      <a:pt x="13" y="34"/>
                    </a:lnTo>
                    <a:lnTo>
                      <a:pt x="22" y="23"/>
                    </a:lnTo>
                    <a:lnTo>
                      <a:pt x="2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0" name="Freeform 158"/>
              <p:cNvSpPr>
                <a:spLocks/>
              </p:cNvSpPr>
              <p:nvPr/>
            </p:nvSpPr>
            <p:spPr bwMode="auto">
              <a:xfrm>
                <a:off x="3111" y="1188"/>
                <a:ext cx="18" cy="27"/>
              </a:xfrm>
              <a:custGeom>
                <a:avLst/>
                <a:gdLst>
                  <a:gd name="T0" fmla="*/ 0 w 36"/>
                  <a:gd name="T1" fmla="*/ 0 h 55"/>
                  <a:gd name="T2" fmla="*/ 1 w 36"/>
                  <a:gd name="T3" fmla="*/ 0 h 55"/>
                  <a:gd name="T4" fmla="*/ 1 w 36"/>
                  <a:gd name="T5" fmla="*/ 0 h 55"/>
                  <a:gd name="T6" fmla="*/ 1 w 36"/>
                  <a:gd name="T7" fmla="*/ 0 h 55"/>
                  <a:gd name="T8" fmla="*/ 1 w 36"/>
                  <a:gd name="T9" fmla="*/ 0 h 55"/>
                  <a:gd name="T10" fmla="*/ 1 w 36"/>
                  <a:gd name="T11" fmla="*/ 0 h 55"/>
                  <a:gd name="T12" fmla="*/ 0 w 36"/>
                  <a:gd name="T13" fmla="*/ 0 h 55"/>
                  <a:gd name="T14" fmla="*/ 0 60000 65536"/>
                  <a:gd name="T15" fmla="*/ 0 60000 65536"/>
                  <a:gd name="T16" fmla="*/ 0 60000 65536"/>
                  <a:gd name="T17" fmla="*/ 0 60000 65536"/>
                  <a:gd name="T18" fmla="*/ 0 60000 65536"/>
                  <a:gd name="T19" fmla="*/ 0 60000 65536"/>
                  <a:gd name="T20" fmla="*/ 0 60000 65536"/>
                  <a:gd name="T21" fmla="*/ 0 w 36"/>
                  <a:gd name="T22" fmla="*/ 0 h 55"/>
                  <a:gd name="T23" fmla="*/ 36 w 36"/>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55">
                    <a:moveTo>
                      <a:pt x="0" y="0"/>
                    </a:moveTo>
                    <a:lnTo>
                      <a:pt x="2" y="14"/>
                    </a:lnTo>
                    <a:lnTo>
                      <a:pt x="24" y="36"/>
                    </a:lnTo>
                    <a:lnTo>
                      <a:pt x="36" y="55"/>
                    </a:lnTo>
                    <a:lnTo>
                      <a:pt x="22" y="26"/>
                    </a:lnTo>
                    <a:lnTo>
                      <a:pt x="19" y="8"/>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1" name="Freeform 159"/>
              <p:cNvSpPr>
                <a:spLocks/>
              </p:cNvSpPr>
              <p:nvPr/>
            </p:nvSpPr>
            <p:spPr bwMode="auto">
              <a:xfrm>
                <a:off x="3099" y="1195"/>
                <a:ext cx="19" cy="19"/>
              </a:xfrm>
              <a:custGeom>
                <a:avLst/>
                <a:gdLst>
                  <a:gd name="T0" fmla="*/ 0 w 39"/>
                  <a:gd name="T1" fmla="*/ 0 h 37"/>
                  <a:gd name="T2" fmla="*/ 0 w 39"/>
                  <a:gd name="T3" fmla="*/ 1 h 37"/>
                  <a:gd name="T4" fmla="*/ 0 w 39"/>
                  <a:gd name="T5" fmla="*/ 1 h 37"/>
                  <a:gd name="T6" fmla="*/ 0 w 39"/>
                  <a:gd name="T7" fmla="*/ 1 h 37"/>
                  <a:gd name="T8" fmla="*/ 0 w 39"/>
                  <a:gd name="T9" fmla="*/ 1 h 37"/>
                  <a:gd name="T10" fmla="*/ 0 w 39"/>
                  <a:gd name="T11" fmla="*/ 1 h 37"/>
                  <a:gd name="T12" fmla="*/ 0 w 39"/>
                  <a:gd name="T13" fmla="*/ 1 h 37"/>
                  <a:gd name="T14" fmla="*/ 0 w 39"/>
                  <a:gd name="T15" fmla="*/ 1 h 37"/>
                  <a:gd name="T16" fmla="*/ 0 w 39"/>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37"/>
                  <a:gd name="T29" fmla="*/ 39 w 3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37">
                    <a:moveTo>
                      <a:pt x="5" y="0"/>
                    </a:moveTo>
                    <a:lnTo>
                      <a:pt x="0" y="11"/>
                    </a:lnTo>
                    <a:lnTo>
                      <a:pt x="5" y="28"/>
                    </a:lnTo>
                    <a:lnTo>
                      <a:pt x="23" y="37"/>
                    </a:lnTo>
                    <a:lnTo>
                      <a:pt x="39" y="36"/>
                    </a:lnTo>
                    <a:lnTo>
                      <a:pt x="39" y="26"/>
                    </a:lnTo>
                    <a:lnTo>
                      <a:pt x="23" y="23"/>
                    </a:lnTo>
                    <a:lnTo>
                      <a:pt x="13" y="15"/>
                    </a:lnTo>
                    <a:lnTo>
                      <a:pt x="5"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2" name="Freeform 160"/>
              <p:cNvSpPr>
                <a:spLocks/>
              </p:cNvSpPr>
              <p:nvPr/>
            </p:nvSpPr>
            <p:spPr bwMode="auto">
              <a:xfrm>
                <a:off x="3075" y="1203"/>
                <a:ext cx="14" cy="11"/>
              </a:xfrm>
              <a:custGeom>
                <a:avLst/>
                <a:gdLst>
                  <a:gd name="T0" fmla="*/ 1 w 28"/>
                  <a:gd name="T1" fmla="*/ 0 h 22"/>
                  <a:gd name="T2" fmla="*/ 1 w 28"/>
                  <a:gd name="T3" fmla="*/ 1 h 22"/>
                  <a:gd name="T4" fmla="*/ 0 w 28"/>
                  <a:gd name="T5" fmla="*/ 1 h 22"/>
                  <a:gd name="T6" fmla="*/ 1 w 28"/>
                  <a:gd name="T7" fmla="*/ 1 h 22"/>
                  <a:gd name="T8" fmla="*/ 1 w 28"/>
                  <a:gd name="T9" fmla="*/ 1 h 22"/>
                  <a:gd name="T10" fmla="*/ 1 w 28"/>
                  <a:gd name="T11" fmla="*/ 0 h 22"/>
                  <a:gd name="T12" fmla="*/ 0 60000 65536"/>
                  <a:gd name="T13" fmla="*/ 0 60000 65536"/>
                  <a:gd name="T14" fmla="*/ 0 60000 65536"/>
                  <a:gd name="T15" fmla="*/ 0 60000 65536"/>
                  <a:gd name="T16" fmla="*/ 0 60000 65536"/>
                  <a:gd name="T17" fmla="*/ 0 60000 65536"/>
                  <a:gd name="T18" fmla="*/ 0 w 28"/>
                  <a:gd name="T19" fmla="*/ 0 h 22"/>
                  <a:gd name="T20" fmla="*/ 28 w 2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8" h="22">
                    <a:moveTo>
                      <a:pt x="18" y="0"/>
                    </a:moveTo>
                    <a:lnTo>
                      <a:pt x="11" y="8"/>
                    </a:lnTo>
                    <a:lnTo>
                      <a:pt x="0" y="15"/>
                    </a:lnTo>
                    <a:lnTo>
                      <a:pt x="11" y="22"/>
                    </a:lnTo>
                    <a:lnTo>
                      <a:pt x="28" y="19"/>
                    </a:lnTo>
                    <a:lnTo>
                      <a:pt x="18"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3" name="Freeform 161"/>
              <p:cNvSpPr>
                <a:spLocks/>
              </p:cNvSpPr>
              <p:nvPr/>
            </p:nvSpPr>
            <p:spPr bwMode="auto">
              <a:xfrm>
                <a:off x="3050" y="1208"/>
                <a:ext cx="20" cy="9"/>
              </a:xfrm>
              <a:custGeom>
                <a:avLst/>
                <a:gdLst>
                  <a:gd name="T0" fmla="*/ 1 w 39"/>
                  <a:gd name="T1" fmla="*/ 0 h 17"/>
                  <a:gd name="T2" fmla="*/ 1 w 39"/>
                  <a:gd name="T3" fmla="*/ 1 h 17"/>
                  <a:gd name="T4" fmla="*/ 1 w 39"/>
                  <a:gd name="T5" fmla="*/ 1 h 17"/>
                  <a:gd name="T6" fmla="*/ 0 w 39"/>
                  <a:gd name="T7" fmla="*/ 1 h 17"/>
                  <a:gd name="T8" fmla="*/ 1 w 39"/>
                  <a:gd name="T9" fmla="*/ 1 h 17"/>
                  <a:gd name="T10" fmla="*/ 1 w 39"/>
                  <a:gd name="T11" fmla="*/ 1 h 17"/>
                  <a:gd name="T12" fmla="*/ 1 w 39"/>
                  <a:gd name="T13" fmla="*/ 1 h 17"/>
                  <a:gd name="T14" fmla="*/ 1 w 39"/>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39" y="0"/>
                    </a:moveTo>
                    <a:lnTo>
                      <a:pt x="25" y="8"/>
                    </a:lnTo>
                    <a:lnTo>
                      <a:pt x="12" y="8"/>
                    </a:lnTo>
                    <a:lnTo>
                      <a:pt x="0" y="4"/>
                    </a:lnTo>
                    <a:lnTo>
                      <a:pt x="5" y="15"/>
                    </a:lnTo>
                    <a:lnTo>
                      <a:pt x="27" y="17"/>
                    </a:lnTo>
                    <a:lnTo>
                      <a:pt x="38" y="13"/>
                    </a:lnTo>
                    <a:lnTo>
                      <a:pt x="39"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4" name="Freeform 162"/>
              <p:cNvSpPr>
                <a:spLocks/>
              </p:cNvSpPr>
              <p:nvPr/>
            </p:nvSpPr>
            <p:spPr bwMode="auto">
              <a:xfrm>
                <a:off x="3026" y="1205"/>
                <a:ext cx="5" cy="6"/>
              </a:xfrm>
              <a:custGeom>
                <a:avLst/>
                <a:gdLst>
                  <a:gd name="T0" fmla="*/ 0 w 11"/>
                  <a:gd name="T1" fmla="*/ 0 h 12"/>
                  <a:gd name="T2" fmla="*/ 0 w 11"/>
                  <a:gd name="T3" fmla="*/ 0 h 12"/>
                  <a:gd name="T4" fmla="*/ 0 w 11"/>
                  <a:gd name="T5" fmla="*/ 0 h 12"/>
                  <a:gd name="T6" fmla="*/ 0 w 11"/>
                  <a:gd name="T7" fmla="*/ 0 h 12"/>
                  <a:gd name="T8" fmla="*/ 0 w 11"/>
                  <a:gd name="T9" fmla="*/ 0 h 12"/>
                  <a:gd name="T10" fmla="*/ 0 w 11"/>
                  <a:gd name="T11" fmla="*/ 0 h 12"/>
                  <a:gd name="T12" fmla="*/ 0 w 11"/>
                  <a:gd name="T13" fmla="*/ 0 h 12"/>
                  <a:gd name="T14" fmla="*/ 0 w 11"/>
                  <a:gd name="T15" fmla="*/ 0 h 12"/>
                  <a:gd name="T16" fmla="*/ 0 w 11"/>
                  <a:gd name="T17" fmla="*/ 0 h 12"/>
                  <a:gd name="T18" fmla="*/ 0 w 11"/>
                  <a:gd name="T19" fmla="*/ 0 h 12"/>
                  <a:gd name="T20" fmla="*/ 0 w 11"/>
                  <a:gd name="T21" fmla="*/ 0 h 12"/>
                  <a:gd name="T22" fmla="*/ 0 w 11"/>
                  <a:gd name="T23" fmla="*/ 0 h 12"/>
                  <a:gd name="T24" fmla="*/ 0 w 11"/>
                  <a:gd name="T25" fmla="*/ 0 h 12"/>
                  <a:gd name="T26" fmla="*/ 0 w 11"/>
                  <a:gd name="T27" fmla="*/ 0 h 12"/>
                  <a:gd name="T28" fmla="*/ 0 w 11"/>
                  <a:gd name="T29" fmla="*/ 0 h 12"/>
                  <a:gd name="T30" fmla="*/ 0 w 11"/>
                  <a:gd name="T31" fmla="*/ 0 h 12"/>
                  <a:gd name="T32" fmla="*/ 0 w 11"/>
                  <a:gd name="T33" fmla="*/ 1 h 12"/>
                  <a:gd name="T34" fmla="*/ 0 w 11"/>
                  <a:gd name="T35" fmla="*/ 1 h 12"/>
                  <a:gd name="T36" fmla="*/ 0 w 11"/>
                  <a:gd name="T37" fmla="*/ 1 h 12"/>
                  <a:gd name="T38" fmla="*/ 0 w 11"/>
                  <a:gd name="T39" fmla="*/ 1 h 12"/>
                  <a:gd name="T40" fmla="*/ 0 w 11"/>
                  <a:gd name="T41" fmla="*/ 1 h 12"/>
                  <a:gd name="T42" fmla="*/ 0 w 11"/>
                  <a:gd name="T43" fmla="*/ 1 h 12"/>
                  <a:gd name="T44" fmla="*/ 0 w 11"/>
                  <a:gd name="T45" fmla="*/ 1 h 12"/>
                  <a:gd name="T46" fmla="*/ 0 w 11"/>
                  <a:gd name="T47" fmla="*/ 1 h 12"/>
                  <a:gd name="T48" fmla="*/ 0 w 11"/>
                  <a:gd name="T49" fmla="*/ 1 h 12"/>
                  <a:gd name="T50" fmla="*/ 0 w 11"/>
                  <a:gd name="T51" fmla="*/ 1 h 12"/>
                  <a:gd name="T52" fmla="*/ 0 w 11"/>
                  <a:gd name="T53" fmla="*/ 1 h 12"/>
                  <a:gd name="T54" fmla="*/ 0 w 11"/>
                  <a:gd name="T55" fmla="*/ 1 h 12"/>
                  <a:gd name="T56" fmla="*/ 0 w 11"/>
                  <a:gd name="T57" fmla="*/ 1 h 12"/>
                  <a:gd name="T58" fmla="*/ 0 w 11"/>
                  <a:gd name="T59" fmla="*/ 1 h 12"/>
                  <a:gd name="T60" fmla="*/ 0 w 11"/>
                  <a:gd name="T61" fmla="*/ 1 h 12"/>
                  <a:gd name="T62" fmla="*/ 0 w 11"/>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12"/>
                  <a:gd name="T98" fmla="*/ 11 w 11"/>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12">
                    <a:moveTo>
                      <a:pt x="11" y="6"/>
                    </a:moveTo>
                    <a:lnTo>
                      <a:pt x="7" y="0"/>
                    </a:lnTo>
                    <a:lnTo>
                      <a:pt x="5" y="0"/>
                    </a:lnTo>
                    <a:lnTo>
                      <a:pt x="0" y="0"/>
                    </a:lnTo>
                    <a:lnTo>
                      <a:pt x="0" y="6"/>
                    </a:lnTo>
                    <a:lnTo>
                      <a:pt x="0" y="8"/>
                    </a:lnTo>
                    <a:lnTo>
                      <a:pt x="5" y="12"/>
                    </a:lnTo>
                    <a:lnTo>
                      <a:pt x="5" y="8"/>
                    </a:lnTo>
                    <a:lnTo>
                      <a:pt x="7" y="8"/>
                    </a:lnTo>
                    <a:lnTo>
                      <a:pt x="7" y="6"/>
                    </a:lnTo>
                    <a:lnTo>
                      <a:pt x="11"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5" name="Freeform 163"/>
              <p:cNvSpPr>
                <a:spLocks/>
              </p:cNvSpPr>
              <p:nvPr/>
            </p:nvSpPr>
            <p:spPr bwMode="auto">
              <a:xfrm>
                <a:off x="3048" y="1197"/>
                <a:ext cx="3" cy="6"/>
              </a:xfrm>
              <a:custGeom>
                <a:avLst/>
                <a:gdLst>
                  <a:gd name="T0" fmla="*/ 0 w 7"/>
                  <a:gd name="T1" fmla="*/ 0 h 12"/>
                  <a:gd name="T2" fmla="*/ 0 w 7"/>
                  <a:gd name="T3" fmla="*/ 0 h 12"/>
                  <a:gd name="T4" fmla="*/ 0 w 7"/>
                  <a:gd name="T5" fmla="*/ 0 h 12"/>
                  <a:gd name="T6" fmla="*/ 0 w 7"/>
                  <a:gd name="T7" fmla="*/ 0 h 12"/>
                  <a:gd name="T8" fmla="*/ 0 w 7"/>
                  <a:gd name="T9" fmla="*/ 0 h 12"/>
                  <a:gd name="T10" fmla="*/ 0 w 7"/>
                  <a:gd name="T11" fmla="*/ 0 h 12"/>
                  <a:gd name="T12" fmla="*/ 0 w 7"/>
                  <a:gd name="T13" fmla="*/ 0 h 12"/>
                  <a:gd name="T14" fmla="*/ 0 w 7"/>
                  <a:gd name="T15" fmla="*/ 0 h 12"/>
                  <a:gd name="T16" fmla="*/ 0 w 7"/>
                  <a:gd name="T17" fmla="*/ 0 h 12"/>
                  <a:gd name="T18" fmla="*/ 0 w 7"/>
                  <a:gd name="T19" fmla="*/ 0 h 12"/>
                  <a:gd name="T20" fmla="*/ 0 w 7"/>
                  <a:gd name="T21" fmla="*/ 0 h 12"/>
                  <a:gd name="T22" fmla="*/ 0 w 7"/>
                  <a:gd name="T23" fmla="*/ 0 h 12"/>
                  <a:gd name="T24" fmla="*/ 0 w 7"/>
                  <a:gd name="T25" fmla="*/ 0 h 12"/>
                  <a:gd name="T26" fmla="*/ 0 w 7"/>
                  <a:gd name="T27" fmla="*/ 0 h 12"/>
                  <a:gd name="T28" fmla="*/ 0 w 7"/>
                  <a:gd name="T29" fmla="*/ 0 h 12"/>
                  <a:gd name="T30" fmla="*/ 0 w 7"/>
                  <a:gd name="T31" fmla="*/ 0 h 12"/>
                  <a:gd name="T32" fmla="*/ 0 w 7"/>
                  <a:gd name="T33" fmla="*/ 1 h 12"/>
                  <a:gd name="T34" fmla="*/ 0 w 7"/>
                  <a:gd name="T35" fmla="*/ 1 h 12"/>
                  <a:gd name="T36" fmla="*/ 0 w 7"/>
                  <a:gd name="T37" fmla="*/ 1 h 12"/>
                  <a:gd name="T38" fmla="*/ 0 w 7"/>
                  <a:gd name="T39" fmla="*/ 1 h 12"/>
                  <a:gd name="T40" fmla="*/ 0 w 7"/>
                  <a:gd name="T41" fmla="*/ 1 h 12"/>
                  <a:gd name="T42" fmla="*/ 0 w 7"/>
                  <a:gd name="T43" fmla="*/ 1 h 12"/>
                  <a:gd name="T44" fmla="*/ 0 w 7"/>
                  <a:gd name="T45" fmla="*/ 1 h 12"/>
                  <a:gd name="T46" fmla="*/ 0 w 7"/>
                  <a:gd name="T47" fmla="*/ 1 h 12"/>
                  <a:gd name="T48" fmla="*/ 0 w 7"/>
                  <a:gd name="T49" fmla="*/ 1 h 12"/>
                  <a:gd name="T50" fmla="*/ 0 w 7"/>
                  <a:gd name="T51" fmla="*/ 1 h 12"/>
                  <a:gd name="T52" fmla="*/ 0 w 7"/>
                  <a:gd name="T53" fmla="*/ 1 h 12"/>
                  <a:gd name="T54" fmla="*/ 0 w 7"/>
                  <a:gd name="T55" fmla="*/ 1 h 12"/>
                  <a:gd name="T56" fmla="*/ 0 w 7"/>
                  <a:gd name="T57" fmla="*/ 1 h 12"/>
                  <a:gd name="T58" fmla="*/ 0 w 7"/>
                  <a:gd name="T59" fmla="*/ 1 h 12"/>
                  <a:gd name="T60" fmla="*/ 0 w 7"/>
                  <a:gd name="T61" fmla="*/ 1 h 12"/>
                  <a:gd name="T62" fmla="*/ 0 w 7"/>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12"/>
                  <a:gd name="T98" fmla="*/ 7 w 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12">
                    <a:moveTo>
                      <a:pt x="7" y="7"/>
                    </a:moveTo>
                    <a:lnTo>
                      <a:pt x="4" y="0"/>
                    </a:lnTo>
                    <a:lnTo>
                      <a:pt x="0" y="0"/>
                    </a:lnTo>
                    <a:lnTo>
                      <a:pt x="0" y="7"/>
                    </a:lnTo>
                    <a:lnTo>
                      <a:pt x="0" y="8"/>
                    </a:lnTo>
                    <a:lnTo>
                      <a:pt x="4" y="12"/>
                    </a:lnTo>
                    <a:lnTo>
                      <a:pt x="4" y="8"/>
                    </a:lnTo>
                    <a:lnTo>
                      <a:pt x="4" y="7"/>
                    </a:lnTo>
                    <a:lnTo>
                      <a:pt x="7" y="7"/>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6" name="Freeform 164"/>
              <p:cNvSpPr>
                <a:spLocks/>
              </p:cNvSpPr>
              <p:nvPr/>
            </p:nvSpPr>
            <p:spPr bwMode="auto">
              <a:xfrm>
                <a:off x="3034" y="1173"/>
                <a:ext cx="34" cy="15"/>
              </a:xfrm>
              <a:custGeom>
                <a:avLst/>
                <a:gdLst>
                  <a:gd name="T0" fmla="*/ 1 w 67"/>
                  <a:gd name="T1" fmla="*/ 1 h 29"/>
                  <a:gd name="T2" fmla="*/ 1 w 67"/>
                  <a:gd name="T3" fmla="*/ 1 h 29"/>
                  <a:gd name="T4" fmla="*/ 1 w 67"/>
                  <a:gd name="T5" fmla="*/ 0 h 29"/>
                  <a:gd name="T6" fmla="*/ 1 w 67"/>
                  <a:gd name="T7" fmla="*/ 1 h 29"/>
                  <a:gd name="T8" fmla="*/ 1 w 67"/>
                  <a:gd name="T9" fmla="*/ 1 h 29"/>
                  <a:gd name="T10" fmla="*/ 0 w 67"/>
                  <a:gd name="T11" fmla="*/ 1 h 29"/>
                  <a:gd name="T12" fmla="*/ 1 w 67"/>
                  <a:gd name="T13" fmla="*/ 1 h 29"/>
                  <a:gd name="T14" fmla="*/ 1 w 67"/>
                  <a:gd name="T15" fmla="*/ 1 h 29"/>
                  <a:gd name="T16" fmla="*/ 1 w 67"/>
                  <a:gd name="T17" fmla="*/ 1 h 29"/>
                  <a:gd name="T18" fmla="*/ 1 w 67"/>
                  <a:gd name="T19" fmla="*/ 1 h 29"/>
                  <a:gd name="T20" fmla="*/ 1 w 67"/>
                  <a:gd name="T21" fmla="*/ 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29"/>
                  <a:gd name="T35" fmla="*/ 67 w 67"/>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29">
                    <a:moveTo>
                      <a:pt x="67" y="16"/>
                    </a:moveTo>
                    <a:lnTo>
                      <a:pt x="55" y="8"/>
                    </a:lnTo>
                    <a:lnTo>
                      <a:pt x="38" y="0"/>
                    </a:lnTo>
                    <a:lnTo>
                      <a:pt x="31" y="13"/>
                    </a:lnTo>
                    <a:lnTo>
                      <a:pt x="18" y="16"/>
                    </a:lnTo>
                    <a:lnTo>
                      <a:pt x="0" y="19"/>
                    </a:lnTo>
                    <a:lnTo>
                      <a:pt x="2" y="29"/>
                    </a:lnTo>
                    <a:lnTo>
                      <a:pt x="16" y="29"/>
                    </a:lnTo>
                    <a:lnTo>
                      <a:pt x="30" y="21"/>
                    </a:lnTo>
                    <a:lnTo>
                      <a:pt x="44" y="15"/>
                    </a:lnTo>
                    <a:lnTo>
                      <a:pt x="67" y="1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7" name="Freeform 165"/>
              <p:cNvSpPr>
                <a:spLocks/>
              </p:cNvSpPr>
              <p:nvPr/>
            </p:nvSpPr>
            <p:spPr bwMode="auto">
              <a:xfrm>
                <a:off x="2915" y="1138"/>
                <a:ext cx="8" cy="22"/>
              </a:xfrm>
              <a:custGeom>
                <a:avLst/>
                <a:gdLst>
                  <a:gd name="T0" fmla="*/ 0 w 18"/>
                  <a:gd name="T1" fmla="*/ 0 h 45"/>
                  <a:gd name="T2" fmla="*/ 0 w 18"/>
                  <a:gd name="T3" fmla="*/ 0 h 45"/>
                  <a:gd name="T4" fmla="*/ 0 w 18"/>
                  <a:gd name="T5" fmla="*/ 0 h 45"/>
                  <a:gd name="T6" fmla="*/ 0 w 18"/>
                  <a:gd name="T7" fmla="*/ 0 h 45"/>
                  <a:gd name="T8" fmla="*/ 0 w 18"/>
                  <a:gd name="T9" fmla="*/ 0 h 45"/>
                  <a:gd name="T10" fmla="*/ 0 w 18"/>
                  <a:gd name="T11" fmla="*/ 0 h 45"/>
                  <a:gd name="T12" fmla="*/ 0 60000 65536"/>
                  <a:gd name="T13" fmla="*/ 0 60000 65536"/>
                  <a:gd name="T14" fmla="*/ 0 60000 65536"/>
                  <a:gd name="T15" fmla="*/ 0 60000 65536"/>
                  <a:gd name="T16" fmla="*/ 0 60000 65536"/>
                  <a:gd name="T17" fmla="*/ 0 60000 65536"/>
                  <a:gd name="T18" fmla="*/ 0 w 18"/>
                  <a:gd name="T19" fmla="*/ 0 h 45"/>
                  <a:gd name="T20" fmla="*/ 18 w 18"/>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8" h="45">
                    <a:moveTo>
                      <a:pt x="3" y="0"/>
                    </a:moveTo>
                    <a:lnTo>
                      <a:pt x="0" y="19"/>
                    </a:lnTo>
                    <a:lnTo>
                      <a:pt x="1" y="38"/>
                    </a:lnTo>
                    <a:lnTo>
                      <a:pt x="11" y="45"/>
                    </a:lnTo>
                    <a:lnTo>
                      <a:pt x="18" y="32"/>
                    </a:lnTo>
                    <a:lnTo>
                      <a:pt x="3"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8" name="Freeform 166"/>
              <p:cNvSpPr>
                <a:spLocks/>
              </p:cNvSpPr>
              <p:nvPr/>
            </p:nvSpPr>
            <p:spPr bwMode="auto">
              <a:xfrm>
                <a:off x="2928" y="1144"/>
                <a:ext cx="54" cy="43"/>
              </a:xfrm>
              <a:custGeom>
                <a:avLst/>
                <a:gdLst>
                  <a:gd name="T0" fmla="*/ 0 w 108"/>
                  <a:gd name="T1" fmla="*/ 0 h 87"/>
                  <a:gd name="T2" fmla="*/ 1 w 108"/>
                  <a:gd name="T3" fmla="*/ 0 h 87"/>
                  <a:gd name="T4" fmla="*/ 1 w 108"/>
                  <a:gd name="T5" fmla="*/ 0 h 87"/>
                  <a:gd name="T6" fmla="*/ 1 w 108"/>
                  <a:gd name="T7" fmla="*/ 0 h 87"/>
                  <a:gd name="T8" fmla="*/ 1 w 108"/>
                  <a:gd name="T9" fmla="*/ 0 h 87"/>
                  <a:gd name="T10" fmla="*/ 1 w 108"/>
                  <a:gd name="T11" fmla="*/ 0 h 87"/>
                  <a:gd name="T12" fmla="*/ 1 w 108"/>
                  <a:gd name="T13" fmla="*/ 0 h 87"/>
                  <a:gd name="T14" fmla="*/ 1 w 108"/>
                  <a:gd name="T15" fmla="*/ 0 h 87"/>
                  <a:gd name="T16" fmla="*/ 1 w 108"/>
                  <a:gd name="T17" fmla="*/ 0 h 87"/>
                  <a:gd name="T18" fmla="*/ 1 w 108"/>
                  <a:gd name="T19" fmla="*/ 0 h 87"/>
                  <a:gd name="T20" fmla="*/ 1 w 108"/>
                  <a:gd name="T21" fmla="*/ 0 h 87"/>
                  <a:gd name="T22" fmla="*/ 1 w 108"/>
                  <a:gd name="T23" fmla="*/ 0 h 87"/>
                  <a:gd name="T24" fmla="*/ 1 w 108"/>
                  <a:gd name="T25" fmla="*/ 0 h 87"/>
                  <a:gd name="T26" fmla="*/ 1 w 108"/>
                  <a:gd name="T27" fmla="*/ 0 h 87"/>
                  <a:gd name="T28" fmla="*/ 1 w 108"/>
                  <a:gd name="T29" fmla="*/ 0 h 87"/>
                  <a:gd name="T30" fmla="*/ 1 w 108"/>
                  <a:gd name="T31" fmla="*/ 0 h 87"/>
                  <a:gd name="T32" fmla="*/ 1 w 108"/>
                  <a:gd name="T33" fmla="*/ 0 h 87"/>
                  <a:gd name="T34" fmla="*/ 1 w 108"/>
                  <a:gd name="T35" fmla="*/ 0 h 87"/>
                  <a:gd name="T36" fmla="*/ 1 w 108"/>
                  <a:gd name="T37" fmla="*/ 0 h 87"/>
                  <a:gd name="T38" fmla="*/ 1 w 108"/>
                  <a:gd name="T39" fmla="*/ 0 h 87"/>
                  <a:gd name="T40" fmla="*/ 1 w 108"/>
                  <a:gd name="T41" fmla="*/ 0 h 87"/>
                  <a:gd name="T42" fmla="*/ 1 w 108"/>
                  <a:gd name="T43" fmla="*/ 0 h 87"/>
                  <a:gd name="T44" fmla="*/ 1 w 108"/>
                  <a:gd name="T45" fmla="*/ 0 h 87"/>
                  <a:gd name="T46" fmla="*/ 1 w 108"/>
                  <a:gd name="T47" fmla="*/ 0 h 87"/>
                  <a:gd name="T48" fmla="*/ 1 w 108"/>
                  <a:gd name="T49" fmla="*/ 0 h 87"/>
                  <a:gd name="T50" fmla="*/ 1 w 108"/>
                  <a:gd name="T51" fmla="*/ 0 h 87"/>
                  <a:gd name="T52" fmla="*/ 0 w 108"/>
                  <a:gd name="T53" fmla="*/ 0 h 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8"/>
                  <a:gd name="T82" fmla="*/ 0 h 87"/>
                  <a:gd name="T83" fmla="*/ 108 w 108"/>
                  <a:gd name="T84" fmla="*/ 87 h 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8" h="87">
                    <a:moveTo>
                      <a:pt x="0" y="0"/>
                    </a:moveTo>
                    <a:lnTo>
                      <a:pt x="15" y="13"/>
                    </a:lnTo>
                    <a:lnTo>
                      <a:pt x="38" y="18"/>
                    </a:lnTo>
                    <a:lnTo>
                      <a:pt x="64" y="20"/>
                    </a:lnTo>
                    <a:lnTo>
                      <a:pt x="80" y="27"/>
                    </a:lnTo>
                    <a:lnTo>
                      <a:pt x="83" y="42"/>
                    </a:lnTo>
                    <a:lnTo>
                      <a:pt x="98" y="49"/>
                    </a:lnTo>
                    <a:lnTo>
                      <a:pt x="105" y="68"/>
                    </a:lnTo>
                    <a:lnTo>
                      <a:pt x="108" y="78"/>
                    </a:lnTo>
                    <a:lnTo>
                      <a:pt x="105" y="87"/>
                    </a:lnTo>
                    <a:lnTo>
                      <a:pt x="94" y="87"/>
                    </a:lnTo>
                    <a:lnTo>
                      <a:pt x="76" y="70"/>
                    </a:lnTo>
                    <a:lnTo>
                      <a:pt x="80" y="49"/>
                    </a:lnTo>
                    <a:lnTo>
                      <a:pt x="76" y="38"/>
                    </a:lnTo>
                    <a:lnTo>
                      <a:pt x="69" y="27"/>
                    </a:lnTo>
                    <a:lnTo>
                      <a:pt x="57" y="31"/>
                    </a:lnTo>
                    <a:lnTo>
                      <a:pt x="54" y="40"/>
                    </a:lnTo>
                    <a:lnTo>
                      <a:pt x="66" y="44"/>
                    </a:lnTo>
                    <a:lnTo>
                      <a:pt x="66" y="55"/>
                    </a:lnTo>
                    <a:lnTo>
                      <a:pt x="52" y="57"/>
                    </a:lnTo>
                    <a:lnTo>
                      <a:pt x="49" y="38"/>
                    </a:lnTo>
                    <a:lnTo>
                      <a:pt x="38" y="33"/>
                    </a:lnTo>
                    <a:lnTo>
                      <a:pt x="40" y="49"/>
                    </a:lnTo>
                    <a:lnTo>
                      <a:pt x="31" y="51"/>
                    </a:lnTo>
                    <a:lnTo>
                      <a:pt x="17" y="38"/>
                    </a:lnTo>
                    <a:lnTo>
                      <a:pt x="8" y="33"/>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89" name="Freeform 167"/>
              <p:cNvSpPr>
                <a:spLocks/>
              </p:cNvSpPr>
              <p:nvPr/>
            </p:nvSpPr>
            <p:spPr bwMode="auto">
              <a:xfrm>
                <a:off x="2860" y="1066"/>
                <a:ext cx="155" cy="108"/>
              </a:xfrm>
              <a:custGeom>
                <a:avLst/>
                <a:gdLst>
                  <a:gd name="T0" fmla="*/ 0 w 309"/>
                  <a:gd name="T1" fmla="*/ 1 h 215"/>
                  <a:gd name="T2" fmla="*/ 1 w 309"/>
                  <a:gd name="T3" fmla="*/ 1 h 215"/>
                  <a:gd name="T4" fmla="*/ 1 w 309"/>
                  <a:gd name="T5" fmla="*/ 0 h 215"/>
                  <a:gd name="T6" fmla="*/ 1 w 309"/>
                  <a:gd name="T7" fmla="*/ 1 h 215"/>
                  <a:gd name="T8" fmla="*/ 1 w 309"/>
                  <a:gd name="T9" fmla="*/ 1 h 215"/>
                  <a:gd name="T10" fmla="*/ 1 w 309"/>
                  <a:gd name="T11" fmla="*/ 1 h 215"/>
                  <a:gd name="T12" fmla="*/ 1 w 309"/>
                  <a:gd name="T13" fmla="*/ 1 h 215"/>
                  <a:gd name="T14" fmla="*/ 1 w 309"/>
                  <a:gd name="T15" fmla="*/ 1 h 215"/>
                  <a:gd name="T16" fmla="*/ 1 w 309"/>
                  <a:gd name="T17" fmla="*/ 1 h 215"/>
                  <a:gd name="T18" fmla="*/ 1 w 309"/>
                  <a:gd name="T19" fmla="*/ 1 h 215"/>
                  <a:gd name="T20" fmla="*/ 1 w 309"/>
                  <a:gd name="T21" fmla="*/ 1 h 215"/>
                  <a:gd name="T22" fmla="*/ 1 w 309"/>
                  <a:gd name="T23" fmla="*/ 1 h 215"/>
                  <a:gd name="T24" fmla="*/ 1 w 309"/>
                  <a:gd name="T25" fmla="*/ 1 h 215"/>
                  <a:gd name="T26" fmla="*/ 1 w 309"/>
                  <a:gd name="T27" fmla="*/ 1 h 215"/>
                  <a:gd name="T28" fmla="*/ 1 w 309"/>
                  <a:gd name="T29" fmla="*/ 1 h 215"/>
                  <a:gd name="T30" fmla="*/ 1 w 309"/>
                  <a:gd name="T31" fmla="*/ 1 h 215"/>
                  <a:gd name="T32" fmla="*/ 1 w 309"/>
                  <a:gd name="T33" fmla="*/ 1 h 215"/>
                  <a:gd name="T34" fmla="*/ 1 w 309"/>
                  <a:gd name="T35" fmla="*/ 1 h 215"/>
                  <a:gd name="T36" fmla="*/ 1 w 309"/>
                  <a:gd name="T37" fmla="*/ 1 h 215"/>
                  <a:gd name="T38" fmla="*/ 1 w 309"/>
                  <a:gd name="T39" fmla="*/ 1 h 215"/>
                  <a:gd name="T40" fmla="*/ 1 w 309"/>
                  <a:gd name="T41" fmla="*/ 1 h 215"/>
                  <a:gd name="T42" fmla="*/ 1 w 309"/>
                  <a:gd name="T43" fmla="*/ 1 h 215"/>
                  <a:gd name="T44" fmla="*/ 1 w 309"/>
                  <a:gd name="T45" fmla="*/ 1 h 215"/>
                  <a:gd name="T46" fmla="*/ 1 w 309"/>
                  <a:gd name="T47" fmla="*/ 1 h 215"/>
                  <a:gd name="T48" fmla="*/ 1 w 309"/>
                  <a:gd name="T49" fmla="*/ 1 h 215"/>
                  <a:gd name="T50" fmla="*/ 1 w 309"/>
                  <a:gd name="T51" fmla="*/ 1 h 215"/>
                  <a:gd name="T52" fmla="*/ 1 w 309"/>
                  <a:gd name="T53" fmla="*/ 1 h 215"/>
                  <a:gd name="T54" fmla="*/ 1 w 309"/>
                  <a:gd name="T55" fmla="*/ 1 h 215"/>
                  <a:gd name="T56" fmla="*/ 1 w 309"/>
                  <a:gd name="T57" fmla="*/ 1 h 215"/>
                  <a:gd name="T58" fmla="*/ 1 w 309"/>
                  <a:gd name="T59" fmla="*/ 1 h 215"/>
                  <a:gd name="T60" fmla="*/ 1 w 309"/>
                  <a:gd name="T61" fmla="*/ 1 h 215"/>
                  <a:gd name="T62" fmla="*/ 1 w 309"/>
                  <a:gd name="T63" fmla="*/ 1 h 215"/>
                  <a:gd name="T64" fmla="*/ 1 w 309"/>
                  <a:gd name="T65" fmla="*/ 1 h 215"/>
                  <a:gd name="T66" fmla="*/ 1 w 309"/>
                  <a:gd name="T67" fmla="*/ 1 h 215"/>
                  <a:gd name="T68" fmla="*/ 0 w 309"/>
                  <a:gd name="T69" fmla="*/ 1 h 215"/>
                  <a:gd name="T70" fmla="*/ 0 w 309"/>
                  <a:gd name="T71" fmla="*/ 1 h 2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
                  <a:gd name="T109" fmla="*/ 0 h 215"/>
                  <a:gd name="T110" fmla="*/ 309 w 309"/>
                  <a:gd name="T111" fmla="*/ 215 h 2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 h="215">
                    <a:moveTo>
                      <a:pt x="0" y="21"/>
                    </a:moveTo>
                    <a:lnTo>
                      <a:pt x="30" y="9"/>
                    </a:lnTo>
                    <a:lnTo>
                      <a:pt x="44" y="0"/>
                    </a:lnTo>
                    <a:lnTo>
                      <a:pt x="61" y="6"/>
                    </a:lnTo>
                    <a:lnTo>
                      <a:pt x="76" y="24"/>
                    </a:lnTo>
                    <a:lnTo>
                      <a:pt x="104" y="55"/>
                    </a:lnTo>
                    <a:lnTo>
                      <a:pt x="139" y="88"/>
                    </a:lnTo>
                    <a:lnTo>
                      <a:pt x="174" y="108"/>
                    </a:lnTo>
                    <a:lnTo>
                      <a:pt x="209" y="121"/>
                    </a:lnTo>
                    <a:lnTo>
                      <a:pt x="244" y="146"/>
                    </a:lnTo>
                    <a:lnTo>
                      <a:pt x="285" y="167"/>
                    </a:lnTo>
                    <a:lnTo>
                      <a:pt x="305" y="202"/>
                    </a:lnTo>
                    <a:lnTo>
                      <a:pt x="309" y="210"/>
                    </a:lnTo>
                    <a:lnTo>
                      <a:pt x="300" y="215"/>
                    </a:lnTo>
                    <a:lnTo>
                      <a:pt x="288" y="204"/>
                    </a:lnTo>
                    <a:lnTo>
                      <a:pt x="280" y="195"/>
                    </a:lnTo>
                    <a:lnTo>
                      <a:pt x="273" y="178"/>
                    </a:lnTo>
                    <a:lnTo>
                      <a:pt x="249" y="180"/>
                    </a:lnTo>
                    <a:lnTo>
                      <a:pt x="242" y="165"/>
                    </a:lnTo>
                    <a:lnTo>
                      <a:pt x="230" y="157"/>
                    </a:lnTo>
                    <a:lnTo>
                      <a:pt x="217" y="162"/>
                    </a:lnTo>
                    <a:lnTo>
                      <a:pt x="209" y="146"/>
                    </a:lnTo>
                    <a:lnTo>
                      <a:pt x="188" y="131"/>
                    </a:lnTo>
                    <a:lnTo>
                      <a:pt x="156" y="141"/>
                    </a:lnTo>
                    <a:lnTo>
                      <a:pt x="144" y="128"/>
                    </a:lnTo>
                    <a:lnTo>
                      <a:pt x="136" y="112"/>
                    </a:lnTo>
                    <a:lnTo>
                      <a:pt x="102" y="108"/>
                    </a:lnTo>
                    <a:lnTo>
                      <a:pt x="92" y="75"/>
                    </a:lnTo>
                    <a:lnTo>
                      <a:pt x="83" y="68"/>
                    </a:lnTo>
                    <a:lnTo>
                      <a:pt x="74" y="55"/>
                    </a:lnTo>
                    <a:lnTo>
                      <a:pt x="76" y="35"/>
                    </a:lnTo>
                    <a:lnTo>
                      <a:pt x="53" y="24"/>
                    </a:lnTo>
                    <a:lnTo>
                      <a:pt x="42" y="19"/>
                    </a:lnTo>
                    <a:lnTo>
                      <a:pt x="12" y="35"/>
                    </a:lnTo>
                    <a:lnTo>
                      <a:pt x="0" y="42"/>
                    </a:lnTo>
                    <a:lnTo>
                      <a:pt x="0" y="21"/>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0" name="Freeform 168"/>
              <p:cNvSpPr>
                <a:spLocks/>
              </p:cNvSpPr>
              <p:nvPr/>
            </p:nvSpPr>
            <p:spPr bwMode="auto">
              <a:xfrm>
                <a:off x="2815" y="1030"/>
                <a:ext cx="31" cy="23"/>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47"/>
                  <a:gd name="T32" fmla="*/ 63 w 63"/>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47">
                    <a:moveTo>
                      <a:pt x="12" y="2"/>
                    </a:moveTo>
                    <a:lnTo>
                      <a:pt x="1" y="8"/>
                    </a:lnTo>
                    <a:lnTo>
                      <a:pt x="0" y="18"/>
                    </a:lnTo>
                    <a:lnTo>
                      <a:pt x="36" y="23"/>
                    </a:lnTo>
                    <a:lnTo>
                      <a:pt x="59" y="26"/>
                    </a:lnTo>
                    <a:lnTo>
                      <a:pt x="63" y="38"/>
                    </a:lnTo>
                    <a:lnTo>
                      <a:pt x="44" y="47"/>
                    </a:lnTo>
                    <a:lnTo>
                      <a:pt x="25" y="42"/>
                    </a:lnTo>
                    <a:lnTo>
                      <a:pt x="27" y="0"/>
                    </a:lnTo>
                    <a:lnTo>
                      <a:pt x="12"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1" name="Freeform 169"/>
              <p:cNvSpPr>
                <a:spLocks/>
              </p:cNvSpPr>
              <p:nvPr/>
            </p:nvSpPr>
            <p:spPr bwMode="auto">
              <a:xfrm>
                <a:off x="2753" y="985"/>
                <a:ext cx="35" cy="21"/>
              </a:xfrm>
              <a:custGeom>
                <a:avLst/>
                <a:gdLst>
                  <a:gd name="T0" fmla="*/ 0 w 72"/>
                  <a:gd name="T1" fmla="*/ 1 h 41"/>
                  <a:gd name="T2" fmla="*/ 0 w 72"/>
                  <a:gd name="T3" fmla="*/ 0 h 41"/>
                  <a:gd name="T4" fmla="*/ 0 w 72"/>
                  <a:gd name="T5" fmla="*/ 1 h 41"/>
                  <a:gd name="T6" fmla="*/ 0 w 72"/>
                  <a:gd name="T7" fmla="*/ 1 h 41"/>
                  <a:gd name="T8" fmla="*/ 0 w 72"/>
                  <a:gd name="T9" fmla="*/ 1 h 41"/>
                  <a:gd name="T10" fmla="*/ 0 w 72"/>
                  <a:gd name="T11" fmla="*/ 1 h 41"/>
                  <a:gd name="T12" fmla="*/ 0 w 72"/>
                  <a:gd name="T13" fmla="*/ 1 h 41"/>
                  <a:gd name="T14" fmla="*/ 0 w 72"/>
                  <a:gd name="T15" fmla="*/ 1 h 41"/>
                  <a:gd name="T16" fmla="*/ 0 w 72"/>
                  <a:gd name="T17" fmla="*/ 1 h 41"/>
                  <a:gd name="T18" fmla="*/ 0 w 72"/>
                  <a:gd name="T19" fmla="*/ 1 h 41"/>
                  <a:gd name="T20" fmla="*/ 0 w 72"/>
                  <a:gd name="T21" fmla="*/ 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41"/>
                  <a:gd name="T35" fmla="*/ 72 w 7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41">
                    <a:moveTo>
                      <a:pt x="0" y="3"/>
                    </a:moveTo>
                    <a:lnTo>
                      <a:pt x="17" y="0"/>
                    </a:lnTo>
                    <a:lnTo>
                      <a:pt x="33" y="2"/>
                    </a:lnTo>
                    <a:lnTo>
                      <a:pt x="45" y="16"/>
                    </a:lnTo>
                    <a:lnTo>
                      <a:pt x="50" y="37"/>
                    </a:lnTo>
                    <a:lnTo>
                      <a:pt x="72" y="41"/>
                    </a:lnTo>
                    <a:lnTo>
                      <a:pt x="72" y="37"/>
                    </a:lnTo>
                    <a:lnTo>
                      <a:pt x="57" y="26"/>
                    </a:lnTo>
                    <a:lnTo>
                      <a:pt x="38" y="31"/>
                    </a:lnTo>
                    <a:lnTo>
                      <a:pt x="23" y="10"/>
                    </a:lnTo>
                    <a:lnTo>
                      <a:pt x="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2" name="Freeform 170"/>
              <p:cNvSpPr>
                <a:spLocks/>
              </p:cNvSpPr>
              <p:nvPr/>
            </p:nvSpPr>
            <p:spPr bwMode="auto">
              <a:xfrm>
                <a:off x="2688" y="969"/>
                <a:ext cx="5" cy="8"/>
              </a:xfrm>
              <a:custGeom>
                <a:avLst/>
                <a:gdLst>
                  <a:gd name="T0" fmla="*/ 1 w 10"/>
                  <a:gd name="T1" fmla="*/ 1 h 14"/>
                  <a:gd name="T2" fmla="*/ 1 w 10"/>
                  <a:gd name="T3" fmla="*/ 1 h 14"/>
                  <a:gd name="T4" fmla="*/ 1 w 10"/>
                  <a:gd name="T5" fmla="*/ 1 h 14"/>
                  <a:gd name="T6" fmla="*/ 1 w 10"/>
                  <a:gd name="T7" fmla="*/ 1 h 14"/>
                  <a:gd name="T8" fmla="*/ 1 w 10"/>
                  <a:gd name="T9" fmla="*/ 0 h 14"/>
                  <a:gd name="T10" fmla="*/ 1 w 10"/>
                  <a:gd name="T11" fmla="*/ 0 h 14"/>
                  <a:gd name="T12" fmla="*/ 1 w 10"/>
                  <a:gd name="T13" fmla="*/ 0 h 14"/>
                  <a:gd name="T14" fmla="*/ 1 w 10"/>
                  <a:gd name="T15" fmla="*/ 0 h 14"/>
                  <a:gd name="T16" fmla="*/ 0 w 10"/>
                  <a:gd name="T17" fmla="*/ 0 h 14"/>
                  <a:gd name="T18" fmla="*/ 0 w 10"/>
                  <a:gd name="T19" fmla="*/ 0 h 14"/>
                  <a:gd name="T20" fmla="*/ 0 w 10"/>
                  <a:gd name="T21" fmla="*/ 0 h 14"/>
                  <a:gd name="T22" fmla="*/ 0 w 10"/>
                  <a:gd name="T23" fmla="*/ 0 h 14"/>
                  <a:gd name="T24" fmla="*/ 0 w 10"/>
                  <a:gd name="T25" fmla="*/ 1 h 14"/>
                  <a:gd name="T26" fmla="*/ 0 w 10"/>
                  <a:gd name="T27" fmla="*/ 1 h 14"/>
                  <a:gd name="T28" fmla="*/ 0 w 10"/>
                  <a:gd name="T29" fmla="*/ 1 h 14"/>
                  <a:gd name="T30" fmla="*/ 0 w 10"/>
                  <a:gd name="T31" fmla="*/ 1 h 14"/>
                  <a:gd name="T32" fmla="*/ 0 w 10"/>
                  <a:gd name="T33" fmla="*/ 1 h 14"/>
                  <a:gd name="T34" fmla="*/ 0 w 10"/>
                  <a:gd name="T35" fmla="*/ 1 h 14"/>
                  <a:gd name="T36" fmla="*/ 0 w 10"/>
                  <a:gd name="T37" fmla="*/ 1 h 14"/>
                  <a:gd name="T38" fmla="*/ 0 w 10"/>
                  <a:gd name="T39" fmla="*/ 1 h 14"/>
                  <a:gd name="T40" fmla="*/ 0 w 10"/>
                  <a:gd name="T41" fmla="*/ 1 h 14"/>
                  <a:gd name="T42" fmla="*/ 0 w 10"/>
                  <a:gd name="T43" fmla="*/ 1 h 14"/>
                  <a:gd name="T44" fmla="*/ 0 w 10"/>
                  <a:gd name="T45" fmla="*/ 1 h 14"/>
                  <a:gd name="T46" fmla="*/ 0 w 10"/>
                  <a:gd name="T47" fmla="*/ 1 h 14"/>
                  <a:gd name="T48" fmla="*/ 1 w 10"/>
                  <a:gd name="T49" fmla="*/ 1 h 14"/>
                  <a:gd name="T50" fmla="*/ 1 w 10"/>
                  <a:gd name="T51" fmla="*/ 1 h 14"/>
                  <a:gd name="T52" fmla="*/ 1 w 10"/>
                  <a:gd name="T53" fmla="*/ 1 h 14"/>
                  <a:gd name="T54" fmla="*/ 1 w 10"/>
                  <a:gd name="T55" fmla="*/ 1 h 14"/>
                  <a:gd name="T56" fmla="*/ 1 w 10"/>
                  <a:gd name="T57" fmla="*/ 1 h 14"/>
                  <a:gd name="T58" fmla="*/ 1 w 10"/>
                  <a:gd name="T59" fmla="*/ 1 h 14"/>
                  <a:gd name="T60" fmla="*/ 1 w 10"/>
                  <a:gd name="T61" fmla="*/ 1 h 14"/>
                  <a:gd name="T62" fmla="*/ 1 w 10"/>
                  <a:gd name="T63" fmla="*/ 1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4"/>
                  <a:gd name="T98" fmla="*/ 10 w 10"/>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4">
                    <a:moveTo>
                      <a:pt x="10" y="6"/>
                    </a:moveTo>
                    <a:lnTo>
                      <a:pt x="7" y="1"/>
                    </a:lnTo>
                    <a:lnTo>
                      <a:pt x="5" y="0"/>
                    </a:lnTo>
                    <a:lnTo>
                      <a:pt x="0" y="0"/>
                    </a:lnTo>
                    <a:lnTo>
                      <a:pt x="0" y="1"/>
                    </a:lnTo>
                    <a:lnTo>
                      <a:pt x="0" y="6"/>
                    </a:lnTo>
                    <a:lnTo>
                      <a:pt x="0" y="11"/>
                    </a:lnTo>
                    <a:lnTo>
                      <a:pt x="5" y="14"/>
                    </a:lnTo>
                    <a:lnTo>
                      <a:pt x="5" y="11"/>
                    </a:lnTo>
                    <a:lnTo>
                      <a:pt x="7" y="11"/>
                    </a:lnTo>
                    <a:lnTo>
                      <a:pt x="7" y="6"/>
                    </a:lnTo>
                    <a:lnTo>
                      <a:pt x="10"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3" name="Freeform 171"/>
              <p:cNvSpPr>
                <a:spLocks/>
              </p:cNvSpPr>
              <p:nvPr/>
            </p:nvSpPr>
            <p:spPr bwMode="auto">
              <a:xfrm>
                <a:off x="2699" y="975"/>
                <a:ext cx="16" cy="16"/>
              </a:xfrm>
              <a:custGeom>
                <a:avLst/>
                <a:gdLst>
                  <a:gd name="T0" fmla="*/ 0 w 33"/>
                  <a:gd name="T1" fmla="*/ 1 h 31"/>
                  <a:gd name="T2" fmla="*/ 0 w 33"/>
                  <a:gd name="T3" fmla="*/ 0 h 31"/>
                  <a:gd name="T4" fmla="*/ 0 w 33"/>
                  <a:gd name="T5" fmla="*/ 1 h 31"/>
                  <a:gd name="T6" fmla="*/ 0 w 33"/>
                  <a:gd name="T7" fmla="*/ 1 h 31"/>
                  <a:gd name="T8" fmla="*/ 0 w 33"/>
                  <a:gd name="T9" fmla="*/ 1 h 31"/>
                  <a:gd name="T10" fmla="*/ 0 w 33"/>
                  <a:gd name="T11" fmla="*/ 1 h 31"/>
                  <a:gd name="T12" fmla="*/ 0 w 33"/>
                  <a:gd name="T13" fmla="*/ 1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0" y="3"/>
                    </a:moveTo>
                    <a:lnTo>
                      <a:pt x="12" y="0"/>
                    </a:lnTo>
                    <a:lnTo>
                      <a:pt x="15" y="11"/>
                    </a:lnTo>
                    <a:lnTo>
                      <a:pt x="32" y="18"/>
                    </a:lnTo>
                    <a:lnTo>
                      <a:pt x="33" y="31"/>
                    </a:lnTo>
                    <a:lnTo>
                      <a:pt x="12" y="24"/>
                    </a:lnTo>
                    <a:lnTo>
                      <a:pt x="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4" name="Freeform 172"/>
              <p:cNvSpPr>
                <a:spLocks/>
              </p:cNvSpPr>
              <p:nvPr/>
            </p:nvSpPr>
            <p:spPr bwMode="auto">
              <a:xfrm>
                <a:off x="2668" y="941"/>
                <a:ext cx="17" cy="22"/>
              </a:xfrm>
              <a:custGeom>
                <a:avLst/>
                <a:gdLst>
                  <a:gd name="T0" fmla="*/ 1 w 34"/>
                  <a:gd name="T1" fmla="*/ 0 h 45"/>
                  <a:gd name="T2" fmla="*/ 1 w 34"/>
                  <a:gd name="T3" fmla="*/ 0 h 45"/>
                  <a:gd name="T4" fmla="*/ 0 w 34"/>
                  <a:gd name="T5" fmla="*/ 0 h 45"/>
                  <a:gd name="T6" fmla="*/ 1 w 34"/>
                  <a:gd name="T7" fmla="*/ 0 h 45"/>
                  <a:gd name="T8" fmla="*/ 1 w 34"/>
                  <a:gd name="T9" fmla="*/ 0 h 45"/>
                  <a:gd name="T10" fmla="*/ 1 w 34"/>
                  <a:gd name="T11" fmla="*/ 0 h 45"/>
                  <a:gd name="T12" fmla="*/ 1 w 34"/>
                  <a:gd name="T13" fmla="*/ 0 h 45"/>
                  <a:gd name="T14" fmla="*/ 0 60000 65536"/>
                  <a:gd name="T15" fmla="*/ 0 60000 65536"/>
                  <a:gd name="T16" fmla="*/ 0 60000 65536"/>
                  <a:gd name="T17" fmla="*/ 0 60000 65536"/>
                  <a:gd name="T18" fmla="*/ 0 60000 65536"/>
                  <a:gd name="T19" fmla="*/ 0 60000 65536"/>
                  <a:gd name="T20" fmla="*/ 0 60000 65536"/>
                  <a:gd name="T21" fmla="*/ 0 w 34"/>
                  <a:gd name="T22" fmla="*/ 0 h 45"/>
                  <a:gd name="T23" fmla="*/ 34 w 3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5">
                    <a:moveTo>
                      <a:pt x="21" y="0"/>
                    </a:moveTo>
                    <a:lnTo>
                      <a:pt x="12" y="11"/>
                    </a:lnTo>
                    <a:lnTo>
                      <a:pt x="0" y="36"/>
                    </a:lnTo>
                    <a:lnTo>
                      <a:pt x="6" y="45"/>
                    </a:lnTo>
                    <a:lnTo>
                      <a:pt x="23" y="34"/>
                    </a:lnTo>
                    <a:lnTo>
                      <a:pt x="34" y="19"/>
                    </a:lnTo>
                    <a:lnTo>
                      <a:pt x="21"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5" name="Freeform 173"/>
              <p:cNvSpPr>
                <a:spLocks/>
              </p:cNvSpPr>
              <p:nvPr/>
            </p:nvSpPr>
            <p:spPr bwMode="auto">
              <a:xfrm>
                <a:off x="2636" y="927"/>
                <a:ext cx="24" cy="27"/>
              </a:xfrm>
              <a:custGeom>
                <a:avLst/>
                <a:gdLst>
                  <a:gd name="T0" fmla="*/ 0 w 49"/>
                  <a:gd name="T1" fmla="*/ 0 h 54"/>
                  <a:gd name="T2" fmla="*/ 0 w 49"/>
                  <a:gd name="T3" fmla="*/ 1 h 54"/>
                  <a:gd name="T4" fmla="*/ 0 w 49"/>
                  <a:gd name="T5" fmla="*/ 1 h 54"/>
                  <a:gd name="T6" fmla="*/ 0 w 49"/>
                  <a:gd name="T7" fmla="*/ 1 h 54"/>
                  <a:gd name="T8" fmla="*/ 0 w 49"/>
                  <a:gd name="T9" fmla="*/ 1 h 54"/>
                  <a:gd name="T10" fmla="*/ 0 w 49"/>
                  <a:gd name="T11" fmla="*/ 1 h 54"/>
                  <a:gd name="T12" fmla="*/ 0 w 49"/>
                  <a:gd name="T13" fmla="*/ 1 h 54"/>
                  <a:gd name="T14" fmla="*/ 0 w 49"/>
                  <a:gd name="T15" fmla="*/ 1 h 54"/>
                  <a:gd name="T16" fmla="*/ 0 w 49"/>
                  <a:gd name="T17" fmla="*/ 1 h 54"/>
                  <a:gd name="T18" fmla="*/ 0 w 49"/>
                  <a:gd name="T19" fmla="*/ 1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24" y="0"/>
                    </a:moveTo>
                    <a:lnTo>
                      <a:pt x="12" y="11"/>
                    </a:lnTo>
                    <a:lnTo>
                      <a:pt x="7" y="21"/>
                    </a:lnTo>
                    <a:lnTo>
                      <a:pt x="0" y="25"/>
                    </a:lnTo>
                    <a:lnTo>
                      <a:pt x="5" y="31"/>
                    </a:lnTo>
                    <a:lnTo>
                      <a:pt x="27" y="39"/>
                    </a:lnTo>
                    <a:lnTo>
                      <a:pt x="36" y="51"/>
                    </a:lnTo>
                    <a:lnTo>
                      <a:pt x="49" y="54"/>
                    </a:lnTo>
                    <a:lnTo>
                      <a:pt x="49" y="45"/>
                    </a:lnTo>
                    <a:lnTo>
                      <a:pt x="34" y="31"/>
                    </a:lnTo>
                    <a:lnTo>
                      <a:pt x="2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6" name="Freeform 174"/>
              <p:cNvSpPr>
                <a:spLocks/>
              </p:cNvSpPr>
              <p:nvPr/>
            </p:nvSpPr>
            <p:spPr bwMode="auto">
              <a:xfrm>
                <a:off x="2618" y="953"/>
                <a:ext cx="30" cy="17"/>
              </a:xfrm>
              <a:custGeom>
                <a:avLst/>
                <a:gdLst>
                  <a:gd name="T0" fmla="*/ 0 w 61"/>
                  <a:gd name="T1" fmla="*/ 0 h 35"/>
                  <a:gd name="T2" fmla="*/ 0 w 61"/>
                  <a:gd name="T3" fmla="*/ 0 h 35"/>
                  <a:gd name="T4" fmla="*/ 0 w 61"/>
                  <a:gd name="T5" fmla="*/ 0 h 35"/>
                  <a:gd name="T6" fmla="*/ 0 w 61"/>
                  <a:gd name="T7" fmla="*/ 0 h 35"/>
                  <a:gd name="T8" fmla="*/ 0 w 61"/>
                  <a:gd name="T9" fmla="*/ 0 h 35"/>
                  <a:gd name="T10" fmla="*/ 0 w 61"/>
                  <a:gd name="T11" fmla="*/ 0 h 35"/>
                  <a:gd name="T12" fmla="*/ 0 w 61"/>
                  <a:gd name="T13" fmla="*/ 0 h 35"/>
                  <a:gd name="T14" fmla="*/ 0 w 61"/>
                  <a:gd name="T15" fmla="*/ 0 h 35"/>
                  <a:gd name="T16" fmla="*/ 0 w 61"/>
                  <a:gd name="T17" fmla="*/ 0 h 35"/>
                  <a:gd name="T18" fmla="*/ 0 w 61"/>
                  <a:gd name="T19" fmla="*/ 0 h 35"/>
                  <a:gd name="T20" fmla="*/ 0 w 6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35"/>
                  <a:gd name="T35" fmla="*/ 61 w 61"/>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35">
                    <a:moveTo>
                      <a:pt x="5" y="0"/>
                    </a:moveTo>
                    <a:lnTo>
                      <a:pt x="0" y="7"/>
                    </a:lnTo>
                    <a:lnTo>
                      <a:pt x="13" y="26"/>
                    </a:lnTo>
                    <a:lnTo>
                      <a:pt x="30" y="22"/>
                    </a:lnTo>
                    <a:lnTo>
                      <a:pt x="44" y="24"/>
                    </a:lnTo>
                    <a:lnTo>
                      <a:pt x="54" y="35"/>
                    </a:lnTo>
                    <a:lnTo>
                      <a:pt x="61" y="27"/>
                    </a:lnTo>
                    <a:lnTo>
                      <a:pt x="52" y="16"/>
                    </a:lnTo>
                    <a:lnTo>
                      <a:pt x="26" y="6"/>
                    </a:lnTo>
                    <a:lnTo>
                      <a:pt x="5"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7" name="Freeform 175"/>
              <p:cNvSpPr>
                <a:spLocks/>
              </p:cNvSpPr>
              <p:nvPr/>
            </p:nvSpPr>
            <p:spPr bwMode="auto">
              <a:xfrm>
                <a:off x="2517" y="954"/>
                <a:ext cx="72" cy="47"/>
              </a:xfrm>
              <a:custGeom>
                <a:avLst/>
                <a:gdLst>
                  <a:gd name="T0" fmla="*/ 0 w 145"/>
                  <a:gd name="T1" fmla="*/ 0 h 94"/>
                  <a:gd name="T2" fmla="*/ 0 w 145"/>
                  <a:gd name="T3" fmla="*/ 1 h 94"/>
                  <a:gd name="T4" fmla="*/ 0 w 145"/>
                  <a:gd name="T5" fmla="*/ 1 h 94"/>
                  <a:gd name="T6" fmla="*/ 0 w 145"/>
                  <a:gd name="T7" fmla="*/ 1 h 94"/>
                  <a:gd name="T8" fmla="*/ 0 w 145"/>
                  <a:gd name="T9" fmla="*/ 1 h 94"/>
                  <a:gd name="T10" fmla="*/ 0 w 145"/>
                  <a:gd name="T11" fmla="*/ 1 h 94"/>
                  <a:gd name="T12" fmla="*/ 0 w 145"/>
                  <a:gd name="T13" fmla="*/ 1 h 94"/>
                  <a:gd name="T14" fmla="*/ 0 w 145"/>
                  <a:gd name="T15" fmla="*/ 1 h 94"/>
                  <a:gd name="T16" fmla="*/ 0 w 145"/>
                  <a:gd name="T17" fmla="*/ 1 h 94"/>
                  <a:gd name="T18" fmla="*/ 0 w 145"/>
                  <a:gd name="T19" fmla="*/ 1 h 94"/>
                  <a:gd name="T20" fmla="*/ 0 w 145"/>
                  <a:gd name="T21" fmla="*/ 1 h 94"/>
                  <a:gd name="T22" fmla="*/ 0 w 145"/>
                  <a:gd name="T23" fmla="*/ 1 h 94"/>
                  <a:gd name="T24" fmla="*/ 0 w 145"/>
                  <a:gd name="T25" fmla="*/ 1 h 94"/>
                  <a:gd name="T26" fmla="*/ 0 w 145"/>
                  <a:gd name="T27" fmla="*/ 1 h 94"/>
                  <a:gd name="T28" fmla="*/ 0 w 145"/>
                  <a:gd name="T29" fmla="*/ 1 h 94"/>
                  <a:gd name="T30" fmla="*/ 0 w 145"/>
                  <a:gd name="T31" fmla="*/ 1 h 94"/>
                  <a:gd name="T32" fmla="*/ 0 w 145"/>
                  <a:gd name="T33" fmla="*/ 1 h 94"/>
                  <a:gd name="T34" fmla="*/ 0 w 145"/>
                  <a:gd name="T35" fmla="*/ 1 h 94"/>
                  <a:gd name="T36" fmla="*/ 0 w 145"/>
                  <a:gd name="T37" fmla="*/ 1 h 94"/>
                  <a:gd name="T38" fmla="*/ 0 w 145"/>
                  <a:gd name="T39" fmla="*/ 1 h 94"/>
                  <a:gd name="T40" fmla="*/ 0 w 145"/>
                  <a:gd name="T41" fmla="*/ 1 h 94"/>
                  <a:gd name="T42" fmla="*/ 0 w 145"/>
                  <a:gd name="T43" fmla="*/ 1 h 94"/>
                  <a:gd name="T44" fmla="*/ 0 w 145"/>
                  <a:gd name="T45" fmla="*/ 1 h 94"/>
                  <a:gd name="T46" fmla="*/ 0 w 145"/>
                  <a:gd name="T47" fmla="*/ 1 h 94"/>
                  <a:gd name="T48" fmla="*/ 0 w 145"/>
                  <a:gd name="T49" fmla="*/ 1 h 94"/>
                  <a:gd name="T50" fmla="*/ 0 w 145"/>
                  <a:gd name="T51" fmla="*/ 1 h 94"/>
                  <a:gd name="T52" fmla="*/ 0 w 145"/>
                  <a:gd name="T53" fmla="*/ 1 h 94"/>
                  <a:gd name="T54" fmla="*/ 0 w 145"/>
                  <a:gd name="T55" fmla="*/ 1 h 94"/>
                  <a:gd name="T56" fmla="*/ 0 w 145"/>
                  <a:gd name="T57" fmla="*/ 1 h 94"/>
                  <a:gd name="T58" fmla="*/ 0 w 145"/>
                  <a:gd name="T59" fmla="*/ 1 h 94"/>
                  <a:gd name="T60" fmla="*/ 0 w 145"/>
                  <a:gd name="T61" fmla="*/ 0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5"/>
                  <a:gd name="T94" fmla="*/ 0 h 94"/>
                  <a:gd name="T95" fmla="*/ 145 w 145"/>
                  <a:gd name="T96" fmla="*/ 94 h 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5" h="94">
                    <a:moveTo>
                      <a:pt x="94" y="0"/>
                    </a:moveTo>
                    <a:lnTo>
                      <a:pt x="51" y="31"/>
                    </a:lnTo>
                    <a:lnTo>
                      <a:pt x="46" y="44"/>
                    </a:lnTo>
                    <a:lnTo>
                      <a:pt x="34" y="44"/>
                    </a:lnTo>
                    <a:lnTo>
                      <a:pt x="24" y="40"/>
                    </a:lnTo>
                    <a:lnTo>
                      <a:pt x="11" y="42"/>
                    </a:lnTo>
                    <a:lnTo>
                      <a:pt x="0" y="51"/>
                    </a:lnTo>
                    <a:lnTo>
                      <a:pt x="2" y="66"/>
                    </a:lnTo>
                    <a:lnTo>
                      <a:pt x="19" y="66"/>
                    </a:lnTo>
                    <a:lnTo>
                      <a:pt x="41" y="71"/>
                    </a:lnTo>
                    <a:lnTo>
                      <a:pt x="71" y="76"/>
                    </a:lnTo>
                    <a:lnTo>
                      <a:pt x="83" y="78"/>
                    </a:lnTo>
                    <a:lnTo>
                      <a:pt x="89" y="91"/>
                    </a:lnTo>
                    <a:lnTo>
                      <a:pt x="95" y="94"/>
                    </a:lnTo>
                    <a:lnTo>
                      <a:pt x="99" y="73"/>
                    </a:lnTo>
                    <a:lnTo>
                      <a:pt x="114" y="73"/>
                    </a:lnTo>
                    <a:lnTo>
                      <a:pt x="122" y="65"/>
                    </a:lnTo>
                    <a:lnTo>
                      <a:pt x="119" y="49"/>
                    </a:lnTo>
                    <a:lnTo>
                      <a:pt x="129" y="42"/>
                    </a:lnTo>
                    <a:lnTo>
                      <a:pt x="143" y="37"/>
                    </a:lnTo>
                    <a:lnTo>
                      <a:pt x="143" y="27"/>
                    </a:lnTo>
                    <a:lnTo>
                      <a:pt x="145" y="16"/>
                    </a:lnTo>
                    <a:lnTo>
                      <a:pt x="124" y="16"/>
                    </a:lnTo>
                    <a:lnTo>
                      <a:pt x="113" y="23"/>
                    </a:lnTo>
                    <a:lnTo>
                      <a:pt x="111" y="36"/>
                    </a:lnTo>
                    <a:lnTo>
                      <a:pt x="106" y="53"/>
                    </a:lnTo>
                    <a:lnTo>
                      <a:pt x="97" y="58"/>
                    </a:lnTo>
                    <a:lnTo>
                      <a:pt x="85" y="40"/>
                    </a:lnTo>
                    <a:lnTo>
                      <a:pt x="106" y="31"/>
                    </a:lnTo>
                    <a:lnTo>
                      <a:pt x="9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8" name="Freeform 176"/>
              <p:cNvSpPr>
                <a:spLocks/>
              </p:cNvSpPr>
              <p:nvPr/>
            </p:nvSpPr>
            <p:spPr bwMode="auto">
              <a:xfrm>
                <a:off x="2572" y="945"/>
                <a:ext cx="27" cy="17"/>
              </a:xfrm>
              <a:custGeom>
                <a:avLst/>
                <a:gdLst>
                  <a:gd name="T0" fmla="*/ 1 w 54"/>
                  <a:gd name="T1" fmla="*/ 0 h 34"/>
                  <a:gd name="T2" fmla="*/ 1 w 54"/>
                  <a:gd name="T3" fmla="*/ 1 h 34"/>
                  <a:gd name="T4" fmla="*/ 1 w 54"/>
                  <a:gd name="T5" fmla="*/ 1 h 34"/>
                  <a:gd name="T6" fmla="*/ 1 w 54"/>
                  <a:gd name="T7" fmla="*/ 1 h 34"/>
                  <a:gd name="T8" fmla="*/ 1 w 54"/>
                  <a:gd name="T9" fmla="*/ 1 h 34"/>
                  <a:gd name="T10" fmla="*/ 1 w 54"/>
                  <a:gd name="T11" fmla="*/ 1 h 34"/>
                  <a:gd name="T12" fmla="*/ 0 w 54"/>
                  <a:gd name="T13" fmla="*/ 1 h 34"/>
                  <a:gd name="T14" fmla="*/ 1 w 54"/>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34"/>
                  <a:gd name="T26" fmla="*/ 54 w 5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34">
                    <a:moveTo>
                      <a:pt x="2" y="0"/>
                    </a:moveTo>
                    <a:lnTo>
                      <a:pt x="34" y="9"/>
                    </a:lnTo>
                    <a:lnTo>
                      <a:pt x="54" y="11"/>
                    </a:lnTo>
                    <a:lnTo>
                      <a:pt x="53" y="34"/>
                    </a:lnTo>
                    <a:lnTo>
                      <a:pt x="36" y="34"/>
                    </a:lnTo>
                    <a:lnTo>
                      <a:pt x="25" y="26"/>
                    </a:lnTo>
                    <a:lnTo>
                      <a:pt x="0" y="28"/>
                    </a:lnTo>
                    <a:lnTo>
                      <a:pt x="2"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399" name="Freeform 177"/>
              <p:cNvSpPr>
                <a:spLocks/>
              </p:cNvSpPr>
              <p:nvPr/>
            </p:nvSpPr>
            <p:spPr bwMode="auto">
              <a:xfrm>
                <a:off x="2594" y="923"/>
                <a:ext cx="24" cy="26"/>
              </a:xfrm>
              <a:custGeom>
                <a:avLst/>
                <a:gdLst>
                  <a:gd name="T0" fmla="*/ 0 w 49"/>
                  <a:gd name="T1" fmla="*/ 0 h 53"/>
                  <a:gd name="T2" fmla="*/ 0 w 49"/>
                  <a:gd name="T3" fmla="*/ 0 h 53"/>
                  <a:gd name="T4" fmla="*/ 0 w 49"/>
                  <a:gd name="T5" fmla="*/ 0 h 53"/>
                  <a:gd name="T6" fmla="*/ 0 w 49"/>
                  <a:gd name="T7" fmla="*/ 0 h 53"/>
                  <a:gd name="T8" fmla="*/ 0 w 49"/>
                  <a:gd name="T9" fmla="*/ 0 h 53"/>
                  <a:gd name="T10" fmla="*/ 0 w 49"/>
                  <a:gd name="T11" fmla="*/ 0 h 53"/>
                  <a:gd name="T12" fmla="*/ 0 w 49"/>
                  <a:gd name="T13" fmla="*/ 0 h 53"/>
                  <a:gd name="T14" fmla="*/ 0 w 49"/>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53"/>
                  <a:gd name="T26" fmla="*/ 49 w 49"/>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53">
                    <a:moveTo>
                      <a:pt x="42" y="0"/>
                    </a:moveTo>
                    <a:lnTo>
                      <a:pt x="14" y="12"/>
                    </a:lnTo>
                    <a:lnTo>
                      <a:pt x="4" y="25"/>
                    </a:lnTo>
                    <a:lnTo>
                      <a:pt x="0" y="39"/>
                    </a:lnTo>
                    <a:lnTo>
                      <a:pt x="12" y="53"/>
                    </a:lnTo>
                    <a:lnTo>
                      <a:pt x="22" y="36"/>
                    </a:lnTo>
                    <a:lnTo>
                      <a:pt x="49" y="18"/>
                    </a:lnTo>
                    <a:lnTo>
                      <a:pt x="42"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0" name="Freeform 178"/>
              <p:cNvSpPr>
                <a:spLocks/>
              </p:cNvSpPr>
              <p:nvPr/>
            </p:nvSpPr>
            <p:spPr bwMode="auto">
              <a:xfrm>
                <a:off x="2580" y="905"/>
                <a:ext cx="11" cy="15"/>
              </a:xfrm>
              <a:custGeom>
                <a:avLst/>
                <a:gdLst>
                  <a:gd name="T0" fmla="*/ 1 w 22"/>
                  <a:gd name="T1" fmla="*/ 0 h 32"/>
                  <a:gd name="T2" fmla="*/ 0 w 22"/>
                  <a:gd name="T3" fmla="*/ 0 h 32"/>
                  <a:gd name="T4" fmla="*/ 1 w 22"/>
                  <a:gd name="T5" fmla="*/ 0 h 32"/>
                  <a:gd name="T6" fmla="*/ 1 w 22"/>
                  <a:gd name="T7" fmla="*/ 0 h 32"/>
                  <a:gd name="T8" fmla="*/ 1 w 22"/>
                  <a:gd name="T9" fmla="*/ 0 h 32"/>
                  <a:gd name="T10" fmla="*/ 1 w 22"/>
                  <a:gd name="T11" fmla="*/ 0 h 32"/>
                  <a:gd name="T12" fmla="*/ 1 w 22"/>
                  <a:gd name="T13" fmla="*/ 0 h 32"/>
                  <a:gd name="T14" fmla="*/ 0 60000 65536"/>
                  <a:gd name="T15" fmla="*/ 0 60000 65536"/>
                  <a:gd name="T16" fmla="*/ 0 60000 65536"/>
                  <a:gd name="T17" fmla="*/ 0 60000 65536"/>
                  <a:gd name="T18" fmla="*/ 0 60000 65536"/>
                  <a:gd name="T19" fmla="*/ 0 60000 65536"/>
                  <a:gd name="T20" fmla="*/ 0 60000 65536"/>
                  <a:gd name="T21" fmla="*/ 0 w 22"/>
                  <a:gd name="T22" fmla="*/ 0 h 32"/>
                  <a:gd name="T23" fmla="*/ 22 w 2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2">
                    <a:moveTo>
                      <a:pt x="10" y="0"/>
                    </a:moveTo>
                    <a:lnTo>
                      <a:pt x="0" y="9"/>
                    </a:lnTo>
                    <a:lnTo>
                      <a:pt x="5" y="28"/>
                    </a:lnTo>
                    <a:lnTo>
                      <a:pt x="22" y="32"/>
                    </a:lnTo>
                    <a:lnTo>
                      <a:pt x="22" y="21"/>
                    </a:lnTo>
                    <a:lnTo>
                      <a:pt x="13" y="19"/>
                    </a:lnTo>
                    <a:lnTo>
                      <a:pt x="1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1" name="Freeform 179"/>
              <p:cNvSpPr>
                <a:spLocks/>
              </p:cNvSpPr>
              <p:nvPr/>
            </p:nvSpPr>
            <p:spPr bwMode="auto">
              <a:xfrm>
                <a:off x="2530" y="889"/>
                <a:ext cx="22" cy="16"/>
              </a:xfrm>
              <a:custGeom>
                <a:avLst/>
                <a:gdLst>
                  <a:gd name="T0" fmla="*/ 1 w 44"/>
                  <a:gd name="T1" fmla="*/ 0 h 32"/>
                  <a:gd name="T2" fmla="*/ 1 w 44"/>
                  <a:gd name="T3" fmla="*/ 1 h 32"/>
                  <a:gd name="T4" fmla="*/ 0 w 44"/>
                  <a:gd name="T5" fmla="*/ 1 h 32"/>
                  <a:gd name="T6" fmla="*/ 1 w 44"/>
                  <a:gd name="T7" fmla="*/ 1 h 32"/>
                  <a:gd name="T8" fmla="*/ 1 w 44"/>
                  <a:gd name="T9" fmla="*/ 1 h 32"/>
                  <a:gd name="T10" fmla="*/ 1 w 44"/>
                  <a:gd name="T11" fmla="*/ 0 h 32"/>
                  <a:gd name="T12" fmla="*/ 0 60000 65536"/>
                  <a:gd name="T13" fmla="*/ 0 60000 65536"/>
                  <a:gd name="T14" fmla="*/ 0 60000 65536"/>
                  <a:gd name="T15" fmla="*/ 0 60000 65536"/>
                  <a:gd name="T16" fmla="*/ 0 60000 65536"/>
                  <a:gd name="T17" fmla="*/ 0 60000 65536"/>
                  <a:gd name="T18" fmla="*/ 0 w 44"/>
                  <a:gd name="T19" fmla="*/ 0 h 32"/>
                  <a:gd name="T20" fmla="*/ 44 w 4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4" h="32">
                    <a:moveTo>
                      <a:pt x="44" y="0"/>
                    </a:moveTo>
                    <a:lnTo>
                      <a:pt x="24" y="9"/>
                    </a:lnTo>
                    <a:lnTo>
                      <a:pt x="0" y="24"/>
                    </a:lnTo>
                    <a:lnTo>
                      <a:pt x="5" y="32"/>
                    </a:lnTo>
                    <a:lnTo>
                      <a:pt x="24" y="24"/>
                    </a:lnTo>
                    <a:lnTo>
                      <a:pt x="4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2" name="Freeform 180"/>
              <p:cNvSpPr>
                <a:spLocks/>
              </p:cNvSpPr>
              <p:nvPr/>
            </p:nvSpPr>
            <p:spPr bwMode="auto">
              <a:xfrm>
                <a:off x="2464" y="881"/>
                <a:ext cx="38" cy="18"/>
              </a:xfrm>
              <a:custGeom>
                <a:avLst/>
                <a:gdLst>
                  <a:gd name="T0" fmla="*/ 1 w 76"/>
                  <a:gd name="T1" fmla="*/ 0 h 36"/>
                  <a:gd name="T2" fmla="*/ 1 w 76"/>
                  <a:gd name="T3" fmla="*/ 1 h 36"/>
                  <a:gd name="T4" fmla="*/ 1 w 76"/>
                  <a:gd name="T5" fmla="*/ 1 h 36"/>
                  <a:gd name="T6" fmla="*/ 1 w 76"/>
                  <a:gd name="T7" fmla="*/ 1 h 36"/>
                  <a:gd name="T8" fmla="*/ 0 w 76"/>
                  <a:gd name="T9" fmla="*/ 1 h 36"/>
                  <a:gd name="T10" fmla="*/ 1 w 76"/>
                  <a:gd name="T11" fmla="*/ 1 h 36"/>
                  <a:gd name="T12" fmla="*/ 1 w 76"/>
                  <a:gd name="T13" fmla="*/ 1 h 36"/>
                  <a:gd name="T14" fmla="*/ 1 w 76"/>
                  <a:gd name="T15" fmla="*/ 1 h 36"/>
                  <a:gd name="T16" fmla="*/ 1 w 76"/>
                  <a:gd name="T17" fmla="*/ 1 h 36"/>
                  <a:gd name="T18" fmla="*/ 1 w 76"/>
                  <a:gd name="T19" fmla="*/ 1 h 36"/>
                  <a:gd name="T20" fmla="*/ 1 w 76"/>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36"/>
                  <a:gd name="T35" fmla="*/ 76 w 76"/>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36">
                    <a:moveTo>
                      <a:pt x="54" y="0"/>
                    </a:moveTo>
                    <a:lnTo>
                      <a:pt x="44" y="8"/>
                    </a:lnTo>
                    <a:lnTo>
                      <a:pt x="18" y="9"/>
                    </a:lnTo>
                    <a:lnTo>
                      <a:pt x="1" y="13"/>
                    </a:lnTo>
                    <a:lnTo>
                      <a:pt x="0" y="30"/>
                    </a:lnTo>
                    <a:lnTo>
                      <a:pt x="6" y="36"/>
                    </a:lnTo>
                    <a:lnTo>
                      <a:pt x="28" y="26"/>
                    </a:lnTo>
                    <a:lnTo>
                      <a:pt x="45" y="19"/>
                    </a:lnTo>
                    <a:lnTo>
                      <a:pt x="66" y="17"/>
                    </a:lnTo>
                    <a:lnTo>
                      <a:pt x="76" y="9"/>
                    </a:lnTo>
                    <a:lnTo>
                      <a:pt x="5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3" name="Freeform 181"/>
              <p:cNvSpPr>
                <a:spLocks/>
              </p:cNvSpPr>
              <p:nvPr/>
            </p:nvSpPr>
            <p:spPr bwMode="auto">
              <a:xfrm>
                <a:off x="2472" y="840"/>
                <a:ext cx="8" cy="11"/>
              </a:xfrm>
              <a:custGeom>
                <a:avLst/>
                <a:gdLst>
                  <a:gd name="T0" fmla="*/ 1 w 16"/>
                  <a:gd name="T1" fmla="*/ 0 h 23"/>
                  <a:gd name="T2" fmla="*/ 0 w 16"/>
                  <a:gd name="T3" fmla="*/ 0 h 23"/>
                  <a:gd name="T4" fmla="*/ 1 w 16"/>
                  <a:gd name="T5" fmla="*/ 0 h 23"/>
                  <a:gd name="T6" fmla="*/ 1 w 16"/>
                  <a:gd name="T7" fmla="*/ 0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3" y="0"/>
                    </a:moveTo>
                    <a:lnTo>
                      <a:pt x="0" y="13"/>
                    </a:lnTo>
                    <a:lnTo>
                      <a:pt x="5" y="23"/>
                    </a:lnTo>
                    <a:lnTo>
                      <a:pt x="16" y="23"/>
                    </a:lnTo>
                    <a:lnTo>
                      <a:pt x="3"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4" name="Freeform 182"/>
              <p:cNvSpPr>
                <a:spLocks/>
              </p:cNvSpPr>
              <p:nvPr/>
            </p:nvSpPr>
            <p:spPr bwMode="auto">
              <a:xfrm>
                <a:off x="2441" y="858"/>
                <a:ext cx="10" cy="23"/>
              </a:xfrm>
              <a:custGeom>
                <a:avLst/>
                <a:gdLst>
                  <a:gd name="T0" fmla="*/ 1 w 20"/>
                  <a:gd name="T1" fmla="*/ 0 h 47"/>
                  <a:gd name="T2" fmla="*/ 0 w 20"/>
                  <a:gd name="T3" fmla="*/ 0 h 47"/>
                  <a:gd name="T4" fmla="*/ 1 w 20"/>
                  <a:gd name="T5" fmla="*/ 0 h 47"/>
                  <a:gd name="T6" fmla="*/ 1 w 20"/>
                  <a:gd name="T7" fmla="*/ 0 h 47"/>
                  <a:gd name="T8" fmla="*/ 1 w 20"/>
                  <a:gd name="T9" fmla="*/ 0 h 47"/>
                  <a:gd name="T10" fmla="*/ 1 w 20"/>
                  <a:gd name="T11" fmla="*/ 0 h 47"/>
                  <a:gd name="T12" fmla="*/ 0 60000 65536"/>
                  <a:gd name="T13" fmla="*/ 0 60000 65536"/>
                  <a:gd name="T14" fmla="*/ 0 60000 65536"/>
                  <a:gd name="T15" fmla="*/ 0 60000 65536"/>
                  <a:gd name="T16" fmla="*/ 0 60000 65536"/>
                  <a:gd name="T17" fmla="*/ 0 60000 65536"/>
                  <a:gd name="T18" fmla="*/ 0 w 20"/>
                  <a:gd name="T19" fmla="*/ 0 h 47"/>
                  <a:gd name="T20" fmla="*/ 20 w 20"/>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0" h="47">
                    <a:moveTo>
                      <a:pt x="15" y="0"/>
                    </a:moveTo>
                    <a:lnTo>
                      <a:pt x="0" y="30"/>
                    </a:lnTo>
                    <a:lnTo>
                      <a:pt x="13" y="47"/>
                    </a:lnTo>
                    <a:lnTo>
                      <a:pt x="20" y="34"/>
                    </a:lnTo>
                    <a:lnTo>
                      <a:pt x="15"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5" name="Freeform 183"/>
              <p:cNvSpPr>
                <a:spLocks/>
              </p:cNvSpPr>
              <p:nvPr/>
            </p:nvSpPr>
            <p:spPr bwMode="auto">
              <a:xfrm>
                <a:off x="2402" y="864"/>
                <a:ext cx="31" cy="15"/>
              </a:xfrm>
              <a:custGeom>
                <a:avLst/>
                <a:gdLst>
                  <a:gd name="T0" fmla="*/ 1 w 61"/>
                  <a:gd name="T1" fmla="*/ 0 h 30"/>
                  <a:gd name="T2" fmla="*/ 0 w 61"/>
                  <a:gd name="T3" fmla="*/ 1 h 30"/>
                  <a:gd name="T4" fmla="*/ 1 w 61"/>
                  <a:gd name="T5" fmla="*/ 1 h 30"/>
                  <a:gd name="T6" fmla="*/ 1 w 61"/>
                  <a:gd name="T7" fmla="*/ 1 h 30"/>
                  <a:gd name="T8" fmla="*/ 1 w 61"/>
                  <a:gd name="T9" fmla="*/ 1 h 30"/>
                  <a:gd name="T10" fmla="*/ 1 w 61"/>
                  <a:gd name="T11" fmla="*/ 1 h 30"/>
                  <a:gd name="T12" fmla="*/ 1 w 61"/>
                  <a:gd name="T13" fmla="*/ 1 h 30"/>
                  <a:gd name="T14" fmla="*/ 1 w 61"/>
                  <a:gd name="T15" fmla="*/ 1 h 30"/>
                  <a:gd name="T16" fmla="*/ 1 w 61"/>
                  <a:gd name="T17" fmla="*/ 1 h 30"/>
                  <a:gd name="T18" fmla="*/ 1 w 61"/>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0"/>
                  <a:gd name="T32" fmla="*/ 61 w 61"/>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0">
                    <a:moveTo>
                      <a:pt x="14" y="0"/>
                    </a:moveTo>
                    <a:lnTo>
                      <a:pt x="0" y="4"/>
                    </a:lnTo>
                    <a:lnTo>
                      <a:pt x="2" y="19"/>
                    </a:lnTo>
                    <a:lnTo>
                      <a:pt x="9" y="30"/>
                    </a:lnTo>
                    <a:lnTo>
                      <a:pt x="24" y="13"/>
                    </a:lnTo>
                    <a:lnTo>
                      <a:pt x="42" y="23"/>
                    </a:lnTo>
                    <a:lnTo>
                      <a:pt x="61" y="24"/>
                    </a:lnTo>
                    <a:lnTo>
                      <a:pt x="61" y="16"/>
                    </a:lnTo>
                    <a:lnTo>
                      <a:pt x="37" y="6"/>
                    </a:lnTo>
                    <a:lnTo>
                      <a:pt x="14"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6" name="Freeform 184"/>
              <p:cNvSpPr>
                <a:spLocks/>
              </p:cNvSpPr>
              <p:nvPr/>
            </p:nvSpPr>
            <p:spPr bwMode="auto">
              <a:xfrm>
                <a:off x="2376" y="891"/>
                <a:ext cx="16" cy="5"/>
              </a:xfrm>
              <a:custGeom>
                <a:avLst/>
                <a:gdLst>
                  <a:gd name="T0" fmla="*/ 1 w 31"/>
                  <a:gd name="T1" fmla="*/ 0 h 9"/>
                  <a:gd name="T2" fmla="*/ 0 w 31"/>
                  <a:gd name="T3" fmla="*/ 1 h 9"/>
                  <a:gd name="T4" fmla="*/ 1 w 31"/>
                  <a:gd name="T5" fmla="*/ 1 h 9"/>
                  <a:gd name="T6" fmla="*/ 1 w 31"/>
                  <a:gd name="T7" fmla="*/ 1 h 9"/>
                  <a:gd name="T8" fmla="*/ 1 w 31"/>
                  <a:gd name="T9" fmla="*/ 1 h 9"/>
                  <a:gd name="T10" fmla="*/ 1 w 31"/>
                  <a:gd name="T11" fmla="*/ 0 h 9"/>
                  <a:gd name="T12" fmla="*/ 0 60000 65536"/>
                  <a:gd name="T13" fmla="*/ 0 60000 65536"/>
                  <a:gd name="T14" fmla="*/ 0 60000 65536"/>
                  <a:gd name="T15" fmla="*/ 0 60000 65536"/>
                  <a:gd name="T16" fmla="*/ 0 60000 65536"/>
                  <a:gd name="T17" fmla="*/ 0 60000 65536"/>
                  <a:gd name="T18" fmla="*/ 0 w 31"/>
                  <a:gd name="T19" fmla="*/ 0 h 9"/>
                  <a:gd name="T20" fmla="*/ 31 w 31"/>
                  <a:gd name="T21" fmla="*/ 9 h 9"/>
                </a:gdLst>
                <a:ahLst/>
                <a:cxnLst>
                  <a:cxn ang="T12">
                    <a:pos x="T0" y="T1"/>
                  </a:cxn>
                  <a:cxn ang="T13">
                    <a:pos x="T2" y="T3"/>
                  </a:cxn>
                  <a:cxn ang="T14">
                    <a:pos x="T4" y="T5"/>
                  </a:cxn>
                  <a:cxn ang="T15">
                    <a:pos x="T6" y="T7"/>
                  </a:cxn>
                  <a:cxn ang="T16">
                    <a:pos x="T8" y="T9"/>
                  </a:cxn>
                  <a:cxn ang="T17">
                    <a:pos x="T10" y="T11"/>
                  </a:cxn>
                </a:cxnLst>
                <a:rect l="T18" t="T19" r="T20" b="T21"/>
                <a:pathLst>
                  <a:path w="31" h="9">
                    <a:moveTo>
                      <a:pt x="6" y="0"/>
                    </a:moveTo>
                    <a:lnTo>
                      <a:pt x="0" y="3"/>
                    </a:lnTo>
                    <a:lnTo>
                      <a:pt x="8" y="9"/>
                    </a:lnTo>
                    <a:lnTo>
                      <a:pt x="25" y="9"/>
                    </a:lnTo>
                    <a:lnTo>
                      <a:pt x="31" y="5"/>
                    </a:lnTo>
                    <a:lnTo>
                      <a:pt x="6"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7" name="Freeform 185"/>
              <p:cNvSpPr>
                <a:spLocks/>
              </p:cNvSpPr>
              <p:nvPr/>
            </p:nvSpPr>
            <p:spPr bwMode="auto">
              <a:xfrm>
                <a:off x="2383" y="850"/>
                <a:ext cx="12" cy="16"/>
              </a:xfrm>
              <a:custGeom>
                <a:avLst/>
                <a:gdLst>
                  <a:gd name="T0" fmla="*/ 0 w 26"/>
                  <a:gd name="T1" fmla="*/ 0 h 32"/>
                  <a:gd name="T2" fmla="*/ 0 w 26"/>
                  <a:gd name="T3" fmla="*/ 1 h 32"/>
                  <a:gd name="T4" fmla="*/ 0 w 26"/>
                  <a:gd name="T5" fmla="*/ 1 h 32"/>
                  <a:gd name="T6" fmla="*/ 0 w 26"/>
                  <a:gd name="T7" fmla="*/ 1 h 32"/>
                  <a:gd name="T8" fmla="*/ 0 w 26"/>
                  <a:gd name="T9" fmla="*/ 1 h 32"/>
                  <a:gd name="T10" fmla="*/ 0 w 26"/>
                  <a:gd name="T11" fmla="*/ 1 h 32"/>
                  <a:gd name="T12" fmla="*/ 0 w 26"/>
                  <a:gd name="T13" fmla="*/ 1 h 32"/>
                  <a:gd name="T14" fmla="*/ 0 w 26"/>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2"/>
                  <a:gd name="T26" fmla="*/ 26 w 26"/>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2">
                    <a:moveTo>
                      <a:pt x="0" y="0"/>
                    </a:moveTo>
                    <a:lnTo>
                      <a:pt x="12" y="5"/>
                    </a:lnTo>
                    <a:lnTo>
                      <a:pt x="19" y="18"/>
                    </a:lnTo>
                    <a:lnTo>
                      <a:pt x="26" y="23"/>
                    </a:lnTo>
                    <a:lnTo>
                      <a:pt x="10" y="24"/>
                    </a:lnTo>
                    <a:lnTo>
                      <a:pt x="1" y="32"/>
                    </a:lnTo>
                    <a:lnTo>
                      <a:pt x="5" y="18"/>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8" name="Freeform 186"/>
              <p:cNvSpPr>
                <a:spLocks/>
              </p:cNvSpPr>
              <p:nvPr/>
            </p:nvSpPr>
            <p:spPr bwMode="auto">
              <a:xfrm>
                <a:off x="2365" y="853"/>
                <a:ext cx="5" cy="11"/>
              </a:xfrm>
              <a:custGeom>
                <a:avLst/>
                <a:gdLst>
                  <a:gd name="T0" fmla="*/ 0 w 12"/>
                  <a:gd name="T1" fmla="*/ 0 h 23"/>
                  <a:gd name="T2" fmla="*/ 0 w 12"/>
                  <a:gd name="T3" fmla="*/ 0 h 23"/>
                  <a:gd name="T4" fmla="*/ 0 w 12"/>
                  <a:gd name="T5" fmla="*/ 0 h 23"/>
                  <a:gd name="T6" fmla="*/ 0 w 12"/>
                  <a:gd name="T7" fmla="*/ 0 h 23"/>
                  <a:gd name="T8" fmla="*/ 0 w 12"/>
                  <a:gd name="T9" fmla="*/ 0 h 23"/>
                  <a:gd name="T10" fmla="*/ 0 60000 65536"/>
                  <a:gd name="T11" fmla="*/ 0 60000 65536"/>
                  <a:gd name="T12" fmla="*/ 0 60000 65536"/>
                  <a:gd name="T13" fmla="*/ 0 60000 65536"/>
                  <a:gd name="T14" fmla="*/ 0 60000 65536"/>
                  <a:gd name="T15" fmla="*/ 0 w 12"/>
                  <a:gd name="T16" fmla="*/ 0 h 23"/>
                  <a:gd name="T17" fmla="*/ 12 w 12"/>
                  <a:gd name="T18" fmla="*/ 23 h 23"/>
                </a:gdLst>
                <a:ahLst/>
                <a:cxnLst>
                  <a:cxn ang="T10">
                    <a:pos x="T0" y="T1"/>
                  </a:cxn>
                  <a:cxn ang="T11">
                    <a:pos x="T2" y="T3"/>
                  </a:cxn>
                  <a:cxn ang="T12">
                    <a:pos x="T4" y="T5"/>
                  </a:cxn>
                  <a:cxn ang="T13">
                    <a:pos x="T6" y="T7"/>
                  </a:cxn>
                  <a:cxn ang="T14">
                    <a:pos x="T8" y="T9"/>
                  </a:cxn>
                </a:cxnLst>
                <a:rect l="T15" t="T16" r="T17" b="T18"/>
                <a:pathLst>
                  <a:path w="12" h="23">
                    <a:moveTo>
                      <a:pt x="6" y="0"/>
                    </a:moveTo>
                    <a:lnTo>
                      <a:pt x="2" y="10"/>
                    </a:lnTo>
                    <a:lnTo>
                      <a:pt x="0" y="23"/>
                    </a:lnTo>
                    <a:lnTo>
                      <a:pt x="12" y="23"/>
                    </a:lnTo>
                    <a:lnTo>
                      <a:pt x="6"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09" name="Freeform 187"/>
              <p:cNvSpPr>
                <a:spLocks/>
              </p:cNvSpPr>
              <p:nvPr/>
            </p:nvSpPr>
            <p:spPr bwMode="auto">
              <a:xfrm>
                <a:off x="2351" y="854"/>
                <a:ext cx="9" cy="5"/>
              </a:xfrm>
              <a:custGeom>
                <a:avLst/>
                <a:gdLst>
                  <a:gd name="T0" fmla="*/ 1 w 16"/>
                  <a:gd name="T1" fmla="*/ 0 h 10"/>
                  <a:gd name="T2" fmla="*/ 1 w 16"/>
                  <a:gd name="T3" fmla="*/ 0 h 10"/>
                  <a:gd name="T4" fmla="*/ 1 w 16"/>
                  <a:gd name="T5" fmla="*/ 0 h 10"/>
                  <a:gd name="T6" fmla="*/ 1 w 16"/>
                  <a:gd name="T7" fmla="*/ 0 h 10"/>
                  <a:gd name="T8" fmla="*/ 1 w 16"/>
                  <a:gd name="T9" fmla="*/ 0 h 10"/>
                  <a:gd name="T10" fmla="*/ 1 w 16"/>
                  <a:gd name="T11" fmla="*/ 0 h 10"/>
                  <a:gd name="T12" fmla="*/ 1 w 16"/>
                  <a:gd name="T13" fmla="*/ 0 h 10"/>
                  <a:gd name="T14" fmla="*/ 1 w 16"/>
                  <a:gd name="T15" fmla="*/ 0 h 10"/>
                  <a:gd name="T16" fmla="*/ 1 w 16"/>
                  <a:gd name="T17" fmla="*/ 0 h 10"/>
                  <a:gd name="T18" fmla="*/ 1 w 16"/>
                  <a:gd name="T19" fmla="*/ 0 h 10"/>
                  <a:gd name="T20" fmla="*/ 1 w 16"/>
                  <a:gd name="T21" fmla="*/ 0 h 10"/>
                  <a:gd name="T22" fmla="*/ 1 w 16"/>
                  <a:gd name="T23" fmla="*/ 0 h 10"/>
                  <a:gd name="T24" fmla="*/ 0 w 16"/>
                  <a:gd name="T25" fmla="*/ 0 h 10"/>
                  <a:gd name="T26" fmla="*/ 0 w 16"/>
                  <a:gd name="T27" fmla="*/ 0 h 10"/>
                  <a:gd name="T28" fmla="*/ 0 w 16"/>
                  <a:gd name="T29" fmla="*/ 0 h 10"/>
                  <a:gd name="T30" fmla="*/ 0 w 16"/>
                  <a:gd name="T31" fmla="*/ 0 h 10"/>
                  <a:gd name="T32" fmla="*/ 0 w 16"/>
                  <a:gd name="T33" fmla="*/ 1 h 10"/>
                  <a:gd name="T34" fmla="*/ 0 w 16"/>
                  <a:gd name="T35" fmla="*/ 1 h 10"/>
                  <a:gd name="T36" fmla="*/ 0 w 16"/>
                  <a:gd name="T37" fmla="*/ 1 h 10"/>
                  <a:gd name="T38" fmla="*/ 0 w 16"/>
                  <a:gd name="T39" fmla="*/ 1 h 10"/>
                  <a:gd name="T40" fmla="*/ 1 w 16"/>
                  <a:gd name="T41" fmla="*/ 1 h 10"/>
                  <a:gd name="T42" fmla="*/ 1 w 16"/>
                  <a:gd name="T43" fmla="*/ 1 h 10"/>
                  <a:gd name="T44" fmla="*/ 1 w 16"/>
                  <a:gd name="T45" fmla="*/ 1 h 10"/>
                  <a:gd name="T46" fmla="*/ 1 w 16"/>
                  <a:gd name="T47" fmla="*/ 1 h 10"/>
                  <a:gd name="T48" fmla="*/ 1 w 16"/>
                  <a:gd name="T49" fmla="*/ 1 h 10"/>
                  <a:gd name="T50" fmla="*/ 1 w 16"/>
                  <a:gd name="T51" fmla="*/ 1 h 10"/>
                  <a:gd name="T52" fmla="*/ 1 w 16"/>
                  <a:gd name="T53" fmla="*/ 1 h 10"/>
                  <a:gd name="T54" fmla="*/ 1 w 16"/>
                  <a:gd name="T55" fmla="*/ 1 h 10"/>
                  <a:gd name="T56" fmla="*/ 1 w 16"/>
                  <a:gd name="T57" fmla="*/ 1 h 10"/>
                  <a:gd name="T58" fmla="*/ 1 w 16"/>
                  <a:gd name="T59" fmla="*/ 1 h 10"/>
                  <a:gd name="T60" fmla="*/ 1 w 16"/>
                  <a:gd name="T61" fmla="*/ 1 h 10"/>
                  <a:gd name="T62" fmla="*/ 1 w 16"/>
                  <a:gd name="T63" fmla="*/ 1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10"/>
                  <a:gd name="T98" fmla="*/ 16 w 16"/>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10">
                    <a:moveTo>
                      <a:pt x="16" y="5"/>
                    </a:moveTo>
                    <a:lnTo>
                      <a:pt x="12" y="0"/>
                    </a:lnTo>
                    <a:lnTo>
                      <a:pt x="7" y="0"/>
                    </a:lnTo>
                    <a:lnTo>
                      <a:pt x="2" y="0"/>
                    </a:lnTo>
                    <a:lnTo>
                      <a:pt x="0" y="0"/>
                    </a:lnTo>
                    <a:lnTo>
                      <a:pt x="0" y="5"/>
                    </a:lnTo>
                    <a:lnTo>
                      <a:pt x="2" y="7"/>
                    </a:lnTo>
                    <a:lnTo>
                      <a:pt x="7" y="10"/>
                    </a:lnTo>
                    <a:lnTo>
                      <a:pt x="7" y="7"/>
                    </a:lnTo>
                    <a:lnTo>
                      <a:pt x="12" y="7"/>
                    </a:lnTo>
                    <a:lnTo>
                      <a:pt x="12" y="5"/>
                    </a:lnTo>
                    <a:lnTo>
                      <a:pt x="16"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0" name="Freeform 188"/>
              <p:cNvSpPr>
                <a:spLocks/>
              </p:cNvSpPr>
              <p:nvPr/>
            </p:nvSpPr>
            <p:spPr bwMode="auto">
              <a:xfrm>
                <a:off x="2343" y="860"/>
                <a:ext cx="5" cy="4"/>
              </a:xfrm>
              <a:custGeom>
                <a:avLst/>
                <a:gdLst>
                  <a:gd name="T0" fmla="*/ 1 w 10"/>
                  <a:gd name="T1" fmla="*/ 0 h 7"/>
                  <a:gd name="T2" fmla="*/ 1 w 10"/>
                  <a:gd name="T3" fmla="*/ 0 h 7"/>
                  <a:gd name="T4" fmla="*/ 1 w 10"/>
                  <a:gd name="T5" fmla="*/ 0 h 7"/>
                  <a:gd name="T6" fmla="*/ 1 w 10"/>
                  <a:gd name="T7" fmla="*/ 0 h 7"/>
                  <a:gd name="T8" fmla="*/ 1 w 10"/>
                  <a:gd name="T9" fmla="*/ 0 h 7"/>
                  <a:gd name="T10" fmla="*/ 1 w 10"/>
                  <a:gd name="T11" fmla="*/ 0 h 7"/>
                  <a:gd name="T12" fmla="*/ 1 w 10"/>
                  <a:gd name="T13" fmla="*/ 0 h 7"/>
                  <a:gd name="T14" fmla="*/ 1 w 10"/>
                  <a:gd name="T15" fmla="*/ 0 h 7"/>
                  <a:gd name="T16" fmla="*/ 0 w 10"/>
                  <a:gd name="T17" fmla="*/ 0 h 7"/>
                  <a:gd name="T18" fmla="*/ 0 w 10"/>
                  <a:gd name="T19" fmla="*/ 0 h 7"/>
                  <a:gd name="T20" fmla="*/ 0 w 10"/>
                  <a:gd name="T21" fmla="*/ 0 h 7"/>
                  <a:gd name="T22" fmla="*/ 0 w 10"/>
                  <a:gd name="T23" fmla="*/ 0 h 7"/>
                  <a:gd name="T24" fmla="*/ 0 w 10"/>
                  <a:gd name="T25" fmla="*/ 0 h 7"/>
                  <a:gd name="T26" fmla="*/ 0 w 10"/>
                  <a:gd name="T27" fmla="*/ 0 h 7"/>
                  <a:gd name="T28" fmla="*/ 0 w 10"/>
                  <a:gd name="T29" fmla="*/ 0 h 7"/>
                  <a:gd name="T30" fmla="*/ 0 w 10"/>
                  <a:gd name="T31" fmla="*/ 0 h 7"/>
                  <a:gd name="T32" fmla="*/ 0 w 10"/>
                  <a:gd name="T33" fmla="*/ 1 h 7"/>
                  <a:gd name="T34" fmla="*/ 0 w 10"/>
                  <a:gd name="T35" fmla="*/ 1 h 7"/>
                  <a:gd name="T36" fmla="*/ 0 w 10"/>
                  <a:gd name="T37" fmla="*/ 1 h 7"/>
                  <a:gd name="T38" fmla="*/ 0 w 10"/>
                  <a:gd name="T39" fmla="*/ 1 h 7"/>
                  <a:gd name="T40" fmla="*/ 0 w 10"/>
                  <a:gd name="T41" fmla="*/ 1 h 7"/>
                  <a:gd name="T42" fmla="*/ 0 w 10"/>
                  <a:gd name="T43" fmla="*/ 1 h 7"/>
                  <a:gd name="T44" fmla="*/ 0 w 10"/>
                  <a:gd name="T45" fmla="*/ 1 h 7"/>
                  <a:gd name="T46" fmla="*/ 0 w 10"/>
                  <a:gd name="T47" fmla="*/ 1 h 7"/>
                  <a:gd name="T48" fmla="*/ 1 w 10"/>
                  <a:gd name="T49" fmla="*/ 1 h 7"/>
                  <a:gd name="T50" fmla="*/ 1 w 10"/>
                  <a:gd name="T51" fmla="*/ 1 h 7"/>
                  <a:gd name="T52" fmla="*/ 1 w 10"/>
                  <a:gd name="T53" fmla="*/ 1 h 7"/>
                  <a:gd name="T54" fmla="*/ 1 w 10"/>
                  <a:gd name="T55" fmla="*/ 1 h 7"/>
                  <a:gd name="T56" fmla="*/ 1 w 10"/>
                  <a:gd name="T57" fmla="*/ 1 h 7"/>
                  <a:gd name="T58" fmla="*/ 1 w 10"/>
                  <a:gd name="T59" fmla="*/ 1 h 7"/>
                  <a:gd name="T60" fmla="*/ 1 w 10"/>
                  <a:gd name="T61" fmla="*/ 1 h 7"/>
                  <a:gd name="T62" fmla="*/ 1 w 10"/>
                  <a:gd name="T63" fmla="*/ 1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7"/>
                  <a:gd name="T98" fmla="*/ 10 w 10"/>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7">
                    <a:moveTo>
                      <a:pt x="10" y="3"/>
                    </a:moveTo>
                    <a:lnTo>
                      <a:pt x="7" y="0"/>
                    </a:lnTo>
                    <a:lnTo>
                      <a:pt x="5" y="0"/>
                    </a:lnTo>
                    <a:lnTo>
                      <a:pt x="0" y="0"/>
                    </a:lnTo>
                    <a:lnTo>
                      <a:pt x="0" y="3"/>
                    </a:lnTo>
                    <a:lnTo>
                      <a:pt x="5" y="7"/>
                    </a:lnTo>
                    <a:lnTo>
                      <a:pt x="5" y="3"/>
                    </a:lnTo>
                    <a:lnTo>
                      <a:pt x="7" y="3"/>
                    </a:lnTo>
                    <a:lnTo>
                      <a:pt x="10" y="3"/>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1" name="Freeform 189"/>
              <p:cNvSpPr>
                <a:spLocks/>
              </p:cNvSpPr>
              <p:nvPr/>
            </p:nvSpPr>
            <p:spPr bwMode="auto">
              <a:xfrm>
                <a:off x="2318" y="857"/>
                <a:ext cx="21" cy="19"/>
              </a:xfrm>
              <a:custGeom>
                <a:avLst/>
                <a:gdLst>
                  <a:gd name="T0" fmla="*/ 0 w 40"/>
                  <a:gd name="T1" fmla="*/ 0 h 39"/>
                  <a:gd name="T2" fmla="*/ 1 w 40"/>
                  <a:gd name="T3" fmla="*/ 0 h 39"/>
                  <a:gd name="T4" fmla="*/ 1 w 40"/>
                  <a:gd name="T5" fmla="*/ 0 h 39"/>
                  <a:gd name="T6" fmla="*/ 1 w 40"/>
                  <a:gd name="T7" fmla="*/ 0 h 39"/>
                  <a:gd name="T8" fmla="*/ 1 w 40"/>
                  <a:gd name="T9" fmla="*/ 0 h 39"/>
                  <a:gd name="T10" fmla="*/ 1 w 40"/>
                  <a:gd name="T11" fmla="*/ 0 h 39"/>
                  <a:gd name="T12" fmla="*/ 1 w 40"/>
                  <a:gd name="T13" fmla="*/ 0 h 39"/>
                  <a:gd name="T14" fmla="*/ 1 w 40"/>
                  <a:gd name="T15" fmla="*/ 0 h 39"/>
                  <a:gd name="T16" fmla="*/ 0 w 40"/>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9"/>
                  <a:gd name="T29" fmla="*/ 40 w 40"/>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9">
                    <a:moveTo>
                      <a:pt x="0" y="5"/>
                    </a:moveTo>
                    <a:lnTo>
                      <a:pt x="10" y="0"/>
                    </a:lnTo>
                    <a:lnTo>
                      <a:pt x="26" y="4"/>
                    </a:lnTo>
                    <a:lnTo>
                      <a:pt x="31" y="17"/>
                    </a:lnTo>
                    <a:lnTo>
                      <a:pt x="40" y="32"/>
                    </a:lnTo>
                    <a:lnTo>
                      <a:pt x="36" y="39"/>
                    </a:lnTo>
                    <a:lnTo>
                      <a:pt x="22" y="31"/>
                    </a:lnTo>
                    <a:lnTo>
                      <a:pt x="21" y="15"/>
                    </a:lnTo>
                    <a:lnTo>
                      <a:pt x="0" y="5"/>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2" name="Freeform 190"/>
              <p:cNvSpPr>
                <a:spLocks/>
              </p:cNvSpPr>
              <p:nvPr/>
            </p:nvSpPr>
            <p:spPr bwMode="auto">
              <a:xfrm>
                <a:off x="2222" y="872"/>
                <a:ext cx="72" cy="30"/>
              </a:xfrm>
              <a:custGeom>
                <a:avLst/>
                <a:gdLst>
                  <a:gd name="T0" fmla="*/ 0 w 144"/>
                  <a:gd name="T1" fmla="*/ 1 h 59"/>
                  <a:gd name="T2" fmla="*/ 1 w 144"/>
                  <a:gd name="T3" fmla="*/ 1 h 59"/>
                  <a:gd name="T4" fmla="*/ 1 w 144"/>
                  <a:gd name="T5" fmla="*/ 1 h 59"/>
                  <a:gd name="T6" fmla="*/ 1 w 144"/>
                  <a:gd name="T7" fmla="*/ 1 h 59"/>
                  <a:gd name="T8" fmla="*/ 1 w 144"/>
                  <a:gd name="T9" fmla="*/ 1 h 59"/>
                  <a:gd name="T10" fmla="*/ 1 w 144"/>
                  <a:gd name="T11" fmla="*/ 1 h 59"/>
                  <a:gd name="T12" fmla="*/ 1 w 144"/>
                  <a:gd name="T13" fmla="*/ 1 h 59"/>
                  <a:gd name="T14" fmla="*/ 1 w 144"/>
                  <a:gd name="T15" fmla="*/ 1 h 59"/>
                  <a:gd name="T16" fmla="*/ 1 w 144"/>
                  <a:gd name="T17" fmla="*/ 1 h 59"/>
                  <a:gd name="T18" fmla="*/ 1 w 144"/>
                  <a:gd name="T19" fmla="*/ 1 h 59"/>
                  <a:gd name="T20" fmla="*/ 1 w 144"/>
                  <a:gd name="T21" fmla="*/ 0 h 59"/>
                  <a:gd name="T22" fmla="*/ 1 w 144"/>
                  <a:gd name="T23" fmla="*/ 1 h 59"/>
                  <a:gd name="T24" fmla="*/ 1 w 144"/>
                  <a:gd name="T25" fmla="*/ 1 h 59"/>
                  <a:gd name="T26" fmla="*/ 1 w 144"/>
                  <a:gd name="T27" fmla="*/ 1 h 59"/>
                  <a:gd name="T28" fmla="*/ 1 w 144"/>
                  <a:gd name="T29" fmla="*/ 1 h 59"/>
                  <a:gd name="T30" fmla="*/ 1 w 144"/>
                  <a:gd name="T31" fmla="*/ 1 h 59"/>
                  <a:gd name="T32" fmla="*/ 1 w 144"/>
                  <a:gd name="T33" fmla="*/ 1 h 59"/>
                  <a:gd name="T34" fmla="*/ 1 w 144"/>
                  <a:gd name="T35" fmla="*/ 1 h 59"/>
                  <a:gd name="T36" fmla="*/ 1 w 144"/>
                  <a:gd name="T37" fmla="*/ 1 h 59"/>
                  <a:gd name="T38" fmla="*/ 1 w 144"/>
                  <a:gd name="T39" fmla="*/ 1 h 59"/>
                  <a:gd name="T40" fmla="*/ 1 w 144"/>
                  <a:gd name="T41" fmla="*/ 1 h 59"/>
                  <a:gd name="T42" fmla="*/ 1 w 144"/>
                  <a:gd name="T43" fmla="*/ 1 h 59"/>
                  <a:gd name="T44" fmla="*/ 0 w 144"/>
                  <a:gd name="T45" fmla="*/ 1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59"/>
                  <a:gd name="T71" fmla="*/ 144 w 144"/>
                  <a:gd name="T72" fmla="*/ 59 h 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59">
                    <a:moveTo>
                      <a:pt x="0" y="59"/>
                    </a:moveTo>
                    <a:lnTo>
                      <a:pt x="20" y="40"/>
                    </a:lnTo>
                    <a:lnTo>
                      <a:pt x="37" y="28"/>
                    </a:lnTo>
                    <a:lnTo>
                      <a:pt x="51" y="28"/>
                    </a:lnTo>
                    <a:lnTo>
                      <a:pt x="58" y="12"/>
                    </a:lnTo>
                    <a:lnTo>
                      <a:pt x="63" y="2"/>
                    </a:lnTo>
                    <a:lnTo>
                      <a:pt x="66" y="2"/>
                    </a:lnTo>
                    <a:lnTo>
                      <a:pt x="64" y="17"/>
                    </a:lnTo>
                    <a:lnTo>
                      <a:pt x="66" y="23"/>
                    </a:lnTo>
                    <a:lnTo>
                      <a:pt x="84" y="26"/>
                    </a:lnTo>
                    <a:lnTo>
                      <a:pt x="93" y="0"/>
                    </a:lnTo>
                    <a:lnTo>
                      <a:pt x="112" y="15"/>
                    </a:lnTo>
                    <a:lnTo>
                      <a:pt x="115" y="23"/>
                    </a:lnTo>
                    <a:lnTo>
                      <a:pt x="144" y="36"/>
                    </a:lnTo>
                    <a:lnTo>
                      <a:pt x="144" y="46"/>
                    </a:lnTo>
                    <a:lnTo>
                      <a:pt x="132" y="49"/>
                    </a:lnTo>
                    <a:lnTo>
                      <a:pt x="115" y="47"/>
                    </a:lnTo>
                    <a:lnTo>
                      <a:pt x="105" y="54"/>
                    </a:lnTo>
                    <a:lnTo>
                      <a:pt x="91" y="54"/>
                    </a:lnTo>
                    <a:lnTo>
                      <a:pt x="81" y="49"/>
                    </a:lnTo>
                    <a:lnTo>
                      <a:pt x="58" y="47"/>
                    </a:lnTo>
                    <a:lnTo>
                      <a:pt x="24" y="49"/>
                    </a:lnTo>
                    <a:lnTo>
                      <a:pt x="0" y="59"/>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3" name="Freeform 191"/>
              <p:cNvSpPr>
                <a:spLocks/>
              </p:cNvSpPr>
              <p:nvPr/>
            </p:nvSpPr>
            <p:spPr bwMode="auto">
              <a:xfrm>
                <a:off x="2268" y="845"/>
                <a:ext cx="38" cy="17"/>
              </a:xfrm>
              <a:custGeom>
                <a:avLst/>
                <a:gdLst>
                  <a:gd name="T0" fmla="*/ 0 w 75"/>
                  <a:gd name="T1" fmla="*/ 0 h 35"/>
                  <a:gd name="T2" fmla="*/ 1 w 75"/>
                  <a:gd name="T3" fmla="*/ 0 h 35"/>
                  <a:gd name="T4" fmla="*/ 1 w 75"/>
                  <a:gd name="T5" fmla="*/ 0 h 35"/>
                  <a:gd name="T6" fmla="*/ 1 w 75"/>
                  <a:gd name="T7" fmla="*/ 0 h 35"/>
                  <a:gd name="T8" fmla="*/ 1 w 75"/>
                  <a:gd name="T9" fmla="*/ 0 h 35"/>
                  <a:gd name="T10" fmla="*/ 1 w 75"/>
                  <a:gd name="T11" fmla="*/ 0 h 35"/>
                  <a:gd name="T12" fmla="*/ 1 w 75"/>
                  <a:gd name="T13" fmla="*/ 0 h 35"/>
                  <a:gd name="T14" fmla="*/ 1 w 75"/>
                  <a:gd name="T15" fmla="*/ 0 h 35"/>
                  <a:gd name="T16" fmla="*/ 1 w 75"/>
                  <a:gd name="T17" fmla="*/ 0 h 35"/>
                  <a:gd name="T18" fmla="*/ 1 w 75"/>
                  <a:gd name="T19" fmla="*/ 0 h 35"/>
                  <a:gd name="T20" fmla="*/ 0 w 75"/>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35"/>
                  <a:gd name="T35" fmla="*/ 75 w 75"/>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35">
                    <a:moveTo>
                      <a:pt x="0" y="0"/>
                    </a:moveTo>
                    <a:lnTo>
                      <a:pt x="19" y="11"/>
                    </a:lnTo>
                    <a:lnTo>
                      <a:pt x="31" y="16"/>
                    </a:lnTo>
                    <a:lnTo>
                      <a:pt x="51" y="16"/>
                    </a:lnTo>
                    <a:lnTo>
                      <a:pt x="68" y="19"/>
                    </a:lnTo>
                    <a:lnTo>
                      <a:pt x="75" y="24"/>
                    </a:lnTo>
                    <a:lnTo>
                      <a:pt x="53" y="28"/>
                    </a:lnTo>
                    <a:lnTo>
                      <a:pt x="44" y="28"/>
                    </a:lnTo>
                    <a:lnTo>
                      <a:pt x="33" y="35"/>
                    </a:lnTo>
                    <a:lnTo>
                      <a:pt x="3" y="21"/>
                    </a:lnTo>
                    <a:lnTo>
                      <a:pt x="0"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4" name="Freeform 192"/>
              <p:cNvSpPr>
                <a:spLocks/>
              </p:cNvSpPr>
              <p:nvPr/>
            </p:nvSpPr>
            <p:spPr bwMode="auto">
              <a:xfrm>
                <a:off x="2252" y="832"/>
                <a:ext cx="5" cy="4"/>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w 11"/>
                  <a:gd name="T13" fmla="*/ 0 h 8"/>
                  <a:gd name="T14" fmla="*/ 0 w 11"/>
                  <a:gd name="T15" fmla="*/ 0 h 8"/>
                  <a:gd name="T16" fmla="*/ 0 w 11"/>
                  <a:gd name="T17" fmla="*/ 0 h 8"/>
                  <a:gd name="T18" fmla="*/ 0 w 11"/>
                  <a:gd name="T19" fmla="*/ 0 h 8"/>
                  <a:gd name="T20" fmla="*/ 0 w 11"/>
                  <a:gd name="T21" fmla="*/ 0 h 8"/>
                  <a:gd name="T22" fmla="*/ 0 w 11"/>
                  <a:gd name="T23" fmla="*/ 0 h 8"/>
                  <a:gd name="T24" fmla="*/ 0 w 11"/>
                  <a:gd name="T25" fmla="*/ 0 h 8"/>
                  <a:gd name="T26" fmla="*/ 0 w 11"/>
                  <a:gd name="T27" fmla="*/ 0 h 8"/>
                  <a:gd name="T28" fmla="*/ 0 w 11"/>
                  <a:gd name="T29" fmla="*/ 0 h 8"/>
                  <a:gd name="T30" fmla="*/ 0 w 11"/>
                  <a:gd name="T31" fmla="*/ 0 h 8"/>
                  <a:gd name="T32" fmla="*/ 0 w 11"/>
                  <a:gd name="T33" fmla="*/ 1 h 8"/>
                  <a:gd name="T34" fmla="*/ 0 w 11"/>
                  <a:gd name="T35" fmla="*/ 1 h 8"/>
                  <a:gd name="T36" fmla="*/ 0 w 11"/>
                  <a:gd name="T37" fmla="*/ 1 h 8"/>
                  <a:gd name="T38" fmla="*/ 0 w 11"/>
                  <a:gd name="T39" fmla="*/ 1 h 8"/>
                  <a:gd name="T40" fmla="*/ 0 w 11"/>
                  <a:gd name="T41" fmla="*/ 1 h 8"/>
                  <a:gd name="T42" fmla="*/ 0 w 11"/>
                  <a:gd name="T43" fmla="*/ 1 h 8"/>
                  <a:gd name="T44" fmla="*/ 0 w 11"/>
                  <a:gd name="T45" fmla="*/ 1 h 8"/>
                  <a:gd name="T46" fmla="*/ 0 w 11"/>
                  <a:gd name="T47" fmla="*/ 1 h 8"/>
                  <a:gd name="T48" fmla="*/ 0 w 11"/>
                  <a:gd name="T49" fmla="*/ 1 h 8"/>
                  <a:gd name="T50" fmla="*/ 0 w 11"/>
                  <a:gd name="T51" fmla="*/ 1 h 8"/>
                  <a:gd name="T52" fmla="*/ 0 w 11"/>
                  <a:gd name="T53" fmla="*/ 1 h 8"/>
                  <a:gd name="T54" fmla="*/ 0 w 11"/>
                  <a:gd name="T55" fmla="*/ 1 h 8"/>
                  <a:gd name="T56" fmla="*/ 0 w 11"/>
                  <a:gd name="T57" fmla="*/ 1 h 8"/>
                  <a:gd name="T58" fmla="*/ 0 w 11"/>
                  <a:gd name="T59" fmla="*/ 1 h 8"/>
                  <a:gd name="T60" fmla="*/ 0 w 11"/>
                  <a:gd name="T61" fmla="*/ 1 h 8"/>
                  <a:gd name="T62" fmla="*/ 0 w 11"/>
                  <a:gd name="T63" fmla="*/ 1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8"/>
                  <a:gd name="T98" fmla="*/ 11 w 11"/>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8">
                    <a:moveTo>
                      <a:pt x="11" y="4"/>
                    </a:moveTo>
                    <a:lnTo>
                      <a:pt x="7" y="0"/>
                    </a:lnTo>
                    <a:lnTo>
                      <a:pt x="5" y="0"/>
                    </a:lnTo>
                    <a:lnTo>
                      <a:pt x="0" y="0"/>
                    </a:lnTo>
                    <a:lnTo>
                      <a:pt x="0" y="4"/>
                    </a:lnTo>
                    <a:lnTo>
                      <a:pt x="5" y="8"/>
                    </a:lnTo>
                    <a:lnTo>
                      <a:pt x="5" y="4"/>
                    </a:lnTo>
                    <a:lnTo>
                      <a:pt x="7" y="4"/>
                    </a:lnTo>
                    <a:lnTo>
                      <a:pt x="11" y="4"/>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5" name="Freeform 193"/>
              <p:cNvSpPr>
                <a:spLocks/>
              </p:cNvSpPr>
              <p:nvPr/>
            </p:nvSpPr>
            <p:spPr bwMode="auto">
              <a:xfrm>
                <a:off x="2216" y="819"/>
                <a:ext cx="25" cy="13"/>
              </a:xfrm>
              <a:custGeom>
                <a:avLst/>
                <a:gdLst>
                  <a:gd name="T0" fmla="*/ 0 w 51"/>
                  <a:gd name="T1" fmla="*/ 0 h 26"/>
                  <a:gd name="T2" fmla="*/ 0 w 51"/>
                  <a:gd name="T3" fmla="*/ 1 h 26"/>
                  <a:gd name="T4" fmla="*/ 0 w 51"/>
                  <a:gd name="T5" fmla="*/ 1 h 26"/>
                  <a:gd name="T6" fmla="*/ 0 w 51"/>
                  <a:gd name="T7" fmla="*/ 1 h 26"/>
                  <a:gd name="T8" fmla="*/ 0 w 51"/>
                  <a:gd name="T9" fmla="*/ 1 h 26"/>
                  <a:gd name="T10" fmla="*/ 0 w 51"/>
                  <a:gd name="T11" fmla="*/ 1 h 26"/>
                  <a:gd name="T12" fmla="*/ 0 w 51"/>
                  <a:gd name="T13" fmla="*/ 1 h 26"/>
                  <a:gd name="T14" fmla="*/ 0 w 51"/>
                  <a:gd name="T15" fmla="*/ 1 h 26"/>
                  <a:gd name="T16" fmla="*/ 0 w 51"/>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26"/>
                  <a:gd name="T29" fmla="*/ 51 w 5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26">
                    <a:moveTo>
                      <a:pt x="45" y="0"/>
                    </a:moveTo>
                    <a:lnTo>
                      <a:pt x="29" y="6"/>
                    </a:lnTo>
                    <a:lnTo>
                      <a:pt x="12" y="12"/>
                    </a:lnTo>
                    <a:lnTo>
                      <a:pt x="0" y="13"/>
                    </a:lnTo>
                    <a:lnTo>
                      <a:pt x="3" y="19"/>
                    </a:lnTo>
                    <a:lnTo>
                      <a:pt x="20" y="20"/>
                    </a:lnTo>
                    <a:lnTo>
                      <a:pt x="47" y="26"/>
                    </a:lnTo>
                    <a:lnTo>
                      <a:pt x="51" y="17"/>
                    </a:lnTo>
                    <a:lnTo>
                      <a:pt x="45"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6" name="Freeform 194"/>
              <p:cNvSpPr>
                <a:spLocks/>
              </p:cNvSpPr>
              <p:nvPr/>
            </p:nvSpPr>
            <p:spPr bwMode="auto">
              <a:xfrm>
                <a:off x="2190" y="832"/>
                <a:ext cx="9" cy="16"/>
              </a:xfrm>
              <a:custGeom>
                <a:avLst/>
                <a:gdLst>
                  <a:gd name="T0" fmla="*/ 1 w 17"/>
                  <a:gd name="T1" fmla="*/ 0 h 33"/>
                  <a:gd name="T2" fmla="*/ 1 w 17"/>
                  <a:gd name="T3" fmla="*/ 0 h 33"/>
                  <a:gd name="T4" fmla="*/ 0 w 17"/>
                  <a:gd name="T5" fmla="*/ 0 h 33"/>
                  <a:gd name="T6" fmla="*/ 1 w 17"/>
                  <a:gd name="T7" fmla="*/ 0 h 33"/>
                  <a:gd name="T8" fmla="*/ 1 w 17"/>
                  <a:gd name="T9" fmla="*/ 0 h 33"/>
                  <a:gd name="T10" fmla="*/ 1 w 17"/>
                  <a:gd name="T11" fmla="*/ 0 h 33"/>
                  <a:gd name="T12" fmla="*/ 0 60000 65536"/>
                  <a:gd name="T13" fmla="*/ 0 60000 65536"/>
                  <a:gd name="T14" fmla="*/ 0 60000 65536"/>
                  <a:gd name="T15" fmla="*/ 0 60000 65536"/>
                  <a:gd name="T16" fmla="*/ 0 60000 65536"/>
                  <a:gd name="T17" fmla="*/ 0 60000 65536"/>
                  <a:gd name="T18" fmla="*/ 0 w 17"/>
                  <a:gd name="T19" fmla="*/ 0 h 33"/>
                  <a:gd name="T20" fmla="*/ 17 w 1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7" h="33">
                    <a:moveTo>
                      <a:pt x="17" y="0"/>
                    </a:moveTo>
                    <a:lnTo>
                      <a:pt x="5" y="4"/>
                    </a:lnTo>
                    <a:lnTo>
                      <a:pt x="0" y="17"/>
                    </a:lnTo>
                    <a:lnTo>
                      <a:pt x="2" y="33"/>
                    </a:lnTo>
                    <a:lnTo>
                      <a:pt x="10" y="20"/>
                    </a:lnTo>
                    <a:lnTo>
                      <a:pt x="17"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7" name="Freeform 195"/>
              <p:cNvSpPr>
                <a:spLocks/>
              </p:cNvSpPr>
              <p:nvPr/>
            </p:nvSpPr>
            <p:spPr bwMode="auto">
              <a:xfrm>
                <a:off x="2177" y="847"/>
                <a:ext cx="6" cy="12"/>
              </a:xfrm>
              <a:custGeom>
                <a:avLst/>
                <a:gdLst>
                  <a:gd name="T0" fmla="*/ 0 w 13"/>
                  <a:gd name="T1" fmla="*/ 0 h 24"/>
                  <a:gd name="T2" fmla="*/ 0 w 13"/>
                  <a:gd name="T3" fmla="*/ 1 h 24"/>
                  <a:gd name="T4" fmla="*/ 0 w 13"/>
                  <a:gd name="T5" fmla="*/ 1 h 24"/>
                  <a:gd name="T6" fmla="*/ 0 w 13"/>
                  <a:gd name="T7" fmla="*/ 1 h 24"/>
                  <a:gd name="T8" fmla="*/ 0 w 13"/>
                  <a:gd name="T9" fmla="*/ 0 h 24"/>
                  <a:gd name="T10" fmla="*/ 0 60000 65536"/>
                  <a:gd name="T11" fmla="*/ 0 60000 65536"/>
                  <a:gd name="T12" fmla="*/ 0 60000 65536"/>
                  <a:gd name="T13" fmla="*/ 0 60000 65536"/>
                  <a:gd name="T14" fmla="*/ 0 60000 65536"/>
                  <a:gd name="T15" fmla="*/ 0 w 13"/>
                  <a:gd name="T16" fmla="*/ 0 h 24"/>
                  <a:gd name="T17" fmla="*/ 13 w 13"/>
                  <a:gd name="T18" fmla="*/ 24 h 24"/>
                </a:gdLst>
                <a:ahLst/>
                <a:cxnLst>
                  <a:cxn ang="T10">
                    <a:pos x="T0" y="T1"/>
                  </a:cxn>
                  <a:cxn ang="T11">
                    <a:pos x="T2" y="T3"/>
                  </a:cxn>
                  <a:cxn ang="T12">
                    <a:pos x="T4" y="T5"/>
                  </a:cxn>
                  <a:cxn ang="T13">
                    <a:pos x="T6" y="T7"/>
                  </a:cxn>
                  <a:cxn ang="T14">
                    <a:pos x="T8" y="T9"/>
                  </a:cxn>
                </a:cxnLst>
                <a:rect l="T15" t="T16" r="T17" b="T18"/>
                <a:pathLst>
                  <a:path w="13" h="24">
                    <a:moveTo>
                      <a:pt x="13" y="0"/>
                    </a:moveTo>
                    <a:lnTo>
                      <a:pt x="0" y="6"/>
                    </a:lnTo>
                    <a:lnTo>
                      <a:pt x="2" y="24"/>
                    </a:lnTo>
                    <a:lnTo>
                      <a:pt x="7" y="19"/>
                    </a:lnTo>
                    <a:lnTo>
                      <a:pt x="13"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8" name="Freeform 196"/>
              <p:cNvSpPr>
                <a:spLocks/>
              </p:cNvSpPr>
              <p:nvPr/>
            </p:nvSpPr>
            <p:spPr bwMode="auto">
              <a:xfrm>
                <a:off x="808" y="1064"/>
                <a:ext cx="29" cy="23"/>
              </a:xfrm>
              <a:custGeom>
                <a:avLst/>
                <a:gdLst>
                  <a:gd name="T0" fmla="*/ 1 w 58"/>
                  <a:gd name="T1" fmla="*/ 1 h 46"/>
                  <a:gd name="T2" fmla="*/ 1 w 58"/>
                  <a:gd name="T3" fmla="*/ 0 h 46"/>
                  <a:gd name="T4" fmla="*/ 1 w 58"/>
                  <a:gd name="T5" fmla="*/ 1 h 46"/>
                  <a:gd name="T6" fmla="*/ 0 w 58"/>
                  <a:gd name="T7" fmla="*/ 1 h 46"/>
                  <a:gd name="T8" fmla="*/ 1 w 58"/>
                  <a:gd name="T9" fmla="*/ 1 h 46"/>
                  <a:gd name="T10" fmla="*/ 1 w 58"/>
                  <a:gd name="T11" fmla="*/ 1 h 46"/>
                  <a:gd name="T12" fmla="*/ 1 w 58"/>
                  <a:gd name="T13" fmla="*/ 1 h 46"/>
                  <a:gd name="T14" fmla="*/ 1 w 58"/>
                  <a:gd name="T15" fmla="*/ 1 h 46"/>
                  <a:gd name="T16" fmla="*/ 1 w 58"/>
                  <a:gd name="T17" fmla="*/ 1 h 46"/>
                  <a:gd name="T18" fmla="*/ 1 w 58"/>
                  <a:gd name="T19" fmla="*/ 1 h 46"/>
                  <a:gd name="T20" fmla="*/ 1 w 58"/>
                  <a:gd name="T21" fmla="*/ 1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6"/>
                  <a:gd name="T35" fmla="*/ 58 w 58"/>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6">
                    <a:moveTo>
                      <a:pt x="49" y="2"/>
                    </a:moveTo>
                    <a:lnTo>
                      <a:pt x="25" y="0"/>
                    </a:lnTo>
                    <a:lnTo>
                      <a:pt x="7" y="13"/>
                    </a:lnTo>
                    <a:lnTo>
                      <a:pt x="0" y="26"/>
                    </a:lnTo>
                    <a:lnTo>
                      <a:pt x="4" y="46"/>
                    </a:lnTo>
                    <a:lnTo>
                      <a:pt x="10" y="39"/>
                    </a:lnTo>
                    <a:lnTo>
                      <a:pt x="11" y="20"/>
                    </a:lnTo>
                    <a:lnTo>
                      <a:pt x="39" y="12"/>
                    </a:lnTo>
                    <a:lnTo>
                      <a:pt x="53" y="12"/>
                    </a:lnTo>
                    <a:lnTo>
                      <a:pt x="58" y="10"/>
                    </a:lnTo>
                    <a:lnTo>
                      <a:pt x="49" y="2"/>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19" name="Freeform 197"/>
              <p:cNvSpPr>
                <a:spLocks/>
              </p:cNvSpPr>
              <p:nvPr/>
            </p:nvSpPr>
            <p:spPr bwMode="auto">
              <a:xfrm>
                <a:off x="553" y="1224"/>
                <a:ext cx="13" cy="13"/>
              </a:xfrm>
              <a:custGeom>
                <a:avLst/>
                <a:gdLst>
                  <a:gd name="T0" fmla="*/ 1 w 24"/>
                  <a:gd name="T1" fmla="*/ 0 h 26"/>
                  <a:gd name="T2" fmla="*/ 1 w 24"/>
                  <a:gd name="T3" fmla="*/ 1 h 26"/>
                  <a:gd name="T4" fmla="*/ 0 w 24"/>
                  <a:gd name="T5" fmla="*/ 1 h 26"/>
                  <a:gd name="T6" fmla="*/ 0 w 24"/>
                  <a:gd name="T7" fmla="*/ 1 h 26"/>
                  <a:gd name="T8" fmla="*/ 1 w 24"/>
                  <a:gd name="T9" fmla="*/ 1 h 26"/>
                  <a:gd name="T10" fmla="*/ 1 w 24"/>
                  <a:gd name="T11" fmla="*/ 1 h 26"/>
                  <a:gd name="T12" fmla="*/ 1 w 24"/>
                  <a:gd name="T13" fmla="*/ 0 h 26"/>
                  <a:gd name="T14" fmla="*/ 0 60000 65536"/>
                  <a:gd name="T15" fmla="*/ 0 60000 65536"/>
                  <a:gd name="T16" fmla="*/ 0 60000 65536"/>
                  <a:gd name="T17" fmla="*/ 0 60000 65536"/>
                  <a:gd name="T18" fmla="*/ 0 60000 65536"/>
                  <a:gd name="T19" fmla="*/ 0 60000 65536"/>
                  <a:gd name="T20" fmla="*/ 0 60000 65536"/>
                  <a:gd name="T21" fmla="*/ 0 w 24"/>
                  <a:gd name="T22" fmla="*/ 0 h 26"/>
                  <a:gd name="T23" fmla="*/ 24 w 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6">
                    <a:moveTo>
                      <a:pt x="23" y="0"/>
                    </a:moveTo>
                    <a:lnTo>
                      <a:pt x="12" y="9"/>
                    </a:lnTo>
                    <a:lnTo>
                      <a:pt x="0" y="15"/>
                    </a:lnTo>
                    <a:lnTo>
                      <a:pt x="0" y="26"/>
                    </a:lnTo>
                    <a:lnTo>
                      <a:pt x="14" y="19"/>
                    </a:lnTo>
                    <a:lnTo>
                      <a:pt x="24" y="7"/>
                    </a:lnTo>
                    <a:lnTo>
                      <a:pt x="23"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0" name="Freeform 198"/>
              <p:cNvSpPr>
                <a:spLocks/>
              </p:cNvSpPr>
              <p:nvPr/>
            </p:nvSpPr>
            <p:spPr bwMode="auto">
              <a:xfrm>
                <a:off x="543" y="1243"/>
                <a:ext cx="8" cy="13"/>
              </a:xfrm>
              <a:custGeom>
                <a:avLst/>
                <a:gdLst>
                  <a:gd name="T0" fmla="*/ 1 w 16"/>
                  <a:gd name="T1" fmla="*/ 0 h 26"/>
                  <a:gd name="T2" fmla="*/ 1 w 16"/>
                  <a:gd name="T3" fmla="*/ 1 h 26"/>
                  <a:gd name="T4" fmla="*/ 1 w 16"/>
                  <a:gd name="T5" fmla="*/ 1 h 26"/>
                  <a:gd name="T6" fmla="*/ 0 w 16"/>
                  <a:gd name="T7" fmla="*/ 1 h 26"/>
                  <a:gd name="T8" fmla="*/ 1 w 16"/>
                  <a:gd name="T9" fmla="*/ 1 h 26"/>
                  <a:gd name="T10" fmla="*/ 1 w 16"/>
                  <a:gd name="T11" fmla="*/ 1 h 26"/>
                  <a:gd name="T12" fmla="*/ 1 w 16"/>
                  <a:gd name="T13" fmla="*/ 0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6" y="0"/>
                    </a:moveTo>
                    <a:lnTo>
                      <a:pt x="6" y="3"/>
                    </a:lnTo>
                    <a:lnTo>
                      <a:pt x="14" y="11"/>
                    </a:lnTo>
                    <a:lnTo>
                      <a:pt x="0" y="18"/>
                    </a:lnTo>
                    <a:lnTo>
                      <a:pt x="6" y="26"/>
                    </a:lnTo>
                    <a:lnTo>
                      <a:pt x="16" y="20"/>
                    </a:lnTo>
                    <a:lnTo>
                      <a:pt x="16" y="0"/>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1" name="Freeform 199"/>
              <p:cNvSpPr>
                <a:spLocks/>
              </p:cNvSpPr>
              <p:nvPr/>
            </p:nvSpPr>
            <p:spPr bwMode="auto">
              <a:xfrm>
                <a:off x="506" y="1274"/>
                <a:ext cx="32" cy="16"/>
              </a:xfrm>
              <a:custGeom>
                <a:avLst/>
                <a:gdLst>
                  <a:gd name="T0" fmla="*/ 1 w 63"/>
                  <a:gd name="T1" fmla="*/ 1 h 32"/>
                  <a:gd name="T2" fmla="*/ 1 w 63"/>
                  <a:gd name="T3" fmla="*/ 1 h 32"/>
                  <a:gd name="T4" fmla="*/ 1 w 63"/>
                  <a:gd name="T5" fmla="*/ 0 h 32"/>
                  <a:gd name="T6" fmla="*/ 0 w 63"/>
                  <a:gd name="T7" fmla="*/ 1 h 32"/>
                  <a:gd name="T8" fmla="*/ 1 w 63"/>
                  <a:gd name="T9" fmla="*/ 1 h 32"/>
                  <a:gd name="T10" fmla="*/ 1 w 63"/>
                  <a:gd name="T11" fmla="*/ 1 h 32"/>
                  <a:gd name="T12" fmla="*/ 1 w 63"/>
                  <a:gd name="T13" fmla="*/ 1 h 32"/>
                  <a:gd name="T14" fmla="*/ 1 w 63"/>
                  <a:gd name="T15" fmla="*/ 1 h 32"/>
                  <a:gd name="T16" fmla="*/ 1 w 63"/>
                  <a:gd name="T17" fmla="*/ 1 h 32"/>
                  <a:gd name="T18" fmla="*/ 1 w 63"/>
                  <a:gd name="T19" fmla="*/ 1 h 32"/>
                  <a:gd name="T20" fmla="*/ 1 w 63"/>
                  <a:gd name="T21" fmla="*/ 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32"/>
                  <a:gd name="T35" fmla="*/ 63 w 63"/>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32">
                    <a:moveTo>
                      <a:pt x="63" y="9"/>
                    </a:moveTo>
                    <a:lnTo>
                      <a:pt x="48" y="9"/>
                    </a:lnTo>
                    <a:lnTo>
                      <a:pt x="18" y="0"/>
                    </a:lnTo>
                    <a:lnTo>
                      <a:pt x="0" y="1"/>
                    </a:lnTo>
                    <a:lnTo>
                      <a:pt x="7" y="20"/>
                    </a:lnTo>
                    <a:lnTo>
                      <a:pt x="28" y="24"/>
                    </a:lnTo>
                    <a:lnTo>
                      <a:pt x="39" y="32"/>
                    </a:lnTo>
                    <a:lnTo>
                      <a:pt x="49" y="26"/>
                    </a:lnTo>
                    <a:lnTo>
                      <a:pt x="56" y="16"/>
                    </a:lnTo>
                    <a:lnTo>
                      <a:pt x="62" y="19"/>
                    </a:lnTo>
                    <a:lnTo>
                      <a:pt x="63" y="9"/>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2" name="Freeform 200"/>
              <p:cNvSpPr>
                <a:spLocks/>
              </p:cNvSpPr>
              <p:nvPr/>
            </p:nvSpPr>
            <p:spPr bwMode="auto">
              <a:xfrm>
                <a:off x="1223" y="986"/>
                <a:ext cx="47" cy="207"/>
              </a:xfrm>
              <a:custGeom>
                <a:avLst/>
                <a:gdLst>
                  <a:gd name="T0" fmla="*/ 0 w 96"/>
                  <a:gd name="T1" fmla="*/ 0 h 412"/>
                  <a:gd name="T2" fmla="*/ 0 w 96"/>
                  <a:gd name="T3" fmla="*/ 1 h 412"/>
                  <a:gd name="T4" fmla="*/ 0 w 96"/>
                  <a:gd name="T5" fmla="*/ 1 h 412"/>
                  <a:gd name="T6" fmla="*/ 0 w 96"/>
                  <a:gd name="T7" fmla="*/ 1 h 412"/>
                  <a:gd name="T8" fmla="*/ 0 w 96"/>
                  <a:gd name="T9" fmla="*/ 1 h 412"/>
                  <a:gd name="T10" fmla="*/ 0 w 96"/>
                  <a:gd name="T11" fmla="*/ 1 h 412"/>
                  <a:gd name="T12" fmla="*/ 0 w 96"/>
                  <a:gd name="T13" fmla="*/ 1 h 412"/>
                  <a:gd name="T14" fmla="*/ 0 w 96"/>
                  <a:gd name="T15" fmla="*/ 1 h 412"/>
                  <a:gd name="T16" fmla="*/ 0 w 96"/>
                  <a:gd name="T17" fmla="*/ 1 h 412"/>
                  <a:gd name="T18" fmla="*/ 0 w 96"/>
                  <a:gd name="T19" fmla="*/ 1 h 412"/>
                  <a:gd name="T20" fmla="*/ 0 w 96"/>
                  <a:gd name="T21" fmla="*/ 1 h 412"/>
                  <a:gd name="T22" fmla="*/ 0 w 96"/>
                  <a:gd name="T23" fmla="*/ 1 h 412"/>
                  <a:gd name="T24" fmla="*/ 0 w 96"/>
                  <a:gd name="T25" fmla="*/ 1 h 412"/>
                  <a:gd name="T26" fmla="*/ 0 w 96"/>
                  <a:gd name="T27" fmla="*/ 1 h 412"/>
                  <a:gd name="T28" fmla="*/ 0 w 96"/>
                  <a:gd name="T29" fmla="*/ 1 h 412"/>
                  <a:gd name="T30" fmla="*/ 0 w 96"/>
                  <a:gd name="T31" fmla="*/ 1 h 412"/>
                  <a:gd name="T32" fmla="*/ 0 w 96"/>
                  <a:gd name="T33" fmla="*/ 1 h 412"/>
                  <a:gd name="T34" fmla="*/ 0 w 96"/>
                  <a:gd name="T35" fmla="*/ 1 h 412"/>
                  <a:gd name="T36" fmla="*/ 0 w 96"/>
                  <a:gd name="T37" fmla="*/ 1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12"/>
                  <a:gd name="T59" fmla="*/ 96 w 96"/>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12">
                    <a:moveTo>
                      <a:pt x="0" y="0"/>
                    </a:moveTo>
                    <a:lnTo>
                      <a:pt x="23" y="40"/>
                    </a:lnTo>
                    <a:lnTo>
                      <a:pt x="33" y="65"/>
                    </a:lnTo>
                    <a:lnTo>
                      <a:pt x="33" y="89"/>
                    </a:lnTo>
                    <a:lnTo>
                      <a:pt x="23" y="100"/>
                    </a:lnTo>
                    <a:lnTo>
                      <a:pt x="28" y="125"/>
                    </a:lnTo>
                    <a:lnTo>
                      <a:pt x="33" y="160"/>
                    </a:lnTo>
                    <a:lnTo>
                      <a:pt x="45" y="172"/>
                    </a:lnTo>
                    <a:lnTo>
                      <a:pt x="45" y="191"/>
                    </a:lnTo>
                    <a:lnTo>
                      <a:pt x="23" y="196"/>
                    </a:lnTo>
                    <a:lnTo>
                      <a:pt x="12" y="220"/>
                    </a:lnTo>
                    <a:lnTo>
                      <a:pt x="23" y="240"/>
                    </a:lnTo>
                    <a:lnTo>
                      <a:pt x="28" y="269"/>
                    </a:lnTo>
                    <a:lnTo>
                      <a:pt x="51" y="269"/>
                    </a:lnTo>
                    <a:lnTo>
                      <a:pt x="51" y="300"/>
                    </a:lnTo>
                    <a:lnTo>
                      <a:pt x="73" y="316"/>
                    </a:lnTo>
                    <a:lnTo>
                      <a:pt x="96" y="347"/>
                    </a:lnTo>
                    <a:lnTo>
                      <a:pt x="96" y="365"/>
                    </a:lnTo>
                    <a:lnTo>
                      <a:pt x="96" y="412"/>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3" name="Freeform 201"/>
              <p:cNvSpPr>
                <a:spLocks/>
              </p:cNvSpPr>
              <p:nvPr/>
            </p:nvSpPr>
            <p:spPr bwMode="auto">
              <a:xfrm>
                <a:off x="1481" y="872"/>
                <a:ext cx="171" cy="107"/>
              </a:xfrm>
              <a:custGeom>
                <a:avLst/>
                <a:gdLst>
                  <a:gd name="T0" fmla="*/ 0 w 342"/>
                  <a:gd name="T1" fmla="*/ 0 h 215"/>
                  <a:gd name="T2" fmla="*/ 1 w 342"/>
                  <a:gd name="T3" fmla="*/ 0 h 215"/>
                  <a:gd name="T4" fmla="*/ 1 w 342"/>
                  <a:gd name="T5" fmla="*/ 0 h 215"/>
                  <a:gd name="T6" fmla="*/ 1 w 342"/>
                  <a:gd name="T7" fmla="*/ 0 h 215"/>
                  <a:gd name="T8" fmla="*/ 1 w 342"/>
                  <a:gd name="T9" fmla="*/ 0 h 215"/>
                  <a:gd name="T10" fmla="*/ 1 w 342"/>
                  <a:gd name="T11" fmla="*/ 0 h 215"/>
                  <a:gd name="T12" fmla="*/ 1 w 342"/>
                  <a:gd name="T13" fmla="*/ 0 h 215"/>
                  <a:gd name="T14" fmla="*/ 1 w 342"/>
                  <a:gd name="T15" fmla="*/ 0 h 215"/>
                  <a:gd name="T16" fmla="*/ 1 w 342"/>
                  <a:gd name="T17" fmla="*/ 0 h 215"/>
                  <a:gd name="T18" fmla="*/ 1 w 342"/>
                  <a:gd name="T19" fmla="*/ 0 h 215"/>
                  <a:gd name="T20" fmla="*/ 1 w 342"/>
                  <a:gd name="T21" fmla="*/ 0 h 215"/>
                  <a:gd name="T22" fmla="*/ 1 w 342"/>
                  <a:gd name="T23" fmla="*/ 0 h 215"/>
                  <a:gd name="T24" fmla="*/ 1 w 342"/>
                  <a:gd name="T25" fmla="*/ 0 h 215"/>
                  <a:gd name="T26" fmla="*/ 1 w 342"/>
                  <a:gd name="T27" fmla="*/ 0 h 215"/>
                  <a:gd name="T28" fmla="*/ 1 w 342"/>
                  <a:gd name="T29" fmla="*/ 0 h 215"/>
                  <a:gd name="T30" fmla="*/ 1 w 342"/>
                  <a:gd name="T31" fmla="*/ 0 h 215"/>
                  <a:gd name="T32" fmla="*/ 1 w 342"/>
                  <a:gd name="T33" fmla="*/ 0 h 215"/>
                  <a:gd name="T34" fmla="*/ 1 w 342"/>
                  <a:gd name="T35" fmla="*/ 0 h 215"/>
                  <a:gd name="T36" fmla="*/ 1 w 342"/>
                  <a:gd name="T37" fmla="*/ 0 h 215"/>
                  <a:gd name="T38" fmla="*/ 1 w 342"/>
                  <a:gd name="T39" fmla="*/ 0 h 2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2"/>
                  <a:gd name="T61" fmla="*/ 0 h 215"/>
                  <a:gd name="T62" fmla="*/ 342 w 342"/>
                  <a:gd name="T63" fmla="*/ 215 h 2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2" h="215">
                    <a:moveTo>
                      <a:pt x="0" y="101"/>
                    </a:moveTo>
                    <a:lnTo>
                      <a:pt x="16" y="120"/>
                    </a:lnTo>
                    <a:lnTo>
                      <a:pt x="28" y="120"/>
                    </a:lnTo>
                    <a:lnTo>
                      <a:pt x="21" y="144"/>
                    </a:lnTo>
                    <a:lnTo>
                      <a:pt x="34" y="168"/>
                    </a:lnTo>
                    <a:lnTo>
                      <a:pt x="72" y="168"/>
                    </a:lnTo>
                    <a:lnTo>
                      <a:pt x="95" y="185"/>
                    </a:lnTo>
                    <a:lnTo>
                      <a:pt x="95" y="204"/>
                    </a:lnTo>
                    <a:lnTo>
                      <a:pt x="112" y="215"/>
                    </a:lnTo>
                    <a:lnTo>
                      <a:pt x="146" y="215"/>
                    </a:lnTo>
                    <a:lnTo>
                      <a:pt x="168" y="209"/>
                    </a:lnTo>
                    <a:lnTo>
                      <a:pt x="212" y="185"/>
                    </a:lnTo>
                    <a:lnTo>
                      <a:pt x="240" y="161"/>
                    </a:lnTo>
                    <a:lnTo>
                      <a:pt x="274" y="144"/>
                    </a:lnTo>
                    <a:lnTo>
                      <a:pt x="319" y="138"/>
                    </a:lnTo>
                    <a:lnTo>
                      <a:pt x="342" y="125"/>
                    </a:lnTo>
                    <a:lnTo>
                      <a:pt x="342" y="89"/>
                    </a:lnTo>
                    <a:lnTo>
                      <a:pt x="342" y="60"/>
                    </a:lnTo>
                    <a:lnTo>
                      <a:pt x="336" y="24"/>
                    </a:lnTo>
                    <a:lnTo>
                      <a:pt x="324"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4" name="Freeform 202"/>
              <p:cNvSpPr>
                <a:spLocks/>
              </p:cNvSpPr>
              <p:nvPr/>
            </p:nvSpPr>
            <p:spPr bwMode="auto">
              <a:xfrm>
                <a:off x="1842" y="889"/>
                <a:ext cx="77" cy="337"/>
              </a:xfrm>
              <a:custGeom>
                <a:avLst/>
                <a:gdLst>
                  <a:gd name="T0" fmla="*/ 1 w 153"/>
                  <a:gd name="T1" fmla="*/ 1 h 674"/>
                  <a:gd name="T2" fmla="*/ 1 w 153"/>
                  <a:gd name="T3" fmla="*/ 1 h 674"/>
                  <a:gd name="T4" fmla="*/ 1 w 153"/>
                  <a:gd name="T5" fmla="*/ 1 h 674"/>
                  <a:gd name="T6" fmla="*/ 1 w 153"/>
                  <a:gd name="T7" fmla="*/ 1 h 674"/>
                  <a:gd name="T8" fmla="*/ 1 w 153"/>
                  <a:gd name="T9" fmla="*/ 1 h 674"/>
                  <a:gd name="T10" fmla="*/ 1 w 153"/>
                  <a:gd name="T11" fmla="*/ 1 h 674"/>
                  <a:gd name="T12" fmla="*/ 1 w 153"/>
                  <a:gd name="T13" fmla="*/ 1 h 674"/>
                  <a:gd name="T14" fmla="*/ 1 w 153"/>
                  <a:gd name="T15" fmla="*/ 1 h 674"/>
                  <a:gd name="T16" fmla="*/ 1 w 153"/>
                  <a:gd name="T17" fmla="*/ 1 h 674"/>
                  <a:gd name="T18" fmla="*/ 1 w 153"/>
                  <a:gd name="T19" fmla="*/ 1 h 674"/>
                  <a:gd name="T20" fmla="*/ 1 w 153"/>
                  <a:gd name="T21" fmla="*/ 1 h 674"/>
                  <a:gd name="T22" fmla="*/ 1 w 153"/>
                  <a:gd name="T23" fmla="*/ 1 h 674"/>
                  <a:gd name="T24" fmla="*/ 1 w 153"/>
                  <a:gd name="T25" fmla="*/ 1 h 674"/>
                  <a:gd name="T26" fmla="*/ 1 w 153"/>
                  <a:gd name="T27" fmla="*/ 1 h 674"/>
                  <a:gd name="T28" fmla="*/ 1 w 153"/>
                  <a:gd name="T29" fmla="*/ 1 h 674"/>
                  <a:gd name="T30" fmla="*/ 1 w 153"/>
                  <a:gd name="T31" fmla="*/ 1 h 674"/>
                  <a:gd name="T32" fmla="*/ 1 w 153"/>
                  <a:gd name="T33" fmla="*/ 1 h 674"/>
                  <a:gd name="T34" fmla="*/ 0 w 153"/>
                  <a:gd name="T35" fmla="*/ 1 h 674"/>
                  <a:gd name="T36" fmla="*/ 1 w 153"/>
                  <a:gd name="T37" fmla="*/ 1 h 674"/>
                  <a:gd name="T38" fmla="*/ 1 w 153"/>
                  <a:gd name="T39" fmla="*/ 1 h 674"/>
                  <a:gd name="T40" fmla="*/ 1 w 153"/>
                  <a:gd name="T41" fmla="*/ 1 h 674"/>
                  <a:gd name="T42" fmla="*/ 1 w 153"/>
                  <a:gd name="T43" fmla="*/ 1 h 674"/>
                  <a:gd name="T44" fmla="*/ 1 w 153"/>
                  <a:gd name="T45" fmla="*/ 1 h 674"/>
                  <a:gd name="T46" fmla="*/ 1 w 153"/>
                  <a:gd name="T47" fmla="*/ 0 h 6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3"/>
                  <a:gd name="T73" fmla="*/ 0 h 674"/>
                  <a:gd name="T74" fmla="*/ 153 w 153"/>
                  <a:gd name="T75" fmla="*/ 674 h 6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3" h="674">
                    <a:moveTo>
                      <a:pt x="56" y="674"/>
                    </a:moveTo>
                    <a:lnTo>
                      <a:pt x="96" y="666"/>
                    </a:lnTo>
                    <a:lnTo>
                      <a:pt x="124" y="625"/>
                    </a:lnTo>
                    <a:lnTo>
                      <a:pt x="145" y="583"/>
                    </a:lnTo>
                    <a:lnTo>
                      <a:pt x="153" y="535"/>
                    </a:lnTo>
                    <a:lnTo>
                      <a:pt x="129" y="523"/>
                    </a:lnTo>
                    <a:lnTo>
                      <a:pt x="96" y="510"/>
                    </a:lnTo>
                    <a:lnTo>
                      <a:pt x="83" y="486"/>
                    </a:lnTo>
                    <a:lnTo>
                      <a:pt x="83" y="463"/>
                    </a:lnTo>
                    <a:lnTo>
                      <a:pt x="89" y="445"/>
                    </a:lnTo>
                    <a:lnTo>
                      <a:pt x="89" y="409"/>
                    </a:lnTo>
                    <a:lnTo>
                      <a:pt x="56" y="379"/>
                    </a:lnTo>
                    <a:lnTo>
                      <a:pt x="39" y="361"/>
                    </a:lnTo>
                    <a:lnTo>
                      <a:pt x="45" y="325"/>
                    </a:lnTo>
                    <a:lnTo>
                      <a:pt x="51" y="259"/>
                    </a:lnTo>
                    <a:lnTo>
                      <a:pt x="33" y="229"/>
                    </a:lnTo>
                    <a:lnTo>
                      <a:pt x="5" y="210"/>
                    </a:lnTo>
                    <a:lnTo>
                      <a:pt x="0" y="194"/>
                    </a:lnTo>
                    <a:lnTo>
                      <a:pt x="22" y="194"/>
                    </a:lnTo>
                    <a:lnTo>
                      <a:pt x="33" y="139"/>
                    </a:lnTo>
                    <a:lnTo>
                      <a:pt x="51" y="114"/>
                    </a:lnTo>
                    <a:lnTo>
                      <a:pt x="68" y="103"/>
                    </a:lnTo>
                    <a:lnTo>
                      <a:pt x="68" y="49"/>
                    </a:lnTo>
                    <a:lnTo>
                      <a:pt x="73"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5" name="Freeform 203"/>
              <p:cNvSpPr>
                <a:spLocks/>
              </p:cNvSpPr>
              <p:nvPr/>
            </p:nvSpPr>
            <p:spPr bwMode="auto">
              <a:xfrm>
                <a:off x="2268" y="932"/>
                <a:ext cx="119" cy="335"/>
              </a:xfrm>
              <a:custGeom>
                <a:avLst/>
                <a:gdLst>
                  <a:gd name="T0" fmla="*/ 1 w 236"/>
                  <a:gd name="T1" fmla="*/ 0 h 671"/>
                  <a:gd name="T2" fmla="*/ 1 w 236"/>
                  <a:gd name="T3" fmla="*/ 0 h 671"/>
                  <a:gd name="T4" fmla="*/ 1 w 236"/>
                  <a:gd name="T5" fmla="*/ 0 h 671"/>
                  <a:gd name="T6" fmla="*/ 1 w 236"/>
                  <a:gd name="T7" fmla="*/ 0 h 671"/>
                  <a:gd name="T8" fmla="*/ 1 w 236"/>
                  <a:gd name="T9" fmla="*/ 0 h 671"/>
                  <a:gd name="T10" fmla="*/ 1 w 236"/>
                  <a:gd name="T11" fmla="*/ 0 h 671"/>
                  <a:gd name="T12" fmla="*/ 1 w 236"/>
                  <a:gd name="T13" fmla="*/ 0 h 671"/>
                  <a:gd name="T14" fmla="*/ 1 w 236"/>
                  <a:gd name="T15" fmla="*/ 0 h 671"/>
                  <a:gd name="T16" fmla="*/ 0 w 236"/>
                  <a:gd name="T17" fmla="*/ 0 h 671"/>
                  <a:gd name="T18" fmla="*/ 1 w 236"/>
                  <a:gd name="T19" fmla="*/ 0 h 671"/>
                  <a:gd name="T20" fmla="*/ 1 w 236"/>
                  <a:gd name="T21" fmla="*/ 0 h 671"/>
                  <a:gd name="T22" fmla="*/ 1 w 236"/>
                  <a:gd name="T23" fmla="*/ 0 h 671"/>
                  <a:gd name="T24" fmla="*/ 1 w 236"/>
                  <a:gd name="T25" fmla="*/ 0 h 671"/>
                  <a:gd name="T26" fmla="*/ 1 w 236"/>
                  <a:gd name="T27" fmla="*/ 0 h 671"/>
                  <a:gd name="T28" fmla="*/ 1 w 236"/>
                  <a:gd name="T29" fmla="*/ 0 h 671"/>
                  <a:gd name="T30" fmla="*/ 1 w 236"/>
                  <a:gd name="T31" fmla="*/ 0 h 671"/>
                  <a:gd name="T32" fmla="*/ 1 w 236"/>
                  <a:gd name="T33" fmla="*/ 0 h 671"/>
                  <a:gd name="T34" fmla="*/ 1 w 236"/>
                  <a:gd name="T35" fmla="*/ 0 h 671"/>
                  <a:gd name="T36" fmla="*/ 1 w 236"/>
                  <a:gd name="T37" fmla="*/ 0 h 671"/>
                  <a:gd name="T38" fmla="*/ 1 w 236"/>
                  <a:gd name="T39" fmla="*/ 0 h 671"/>
                  <a:gd name="T40" fmla="*/ 1 w 236"/>
                  <a:gd name="T41" fmla="*/ 0 h 671"/>
                  <a:gd name="T42" fmla="*/ 1 w 236"/>
                  <a:gd name="T43" fmla="*/ 0 h 671"/>
                  <a:gd name="T44" fmla="*/ 1 w 236"/>
                  <a:gd name="T45" fmla="*/ 0 h 671"/>
                  <a:gd name="T46" fmla="*/ 1 w 236"/>
                  <a:gd name="T47" fmla="*/ 0 h 671"/>
                  <a:gd name="T48" fmla="*/ 1 w 236"/>
                  <a:gd name="T49" fmla="*/ 0 h 671"/>
                  <a:gd name="T50" fmla="*/ 1 w 236"/>
                  <a:gd name="T51" fmla="*/ 0 h 671"/>
                  <a:gd name="T52" fmla="*/ 1 w 236"/>
                  <a:gd name="T53" fmla="*/ 0 h 671"/>
                  <a:gd name="T54" fmla="*/ 1 w 236"/>
                  <a:gd name="T55" fmla="*/ 0 h 671"/>
                  <a:gd name="T56" fmla="*/ 1 w 236"/>
                  <a:gd name="T57" fmla="*/ 0 h 671"/>
                  <a:gd name="T58" fmla="*/ 1 w 236"/>
                  <a:gd name="T59" fmla="*/ 0 h 6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6"/>
                  <a:gd name="T91" fmla="*/ 0 h 671"/>
                  <a:gd name="T92" fmla="*/ 236 w 236"/>
                  <a:gd name="T93" fmla="*/ 671 h 6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6" h="671">
                    <a:moveTo>
                      <a:pt x="158" y="0"/>
                    </a:moveTo>
                    <a:lnTo>
                      <a:pt x="158" y="54"/>
                    </a:lnTo>
                    <a:lnTo>
                      <a:pt x="140" y="84"/>
                    </a:lnTo>
                    <a:lnTo>
                      <a:pt x="124" y="101"/>
                    </a:lnTo>
                    <a:lnTo>
                      <a:pt x="102" y="101"/>
                    </a:lnTo>
                    <a:lnTo>
                      <a:pt x="78" y="95"/>
                    </a:lnTo>
                    <a:lnTo>
                      <a:pt x="56" y="95"/>
                    </a:lnTo>
                    <a:lnTo>
                      <a:pt x="34" y="101"/>
                    </a:lnTo>
                    <a:lnTo>
                      <a:pt x="0" y="101"/>
                    </a:lnTo>
                    <a:lnTo>
                      <a:pt x="7" y="138"/>
                    </a:lnTo>
                    <a:lnTo>
                      <a:pt x="22" y="198"/>
                    </a:lnTo>
                    <a:lnTo>
                      <a:pt x="12" y="216"/>
                    </a:lnTo>
                    <a:lnTo>
                      <a:pt x="12" y="240"/>
                    </a:lnTo>
                    <a:lnTo>
                      <a:pt x="12" y="264"/>
                    </a:lnTo>
                    <a:lnTo>
                      <a:pt x="51" y="264"/>
                    </a:lnTo>
                    <a:lnTo>
                      <a:pt x="84" y="289"/>
                    </a:lnTo>
                    <a:lnTo>
                      <a:pt x="102" y="311"/>
                    </a:lnTo>
                    <a:lnTo>
                      <a:pt x="129" y="311"/>
                    </a:lnTo>
                    <a:lnTo>
                      <a:pt x="129" y="281"/>
                    </a:lnTo>
                    <a:lnTo>
                      <a:pt x="153" y="276"/>
                    </a:lnTo>
                    <a:lnTo>
                      <a:pt x="185" y="289"/>
                    </a:lnTo>
                    <a:lnTo>
                      <a:pt x="197" y="336"/>
                    </a:lnTo>
                    <a:lnTo>
                      <a:pt x="209" y="401"/>
                    </a:lnTo>
                    <a:lnTo>
                      <a:pt x="204" y="431"/>
                    </a:lnTo>
                    <a:lnTo>
                      <a:pt x="219" y="469"/>
                    </a:lnTo>
                    <a:lnTo>
                      <a:pt x="204" y="510"/>
                    </a:lnTo>
                    <a:lnTo>
                      <a:pt x="209" y="551"/>
                    </a:lnTo>
                    <a:lnTo>
                      <a:pt x="231" y="581"/>
                    </a:lnTo>
                    <a:lnTo>
                      <a:pt x="236" y="641"/>
                    </a:lnTo>
                    <a:lnTo>
                      <a:pt x="236" y="671"/>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6" name="Freeform 204"/>
              <p:cNvSpPr>
                <a:spLocks/>
              </p:cNvSpPr>
              <p:nvPr/>
            </p:nvSpPr>
            <p:spPr bwMode="auto">
              <a:xfrm>
                <a:off x="2249" y="1226"/>
                <a:ext cx="390" cy="357"/>
              </a:xfrm>
              <a:custGeom>
                <a:avLst/>
                <a:gdLst>
                  <a:gd name="T0" fmla="*/ 0 w 781"/>
                  <a:gd name="T1" fmla="*/ 1 h 713"/>
                  <a:gd name="T2" fmla="*/ 0 w 781"/>
                  <a:gd name="T3" fmla="*/ 1 h 713"/>
                  <a:gd name="T4" fmla="*/ 0 w 781"/>
                  <a:gd name="T5" fmla="*/ 1 h 713"/>
                  <a:gd name="T6" fmla="*/ 0 w 781"/>
                  <a:gd name="T7" fmla="*/ 1 h 713"/>
                  <a:gd name="T8" fmla="*/ 0 w 781"/>
                  <a:gd name="T9" fmla="*/ 1 h 713"/>
                  <a:gd name="T10" fmla="*/ 0 w 781"/>
                  <a:gd name="T11" fmla="*/ 1 h 713"/>
                  <a:gd name="T12" fmla="*/ 0 w 781"/>
                  <a:gd name="T13" fmla="*/ 1 h 713"/>
                  <a:gd name="T14" fmla="*/ 0 w 781"/>
                  <a:gd name="T15" fmla="*/ 1 h 713"/>
                  <a:gd name="T16" fmla="*/ 0 w 781"/>
                  <a:gd name="T17" fmla="*/ 1 h 713"/>
                  <a:gd name="T18" fmla="*/ 0 w 781"/>
                  <a:gd name="T19" fmla="*/ 1 h 713"/>
                  <a:gd name="T20" fmla="*/ 0 w 781"/>
                  <a:gd name="T21" fmla="*/ 1 h 713"/>
                  <a:gd name="T22" fmla="*/ 0 w 781"/>
                  <a:gd name="T23" fmla="*/ 1 h 713"/>
                  <a:gd name="T24" fmla="*/ 0 w 781"/>
                  <a:gd name="T25" fmla="*/ 1 h 713"/>
                  <a:gd name="T26" fmla="*/ 0 w 781"/>
                  <a:gd name="T27" fmla="*/ 1 h 713"/>
                  <a:gd name="T28" fmla="*/ 0 w 781"/>
                  <a:gd name="T29" fmla="*/ 1 h 713"/>
                  <a:gd name="T30" fmla="*/ 0 w 781"/>
                  <a:gd name="T31" fmla="*/ 1 h 713"/>
                  <a:gd name="T32" fmla="*/ 0 w 781"/>
                  <a:gd name="T33" fmla="*/ 1 h 713"/>
                  <a:gd name="T34" fmla="*/ 0 w 781"/>
                  <a:gd name="T35" fmla="*/ 1 h 713"/>
                  <a:gd name="T36" fmla="*/ 0 w 781"/>
                  <a:gd name="T37" fmla="*/ 0 h 713"/>
                  <a:gd name="T38" fmla="*/ 0 w 781"/>
                  <a:gd name="T39" fmla="*/ 0 h 713"/>
                  <a:gd name="T40" fmla="*/ 0 w 781"/>
                  <a:gd name="T41" fmla="*/ 1 h 713"/>
                  <a:gd name="T42" fmla="*/ 0 w 781"/>
                  <a:gd name="T43" fmla="*/ 1 h 713"/>
                  <a:gd name="T44" fmla="*/ 0 w 781"/>
                  <a:gd name="T45" fmla="*/ 1 h 713"/>
                  <a:gd name="T46" fmla="*/ 0 w 781"/>
                  <a:gd name="T47" fmla="*/ 1 h 713"/>
                  <a:gd name="T48" fmla="*/ 0 w 781"/>
                  <a:gd name="T49" fmla="*/ 1 h 713"/>
                  <a:gd name="T50" fmla="*/ 0 w 781"/>
                  <a:gd name="T51" fmla="*/ 1 h 713"/>
                  <a:gd name="T52" fmla="*/ 0 w 781"/>
                  <a:gd name="T53" fmla="*/ 1 h 713"/>
                  <a:gd name="T54" fmla="*/ 0 w 781"/>
                  <a:gd name="T55" fmla="*/ 1 h 713"/>
                  <a:gd name="T56" fmla="*/ 0 w 781"/>
                  <a:gd name="T57" fmla="*/ 1 h 713"/>
                  <a:gd name="T58" fmla="*/ 0 w 781"/>
                  <a:gd name="T59" fmla="*/ 1 h 713"/>
                  <a:gd name="T60" fmla="*/ 0 w 781"/>
                  <a:gd name="T61" fmla="*/ 1 h 713"/>
                  <a:gd name="T62" fmla="*/ 0 w 781"/>
                  <a:gd name="T63" fmla="*/ 1 h 713"/>
                  <a:gd name="T64" fmla="*/ 0 w 781"/>
                  <a:gd name="T65" fmla="*/ 1 h 713"/>
                  <a:gd name="T66" fmla="*/ 0 w 781"/>
                  <a:gd name="T67" fmla="*/ 1 h 713"/>
                  <a:gd name="T68" fmla="*/ 0 w 781"/>
                  <a:gd name="T69" fmla="*/ 1 h 713"/>
                  <a:gd name="T70" fmla="*/ 0 w 781"/>
                  <a:gd name="T71" fmla="*/ 1 h 713"/>
                  <a:gd name="T72" fmla="*/ 0 w 781"/>
                  <a:gd name="T73" fmla="*/ 1 h 713"/>
                  <a:gd name="T74" fmla="*/ 0 w 781"/>
                  <a:gd name="T75" fmla="*/ 1 h 713"/>
                  <a:gd name="T76" fmla="*/ 0 w 781"/>
                  <a:gd name="T77" fmla="*/ 1 h 713"/>
                  <a:gd name="T78" fmla="*/ 0 w 781"/>
                  <a:gd name="T79" fmla="*/ 1 h 713"/>
                  <a:gd name="T80" fmla="*/ 0 w 781"/>
                  <a:gd name="T81" fmla="*/ 1 h 713"/>
                  <a:gd name="T82" fmla="*/ 0 w 781"/>
                  <a:gd name="T83" fmla="*/ 1 h 713"/>
                  <a:gd name="T84" fmla="*/ 0 w 781"/>
                  <a:gd name="T85" fmla="*/ 1 h 713"/>
                  <a:gd name="T86" fmla="*/ 0 w 781"/>
                  <a:gd name="T87" fmla="*/ 1 h 713"/>
                  <a:gd name="T88" fmla="*/ 0 w 781"/>
                  <a:gd name="T89" fmla="*/ 1 h 713"/>
                  <a:gd name="T90" fmla="*/ 0 w 781"/>
                  <a:gd name="T91" fmla="*/ 1 h 7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1"/>
                  <a:gd name="T139" fmla="*/ 0 h 713"/>
                  <a:gd name="T140" fmla="*/ 781 w 781"/>
                  <a:gd name="T141" fmla="*/ 713 h 7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1" h="713">
                    <a:moveTo>
                      <a:pt x="280" y="480"/>
                    </a:moveTo>
                    <a:lnTo>
                      <a:pt x="263" y="431"/>
                    </a:lnTo>
                    <a:lnTo>
                      <a:pt x="219" y="391"/>
                    </a:lnTo>
                    <a:lnTo>
                      <a:pt x="168" y="383"/>
                    </a:lnTo>
                    <a:lnTo>
                      <a:pt x="102" y="378"/>
                    </a:lnTo>
                    <a:lnTo>
                      <a:pt x="61" y="341"/>
                    </a:lnTo>
                    <a:lnTo>
                      <a:pt x="17" y="287"/>
                    </a:lnTo>
                    <a:lnTo>
                      <a:pt x="5" y="196"/>
                    </a:lnTo>
                    <a:lnTo>
                      <a:pt x="0" y="143"/>
                    </a:lnTo>
                    <a:lnTo>
                      <a:pt x="17" y="112"/>
                    </a:lnTo>
                    <a:lnTo>
                      <a:pt x="61" y="89"/>
                    </a:lnTo>
                    <a:lnTo>
                      <a:pt x="107" y="89"/>
                    </a:lnTo>
                    <a:lnTo>
                      <a:pt x="192" y="96"/>
                    </a:lnTo>
                    <a:lnTo>
                      <a:pt x="253" y="76"/>
                    </a:lnTo>
                    <a:lnTo>
                      <a:pt x="286" y="65"/>
                    </a:lnTo>
                    <a:lnTo>
                      <a:pt x="331" y="22"/>
                    </a:lnTo>
                    <a:lnTo>
                      <a:pt x="355" y="41"/>
                    </a:lnTo>
                    <a:lnTo>
                      <a:pt x="365" y="5"/>
                    </a:lnTo>
                    <a:lnTo>
                      <a:pt x="399" y="0"/>
                    </a:lnTo>
                    <a:lnTo>
                      <a:pt x="421" y="0"/>
                    </a:lnTo>
                    <a:lnTo>
                      <a:pt x="443" y="11"/>
                    </a:lnTo>
                    <a:lnTo>
                      <a:pt x="467" y="60"/>
                    </a:lnTo>
                    <a:lnTo>
                      <a:pt x="482" y="65"/>
                    </a:lnTo>
                    <a:lnTo>
                      <a:pt x="500" y="22"/>
                    </a:lnTo>
                    <a:lnTo>
                      <a:pt x="538" y="22"/>
                    </a:lnTo>
                    <a:lnTo>
                      <a:pt x="562" y="29"/>
                    </a:lnTo>
                    <a:lnTo>
                      <a:pt x="594" y="89"/>
                    </a:lnTo>
                    <a:lnTo>
                      <a:pt x="599" y="143"/>
                    </a:lnTo>
                    <a:lnTo>
                      <a:pt x="594" y="180"/>
                    </a:lnTo>
                    <a:lnTo>
                      <a:pt x="594" y="203"/>
                    </a:lnTo>
                    <a:lnTo>
                      <a:pt x="618" y="216"/>
                    </a:lnTo>
                    <a:lnTo>
                      <a:pt x="645" y="227"/>
                    </a:lnTo>
                    <a:lnTo>
                      <a:pt x="669" y="245"/>
                    </a:lnTo>
                    <a:lnTo>
                      <a:pt x="696" y="292"/>
                    </a:lnTo>
                    <a:lnTo>
                      <a:pt x="706" y="323"/>
                    </a:lnTo>
                    <a:lnTo>
                      <a:pt x="679" y="352"/>
                    </a:lnTo>
                    <a:lnTo>
                      <a:pt x="701" y="407"/>
                    </a:lnTo>
                    <a:lnTo>
                      <a:pt x="713" y="456"/>
                    </a:lnTo>
                    <a:lnTo>
                      <a:pt x="747" y="486"/>
                    </a:lnTo>
                    <a:lnTo>
                      <a:pt x="757" y="511"/>
                    </a:lnTo>
                    <a:lnTo>
                      <a:pt x="757" y="546"/>
                    </a:lnTo>
                    <a:lnTo>
                      <a:pt x="781" y="563"/>
                    </a:lnTo>
                    <a:lnTo>
                      <a:pt x="740" y="600"/>
                    </a:lnTo>
                    <a:lnTo>
                      <a:pt x="719" y="642"/>
                    </a:lnTo>
                    <a:lnTo>
                      <a:pt x="706" y="691"/>
                    </a:lnTo>
                    <a:lnTo>
                      <a:pt x="701" y="713"/>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7" name="Freeform 205"/>
              <p:cNvSpPr>
                <a:spLocks/>
              </p:cNvSpPr>
              <p:nvPr/>
            </p:nvSpPr>
            <p:spPr bwMode="auto">
              <a:xfrm>
                <a:off x="2639" y="1226"/>
                <a:ext cx="342" cy="282"/>
              </a:xfrm>
              <a:custGeom>
                <a:avLst/>
                <a:gdLst>
                  <a:gd name="T0" fmla="*/ 0 w 683"/>
                  <a:gd name="T1" fmla="*/ 1 h 563"/>
                  <a:gd name="T2" fmla="*/ 1 w 683"/>
                  <a:gd name="T3" fmla="*/ 1 h 563"/>
                  <a:gd name="T4" fmla="*/ 1 w 683"/>
                  <a:gd name="T5" fmla="*/ 1 h 563"/>
                  <a:gd name="T6" fmla="*/ 1 w 683"/>
                  <a:gd name="T7" fmla="*/ 1 h 563"/>
                  <a:gd name="T8" fmla="*/ 1 w 683"/>
                  <a:gd name="T9" fmla="*/ 1 h 563"/>
                  <a:gd name="T10" fmla="*/ 1 w 683"/>
                  <a:gd name="T11" fmla="*/ 1 h 563"/>
                  <a:gd name="T12" fmla="*/ 1 w 683"/>
                  <a:gd name="T13" fmla="*/ 1 h 563"/>
                  <a:gd name="T14" fmla="*/ 1 w 683"/>
                  <a:gd name="T15" fmla="*/ 1 h 563"/>
                  <a:gd name="T16" fmla="*/ 1 w 683"/>
                  <a:gd name="T17" fmla="*/ 1 h 563"/>
                  <a:gd name="T18" fmla="*/ 1 w 683"/>
                  <a:gd name="T19" fmla="*/ 1 h 563"/>
                  <a:gd name="T20" fmla="*/ 1 w 683"/>
                  <a:gd name="T21" fmla="*/ 1 h 563"/>
                  <a:gd name="T22" fmla="*/ 1 w 683"/>
                  <a:gd name="T23" fmla="*/ 1 h 563"/>
                  <a:gd name="T24" fmla="*/ 1 w 683"/>
                  <a:gd name="T25" fmla="*/ 1 h 563"/>
                  <a:gd name="T26" fmla="*/ 1 w 683"/>
                  <a:gd name="T27" fmla="*/ 1 h 563"/>
                  <a:gd name="T28" fmla="*/ 1 w 683"/>
                  <a:gd name="T29" fmla="*/ 1 h 563"/>
                  <a:gd name="T30" fmla="*/ 1 w 683"/>
                  <a:gd name="T31" fmla="*/ 1 h 563"/>
                  <a:gd name="T32" fmla="*/ 1 w 683"/>
                  <a:gd name="T33" fmla="*/ 1 h 563"/>
                  <a:gd name="T34" fmla="*/ 1 w 683"/>
                  <a:gd name="T35" fmla="*/ 1 h 563"/>
                  <a:gd name="T36" fmla="*/ 1 w 683"/>
                  <a:gd name="T37" fmla="*/ 1 h 563"/>
                  <a:gd name="T38" fmla="*/ 1 w 683"/>
                  <a:gd name="T39" fmla="*/ 1 h 563"/>
                  <a:gd name="T40" fmla="*/ 1 w 683"/>
                  <a:gd name="T41" fmla="*/ 1 h 563"/>
                  <a:gd name="T42" fmla="*/ 1 w 683"/>
                  <a:gd name="T43" fmla="*/ 1 h 563"/>
                  <a:gd name="T44" fmla="*/ 1 w 683"/>
                  <a:gd name="T45" fmla="*/ 1 h 563"/>
                  <a:gd name="T46" fmla="*/ 1 w 683"/>
                  <a:gd name="T47" fmla="*/ 1 h 563"/>
                  <a:gd name="T48" fmla="*/ 1 w 683"/>
                  <a:gd name="T49" fmla="*/ 1 h 563"/>
                  <a:gd name="T50" fmla="*/ 1 w 683"/>
                  <a:gd name="T51" fmla="*/ 1 h 563"/>
                  <a:gd name="T52" fmla="*/ 1 w 683"/>
                  <a:gd name="T53" fmla="*/ 1 h 563"/>
                  <a:gd name="T54" fmla="*/ 1 w 683"/>
                  <a:gd name="T55" fmla="*/ 1 h 563"/>
                  <a:gd name="T56" fmla="*/ 1 w 683"/>
                  <a:gd name="T57" fmla="*/ 1 h 563"/>
                  <a:gd name="T58" fmla="*/ 1 w 683"/>
                  <a:gd name="T59" fmla="*/ 1 h 563"/>
                  <a:gd name="T60" fmla="*/ 1 w 683"/>
                  <a:gd name="T61" fmla="*/ 1 h 563"/>
                  <a:gd name="T62" fmla="*/ 1 w 683"/>
                  <a:gd name="T63" fmla="*/ 1 h 563"/>
                  <a:gd name="T64" fmla="*/ 1 w 683"/>
                  <a:gd name="T65" fmla="*/ 1 h 563"/>
                  <a:gd name="T66" fmla="*/ 1 w 683"/>
                  <a:gd name="T67" fmla="*/ 0 h 5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3"/>
                  <a:gd name="T103" fmla="*/ 0 h 563"/>
                  <a:gd name="T104" fmla="*/ 683 w 683"/>
                  <a:gd name="T105" fmla="*/ 563 h 5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3" h="563">
                    <a:moveTo>
                      <a:pt x="0" y="563"/>
                    </a:moveTo>
                    <a:lnTo>
                      <a:pt x="27" y="540"/>
                    </a:lnTo>
                    <a:lnTo>
                      <a:pt x="66" y="516"/>
                    </a:lnTo>
                    <a:lnTo>
                      <a:pt x="107" y="516"/>
                    </a:lnTo>
                    <a:lnTo>
                      <a:pt x="145" y="516"/>
                    </a:lnTo>
                    <a:lnTo>
                      <a:pt x="173" y="522"/>
                    </a:lnTo>
                    <a:lnTo>
                      <a:pt x="183" y="532"/>
                    </a:lnTo>
                    <a:lnTo>
                      <a:pt x="212" y="491"/>
                    </a:lnTo>
                    <a:lnTo>
                      <a:pt x="229" y="438"/>
                    </a:lnTo>
                    <a:lnTo>
                      <a:pt x="257" y="420"/>
                    </a:lnTo>
                    <a:lnTo>
                      <a:pt x="234" y="378"/>
                    </a:lnTo>
                    <a:lnTo>
                      <a:pt x="217" y="323"/>
                    </a:lnTo>
                    <a:lnTo>
                      <a:pt x="229" y="287"/>
                    </a:lnTo>
                    <a:lnTo>
                      <a:pt x="252" y="276"/>
                    </a:lnTo>
                    <a:lnTo>
                      <a:pt x="263" y="292"/>
                    </a:lnTo>
                    <a:lnTo>
                      <a:pt x="273" y="331"/>
                    </a:lnTo>
                    <a:lnTo>
                      <a:pt x="295" y="341"/>
                    </a:lnTo>
                    <a:lnTo>
                      <a:pt x="336" y="331"/>
                    </a:lnTo>
                    <a:lnTo>
                      <a:pt x="370" y="323"/>
                    </a:lnTo>
                    <a:lnTo>
                      <a:pt x="414" y="341"/>
                    </a:lnTo>
                    <a:lnTo>
                      <a:pt x="448" y="341"/>
                    </a:lnTo>
                    <a:lnTo>
                      <a:pt x="477" y="341"/>
                    </a:lnTo>
                    <a:lnTo>
                      <a:pt x="497" y="300"/>
                    </a:lnTo>
                    <a:lnTo>
                      <a:pt x="553" y="263"/>
                    </a:lnTo>
                    <a:lnTo>
                      <a:pt x="582" y="251"/>
                    </a:lnTo>
                    <a:lnTo>
                      <a:pt x="645" y="256"/>
                    </a:lnTo>
                    <a:lnTo>
                      <a:pt x="660" y="256"/>
                    </a:lnTo>
                    <a:lnTo>
                      <a:pt x="660" y="227"/>
                    </a:lnTo>
                    <a:lnTo>
                      <a:pt x="683" y="203"/>
                    </a:lnTo>
                    <a:lnTo>
                      <a:pt x="650" y="180"/>
                    </a:lnTo>
                    <a:lnTo>
                      <a:pt x="627" y="161"/>
                    </a:lnTo>
                    <a:lnTo>
                      <a:pt x="622" y="120"/>
                    </a:lnTo>
                    <a:lnTo>
                      <a:pt x="622" y="47"/>
                    </a:lnTo>
                    <a:lnTo>
                      <a:pt x="622"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428" name="Freeform 206"/>
              <p:cNvSpPr>
                <a:spLocks/>
              </p:cNvSpPr>
              <p:nvPr/>
            </p:nvSpPr>
            <p:spPr bwMode="auto">
              <a:xfrm>
                <a:off x="3122" y="1292"/>
                <a:ext cx="84" cy="415"/>
              </a:xfrm>
              <a:custGeom>
                <a:avLst/>
                <a:gdLst>
                  <a:gd name="T0" fmla="*/ 1 w 168"/>
                  <a:gd name="T1" fmla="*/ 0 h 829"/>
                  <a:gd name="T2" fmla="*/ 1 w 168"/>
                  <a:gd name="T3" fmla="*/ 1 h 829"/>
                  <a:gd name="T4" fmla="*/ 1 w 168"/>
                  <a:gd name="T5" fmla="*/ 1 h 829"/>
                  <a:gd name="T6" fmla="*/ 1 w 168"/>
                  <a:gd name="T7" fmla="*/ 1 h 829"/>
                  <a:gd name="T8" fmla="*/ 1 w 168"/>
                  <a:gd name="T9" fmla="*/ 1 h 829"/>
                  <a:gd name="T10" fmla="*/ 1 w 168"/>
                  <a:gd name="T11" fmla="*/ 1 h 829"/>
                  <a:gd name="T12" fmla="*/ 1 w 168"/>
                  <a:gd name="T13" fmla="*/ 1 h 829"/>
                  <a:gd name="T14" fmla="*/ 1 w 168"/>
                  <a:gd name="T15" fmla="*/ 1 h 829"/>
                  <a:gd name="T16" fmla="*/ 1 w 168"/>
                  <a:gd name="T17" fmla="*/ 1 h 829"/>
                  <a:gd name="T18" fmla="*/ 1 w 168"/>
                  <a:gd name="T19" fmla="*/ 1 h 829"/>
                  <a:gd name="T20" fmla="*/ 1 w 168"/>
                  <a:gd name="T21" fmla="*/ 1 h 829"/>
                  <a:gd name="T22" fmla="*/ 1 w 168"/>
                  <a:gd name="T23" fmla="*/ 1 h 829"/>
                  <a:gd name="T24" fmla="*/ 1 w 168"/>
                  <a:gd name="T25" fmla="*/ 1 h 829"/>
                  <a:gd name="T26" fmla="*/ 1 w 168"/>
                  <a:gd name="T27" fmla="*/ 1 h 829"/>
                  <a:gd name="T28" fmla="*/ 1 w 168"/>
                  <a:gd name="T29" fmla="*/ 1 h 829"/>
                  <a:gd name="T30" fmla="*/ 0 w 168"/>
                  <a:gd name="T31" fmla="*/ 1 h 829"/>
                  <a:gd name="T32" fmla="*/ 0 w 168"/>
                  <a:gd name="T33" fmla="*/ 1 h 829"/>
                  <a:gd name="T34" fmla="*/ 0 w 168"/>
                  <a:gd name="T35" fmla="*/ 1 h 829"/>
                  <a:gd name="T36" fmla="*/ 1 w 168"/>
                  <a:gd name="T37" fmla="*/ 1 h 829"/>
                  <a:gd name="T38" fmla="*/ 1 w 168"/>
                  <a:gd name="T39" fmla="*/ 1 h 829"/>
                  <a:gd name="T40" fmla="*/ 1 w 168"/>
                  <a:gd name="T41" fmla="*/ 1 h 829"/>
                  <a:gd name="T42" fmla="*/ 1 w 168"/>
                  <a:gd name="T43" fmla="*/ 1 h 829"/>
                  <a:gd name="T44" fmla="*/ 1 w 168"/>
                  <a:gd name="T45" fmla="*/ 1 h 829"/>
                  <a:gd name="T46" fmla="*/ 1 w 168"/>
                  <a:gd name="T47" fmla="*/ 1 h 829"/>
                  <a:gd name="T48" fmla="*/ 1 w 168"/>
                  <a:gd name="T49" fmla="*/ 1 h 8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8"/>
                  <a:gd name="T76" fmla="*/ 0 h 829"/>
                  <a:gd name="T77" fmla="*/ 168 w 168"/>
                  <a:gd name="T78" fmla="*/ 829 h 8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8" h="829">
                    <a:moveTo>
                      <a:pt x="168" y="0"/>
                    </a:moveTo>
                    <a:lnTo>
                      <a:pt x="168" y="41"/>
                    </a:lnTo>
                    <a:lnTo>
                      <a:pt x="146" y="101"/>
                    </a:lnTo>
                    <a:lnTo>
                      <a:pt x="112" y="150"/>
                    </a:lnTo>
                    <a:lnTo>
                      <a:pt x="84" y="200"/>
                    </a:lnTo>
                    <a:lnTo>
                      <a:pt x="66" y="260"/>
                    </a:lnTo>
                    <a:lnTo>
                      <a:pt x="56" y="307"/>
                    </a:lnTo>
                    <a:lnTo>
                      <a:pt x="56" y="336"/>
                    </a:lnTo>
                    <a:lnTo>
                      <a:pt x="107" y="367"/>
                    </a:lnTo>
                    <a:lnTo>
                      <a:pt x="135" y="415"/>
                    </a:lnTo>
                    <a:lnTo>
                      <a:pt x="102" y="427"/>
                    </a:lnTo>
                    <a:lnTo>
                      <a:pt x="66" y="475"/>
                    </a:lnTo>
                    <a:lnTo>
                      <a:pt x="33" y="522"/>
                    </a:lnTo>
                    <a:lnTo>
                      <a:pt x="28" y="582"/>
                    </a:lnTo>
                    <a:lnTo>
                      <a:pt x="10" y="631"/>
                    </a:lnTo>
                    <a:lnTo>
                      <a:pt x="0" y="661"/>
                    </a:lnTo>
                    <a:lnTo>
                      <a:pt x="0" y="727"/>
                    </a:lnTo>
                    <a:lnTo>
                      <a:pt x="0" y="745"/>
                    </a:lnTo>
                    <a:lnTo>
                      <a:pt x="39" y="751"/>
                    </a:lnTo>
                    <a:lnTo>
                      <a:pt x="74" y="702"/>
                    </a:lnTo>
                    <a:lnTo>
                      <a:pt x="89" y="702"/>
                    </a:lnTo>
                    <a:lnTo>
                      <a:pt x="95" y="740"/>
                    </a:lnTo>
                    <a:lnTo>
                      <a:pt x="107" y="787"/>
                    </a:lnTo>
                    <a:lnTo>
                      <a:pt x="102" y="811"/>
                    </a:lnTo>
                    <a:lnTo>
                      <a:pt x="84" y="829"/>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grpSp>
        <p:sp>
          <p:nvSpPr>
            <p:cNvPr id="71" name="Freeform 207"/>
            <p:cNvSpPr>
              <a:spLocks/>
            </p:cNvSpPr>
            <p:nvPr/>
          </p:nvSpPr>
          <p:spPr bwMode="auto">
            <a:xfrm>
              <a:off x="3335" y="1445"/>
              <a:ext cx="261" cy="298"/>
            </a:xfrm>
            <a:custGeom>
              <a:avLst/>
              <a:gdLst>
                <a:gd name="T0" fmla="*/ 0 w 522"/>
                <a:gd name="T1" fmla="*/ 1 h 594"/>
                <a:gd name="T2" fmla="*/ 1 w 522"/>
                <a:gd name="T3" fmla="*/ 1 h 594"/>
                <a:gd name="T4" fmla="*/ 1 w 522"/>
                <a:gd name="T5" fmla="*/ 1 h 594"/>
                <a:gd name="T6" fmla="*/ 1 w 522"/>
                <a:gd name="T7" fmla="*/ 1 h 594"/>
                <a:gd name="T8" fmla="*/ 1 w 522"/>
                <a:gd name="T9" fmla="*/ 1 h 594"/>
                <a:gd name="T10" fmla="*/ 1 w 522"/>
                <a:gd name="T11" fmla="*/ 1 h 594"/>
                <a:gd name="T12" fmla="*/ 1 w 522"/>
                <a:gd name="T13" fmla="*/ 1 h 594"/>
                <a:gd name="T14" fmla="*/ 1 w 522"/>
                <a:gd name="T15" fmla="*/ 1 h 594"/>
                <a:gd name="T16" fmla="*/ 1 w 522"/>
                <a:gd name="T17" fmla="*/ 1 h 594"/>
                <a:gd name="T18" fmla="*/ 1 w 522"/>
                <a:gd name="T19" fmla="*/ 1 h 594"/>
                <a:gd name="T20" fmla="*/ 1 w 522"/>
                <a:gd name="T21" fmla="*/ 1 h 594"/>
                <a:gd name="T22" fmla="*/ 1 w 522"/>
                <a:gd name="T23" fmla="*/ 1 h 594"/>
                <a:gd name="T24" fmla="*/ 1 w 522"/>
                <a:gd name="T25" fmla="*/ 1 h 594"/>
                <a:gd name="T26" fmla="*/ 1 w 522"/>
                <a:gd name="T27" fmla="*/ 1 h 594"/>
                <a:gd name="T28" fmla="*/ 1 w 522"/>
                <a:gd name="T29" fmla="*/ 1 h 594"/>
                <a:gd name="T30" fmla="*/ 1 w 522"/>
                <a:gd name="T31" fmla="*/ 1 h 594"/>
                <a:gd name="T32" fmla="*/ 1 w 522"/>
                <a:gd name="T33" fmla="*/ 1 h 594"/>
                <a:gd name="T34" fmla="*/ 1 w 522"/>
                <a:gd name="T35" fmla="*/ 1 h 594"/>
                <a:gd name="T36" fmla="*/ 1 w 522"/>
                <a:gd name="T37" fmla="*/ 1 h 594"/>
                <a:gd name="T38" fmla="*/ 1 w 522"/>
                <a:gd name="T39" fmla="*/ 1 h 594"/>
                <a:gd name="T40" fmla="*/ 1 w 522"/>
                <a:gd name="T41" fmla="*/ 0 h 5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2"/>
                <a:gd name="T64" fmla="*/ 0 h 594"/>
                <a:gd name="T65" fmla="*/ 522 w 522"/>
                <a:gd name="T66" fmla="*/ 594 h 5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2" h="594">
                  <a:moveTo>
                    <a:pt x="0" y="594"/>
                  </a:moveTo>
                  <a:lnTo>
                    <a:pt x="79" y="529"/>
                  </a:lnTo>
                  <a:lnTo>
                    <a:pt x="117" y="504"/>
                  </a:lnTo>
                  <a:lnTo>
                    <a:pt x="151" y="509"/>
                  </a:lnTo>
                  <a:lnTo>
                    <a:pt x="174" y="474"/>
                  </a:lnTo>
                  <a:lnTo>
                    <a:pt x="242" y="402"/>
                  </a:lnTo>
                  <a:lnTo>
                    <a:pt x="270" y="373"/>
                  </a:lnTo>
                  <a:lnTo>
                    <a:pt x="286" y="313"/>
                  </a:lnTo>
                  <a:lnTo>
                    <a:pt x="319" y="305"/>
                  </a:lnTo>
                  <a:lnTo>
                    <a:pt x="332" y="329"/>
                  </a:lnTo>
                  <a:lnTo>
                    <a:pt x="375" y="329"/>
                  </a:lnTo>
                  <a:lnTo>
                    <a:pt x="426" y="294"/>
                  </a:lnTo>
                  <a:lnTo>
                    <a:pt x="426" y="258"/>
                  </a:lnTo>
                  <a:lnTo>
                    <a:pt x="393" y="234"/>
                  </a:lnTo>
                  <a:lnTo>
                    <a:pt x="354" y="204"/>
                  </a:lnTo>
                  <a:lnTo>
                    <a:pt x="354" y="173"/>
                  </a:lnTo>
                  <a:lnTo>
                    <a:pt x="383" y="154"/>
                  </a:lnTo>
                  <a:lnTo>
                    <a:pt x="431" y="113"/>
                  </a:lnTo>
                  <a:lnTo>
                    <a:pt x="487" y="65"/>
                  </a:lnTo>
                  <a:lnTo>
                    <a:pt x="500" y="42"/>
                  </a:lnTo>
                  <a:lnTo>
                    <a:pt x="522"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2" name="Freeform 208"/>
            <p:cNvSpPr>
              <a:spLocks/>
            </p:cNvSpPr>
            <p:nvPr/>
          </p:nvSpPr>
          <p:spPr bwMode="auto">
            <a:xfrm>
              <a:off x="3985" y="2108"/>
              <a:ext cx="533" cy="473"/>
            </a:xfrm>
            <a:custGeom>
              <a:avLst/>
              <a:gdLst>
                <a:gd name="T0" fmla="*/ 0 w 1066"/>
                <a:gd name="T1" fmla="*/ 1 h 946"/>
                <a:gd name="T2" fmla="*/ 1 w 1066"/>
                <a:gd name="T3" fmla="*/ 1 h 946"/>
                <a:gd name="T4" fmla="*/ 1 w 1066"/>
                <a:gd name="T5" fmla="*/ 1 h 946"/>
                <a:gd name="T6" fmla="*/ 1 w 1066"/>
                <a:gd name="T7" fmla="*/ 0 h 946"/>
                <a:gd name="T8" fmla="*/ 1 w 1066"/>
                <a:gd name="T9" fmla="*/ 1 h 946"/>
                <a:gd name="T10" fmla="*/ 1 w 1066"/>
                <a:gd name="T11" fmla="*/ 1 h 946"/>
                <a:gd name="T12" fmla="*/ 1 w 1066"/>
                <a:gd name="T13" fmla="*/ 1 h 946"/>
                <a:gd name="T14" fmla="*/ 1 w 1066"/>
                <a:gd name="T15" fmla="*/ 1 h 946"/>
                <a:gd name="T16" fmla="*/ 1 w 1066"/>
                <a:gd name="T17" fmla="*/ 1 h 946"/>
                <a:gd name="T18" fmla="*/ 1 w 1066"/>
                <a:gd name="T19" fmla="*/ 1 h 946"/>
                <a:gd name="T20" fmla="*/ 1 w 1066"/>
                <a:gd name="T21" fmla="*/ 1 h 946"/>
                <a:gd name="T22" fmla="*/ 1 w 1066"/>
                <a:gd name="T23" fmla="*/ 1 h 946"/>
                <a:gd name="T24" fmla="*/ 1 w 1066"/>
                <a:gd name="T25" fmla="*/ 1 h 946"/>
                <a:gd name="T26" fmla="*/ 1 w 1066"/>
                <a:gd name="T27" fmla="*/ 1 h 946"/>
                <a:gd name="T28" fmla="*/ 1 w 1066"/>
                <a:gd name="T29" fmla="*/ 1 h 946"/>
                <a:gd name="T30" fmla="*/ 1 w 1066"/>
                <a:gd name="T31" fmla="*/ 1 h 946"/>
                <a:gd name="T32" fmla="*/ 1 w 1066"/>
                <a:gd name="T33" fmla="*/ 1 h 946"/>
                <a:gd name="T34" fmla="*/ 1 w 1066"/>
                <a:gd name="T35" fmla="*/ 1 h 946"/>
                <a:gd name="T36" fmla="*/ 1 w 1066"/>
                <a:gd name="T37" fmla="*/ 1 h 946"/>
                <a:gd name="T38" fmla="*/ 1 w 1066"/>
                <a:gd name="T39" fmla="*/ 1 h 946"/>
                <a:gd name="T40" fmla="*/ 1 w 1066"/>
                <a:gd name="T41" fmla="*/ 1 h 946"/>
                <a:gd name="T42" fmla="*/ 1 w 1066"/>
                <a:gd name="T43" fmla="*/ 1 h 946"/>
                <a:gd name="T44" fmla="*/ 1 w 1066"/>
                <a:gd name="T45" fmla="*/ 1 h 946"/>
                <a:gd name="T46" fmla="*/ 1 w 1066"/>
                <a:gd name="T47" fmla="*/ 1 h 946"/>
                <a:gd name="T48" fmla="*/ 1 w 1066"/>
                <a:gd name="T49" fmla="*/ 1 h 946"/>
                <a:gd name="T50" fmla="*/ 1 w 1066"/>
                <a:gd name="T51" fmla="*/ 1 h 946"/>
                <a:gd name="T52" fmla="*/ 1 w 1066"/>
                <a:gd name="T53" fmla="*/ 1 h 946"/>
                <a:gd name="T54" fmla="*/ 1 w 1066"/>
                <a:gd name="T55" fmla="*/ 1 h 946"/>
                <a:gd name="T56" fmla="*/ 1 w 1066"/>
                <a:gd name="T57" fmla="*/ 1 h 946"/>
                <a:gd name="T58" fmla="*/ 1 w 1066"/>
                <a:gd name="T59" fmla="*/ 1 h 946"/>
                <a:gd name="T60" fmla="*/ 1 w 1066"/>
                <a:gd name="T61" fmla="*/ 1 h 946"/>
                <a:gd name="T62" fmla="*/ 1 w 1066"/>
                <a:gd name="T63" fmla="*/ 1 h 946"/>
                <a:gd name="T64" fmla="*/ 1 w 1066"/>
                <a:gd name="T65" fmla="*/ 1 h 946"/>
                <a:gd name="T66" fmla="*/ 1 w 1066"/>
                <a:gd name="T67" fmla="*/ 1 h 946"/>
                <a:gd name="T68" fmla="*/ 1 w 1066"/>
                <a:gd name="T69" fmla="*/ 1 h 946"/>
                <a:gd name="T70" fmla="*/ 1 w 1066"/>
                <a:gd name="T71" fmla="*/ 1 h 946"/>
                <a:gd name="T72" fmla="*/ 1 w 1066"/>
                <a:gd name="T73" fmla="*/ 1 h 946"/>
                <a:gd name="T74" fmla="*/ 1 w 1066"/>
                <a:gd name="T75" fmla="*/ 1 h 946"/>
                <a:gd name="T76" fmla="*/ 1 w 1066"/>
                <a:gd name="T77" fmla="*/ 1 h 946"/>
                <a:gd name="T78" fmla="*/ 1 w 1066"/>
                <a:gd name="T79" fmla="*/ 1 h 946"/>
                <a:gd name="T80" fmla="*/ 1 w 1066"/>
                <a:gd name="T81" fmla="*/ 1 h 946"/>
                <a:gd name="T82" fmla="*/ 1 w 1066"/>
                <a:gd name="T83" fmla="*/ 1 h 946"/>
                <a:gd name="T84" fmla="*/ 1 w 1066"/>
                <a:gd name="T85" fmla="*/ 1 h 946"/>
                <a:gd name="T86" fmla="*/ 1 w 1066"/>
                <a:gd name="T87" fmla="*/ 1 h 946"/>
                <a:gd name="T88" fmla="*/ 1 w 1066"/>
                <a:gd name="T89" fmla="*/ 1 h 946"/>
                <a:gd name="T90" fmla="*/ 1 w 1066"/>
                <a:gd name="T91" fmla="*/ 1 h 9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6"/>
                <a:gd name="T139" fmla="*/ 0 h 946"/>
                <a:gd name="T140" fmla="*/ 1066 w 1066"/>
                <a:gd name="T141" fmla="*/ 946 h 9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6" h="946">
                  <a:moveTo>
                    <a:pt x="0" y="115"/>
                  </a:moveTo>
                  <a:lnTo>
                    <a:pt x="17" y="91"/>
                  </a:lnTo>
                  <a:lnTo>
                    <a:pt x="51" y="44"/>
                  </a:lnTo>
                  <a:lnTo>
                    <a:pt x="73" y="0"/>
                  </a:lnTo>
                  <a:lnTo>
                    <a:pt x="112" y="15"/>
                  </a:lnTo>
                  <a:lnTo>
                    <a:pt x="158" y="26"/>
                  </a:lnTo>
                  <a:lnTo>
                    <a:pt x="192" y="50"/>
                  </a:lnTo>
                  <a:lnTo>
                    <a:pt x="229" y="44"/>
                  </a:lnTo>
                  <a:lnTo>
                    <a:pt x="258" y="31"/>
                  </a:lnTo>
                  <a:lnTo>
                    <a:pt x="355" y="39"/>
                  </a:lnTo>
                  <a:lnTo>
                    <a:pt x="426" y="44"/>
                  </a:lnTo>
                  <a:lnTo>
                    <a:pt x="433" y="68"/>
                  </a:lnTo>
                  <a:lnTo>
                    <a:pt x="455" y="86"/>
                  </a:lnTo>
                  <a:lnTo>
                    <a:pt x="494" y="80"/>
                  </a:lnTo>
                  <a:lnTo>
                    <a:pt x="538" y="62"/>
                  </a:lnTo>
                  <a:lnTo>
                    <a:pt x="706" y="182"/>
                  </a:lnTo>
                  <a:lnTo>
                    <a:pt x="691" y="195"/>
                  </a:lnTo>
                  <a:lnTo>
                    <a:pt x="696" y="235"/>
                  </a:lnTo>
                  <a:lnTo>
                    <a:pt x="796" y="266"/>
                  </a:lnTo>
                  <a:lnTo>
                    <a:pt x="954" y="320"/>
                  </a:lnTo>
                  <a:lnTo>
                    <a:pt x="1044" y="362"/>
                  </a:lnTo>
                  <a:lnTo>
                    <a:pt x="1066" y="380"/>
                  </a:lnTo>
                  <a:lnTo>
                    <a:pt x="1049" y="399"/>
                  </a:lnTo>
                  <a:lnTo>
                    <a:pt x="1039" y="446"/>
                  </a:lnTo>
                  <a:lnTo>
                    <a:pt x="993" y="495"/>
                  </a:lnTo>
                  <a:lnTo>
                    <a:pt x="949" y="519"/>
                  </a:lnTo>
                  <a:lnTo>
                    <a:pt x="937" y="560"/>
                  </a:lnTo>
                  <a:lnTo>
                    <a:pt x="903" y="596"/>
                  </a:lnTo>
                  <a:lnTo>
                    <a:pt x="903" y="639"/>
                  </a:lnTo>
                  <a:lnTo>
                    <a:pt x="932" y="680"/>
                  </a:lnTo>
                  <a:lnTo>
                    <a:pt x="925" y="740"/>
                  </a:lnTo>
                  <a:lnTo>
                    <a:pt x="876" y="776"/>
                  </a:lnTo>
                  <a:lnTo>
                    <a:pt x="813" y="789"/>
                  </a:lnTo>
                  <a:lnTo>
                    <a:pt x="735" y="776"/>
                  </a:lnTo>
                  <a:lnTo>
                    <a:pt x="706" y="789"/>
                  </a:lnTo>
                  <a:lnTo>
                    <a:pt x="640" y="825"/>
                  </a:lnTo>
                  <a:lnTo>
                    <a:pt x="623" y="806"/>
                  </a:lnTo>
                  <a:lnTo>
                    <a:pt x="601" y="811"/>
                  </a:lnTo>
                  <a:lnTo>
                    <a:pt x="555" y="795"/>
                  </a:lnTo>
                  <a:lnTo>
                    <a:pt x="518" y="795"/>
                  </a:lnTo>
                  <a:lnTo>
                    <a:pt x="467" y="819"/>
                  </a:lnTo>
                  <a:lnTo>
                    <a:pt x="421" y="842"/>
                  </a:lnTo>
                  <a:lnTo>
                    <a:pt x="398" y="885"/>
                  </a:lnTo>
                  <a:lnTo>
                    <a:pt x="355" y="872"/>
                  </a:lnTo>
                  <a:lnTo>
                    <a:pt x="321" y="879"/>
                  </a:lnTo>
                  <a:lnTo>
                    <a:pt x="309" y="946"/>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3" name="Freeform 209"/>
            <p:cNvSpPr>
              <a:spLocks/>
            </p:cNvSpPr>
            <p:nvPr/>
          </p:nvSpPr>
          <p:spPr bwMode="auto">
            <a:xfrm>
              <a:off x="4244" y="1875"/>
              <a:ext cx="204" cy="261"/>
            </a:xfrm>
            <a:custGeom>
              <a:avLst/>
              <a:gdLst>
                <a:gd name="T0" fmla="*/ 1 w 407"/>
                <a:gd name="T1" fmla="*/ 1 h 522"/>
                <a:gd name="T2" fmla="*/ 1 w 407"/>
                <a:gd name="T3" fmla="*/ 1 h 522"/>
                <a:gd name="T4" fmla="*/ 0 w 407"/>
                <a:gd name="T5" fmla="*/ 1 h 522"/>
                <a:gd name="T6" fmla="*/ 1 w 407"/>
                <a:gd name="T7" fmla="*/ 1 h 522"/>
                <a:gd name="T8" fmla="*/ 1 w 407"/>
                <a:gd name="T9" fmla="*/ 1 h 522"/>
                <a:gd name="T10" fmla="*/ 1 w 407"/>
                <a:gd name="T11" fmla="*/ 1 h 522"/>
                <a:gd name="T12" fmla="*/ 1 w 407"/>
                <a:gd name="T13" fmla="*/ 1 h 522"/>
                <a:gd name="T14" fmla="*/ 1 w 407"/>
                <a:gd name="T15" fmla="*/ 1 h 522"/>
                <a:gd name="T16" fmla="*/ 1 w 407"/>
                <a:gd name="T17" fmla="*/ 1 h 522"/>
                <a:gd name="T18" fmla="*/ 1 w 407"/>
                <a:gd name="T19" fmla="*/ 1 h 522"/>
                <a:gd name="T20" fmla="*/ 1 w 407"/>
                <a:gd name="T21" fmla="*/ 1 h 522"/>
                <a:gd name="T22" fmla="*/ 1 w 407"/>
                <a:gd name="T23" fmla="*/ 1 h 522"/>
                <a:gd name="T24" fmla="*/ 1 w 407"/>
                <a:gd name="T25" fmla="*/ 1 h 522"/>
                <a:gd name="T26" fmla="*/ 1 w 407"/>
                <a:gd name="T27" fmla="*/ 1 h 522"/>
                <a:gd name="T28" fmla="*/ 1 w 407"/>
                <a:gd name="T29" fmla="*/ 1 h 522"/>
                <a:gd name="T30" fmla="*/ 1 w 407"/>
                <a:gd name="T31" fmla="*/ 0 h 5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7"/>
                <a:gd name="T49" fmla="*/ 0 h 522"/>
                <a:gd name="T50" fmla="*/ 407 w 407"/>
                <a:gd name="T51" fmla="*/ 522 h 5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7" h="522">
                  <a:moveTo>
                    <a:pt x="15" y="522"/>
                  </a:moveTo>
                  <a:lnTo>
                    <a:pt x="32" y="487"/>
                  </a:lnTo>
                  <a:lnTo>
                    <a:pt x="0" y="457"/>
                  </a:lnTo>
                  <a:lnTo>
                    <a:pt x="10" y="438"/>
                  </a:lnTo>
                  <a:lnTo>
                    <a:pt x="37" y="407"/>
                  </a:lnTo>
                  <a:lnTo>
                    <a:pt x="44" y="312"/>
                  </a:lnTo>
                  <a:lnTo>
                    <a:pt x="49" y="300"/>
                  </a:lnTo>
                  <a:lnTo>
                    <a:pt x="122" y="300"/>
                  </a:lnTo>
                  <a:lnTo>
                    <a:pt x="151" y="276"/>
                  </a:lnTo>
                  <a:lnTo>
                    <a:pt x="229" y="216"/>
                  </a:lnTo>
                  <a:lnTo>
                    <a:pt x="257" y="206"/>
                  </a:lnTo>
                  <a:lnTo>
                    <a:pt x="278" y="167"/>
                  </a:lnTo>
                  <a:lnTo>
                    <a:pt x="358" y="132"/>
                  </a:lnTo>
                  <a:lnTo>
                    <a:pt x="407" y="102"/>
                  </a:lnTo>
                  <a:lnTo>
                    <a:pt x="407" y="42"/>
                  </a:lnTo>
                  <a:lnTo>
                    <a:pt x="407"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4" name="Freeform 210"/>
            <p:cNvSpPr>
              <a:spLocks/>
            </p:cNvSpPr>
            <p:nvPr/>
          </p:nvSpPr>
          <p:spPr bwMode="auto">
            <a:xfrm>
              <a:off x="4518" y="2256"/>
              <a:ext cx="424" cy="105"/>
            </a:xfrm>
            <a:custGeom>
              <a:avLst/>
              <a:gdLst>
                <a:gd name="T0" fmla="*/ 0 w 847"/>
                <a:gd name="T1" fmla="*/ 1 h 210"/>
                <a:gd name="T2" fmla="*/ 1 w 847"/>
                <a:gd name="T3" fmla="*/ 1 h 210"/>
                <a:gd name="T4" fmla="*/ 1 w 847"/>
                <a:gd name="T5" fmla="*/ 1 h 210"/>
                <a:gd name="T6" fmla="*/ 1 w 847"/>
                <a:gd name="T7" fmla="*/ 1 h 210"/>
                <a:gd name="T8" fmla="*/ 1 w 847"/>
                <a:gd name="T9" fmla="*/ 1 h 210"/>
                <a:gd name="T10" fmla="*/ 1 w 847"/>
                <a:gd name="T11" fmla="*/ 1 h 210"/>
                <a:gd name="T12" fmla="*/ 1 w 847"/>
                <a:gd name="T13" fmla="*/ 1 h 210"/>
                <a:gd name="T14" fmla="*/ 1 w 847"/>
                <a:gd name="T15" fmla="*/ 1 h 210"/>
                <a:gd name="T16" fmla="*/ 1 w 847"/>
                <a:gd name="T17" fmla="*/ 1 h 210"/>
                <a:gd name="T18" fmla="*/ 1 w 847"/>
                <a:gd name="T19" fmla="*/ 1 h 210"/>
                <a:gd name="T20" fmla="*/ 1 w 847"/>
                <a:gd name="T21" fmla="*/ 1 h 210"/>
                <a:gd name="T22" fmla="*/ 1 w 847"/>
                <a:gd name="T23" fmla="*/ 1 h 210"/>
                <a:gd name="T24" fmla="*/ 1 w 847"/>
                <a:gd name="T25" fmla="*/ 1 h 210"/>
                <a:gd name="T26" fmla="*/ 1 w 847"/>
                <a:gd name="T27" fmla="*/ 0 h 210"/>
                <a:gd name="T28" fmla="*/ 1 w 847"/>
                <a:gd name="T29" fmla="*/ 0 h 210"/>
                <a:gd name="T30" fmla="*/ 1 w 847"/>
                <a:gd name="T31" fmla="*/ 1 h 210"/>
                <a:gd name="T32" fmla="*/ 1 w 847"/>
                <a:gd name="T33" fmla="*/ 1 h 210"/>
                <a:gd name="T34" fmla="*/ 1 w 847"/>
                <a:gd name="T35" fmla="*/ 1 h 210"/>
                <a:gd name="T36" fmla="*/ 1 w 847"/>
                <a:gd name="T37" fmla="*/ 1 h 210"/>
                <a:gd name="T38" fmla="*/ 1 w 847"/>
                <a:gd name="T39" fmla="*/ 1 h 210"/>
                <a:gd name="T40" fmla="*/ 1 w 847"/>
                <a:gd name="T41" fmla="*/ 1 h 210"/>
                <a:gd name="T42" fmla="*/ 1 w 847"/>
                <a:gd name="T43" fmla="*/ 1 h 210"/>
                <a:gd name="T44" fmla="*/ 1 w 847"/>
                <a:gd name="T45" fmla="*/ 1 h 210"/>
                <a:gd name="T46" fmla="*/ 1 w 847"/>
                <a:gd name="T47" fmla="*/ 1 h 210"/>
                <a:gd name="T48" fmla="*/ 1 w 847"/>
                <a:gd name="T49" fmla="*/ 1 h 210"/>
                <a:gd name="T50" fmla="*/ 1 w 847"/>
                <a:gd name="T51" fmla="*/ 1 h 210"/>
                <a:gd name="T52" fmla="*/ 1 w 847"/>
                <a:gd name="T53" fmla="*/ 1 h 210"/>
                <a:gd name="T54" fmla="*/ 1 w 847"/>
                <a:gd name="T55" fmla="*/ 1 h 210"/>
                <a:gd name="T56" fmla="*/ 1 w 847"/>
                <a:gd name="T57" fmla="*/ 1 h 210"/>
                <a:gd name="T58" fmla="*/ 1 w 847"/>
                <a:gd name="T59" fmla="*/ 1 h 210"/>
                <a:gd name="T60" fmla="*/ 1 w 847"/>
                <a:gd name="T61" fmla="*/ 1 h 210"/>
                <a:gd name="T62" fmla="*/ 1 w 847"/>
                <a:gd name="T63" fmla="*/ 1 h 210"/>
                <a:gd name="T64" fmla="*/ 1 w 847"/>
                <a:gd name="T65" fmla="*/ 1 h 210"/>
                <a:gd name="T66" fmla="*/ 1 w 847"/>
                <a:gd name="T67" fmla="*/ 1 h 210"/>
                <a:gd name="T68" fmla="*/ 1 w 847"/>
                <a:gd name="T69" fmla="*/ 1 h 210"/>
                <a:gd name="T70" fmla="*/ 1 w 847"/>
                <a:gd name="T71" fmla="*/ 1 h 2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7"/>
                <a:gd name="T109" fmla="*/ 0 h 210"/>
                <a:gd name="T110" fmla="*/ 847 w 847"/>
                <a:gd name="T111" fmla="*/ 210 h 2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7" h="210">
                  <a:moveTo>
                    <a:pt x="0" y="84"/>
                  </a:moveTo>
                  <a:lnTo>
                    <a:pt x="17" y="108"/>
                  </a:lnTo>
                  <a:lnTo>
                    <a:pt x="17" y="139"/>
                  </a:lnTo>
                  <a:lnTo>
                    <a:pt x="39" y="144"/>
                  </a:lnTo>
                  <a:lnTo>
                    <a:pt x="39" y="120"/>
                  </a:lnTo>
                  <a:lnTo>
                    <a:pt x="79" y="95"/>
                  </a:lnTo>
                  <a:lnTo>
                    <a:pt x="107" y="95"/>
                  </a:lnTo>
                  <a:lnTo>
                    <a:pt x="130" y="139"/>
                  </a:lnTo>
                  <a:lnTo>
                    <a:pt x="146" y="108"/>
                  </a:lnTo>
                  <a:lnTo>
                    <a:pt x="146" y="60"/>
                  </a:lnTo>
                  <a:lnTo>
                    <a:pt x="163" y="24"/>
                  </a:lnTo>
                  <a:lnTo>
                    <a:pt x="186" y="43"/>
                  </a:lnTo>
                  <a:lnTo>
                    <a:pt x="197" y="19"/>
                  </a:lnTo>
                  <a:lnTo>
                    <a:pt x="219" y="0"/>
                  </a:lnTo>
                  <a:lnTo>
                    <a:pt x="242" y="0"/>
                  </a:lnTo>
                  <a:lnTo>
                    <a:pt x="242" y="13"/>
                  </a:lnTo>
                  <a:lnTo>
                    <a:pt x="270" y="19"/>
                  </a:lnTo>
                  <a:lnTo>
                    <a:pt x="292" y="60"/>
                  </a:lnTo>
                  <a:lnTo>
                    <a:pt x="314" y="66"/>
                  </a:lnTo>
                  <a:lnTo>
                    <a:pt x="388" y="108"/>
                  </a:lnTo>
                  <a:lnTo>
                    <a:pt x="411" y="114"/>
                  </a:lnTo>
                  <a:lnTo>
                    <a:pt x="455" y="103"/>
                  </a:lnTo>
                  <a:lnTo>
                    <a:pt x="572" y="95"/>
                  </a:lnTo>
                  <a:lnTo>
                    <a:pt x="607" y="73"/>
                  </a:lnTo>
                  <a:lnTo>
                    <a:pt x="640" y="30"/>
                  </a:lnTo>
                  <a:lnTo>
                    <a:pt x="684" y="30"/>
                  </a:lnTo>
                  <a:lnTo>
                    <a:pt x="740" y="19"/>
                  </a:lnTo>
                  <a:lnTo>
                    <a:pt x="796" y="13"/>
                  </a:lnTo>
                  <a:lnTo>
                    <a:pt x="796" y="43"/>
                  </a:lnTo>
                  <a:lnTo>
                    <a:pt x="796" y="66"/>
                  </a:lnTo>
                  <a:lnTo>
                    <a:pt x="819" y="79"/>
                  </a:lnTo>
                  <a:lnTo>
                    <a:pt x="842" y="79"/>
                  </a:lnTo>
                  <a:lnTo>
                    <a:pt x="837" y="103"/>
                  </a:lnTo>
                  <a:lnTo>
                    <a:pt x="847" y="126"/>
                  </a:lnTo>
                  <a:lnTo>
                    <a:pt x="796" y="174"/>
                  </a:lnTo>
                  <a:lnTo>
                    <a:pt x="758" y="21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5" name="Freeform 211"/>
            <p:cNvSpPr>
              <a:spLocks/>
            </p:cNvSpPr>
            <p:nvPr/>
          </p:nvSpPr>
          <p:spPr bwMode="auto">
            <a:xfrm>
              <a:off x="4891" y="2364"/>
              <a:ext cx="51" cy="234"/>
            </a:xfrm>
            <a:custGeom>
              <a:avLst/>
              <a:gdLst>
                <a:gd name="T0" fmla="*/ 0 w 102"/>
                <a:gd name="T1" fmla="*/ 0 h 469"/>
                <a:gd name="T2" fmla="*/ 1 w 102"/>
                <a:gd name="T3" fmla="*/ 0 h 469"/>
                <a:gd name="T4" fmla="*/ 1 w 102"/>
                <a:gd name="T5" fmla="*/ 0 h 469"/>
                <a:gd name="T6" fmla="*/ 1 w 102"/>
                <a:gd name="T7" fmla="*/ 0 h 469"/>
                <a:gd name="T8" fmla="*/ 1 w 102"/>
                <a:gd name="T9" fmla="*/ 0 h 469"/>
                <a:gd name="T10" fmla="*/ 1 w 102"/>
                <a:gd name="T11" fmla="*/ 0 h 469"/>
                <a:gd name="T12" fmla="*/ 0 w 102"/>
                <a:gd name="T13" fmla="*/ 0 h 469"/>
                <a:gd name="T14" fmla="*/ 0 w 102"/>
                <a:gd name="T15" fmla="*/ 0 h 469"/>
                <a:gd name="T16" fmla="*/ 1 w 102"/>
                <a:gd name="T17" fmla="*/ 0 h 469"/>
                <a:gd name="T18" fmla="*/ 1 w 102"/>
                <a:gd name="T19" fmla="*/ 0 h 469"/>
                <a:gd name="T20" fmla="*/ 1 w 102"/>
                <a:gd name="T21" fmla="*/ 0 h 4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469"/>
                <a:gd name="T35" fmla="*/ 102 w 102"/>
                <a:gd name="T36" fmla="*/ 469 h 4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469">
                  <a:moveTo>
                    <a:pt x="0" y="0"/>
                  </a:moveTo>
                  <a:lnTo>
                    <a:pt x="7" y="68"/>
                  </a:lnTo>
                  <a:lnTo>
                    <a:pt x="13" y="158"/>
                  </a:lnTo>
                  <a:lnTo>
                    <a:pt x="56" y="205"/>
                  </a:lnTo>
                  <a:lnTo>
                    <a:pt x="63" y="229"/>
                  </a:lnTo>
                  <a:lnTo>
                    <a:pt x="24" y="240"/>
                  </a:lnTo>
                  <a:lnTo>
                    <a:pt x="0" y="260"/>
                  </a:lnTo>
                  <a:lnTo>
                    <a:pt x="0" y="314"/>
                  </a:lnTo>
                  <a:lnTo>
                    <a:pt x="36" y="355"/>
                  </a:lnTo>
                  <a:lnTo>
                    <a:pt x="92" y="428"/>
                  </a:lnTo>
                  <a:lnTo>
                    <a:pt x="102" y="469"/>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6" name="Freeform 212"/>
            <p:cNvSpPr>
              <a:spLocks/>
            </p:cNvSpPr>
            <p:nvPr/>
          </p:nvSpPr>
          <p:spPr bwMode="auto">
            <a:xfrm>
              <a:off x="4942" y="2265"/>
              <a:ext cx="339" cy="58"/>
            </a:xfrm>
            <a:custGeom>
              <a:avLst/>
              <a:gdLst>
                <a:gd name="T0" fmla="*/ 0 w 679"/>
                <a:gd name="T1" fmla="*/ 1 h 114"/>
                <a:gd name="T2" fmla="*/ 0 w 679"/>
                <a:gd name="T3" fmla="*/ 1 h 114"/>
                <a:gd name="T4" fmla="*/ 0 w 679"/>
                <a:gd name="T5" fmla="*/ 1 h 114"/>
                <a:gd name="T6" fmla="*/ 0 w 679"/>
                <a:gd name="T7" fmla="*/ 1 h 114"/>
                <a:gd name="T8" fmla="*/ 0 w 679"/>
                <a:gd name="T9" fmla="*/ 1 h 114"/>
                <a:gd name="T10" fmla="*/ 0 w 679"/>
                <a:gd name="T11" fmla="*/ 1 h 114"/>
                <a:gd name="T12" fmla="*/ 0 w 679"/>
                <a:gd name="T13" fmla="*/ 1 h 114"/>
                <a:gd name="T14" fmla="*/ 0 w 679"/>
                <a:gd name="T15" fmla="*/ 1 h 114"/>
                <a:gd name="T16" fmla="*/ 0 w 679"/>
                <a:gd name="T17" fmla="*/ 1 h 114"/>
                <a:gd name="T18" fmla="*/ 0 w 679"/>
                <a:gd name="T19" fmla="*/ 1 h 114"/>
                <a:gd name="T20" fmla="*/ 0 w 679"/>
                <a:gd name="T21" fmla="*/ 1 h 114"/>
                <a:gd name="T22" fmla="*/ 0 w 679"/>
                <a:gd name="T23" fmla="*/ 1 h 114"/>
                <a:gd name="T24" fmla="*/ 0 w 679"/>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9"/>
                <a:gd name="T40" fmla="*/ 0 h 114"/>
                <a:gd name="T41" fmla="*/ 679 w 679"/>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9" h="114">
                  <a:moveTo>
                    <a:pt x="0" y="71"/>
                  </a:moveTo>
                  <a:lnTo>
                    <a:pt x="130" y="114"/>
                  </a:lnTo>
                  <a:lnTo>
                    <a:pt x="197" y="84"/>
                  </a:lnTo>
                  <a:lnTo>
                    <a:pt x="224" y="47"/>
                  </a:lnTo>
                  <a:lnTo>
                    <a:pt x="242" y="65"/>
                  </a:lnTo>
                  <a:lnTo>
                    <a:pt x="298" y="89"/>
                  </a:lnTo>
                  <a:lnTo>
                    <a:pt x="410" y="84"/>
                  </a:lnTo>
                  <a:lnTo>
                    <a:pt x="454" y="71"/>
                  </a:lnTo>
                  <a:lnTo>
                    <a:pt x="544" y="107"/>
                  </a:lnTo>
                  <a:lnTo>
                    <a:pt x="595" y="95"/>
                  </a:lnTo>
                  <a:lnTo>
                    <a:pt x="645" y="71"/>
                  </a:lnTo>
                  <a:lnTo>
                    <a:pt x="668" y="35"/>
                  </a:lnTo>
                  <a:lnTo>
                    <a:pt x="679"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7" name="Freeform 213"/>
            <p:cNvSpPr>
              <a:spLocks/>
            </p:cNvSpPr>
            <p:nvPr/>
          </p:nvSpPr>
          <p:spPr bwMode="auto">
            <a:xfrm>
              <a:off x="3764" y="1845"/>
              <a:ext cx="328" cy="315"/>
            </a:xfrm>
            <a:custGeom>
              <a:avLst/>
              <a:gdLst>
                <a:gd name="T0" fmla="*/ 1 w 655"/>
                <a:gd name="T1" fmla="*/ 0 h 631"/>
                <a:gd name="T2" fmla="*/ 0 w 655"/>
                <a:gd name="T3" fmla="*/ 0 h 631"/>
                <a:gd name="T4" fmla="*/ 1 w 655"/>
                <a:gd name="T5" fmla="*/ 0 h 631"/>
                <a:gd name="T6" fmla="*/ 1 w 655"/>
                <a:gd name="T7" fmla="*/ 0 h 631"/>
                <a:gd name="T8" fmla="*/ 1 w 655"/>
                <a:gd name="T9" fmla="*/ 0 h 631"/>
                <a:gd name="T10" fmla="*/ 1 w 655"/>
                <a:gd name="T11" fmla="*/ 0 h 631"/>
                <a:gd name="T12" fmla="*/ 1 w 655"/>
                <a:gd name="T13" fmla="*/ 0 h 631"/>
                <a:gd name="T14" fmla="*/ 1 w 655"/>
                <a:gd name="T15" fmla="*/ 0 h 631"/>
                <a:gd name="T16" fmla="*/ 1 w 655"/>
                <a:gd name="T17" fmla="*/ 0 h 631"/>
                <a:gd name="T18" fmla="*/ 1 w 655"/>
                <a:gd name="T19" fmla="*/ 0 h 631"/>
                <a:gd name="T20" fmla="*/ 1 w 655"/>
                <a:gd name="T21" fmla="*/ 0 h 631"/>
                <a:gd name="T22" fmla="*/ 1 w 655"/>
                <a:gd name="T23" fmla="*/ 0 h 631"/>
                <a:gd name="T24" fmla="*/ 1 w 655"/>
                <a:gd name="T25" fmla="*/ 0 h 631"/>
                <a:gd name="T26" fmla="*/ 1 w 655"/>
                <a:gd name="T27" fmla="*/ 0 h 631"/>
                <a:gd name="T28" fmla="*/ 1 w 655"/>
                <a:gd name="T29" fmla="*/ 0 h 631"/>
                <a:gd name="T30" fmla="*/ 1 w 655"/>
                <a:gd name="T31" fmla="*/ 0 h 631"/>
                <a:gd name="T32" fmla="*/ 1 w 655"/>
                <a:gd name="T33" fmla="*/ 0 h 631"/>
                <a:gd name="T34" fmla="*/ 1 w 655"/>
                <a:gd name="T35" fmla="*/ 0 h 631"/>
                <a:gd name="T36" fmla="*/ 1 w 655"/>
                <a:gd name="T37" fmla="*/ 0 h 631"/>
                <a:gd name="T38" fmla="*/ 1 w 655"/>
                <a:gd name="T39" fmla="*/ 0 h 631"/>
                <a:gd name="T40" fmla="*/ 1 w 655"/>
                <a:gd name="T41" fmla="*/ 0 h 631"/>
                <a:gd name="T42" fmla="*/ 1 w 655"/>
                <a:gd name="T43" fmla="*/ 0 h 631"/>
                <a:gd name="T44" fmla="*/ 1 w 655"/>
                <a:gd name="T45" fmla="*/ 0 h 631"/>
                <a:gd name="T46" fmla="*/ 1 w 655"/>
                <a:gd name="T47" fmla="*/ 0 h 631"/>
                <a:gd name="T48" fmla="*/ 1 w 655"/>
                <a:gd name="T49" fmla="*/ 0 h 631"/>
                <a:gd name="T50" fmla="*/ 1 w 655"/>
                <a:gd name="T51" fmla="*/ 0 h 631"/>
                <a:gd name="T52" fmla="*/ 1 w 655"/>
                <a:gd name="T53" fmla="*/ 0 h 631"/>
                <a:gd name="T54" fmla="*/ 1 w 655"/>
                <a:gd name="T55" fmla="*/ 0 h 631"/>
                <a:gd name="T56" fmla="*/ 1 w 655"/>
                <a:gd name="T57" fmla="*/ 0 h 631"/>
                <a:gd name="T58" fmla="*/ 1 w 655"/>
                <a:gd name="T59" fmla="*/ 0 h 631"/>
                <a:gd name="T60" fmla="*/ 1 w 655"/>
                <a:gd name="T61" fmla="*/ 0 h 631"/>
                <a:gd name="T62" fmla="*/ 1 w 655"/>
                <a:gd name="T63" fmla="*/ 0 h 631"/>
                <a:gd name="T64" fmla="*/ 1 w 655"/>
                <a:gd name="T65" fmla="*/ 0 h 631"/>
                <a:gd name="T66" fmla="*/ 1 w 655"/>
                <a:gd name="T67" fmla="*/ 0 h 631"/>
                <a:gd name="T68" fmla="*/ 1 w 655"/>
                <a:gd name="T69" fmla="*/ 0 h 6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5"/>
                <a:gd name="T106" fmla="*/ 0 h 631"/>
                <a:gd name="T107" fmla="*/ 655 w 655"/>
                <a:gd name="T108" fmla="*/ 631 h 6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5" h="631">
                  <a:moveTo>
                    <a:pt x="10" y="631"/>
                  </a:moveTo>
                  <a:lnTo>
                    <a:pt x="0" y="547"/>
                  </a:lnTo>
                  <a:lnTo>
                    <a:pt x="20" y="493"/>
                  </a:lnTo>
                  <a:lnTo>
                    <a:pt x="94" y="451"/>
                  </a:lnTo>
                  <a:lnTo>
                    <a:pt x="144" y="421"/>
                  </a:lnTo>
                  <a:lnTo>
                    <a:pt x="150" y="386"/>
                  </a:lnTo>
                  <a:lnTo>
                    <a:pt x="166" y="372"/>
                  </a:lnTo>
                  <a:lnTo>
                    <a:pt x="183" y="391"/>
                  </a:lnTo>
                  <a:lnTo>
                    <a:pt x="206" y="402"/>
                  </a:lnTo>
                  <a:lnTo>
                    <a:pt x="222" y="415"/>
                  </a:lnTo>
                  <a:lnTo>
                    <a:pt x="229" y="396"/>
                  </a:lnTo>
                  <a:lnTo>
                    <a:pt x="263" y="367"/>
                  </a:lnTo>
                  <a:lnTo>
                    <a:pt x="273" y="326"/>
                  </a:lnTo>
                  <a:lnTo>
                    <a:pt x="301" y="331"/>
                  </a:lnTo>
                  <a:lnTo>
                    <a:pt x="319" y="312"/>
                  </a:lnTo>
                  <a:lnTo>
                    <a:pt x="329" y="282"/>
                  </a:lnTo>
                  <a:lnTo>
                    <a:pt x="341" y="276"/>
                  </a:lnTo>
                  <a:lnTo>
                    <a:pt x="357" y="312"/>
                  </a:lnTo>
                  <a:lnTo>
                    <a:pt x="385" y="331"/>
                  </a:lnTo>
                  <a:lnTo>
                    <a:pt x="407" y="331"/>
                  </a:lnTo>
                  <a:lnTo>
                    <a:pt x="397" y="360"/>
                  </a:lnTo>
                  <a:lnTo>
                    <a:pt x="419" y="347"/>
                  </a:lnTo>
                  <a:lnTo>
                    <a:pt x="436" y="367"/>
                  </a:lnTo>
                  <a:lnTo>
                    <a:pt x="464" y="347"/>
                  </a:lnTo>
                  <a:lnTo>
                    <a:pt x="497" y="287"/>
                  </a:lnTo>
                  <a:lnTo>
                    <a:pt x="565" y="252"/>
                  </a:lnTo>
                  <a:lnTo>
                    <a:pt x="609" y="180"/>
                  </a:lnTo>
                  <a:lnTo>
                    <a:pt x="626" y="132"/>
                  </a:lnTo>
                  <a:lnTo>
                    <a:pt x="604" y="102"/>
                  </a:lnTo>
                  <a:lnTo>
                    <a:pt x="643" y="85"/>
                  </a:lnTo>
                  <a:lnTo>
                    <a:pt x="655" y="47"/>
                  </a:lnTo>
                  <a:lnTo>
                    <a:pt x="655" y="36"/>
                  </a:lnTo>
                  <a:lnTo>
                    <a:pt x="626" y="36"/>
                  </a:lnTo>
                  <a:lnTo>
                    <a:pt x="604" y="36"/>
                  </a:lnTo>
                  <a:lnTo>
                    <a:pt x="609"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8" name="Freeform 214"/>
            <p:cNvSpPr>
              <a:spLocks/>
            </p:cNvSpPr>
            <p:nvPr/>
          </p:nvSpPr>
          <p:spPr bwMode="auto">
            <a:xfrm>
              <a:off x="4072" y="1800"/>
              <a:ext cx="51" cy="35"/>
            </a:xfrm>
            <a:custGeom>
              <a:avLst/>
              <a:gdLst>
                <a:gd name="T0" fmla="*/ 0 w 102"/>
                <a:gd name="T1" fmla="*/ 0 h 71"/>
                <a:gd name="T2" fmla="*/ 1 w 102"/>
                <a:gd name="T3" fmla="*/ 0 h 71"/>
                <a:gd name="T4" fmla="*/ 1 w 102"/>
                <a:gd name="T5" fmla="*/ 0 h 71"/>
                <a:gd name="T6" fmla="*/ 1 w 102"/>
                <a:gd name="T7" fmla="*/ 0 h 71"/>
                <a:gd name="T8" fmla="*/ 0 60000 65536"/>
                <a:gd name="T9" fmla="*/ 0 60000 65536"/>
                <a:gd name="T10" fmla="*/ 0 60000 65536"/>
                <a:gd name="T11" fmla="*/ 0 60000 65536"/>
                <a:gd name="T12" fmla="*/ 0 w 102"/>
                <a:gd name="T13" fmla="*/ 0 h 71"/>
                <a:gd name="T14" fmla="*/ 102 w 102"/>
                <a:gd name="T15" fmla="*/ 71 h 71"/>
              </a:gdLst>
              <a:ahLst/>
              <a:cxnLst>
                <a:cxn ang="T8">
                  <a:pos x="T0" y="T1"/>
                </a:cxn>
                <a:cxn ang="T9">
                  <a:pos x="T2" y="T3"/>
                </a:cxn>
                <a:cxn ang="T10">
                  <a:pos x="T4" y="T5"/>
                </a:cxn>
                <a:cxn ang="T11">
                  <a:pos x="T6" y="T7"/>
                </a:cxn>
              </a:cxnLst>
              <a:rect l="T12" t="T13" r="T14" b="T15"/>
              <a:pathLst>
                <a:path w="102" h="71">
                  <a:moveTo>
                    <a:pt x="0" y="71"/>
                  </a:moveTo>
                  <a:lnTo>
                    <a:pt x="29" y="35"/>
                  </a:lnTo>
                  <a:lnTo>
                    <a:pt x="56" y="11"/>
                  </a:lnTo>
                  <a:lnTo>
                    <a:pt x="102"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79" name="Freeform 215"/>
            <p:cNvSpPr>
              <a:spLocks/>
            </p:cNvSpPr>
            <p:nvPr/>
          </p:nvSpPr>
          <p:spPr bwMode="auto">
            <a:xfrm>
              <a:off x="4891" y="2364"/>
              <a:ext cx="51" cy="234"/>
            </a:xfrm>
            <a:custGeom>
              <a:avLst/>
              <a:gdLst>
                <a:gd name="T0" fmla="*/ 0 w 102"/>
                <a:gd name="T1" fmla="*/ 0 h 469"/>
                <a:gd name="T2" fmla="*/ 1 w 102"/>
                <a:gd name="T3" fmla="*/ 0 h 469"/>
                <a:gd name="T4" fmla="*/ 1 w 102"/>
                <a:gd name="T5" fmla="*/ 0 h 469"/>
                <a:gd name="T6" fmla="*/ 1 w 102"/>
                <a:gd name="T7" fmla="*/ 0 h 469"/>
                <a:gd name="T8" fmla="*/ 1 w 102"/>
                <a:gd name="T9" fmla="*/ 0 h 469"/>
                <a:gd name="T10" fmla="*/ 1 w 102"/>
                <a:gd name="T11" fmla="*/ 0 h 469"/>
                <a:gd name="T12" fmla="*/ 0 w 102"/>
                <a:gd name="T13" fmla="*/ 0 h 469"/>
                <a:gd name="T14" fmla="*/ 0 w 102"/>
                <a:gd name="T15" fmla="*/ 0 h 469"/>
                <a:gd name="T16" fmla="*/ 1 w 102"/>
                <a:gd name="T17" fmla="*/ 0 h 469"/>
                <a:gd name="T18" fmla="*/ 1 w 102"/>
                <a:gd name="T19" fmla="*/ 0 h 469"/>
                <a:gd name="T20" fmla="*/ 1 w 102"/>
                <a:gd name="T21" fmla="*/ 0 h 4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469"/>
                <a:gd name="T35" fmla="*/ 102 w 102"/>
                <a:gd name="T36" fmla="*/ 469 h 4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469">
                  <a:moveTo>
                    <a:pt x="0" y="0"/>
                  </a:moveTo>
                  <a:lnTo>
                    <a:pt x="7" y="68"/>
                  </a:lnTo>
                  <a:lnTo>
                    <a:pt x="13" y="158"/>
                  </a:lnTo>
                  <a:lnTo>
                    <a:pt x="56" y="205"/>
                  </a:lnTo>
                  <a:lnTo>
                    <a:pt x="63" y="229"/>
                  </a:lnTo>
                  <a:lnTo>
                    <a:pt x="24" y="240"/>
                  </a:lnTo>
                  <a:lnTo>
                    <a:pt x="0" y="260"/>
                  </a:lnTo>
                  <a:lnTo>
                    <a:pt x="0" y="314"/>
                  </a:lnTo>
                  <a:lnTo>
                    <a:pt x="36" y="355"/>
                  </a:lnTo>
                  <a:lnTo>
                    <a:pt x="92" y="428"/>
                  </a:lnTo>
                  <a:lnTo>
                    <a:pt x="102" y="469"/>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0" name="Freeform 216"/>
            <p:cNvSpPr>
              <a:spLocks/>
            </p:cNvSpPr>
            <p:nvPr/>
          </p:nvSpPr>
          <p:spPr bwMode="auto">
            <a:xfrm>
              <a:off x="4518" y="2256"/>
              <a:ext cx="424" cy="105"/>
            </a:xfrm>
            <a:custGeom>
              <a:avLst/>
              <a:gdLst>
                <a:gd name="T0" fmla="*/ 0 w 847"/>
                <a:gd name="T1" fmla="*/ 1 h 210"/>
                <a:gd name="T2" fmla="*/ 1 w 847"/>
                <a:gd name="T3" fmla="*/ 1 h 210"/>
                <a:gd name="T4" fmla="*/ 1 w 847"/>
                <a:gd name="T5" fmla="*/ 1 h 210"/>
                <a:gd name="T6" fmla="*/ 1 w 847"/>
                <a:gd name="T7" fmla="*/ 1 h 210"/>
                <a:gd name="T8" fmla="*/ 1 w 847"/>
                <a:gd name="T9" fmla="*/ 1 h 210"/>
                <a:gd name="T10" fmla="*/ 1 w 847"/>
                <a:gd name="T11" fmla="*/ 1 h 210"/>
                <a:gd name="T12" fmla="*/ 1 w 847"/>
                <a:gd name="T13" fmla="*/ 1 h 210"/>
                <a:gd name="T14" fmla="*/ 1 w 847"/>
                <a:gd name="T15" fmla="*/ 1 h 210"/>
                <a:gd name="T16" fmla="*/ 1 w 847"/>
                <a:gd name="T17" fmla="*/ 1 h 210"/>
                <a:gd name="T18" fmla="*/ 1 w 847"/>
                <a:gd name="T19" fmla="*/ 1 h 210"/>
                <a:gd name="T20" fmla="*/ 1 w 847"/>
                <a:gd name="T21" fmla="*/ 1 h 210"/>
                <a:gd name="T22" fmla="*/ 1 w 847"/>
                <a:gd name="T23" fmla="*/ 1 h 210"/>
                <a:gd name="T24" fmla="*/ 1 w 847"/>
                <a:gd name="T25" fmla="*/ 1 h 210"/>
                <a:gd name="T26" fmla="*/ 1 w 847"/>
                <a:gd name="T27" fmla="*/ 0 h 210"/>
                <a:gd name="T28" fmla="*/ 1 w 847"/>
                <a:gd name="T29" fmla="*/ 0 h 210"/>
                <a:gd name="T30" fmla="*/ 1 w 847"/>
                <a:gd name="T31" fmla="*/ 1 h 210"/>
                <a:gd name="T32" fmla="*/ 1 w 847"/>
                <a:gd name="T33" fmla="*/ 1 h 210"/>
                <a:gd name="T34" fmla="*/ 1 w 847"/>
                <a:gd name="T35" fmla="*/ 1 h 210"/>
                <a:gd name="T36" fmla="*/ 1 w 847"/>
                <a:gd name="T37" fmla="*/ 1 h 210"/>
                <a:gd name="T38" fmla="*/ 1 w 847"/>
                <a:gd name="T39" fmla="*/ 1 h 210"/>
                <a:gd name="T40" fmla="*/ 1 w 847"/>
                <a:gd name="T41" fmla="*/ 1 h 210"/>
                <a:gd name="T42" fmla="*/ 1 w 847"/>
                <a:gd name="T43" fmla="*/ 1 h 210"/>
                <a:gd name="T44" fmla="*/ 1 w 847"/>
                <a:gd name="T45" fmla="*/ 1 h 210"/>
                <a:gd name="T46" fmla="*/ 1 w 847"/>
                <a:gd name="T47" fmla="*/ 1 h 210"/>
                <a:gd name="T48" fmla="*/ 1 w 847"/>
                <a:gd name="T49" fmla="*/ 1 h 210"/>
                <a:gd name="T50" fmla="*/ 1 w 847"/>
                <a:gd name="T51" fmla="*/ 1 h 210"/>
                <a:gd name="T52" fmla="*/ 1 w 847"/>
                <a:gd name="T53" fmla="*/ 1 h 210"/>
                <a:gd name="T54" fmla="*/ 1 w 847"/>
                <a:gd name="T55" fmla="*/ 1 h 210"/>
                <a:gd name="T56" fmla="*/ 1 w 847"/>
                <a:gd name="T57" fmla="*/ 1 h 210"/>
                <a:gd name="T58" fmla="*/ 1 w 847"/>
                <a:gd name="T59" fmla="*/ 1 h 210"/>
                <a:gd name="T60" fmla="*/ 1 w 847"/>
                <a:gd name="T61" fmla="*/ 1 h 210"/>
                <a:gd name="T62" fmla="*/ 1 w 847"/>
                <a:gd name="T63" fmla="*/ 1 h 210"/>
                <a:gd name="T64" fmla="*/ 1 w 847"/>
                <a:gd name="T65" fmla="*/ 1 h 210"/>
                <a:gd name="T66" fmla="*/ 1 w 847"/>
                <a:gd name="T67" fmla="*/ 1 h 210"/>
                <a:gd name="T68" fmla="*/ 1 w 847"/>
                <a:gd name="T69" fmla="*/ 1 h 210"/>
                <a:gd name="T70" fmla="*/ 1 w 847"/>
                <a:gd name="T71" fmla="*/ 1 h 2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7"/>
                <a:gd name="T109" fmla="*/ 0 h 210"/>
                <a:gd name="T110" fmla="*/ 847 w 847"/>
                <a:gd name="T111" fmla="*/ 210 h 2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7" h="210">
                  <a:moveTo>
                    <a:pt x="0" y="84"/>
                  </a:moveTo>
                  <a:lnTo>
                    <a:pt x="17" y="108"/>
                  </a:lnTo>
                  <a:lnTo>
                    <a:pt x="17" y="139"/>
                  </a:lnTo>
                  <a:lnTo>
                    <a:pt x="39" y="144"/>
                  </a:lnTo>
                  <a:lnTo>
                    <a:pt x="39" y="120"/>
                  </a:lnTo>
                  <a:lnTo>
                    <a:pt x="79" y="95"/>
                  </a:lnTo>
                  <a:lnTo>
                    <a:pt x="107" y="95"/>
                  </a:lnTo>
                  <a:lnTo>
                    <a:pt x="130" y="139"/>
                  </a:lnTo>
                  <a:lnTo>
                    <a:pt x="146" y="108"/>
                  </a:lnTo>
                  <a:lnTo>
                    <a:pt x="146" y="60"/>
                  </a:lnTo>
                  <a:lnTo>
                    <a:pt x="163" y="24"/>
                  </a:lnTo>
                  <a:lnTo>
                    <a:pt x="186" y="43"/>
                  </a:lnTo>
                  <a:lnTo>
                    <a:pt x="197" y="19"/>
                  </a:lnTo>
                  <a:lnTo>
                    <a:pt x="219" y="0"/>
                  </a:lnTo>
                  <a:lnTo>
                    <a:pt x="242" y="0"/>
                  </a:lnTo>
                  <a:lnTo>
                    <a:pt x="242" y="13"/>
                  </a:lnTo>
                  <a:lnTo>
                    <a:pt x="270" y="19"/>
                  </a:lnTo>
                  <a:lnTo>
                    <a:pt x="292" y="60"/>
                  </a:lnTo>
                  <a:lnTo>
                    <a:pt x="314" y="66"/>
                  </a:lnTo>
                  <a:lnTo>
                    <a:pt x="388" y="108"/>
                  </a:lnTo>
                  <a:lnTo>
                    <a:pt x="411" y="114"/>
                  </a:lnTo>
                  <a:lnTo>
                    <a:pt x="455" y="103"/>
                  </a:lnTo>
                  <a:lnTo>
                    <a:pt x="572" y="95"/>
                  </a:lnTo>
                  <a:lnTo>
                    <a:pt x="607" y="73"/>
                  </a:lnTo>
                  <a:lnTo>
                    <a:pt x="640" y="30"/>
                  </a:lnTo>
                  <a:lnTo>
                    <a:pt x="684" y="30"/>
                  </a:lnTo>
                  <a:lnTo>
                    <a:pt x="740" y="19"/>
                  </a:lnTo>
                  <a:lnTo>
                    <a:pt x="796" y="13"/>
                  </a:lnTo>
                  <a:lnTo>
                    <a:pt x="796" y="43"/>
                  </a:lnTo>
                  <a:lnTo>
                    <a:pt x="796" y="66"/>
                  </a:lnTo>
                  <a:lnTo>
                    <a:pt x="819" y="79"/>
                  </a:lnTo>
                  <a:lnTo>
                    <a:pt x="842" y="79"/>
                  </a:lnTo>
                  <a:lnTo>
                    <a:pt x="837" y="103"/>
                  </a:lnTo>
                  <a:lnTo>
                    <a:pt x="847" y="126"/>
                  </a:lnTo>
                  <a:lnTo>
                    <a:pt x="796" y="174"/>
                  </a:lnTo>
                  <a:lnTo>
                    <a:pt x="758" y="21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1" name="Freeform 217"/>
            <p:cNvSpPr>
              <a:spLocks/>
            </p:cNvSpPr>
            <p:nvPr/>
          </p:nvSpPr>
          <p:spPr bwMode="auto">
            <a:xfrm>
              <a:off x="4942" y="2265"/>
              <a:ext cx="339" cy="58"/>
            </a:xfrm>
            <a:custGeom>
              <a:avLst/>
              <a:gdLst>
                <a:gd name="T0" fmla="*/ 0 w 679"/>
                <a:gd name="T1" fmla="*/ 1 h 114"/>
                <a:gd name="T2" fmla="*/ 0 w 679"/>
                <a:gd name="T3" fmla="*/ 1 h 114"/>
                <a:gd name="T4" fmla="*/ 0 w 679"/>
                <a:gd name="T5" fmla="*/ 1 h 114"/>
                <a:gd name="T6" fmla="*/ 0 w 679"/>
                <a:gd name="T7" fmla="*/ 1 h 114"/>
                <a:gd name="T8" fmla="*/ 0 w 679"/>
                <a:gd name="T9" fmla="*/ 1 h 114"/>
                <a:gd name="T10" fmla="*/ 0 w 679"/>
                <a:gd name="T11" fmla="*/ 1 h 114"/>
                <a:gd name="T12" fmla="*/ 0 w 679"/>
                <a:gd name="T13" fmla="*/ 1 h 114"/>
                <a:gd name="T14" fmla="*/ 0 w 679"/>
                <a:gd name="T15" fmla="*/ 1 h 114"/>
                <a:gd name="T16" fmla="*/ 0 w 679"/>
                <a:gd name="T17" fmla="*/ 1 h 114"/>
                <a:gd name="T18" fmla="*/ 0 w 679"/>
                <a:gd name="T19" fmla="*/ 1 h 114"/>
                <a:gd name="T20" fmla="*/ 0 w 679"/>
                <a:gd name="T21" fmla="*/ 1 h 114"/>
                <a:gd name="T22" fmla="*/ 0 w 679"/>
                <a:gd name="T23" fmla="*/ 1 h 114"/>
                <a:gd name="T24" fmla="*/ 0 w 679"/>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9"/>
                <a:gd name="T40" fmla="*/ 0 h 114"/>
                <a:gd name="T41" fmla="*/ 679 w 679"/>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9" h="114">
                  <a:moveTo>
                    <a:pt x="0" y="71"/>
                  </a:moveTo>
                  <a:lnTo>
                    <a:pt x="130" y="114"/>
                  </a:lnTo>
                  <a:lnTo>
                    <a:pt x="197" y="84"/>
                  </a:lnTo>
                  <a:lnTo>
                    <a:pt x="224" y="47"/>
                  </a:lnTo>
                  <a:lnTo>
                    <a:pt x="242" y="65"/>
                  </a:lnTo>
                  <a:lnTo>
                    <a:pt x="298" y="89"/>
                  </a:lnTo>
                  <a:lnTo>
                    <a:pt x="410" y="84"/>
                  </a:lnTo>
                  <a:lnTo>
                    <a:pt x="454" y="71"/>
                  </a:lnTo>
                  <a:lnTo>
                    <a:pt x="544" y="107"/>
                  </a:lnTo>
                  <a:lnTo>
                    <a:pt x="595" y="95"/>
                  </a:lnTo>
                  <a:lnTo>
                    <a:pt x="645" y="71"/>
                  </a:lnTo>
                  <a:lnTo>
                    <a:pt x="668" y="35"/>
                  </a:lnTo>
                  <a:lnTo>
                    <a:pt x="679"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2" name="Freeform 218"/>
            <p:cNvSpPr>
              <a:spLocks/>
            </p:cNvSpPr>
            <p:nvPr/>
          </p:nvSpPr>
          <p:spPr bwMode="auto">
            <a:xfrm>
              <a:off x="3985" y="2108"/>
              <a:ext cx="533" cy="473"/>
            </a:xfrm>
            <a:custGeom>
              <a:avLst/>
              <a:gdLst>
                <a:gd name="T0" fmla="*/ 0 w 1066"/>
                <a:gd name="T1" fmla="*/ 1 h 946"/>
                <a:gd name="T2" fmla="*/ 1 w 1066"/>
                <a:gd name="T3" fmla="*/ 1 h 946"/>
                <a:gd name="T4" fmla="*/ 1 w 1066"/>
                <a:gd name="T5" fmla="*/ 1 h 946"/>
                <a:gd name="T6" fmla="*/ 1 w 1066"/>
                <a:gd name="T7" fmla="*/ 0 h 946"/>
                <a:gd name="T8" fmla="*/ 1 w 1066"/>
                <a:gd name="T9" fmla="*/ 1 h 946"/>
                <a:gd name="T10" fmla="*/ 1 w 1066"/>
                <a:gd name="T11" fmla="*/ 1 h 946"/>
                <a:gd name="T12" fmla="*/ 1 w 1066"/>
                <a:gd name="T13" fmla="*/ 1 h 946"/>
                <a:gd name="T14" fmla="*/ 1 w 1066"/>
                <a:gd name="T15" fmla="*/ 1 h 946"/>
                <a:gd name="T16" fmla="*/ 1 w 1066"/>
                <a:gd name="T17" fmla="*/ 1 h 946"/>
                <a:gd name="T18" fmla="*/ 1 w 1066"/>
                <a:gd name="T19" fmla="*/ 1 h 946"/>
                <a:gd name="T20" fmla="*/ 1 w 1066"/>
                <a:gd name="T21" fmla="*/ 1 h 946"/>
                <a:gd name="T22" fmla="*/ 1 w 1066"/>
                <a:gd name="T23" fmla="*/ 1 h 946"/>
                <a:gd name="T24" fmla="*/ 1 w 1066"/>
                <a:gd name="T25" fmla="*/ 1 h 946"/>
                <a:gd name="T26" fmla="*/ 1 w 1066"/>
                <a:gd name="T27" fmla="*/ 1 h 946"/>
                <a:gd name="T28" fmla="*/ 1 w 1066"/>
                <a:gd name="T29" fmla="*/ 1 h 946"/>
                <a:gd name="T30" fmla="*/ 1 w 1066"/>
                <a:gd name="T31" fmla="*/ 1 h 946"/>
                <a:gd name="T32" fmla="*/ 1 w 1066"/>
                <a:gd name="T33" fmla="*/ 1 h 946"/>
                <a:gd name="T34" fmla="*/ 1 w 1066"/>
                <a:gd name="T35" fmla="*/ 1 h 946"/>
                <a:gd name="T36" fmla="*/ 1 w 1066"/>
                <a:gd name="T37" fmla="*/ 1 h 946"/>
                <a:gd name="T38" fmla="*/ 1 w 1066"/>
                <a:gd name="T39" fmla="*/ 1 h 946"/>
                <a:gd name="T40" fmla="*/ 1 w 1066"/>
                <a:gd name="T41" fmla="*/ 1 h 946"/>
                <a:gd name="T42" fmla="*/ 1 w 1066"/>
                <a:gd name="T43" fmla="*/ 1 h 946"/>
                <a:gd name="T44" fmla="*/ 1 w 1066"/>
                <a:gd name="T45" fmla="*/ 1 h 946"/>
                <a:gd name="T46" fmla="*/ 1 w 1066"/>
                <a:gd name="T47" fmla="*/ 1 h 946"/>
                <a:gd name="T48" fmla="*/ 1 w 1066"/>
                <a:gd name="T49" fmla="*/ 1 h 946"/>
                <a:gd name="T50" fmla="*/ 1 w 1066"/>
                <a:gd name="T51" fmla="*/ 1 h 946"/>
                <a:gd name="T52" fmla="*/ 1 w 1066"/>
                <a:gd name="T53" fmla="*/ 1 h 946"/>
                <a:gd name="T54" fmla="*/ 1 w 1066"/>
                <a:gd name="T55" fmla="*/ 1 h 946"/>
                <a:gd name="T56" fmla="*/ 1 w 1066"/>
                <a:gd name="T57" fmla="*/ 1 h 946"/>
                <a:gd name="T58" fmla="*/ 1 w 1066"/>
                <a:gd name="T59" fmla="*/ 1 h 946"/>
                <a:gd name="T60" fmla="*/ 1 w 1066"/>
                <a:gd name="T61" fmla="*/ 1 h 946"/>
                <a:gd name="T62" fmla="*/ 1 w 1066"/>
                <a:gd name="T63" fmla="*/ 1 h 946"/>
                <a:gd name="T64" fmla="*/ 1 w 1066"/>
                <a:gd name="T65" fmla="*/ 1 h 946"/>
                <a:gd name="T66" fmla="*/ 1 w 1066"/>
                <a:gd name="T67" fmla="*/ 1 h 946"/>
                <a:gd name="T68" fmla="*/ 1 w 1066"/>
                <a:gd name="T69" fmla="*/ 1 h 946"/>
                <a:gd name="T70" fmla="*/ 1 w 1066"/>
                <a:gd name="T71" fmla="*/ 1 h 946"/>
                <a:gd name="T72" fmla="*/ 1 w 1066"/>
                <a:gd name="T73" fmla="*/ 1 h 946"/>
                <a:gd name="T74" fmla="*/ 1 w 1066"/>
                <a:gd name="T75" fmla="*/ 1 h 946"/>
                <a:gd name="T76" fmla="*/ 1 w 1066"/>
                <a:gd name="T77" fmla="*/ 1 h 946"/>
                <a:gd name="T78" fmla="*/ 1 w 1066"/>
                <a:gd name="T79" fmla="*/ 1 h 946"/>
                <a:gd name="T80" fmla="*/ 1 w 1066"/>
                <a:gd name="T81" fmla="*/ 1 h 946"/>
                <a:gd name="T82" fmla="*/ 1 w 1066"/>
                <a:gd name="T83" fmla="*/ 1 h 946"/>
                <a:gd name="T84" fmla="*/ 1 w 1066"/>
                <a:gd name="T85" fmla="*/ 1 h 946"/>
                <a:gd name="T86" fmla="*/ 1 w 1066"/>
                <a:gd name="T87" fmla="*/ 1 h 946"/>
                <a:gd name="T88" fmla="*/ 1 w 1066"/>
                <a:gd name="T89" fmla="*/ 1 h 946"/>
                <a:gd name="T90" fmla="*/ 1 w 1066"/>
                <a:gd name="T91" fmla="*/ 1 h 9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6"/>
                <a:gd name="T139" fmla="*/ 0 h 946"/>
                <a:gd name="T140" fmla="*/ 1066 w 1066"/>
                <a:gd name="T141" fmla="*/ 946 h 9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6" h="946">
                  <a:moveTo>
                    <a:pt x="0" y="115"/>
                  </a:moveTo>
                  <a:lnTo>
                    <a:pt x="17" y="91"/>
                  </a:lnTo>
                  <a:lnTo>
                    <a:pt x="51" y="44"/>
                  </a:lnTo>
                  <a:lnTo>
                    <a:pt x="73" y="0"/>
                  </a:lnTo>
                  <a:lnTo>
                    <a:pt x="112" y="15"/>
                  </a:lnTo>
                  <a:lnTo>
                    <a:pt x="158" y="26"/>
                  </a:lnTo>
                  <a:lnTo>
                    <a:pt x="192" y="50"/>
                  </a:lnTo>
                  <a:lnTo>
                    <a:pt x="229" y="44"/>
                  </a:lnTo>
                  <a:lnTo>
                    <a:pt x="258" y="31"/>
                  </a:lnTo>
                  <a:lnTo>
                    <a:pt x="355" y="39"/>
                  </a:lnTo>
                  <a:lnTo>
                    <a:pt x="426" y="44"/>
                  </a:lnTo>
                  <a:lnTo>
                    <a:pt x="433" y="68"/>
                  </a:lnTo>
                  <a:lnTo>
                    <a:pt x="455" y="86"/>
                  </a:lnTo>
                  <a:lnTo>
                    <a:pt x="494" y="80"/>
                  </a:lnTo>
                  <a:lnTo>
                    <a:pt x="538" y="62"/>
                  </a:lnTo>
                  <a:lnTo>
                    <a:pt x="706" y="182"/>
                  </a:lnTo>
                  <a:lnTo>
                    <a:pt x="691" y="195"/>
                  </a:lnTo>
                  <a:lnTo>
                    <a:pt x="696" y="235"/>
                  </a:lnTo>
                  <a:lnTo>
                    <a:pt x="796" y="266"/>
                  </a:lnTo>
                  <a:lnTo>
                    <a:pt x="954" y="320"/>
                  </a:lnTo>
                  <a:lnTo>
                    <a:pt x="1044" y="362"/>
                  </a:lnTo>
                  <a:lnTo>
                    <a:pt x="1066" y="380"/>
                  </a:lnTo>
                  <a:lnTo>
                    <a:pt x="1049" y="399"/>
                  </a:lnTo>
                  <a:lnTo>
                    <a:pt x="1039" y="446"/>
                  </a:lnTo>
                  <a:lnTo>
                    <a:pt x="993" y="495"/>
                  </a:lnTo>
                  <a:lnTo>
                    <a:pt x="949" y="519"/>
                  </a:lnTo>
                  <a:lnTo>
                    <a:pt x="937" y="560"/>
                  </a:lnTo>
                  <a:lnTo>
                    <a:pt x="903" y="596"/>
                  </a:lnTo>
                  <a:lnTo>
                    <a:pt x="903" y="639"/>
                  </a:lnTo>
                  <a:lnTo>
                    <a:pt x="932" y="680"/>
                  </a:lnTo>
                  <a:lnTo>
                    <a:pt x="925" y="740"/>
                  </a:lnTo>
                  <a:lnTo>
                    <a:pt x="876" y="776"/>
                  </a:lnTo>
                  <a:lnTo>
                    <a:pt x="813" y="789"/>
                  </a:lnTo>
                  <a:lnTo>
                    <a:pt x="735" y="776"/>
                  </a:lnTo>
                  <a:lnTo>
                    <a:pt x="706" y="789"/>
                  </a:lnTo>
                  <a:lnTo>
                    <a:pt x="640" y="825"/>
                  </a:lnTo>
                  <a:lnTo>
                    <a:pt x="623" y="806"/>
                  </a:lnTo>
                  <a:lnTo>
                    <a:pt x="601" y="811"/>
                  </a:lnTo>
                  <a:lnTo>
                    <a:pt x="555" y="795"/>
                  </a:lnTo>
                  <a:lnTo>
                    <a:pt x="518" y="795"/>
                  </a:lnTo>
                  <a:lnTo>
                    <a:pt x="467" y="819"/>
                  </a:lnTo>
                  <a:lnTo>
                    <a:pt x="421" y="842"/>
                  </a:lnTo>
                  <a:lnTo>
                    <a:pt x="398" y="885"/>
                  </a:lnTo>
                  <a:lnTo>
                    <a:pt x="355" y="872"/>
                  </a:lnTo>
                  <a:lnTo>
                    <a:pt x="321" y="879"/>
                  </a:lnTo>
                  <a:lnTo>
                    <a:pt x="309" y="946"/>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3" name="Freeform 219"/>
            <p:cNvSpPr>
              <a:spLocks/>
            </p:cNvSpPr>
            <p:nvPr/>
          </p:nvSpPr>
          <p:spPr bwMode="auto">
            <a:xfrm>
              <a:off x="4244" y="1875"/>
              <a:ext cx="204" cy="261"/>
            </a:xfrm>
            <a:custGeom>
              <a:avLst/>
              <a:gdLst>
                <a:gd name="T0" fmla="*/ 1 w 407"/>
                <a:gd name="T1" fmla="*/ 1 h 522"/>
                <a:gd name="T2" fmla="*/ 1 w 407"/>
                <a:gd name="T3" fmla="*/ 1 h 522"/>
                <a:gd name="T4" fmla="*/ 0 w 407"/>
                <a:gd name="T5" fmla="*/ 1 h 522"/>
                <a:gd name="T6" fmla="*/ 1 w 407"/>
                <a:gd name="T7" fmla="*/ 1 h 522"/>
                <a:gd name="T8" fmla="*/ 1 w 407"/>
                <a:gd name="T9" fmla="*/ 1 h 522"/>
                <a:gd name="T10" fmla="*/ 1 w 407"/>
                <a:gd name="T11" fmla="*/ 1 h 522"/>
                <a:gd name="T12" fmla="*/ 1 w 407"/>
                <a:gd name="T13" fmla="*/ 1 h 522"/>
                <a:gd name="T14" fmla="*/ 1 w 407"/>
                <a:gd name="T15" fmla="*/ 1 h 522"/>
                <a:gd name="T16" fmla="*/ 1 w 407"/>
                <a:gd name="T17" fmla="*/ 1 h 522"/>
                <a:gd name="T18" fmla="*/ 1 w 407"/>
                <a:gd name="T19" fmla="*/ 1 h 522"/>
                <a:gd name="T20" fmla="*/ 1 w 407"/>
                <a:gd name="T21" fmla="*/ 1 h 522"/>
                <a:gd name="T22" fmla="*/ 1 w 407"/>
                <a:gd name="T23" fmla="*/ 1 h 522"/>
                <a:gd name="T24" fmla="*/ 1 w 407"/>
                <a:gd name="T25" fmla="*/ 1 h 522"/>
                <a:gd name="T26" fmla="*/ 1 w 407"/>
                <a:gd name="T27" fmla="*/ 1 h 522"/>
                <a:gd name="T28" fmla="*/ 1 w 407"/>
                <a:gd name="T29" fmla="*/ 1 h 522"/>
                <a:gd name="T30" fmla="*/ 1 w 407"/>
                <a:gd name="T31" fmla="*/ 0 h 5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7"/>
                <a:gd name="T49" fmla="*/ 0 h 522"/>
                <a:gd name="T50" fmla="*/ 407 w 407"/>
                <a:gd name="T51" fmla="*/ 522 h 5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7" h="522">
                  <a:moveTo>
                    <a:pt x="15" y="522"/>
                  </a:moveTo>
                  <a:lnTo>
                    <a:pt x="32" y="487"/>
                  </a:lnTo>
                  <a:lnTo>
                    <a:pt x="0" y="457"/>
                  </a:lnTo>
                  <a:lnTo>
                    <a:pt x="10" y="438"/>
                  </a:lnTo>
                  <a:lnTo>
                    <a:pt x="37" y="407"/>
                  </a:lnTo>
                  <a:lnTo>
                    <a:pt x="44" y="312"/>
                  </a:lnTo>
                  <a:lnTo>
                    <a:pt x="49" y="300"/>
                  </a:lnTo>
                  <a:lnTo>
                    <a:pt x="122" y="300"/>
                  </a:lnTo>
                  <a:lnTo>
                    <a:pt x="151" y="276"/>
                  </a:lnTo>
                  <a:lnTo>
                    <a:pt x="229" y="216"/>
                  </a:lnTo>
                  <a:lnTo>
                    <a:pt x="257" y="206"/>
                  </a:lnTo>
                  <a:lnTo>
                    <a:pt x="278" y="167"/>
                  </a:lnTo>
                  <a:lnTo>
                    <a:pt x="358" y="132"/>
                  </a:lnTo>
                  <a:lnTo>
                    <a:pt x="407" y="102"/>
                  </a:lnTo>
                  <a:lnTo>
                    <a:pt x="407" y="42"/>
                  </a:lnTo>
                  <a:lnTo>
                    <a:pt x="407"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4" name="Freeform 220"/>
            <p:cNvSpPr>
              <a:spLocks/>
            </p:cNvSpPr>
            <p:nvPr/>
          </p:nvSpPr>
          <p:spPr bwMode="auto">
            <a:xfrm>
              <a:off x="3122" y="1292"/>
              <a:ext cx="84" cy="415"/>
            </a:xfrm>
            <a:custGeom>
              <a:avLst/>
              <a:gdLst>
                <a:gd name="T0" fmla="*/ 1 w 168"/>
                <a:gd name="T1" fmla="*/ 0 h 829"/>
                <a:gd name="T2" fmla="*/ 1 w 168"/>
                <a:gd name="T3" fmla="*/ 1 h 829"/>
                <a:gd name="T4" fmla="*/ 1 w 168"/>
                <a:gd name="T5" fmla="*/ 1 h 829"/>
                <a:gd name="T6" fmla="*/ 1 w 168"/>
                <a:gd name="T7" fmla="*/ 1 h 829"/>
                <a:gd name="T8" fmla="*/ 1 w 168"/>
                <a:gd name="T9" fmla="*/ 1 h 829"/>
                <a:gd name="T10" fmla="*/ 1 w 168"/>
                <a:gd name="T11" fmla="*/ 1 h 829"/>
                <a:gd name="T12" fmla="*/ 1 w 168"/>
                <a:gd name="T13" fmla="*/ 1 h 829"/>
                <a:gd name="T14" fmla="*/ 1 w 168"/>
                <a:gd name="T15" fmla="*/ 1 h 829"/>
                <a:gd name="T16" fmla="*/ 1 w 168"/>
                <a:gd name="T17" fmla="*/ 1 h 829"/>
                <a:gd name="T18" fmla="*/ 1 w 168"/>
                <a:gd name="T19" fmla="*/ 1 h 829"/>
                <a:gd name="T20" fmla="*/ 1 w 168"/>
                <a:gd name="T21" fmla="*/ 1 h 829"/>
                <a:gd name="T22" fmla="*/ 1 w 168"/>
                <a:gd name="T23" fmla="*/ 1 h 829"/>
                <a:gd name="T24" fmla="*/ 1 w 168"/>
                <a:gd name="T25" fmla="*/ 1 h 829"/>
                <a:gd name="T26" fmla="*/ 1 w 168"/>
                <a:gd name="T27" fmla="*/ 1 h 829"/>
                <a:gd name="T28" fmla="*/ 1 w 168"/>
                <a:gd name="T29" fmla="*/ 1 h 829"/>
                <a:gd name="T30" fmla="*/ 0 w 168"/>
                <a:gd name="T31" fmla="*/ 1 h 829"/>
                <a:gd name="T32" fmla="*/ 0 w 168"/>
                <a:gd name="T33" fmla="*/ 1 h 829"/>
                <a:gd name="T34" fmla="*/ 0 w 168"/>
                <a:gd name="T35" fmla="*/ 1 h 829"/>
                <a:gd name="T36" fmla="*/ 1 w 168"/>
                <a:gd name="T37" fmla="*/ 1 h 829"/>
                <a:gd name="T38" fmla="*/ 1 w 168"/>
                <a:gd name="T39" fmla="*/ 1 h 829"/>
                <a:gd name="T40" fmla="*/ 1 w 168"/>
                <a:gd name="T41" fmla="*/ 1 h 829"/>
                <a:gd name="T42" fmla="*/ 1 w 168"/>
                <a:gd name="T43" fmla="*/ 1 h 829"/>
                <a:gd name="T44" fmla="*/ 1 w 168"/>
                <a:gd name="T45" fmla="*/ 1 h 829"/>
                <a:gd name="T46" fmla="*/ 1 w 168"/>
                <a:gd name="T47" fmla="*/ 1 h 829"/>
                <a:gd name="T48" fmla="*/ 1 w 168"/>
                <a:gd name="T49" fmla="*/ 1 h 8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8"/>
                <a:gd name="T76" fmla="*/ 0 h 829"/>
                <a:gd name="T77" fmla="*/ 168 w 168"/>
                <a:gd name="T78" fmla="*/ 829 h 8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8" h="829">
                  <a:moveTo>
                    <a:pt x="168" y="0"/>
                  </a:moveTo>
                  <a:lnTo>
                    <a:pt x="168" y="41"/>
                  </a:lnTo>
                  <a:lnTo>
                    <a:pt x="146" y="101"/>
                  </a:lnTo>
                  <a:lnTo>
                    <a:pt x="112" y="150"/>
                  </a:lnTo>
                  <a:lnTo>
                    <a:pt x="84" y="200"/>
                  </a:lnTo>
                  <a:lnTo>
                    <a:pt x="66" y="260"/>
                  </a:lnTo>
                  <a:lnTo>
                    <a:pt x="56" y="307"/>
                  </a:lnTo>
                  <a:lnTo>
                    <a:pt x="56" y="336"/>
                  </a:lnTo>
                  <a:lnTo>
                    <a:pt x="107" y="367"/>
                  </a:lnTo>
                  <a:lnTo>
                    <a:pt x="135" y="415"/>
                  </a:lnTo>
                  <a:lnTo>
                    <a:pt x="102" y="427"/>
                  </a:lnTo>
                  <a:lnTo>
                    <a:pt x="66" y="475"/>
                  </a:lnTo>
                  <a:lnTo>
                    <a:pt x="33" y="522"/>
                  </a:lnTo>
                  <a:lnTo>
                    <a:pt x="28" y="582"/>
                  </a:lnTo>
                  <a:lnTo>
                    <a:pt x="10" y="631"/>
                  </a:lnTo>
                  <a:lnTo>
                    <a:pt x="0" y="661"/>
                  </a:lnTo>
                  <a:lnTo>
                    <a:pt x="0" y="727"/>
                  </a:lnTo>
                  <a:lnTo>
                    <a:pt x="0" y="745"/>
                  </a:lnTo>
                  <a:lnTo>
                    <a:pt x="39" y="751"/>
                  </a:lnTo>
                  <a:lnTo>
                    <a:pt x="74" y="702"/>
                  </a:lnTo>
                  <a:lnTo>
                    <a:pt x="89" y="702"/>
                  </a:lnTo>
                  <a:lnTo>
                    <a:pt x="95" y="740"/>
                  </a:lnTo>
                  <a:lnTo>
                    <a:pt x="107" y="787"/>
                  </a:lnTo>
                  <a:lnTo>
                    <a:pt x="102" y="811"/>
                  </a:lnTo>
                  <a:lnTo>
                    <a:pt x="84" y="829"/>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5" name="Freeform 221"/>
            <p:cNvSpPr>
              <a:spLocks/>
            </p:cNvSpPr>
            <p:nvPr/>
          </p:nvSpPr>
          <p:spPr bwMode="auto">
            <a:xfrm>
              <a:off x="3335" y="1445"/>
              <a:ext cx="261" cy="298"/>
            </a:xfrm>
            <a:custGeom>
              <a:avLst/>
              <a:gdLst>
                <a:gd name="T0" fmla="*/ 0 w 522"/>
                <a:gd name="T1" fmla="*/ 1 h 594"/>
                <a:gd name="T2" fmla="*/ 1 w 522"/>
                <a:gd name="T3" fmla="*/ 1 h 594"/>
                <a:gd name="T4" fmla="*/ 1 w 522"/>
                <a:gd name="T5" fmla="*/ 1 h 594"/>
                <a:gd name="T6" fmla="*/ 1 w 522"/>
                <a:gd name="T7" fmla="*/ 1 h 594"/>
                <a:gd name="T8" fmla="*/ 1 w 522"/>
                <a:gd name="T9" fmla="*/ 1 h 594"/>
                <a:gd name="T10" fmla="*/ 1 w 522"/>
                <a:gd name="T11" fmla="*/ 1 h 594"/>
                <a:gd name="T12" fmla="*/ 1 w 522"/>
                <a:gd name="T13" fmla="*/ 1 h 594"/>
                <a:gd name="T14" fmla="*/ 1 w 522"/>
                <a:gd name="T15" fmla="*/ 1 h 594"/>
                <a:gd name="T16" fmla="*/ 1 w 522"/>
                <a:gd name="T17" fmla="*/ 1 h 594"/>
                <a:gd name="T18" fmla="*/ 1 w 522"/>
                <a:gd name="T19" fmla="*/ 1 h 594"/>
                <a:gd name="T20" fmla="*/ 1 w 522"/>
                <a:gd name="T21" fmla="*/ 1 h 594"/>
                <a:gd name="T22" fmla="*/ 1 w 522"/>
                <a:gd name="T23" fmla="*/ 1 h 594"/>
                <a:gd name="T24" fmla="*/ 1 w 522"/>
                <a:gd name="T25" fmla="*/ 1 h 594"/>
                <a:gd name="T26" fmla="*/ 1 w 522"/>
                <a:gd name="T27" fmla="*/ 1 h 594"/>
                <a:gd name="T28" fmla="*/ 1 w 522"/>
                <a:gd name="T29" fmla="*/ 1 h 594"/>
                <a:gd name="T30" fmla="*/ 1 w 522"/>
                <a:gd name="T31" fmla="*/ 1 h 594"/>
                <a:gd name="T32" fmla="*/ 1 w 522"/>
                <a:gd name="T33" fmla="*/ 1 h 594"/>
                <a:gd name="T34" fmla="*/ 1 w 522"/>
                <a:gd name="T35" fmla="*/ 1 h 594"/>
                <a:gd name="T36" fmla="*/ 1 w 522"/>
                <a:gd name="T37" fmla="*/ 1 h 594"/>
                <a:gd name="T38" fmla="*/ 1 w 522"/>
                <a:gd name="T39" fmla="*/ 1 h 594"/>
                <a:gd name="T40" fmla="*/ 1 w 522"/>
                <a:gd name="T41" fmla="*/ 0 h 5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2"/>
                <a:gd name="T64" fmla="*/ 0 h 594"/>
                <a:gd name="T65" fmla="*/ 522 w 522"/>
                <a:gd name="T66" fmla="*/ 594 h 5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2" h="594">
                  <a:moveTo>
                    <a:pt x="0" y="594"/>
                  </a:moveTo>
                  <a:lnTo>
                    <a:pt x="79" y="529"/>
                  </a:lnTo>
                  <a:lnTo>
                    <a:pt x="117" y="504"/>
                  </a:lnTo>
                  <a:lnTo>
                    <a:pt x="151" y="509"/>
                  </a:lnTo>
                  <a:lnTo>
                    <a:pt x="174" y="474"/>
                  </a:lnTo>
                  <a:lnTo>
                    <a:pt x="242" y="402"/>
                  </a:lnTo>
                  <a:lnTo>
                    <a:pt x="270" y="373"/>
                  </a:lnTo>
                  <a:lnTo>
                    <a:pt x="286" y="313"/>
                  </a:lnTo>
                  <a:lnTo>
                    <a:pt x="319" y="305"/>
                  </a:lnTo>
                  <a:lnTo>
                    <a:pt x="332" y="329"/>
                  </a:lnTo>
                  <a:lnTo>
                    <a:pt x="375" y="329"/>
                  </a:lnTo>
                  <a:lnTo>
                    <a:pt x="426" y="294"/>
                  </a:lnTo>
                  <a:lnTo>
                    <a:pt x="426" y="258"/>
                  </a:lnTo>
                  <a:lnTo>
                    <a:pt x="393" y="234"/>
                  </a:lnTo>
                  <a:lnTo>
                    <a:pt x="354" y="204"/>
                  </a:lnTo>
                  <a:lnTo>
                    <a:pt x="354" y="173"/>
                  </a:lnTo>
                  <a:lnTo>
                    <a:pt x="383" y="154"/>
                  </a:lnTo>
                  <a:lnTo>
                    <a:pt x="431" y="113"/>
                  </a:lnTo>
                  <a:lnTo>
                    <a:pt x="487" y="65"/>
                  </a:lnTo>
                  <a:lnTo>
                    <a:pt x="500" y="42"/>
                  </a:lnTo>
                  <a:lnTo>
                    <a:pt x="522"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6" name="Freeform 222"/>
            <p:cNvSpPr>
              <a:spLocks/>
            </p:cNvSpPr>
            <p:nvPr/>
          </p:nvSpPr>
          <p:spPr bwMode="auto">
            <a:xfrm>
              <a:off x="3764" y="1845"/>
              <a:ext cx="328" cy="315"/>
            </a:xfrm>
            <a:custGeom>
              <a:avLst/>
              <a:gdLst>
                <a:gd name="T0" fmla="*/ 1 w 655"/>
                <a:gd name="T1" fmla="*/ 0 h 631"/>
                <a:gd name="T2" fmla="*/ 0 w 655"/>
                <a:gd name="T3" fmla="*/ 0 h 631"/>
                <a:gd name="T4" fmla="*/ 1 w 655"/>
                <a:gd name="T5" fmla="*/ 0 h 631"/>
                <a:gd name="T6" fmla="*/ 1 w 655"/>
                <a:gd name="T7" fmla="*/ 0 h 631"/>
                <a:gd name="T8" fmla="*/ 1 w 655"/>
                <a:gd name="T9" fmla="*/ 0 h 631"/>
                <a:gd name="T10" fmla="*/ 1 w 655"/>
                <a:gd name="T11" fmla="*/ 0 h 631"/>
                <a:gd name="T12" fmla="*/ 1 w 655"/>
                <a:gd name="T13" fmla="*/ 0 h 631"/>
                <a:gd name="T14" fmla="*/ 1 w 655"/>
                <a:gd name="T15" fmla="*/ 0 h 631"/>
                <a:gd name="T16" fmla="*/ 1 w 655"/>
                <a:gd name="T17" fmla="*/ 0 h 631"/>
                <a:gd name="T18" fmla="*/ 1 w 655"/>
                <a:gd name="T19" fmla="*/ 0 h 631"/>
                <a:gd name="T20" fmla="*/ 1 w 655"/>
                <a:gd name="T21" fmla="*/ 0 h 631"/>
                <a:gd name="T22" fmla="*/ 1 w 655"/>
                <a:gd name="T23" fmla="*/ 0 h 631"/>
                <a:gd name="T24" fmla="*/ 1 w 655"/>
                <a:gd name="T25" fmla="*/ 0 h 631"/>
                <a:gd name="T26" fmla="*/ 1 w 655"/>
                <a:gd name="T27" fmla="*/ 0 h 631"/>
                <a:gd name="T28" fmla="*/ 1 w 655"/>
                <a:gd name="T29" fmla="*/ 0 h 631"/>
                <a:gd name="T30" fmla="*/ 1 w 655"/>
                <a:gd name="T31" fmla="*/ 0 h 631"/>
                <a:gd name="T32" fmla="*/ 1 w 655"/>
                <a:gd name="T33" fmla="*/ 0 h 631"/>
                <a:gd name="T34" fmla="*/ 1 w 655"/>
                <a:gd name="T35" fmla="*/ 0 h 631"/>
                <a:gd name="T36" fmla="*/ 1 w 655"/>
                <a:gd name="T37" fmla="*/ 0 h 631"/>
                <a:gd name="T38" fmla="*/ 1 w 655"/>
                <a:gd name="T39" fmla="*/ 0 h 631"/>
                <a:gd name="T40" fmla="*/ 1 w 655"/>
                <a:gd name="T41" fmla="*/ 0 h 631"/>
                <a:gd name="T42" fmla="*/ 1 w 655"/>
                <a:gd name="T43" fmla="*/ 0 h 631"/>
                <a:gd name="T44" fmla="*/ 1 w 655"/>
                <a:gd name="T45" fmla="*/ 0 h 631"/>
                <a:gd name="T46" fmla="*/ 1 w 655"/>
                <a:gd name="T47" fmla="*/ 0 h 631"/>
                <a:gd name="T48" fmla="*/ 1 w 655"/>
                <a:gd name="T49" fmla="*/ 0 h 631"/>
                <a:gd name="T50" fmla="*/ 1 w 655"/>
                <a:gd name="T51" fmla="*/ 0 h 631"/>
                <a:gd name="T52" fmla="*/ 1 w 655"/>
                <a:gd name="T53" fmla="*/ 0 h 631"/>
                <a:gd name="T54" fmla="*/ 1 w 655"/>
                <a:gd name="T55" fmla="*/ 0 h 631"/>
                <a:gd name="T56" fmla="*/ 1 w 655"/>
                <a:gd name="T57" fmla="*/ 0 h 631"/>
                <a:gd name="T58" fmla="*/ 1 w 655"/>
                <a:gd name="T59" fmla="*/ 0 h 631"/>
                <a:gd name="T60" fmla="*/ 1 w 655"/>
                <a:gd name="T61" fmla="*/ 0 h 631"/>
                <a:gd name="T62" fmla="*/ 1 w 655"/>
                <a:gd name="T63" fmla="*/ 0 h 631"/>
                <a:gd name="T64" fmla="*/ 1 w 655"/>
                <a:gd name="T65" fmla="*/ 0 h 631"/>
                <a:gd name="T66" fmla="*/ 1 w 655"/>
                <a:gd name="T67" fmla="*/ 0 h 631"/>
                <a:gd name="T68" fmla="*/ 1 w 655"/>
                <a:gd name="T69" fmla="*/ 0 h 6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5"/>
                <a:gd name="T106" fmla="*/ 0 h 631"/>
                <a:gd name="T107" fmla="*/ 655 w 655"/>
                <a:gd name="T108" fmla="*/ 631 h 6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5" h="631">
                  <a:moveTo>
                    <a:pt x="10" y="631"/>
                  </a:moveTo>
                  <a:lnTo>
                    <a:pt x="0" y="547"/>
                  </a:lnTo>
                  <a:lnTo>
                    <a:pt x="20" y="493"/>
                  </a:lnTo>
                  <a:lnTo>
                    <a:pt x="94" y="451"/>
                  </a:lnTo>
                  <a:lnTo>
                    <a:pt x="144" y="421"/>
                  </a:lnTo>
                  <a:lnTo>
                    <a:pt x="150" y="386"/>
                  </a:lnTo>
                  <a:lnTo>
                    <a:pt x="166" y="372"/>
                  </a:lnTo>
                  <a:lnTo>
                    <a:pt x="183" y="391"/>
                  </a:lnTo>
                  <a:lnTo>
                    <a:pt x="206" y="402"/>
                  </a:lnTo>
                  <a:lnTo>
                    <a:pt x="222" y="415"/>
                  </a:lnTo>
                  <a:lnTo>
                    <a:pt x="229" y="396"/>
                  </a:lnTo>
                  <a:lnTo>
                    <a:pt x="263" y="367"/>
                  </a:lnTo>
                  <a:lnTo>
                    <a:pt x="273" y="326"/>
                  </a:lnTo>
                  <a:lnTo>
                    <a:pt x="301" y="331"/>
                  </a:lnTo>
                  <a:lnTo>
                    <a:pt x="319" y="312"/>
                  </a:lnTo>
                  <a:lnTo>
                    <a:pt x="329" y="282"/>
                  </a:lnTo>
                  <a:lnTo>
                    <a:pt x="341" y="276"/>
                  </a:lnTo>
                  <a:lnTo>
                    <a:pt x="357" y="312"/>
                  </a:lnTo>
                  <a:lnTo>
                    <a:pt x="385" y="331"/>
                  </a:lnTo>
                  <a:lnTo>
                    <a:pt x="407" y="331"/>
                  </a:lnTo>
                  <a:lnTo>
                    <a:pt x="397" y="360"/>
                  </a:lnTo>
                  <a:lnTo>
                    <a:pt x="419" y="347"/>
                  </a:lnTo>
                  <a:lnTo>
                    <a:pt x="436" y="367"/>
                  </a:lnTo>
                  <a:lnTo>
                    <a:pt x="464" y="347"/>
                  </a:lnTo>
                  <a:lnTo>
                    <a:pt x="497" y="287"/>
                  </a:lnTo>
                  <a:lnTo>
                    <a:pt x="565" y="252"/>
                  </a:lnTo>
                  <a:lnTo>
                    <a:pt x="609" y="180"/>
                  </a:lnTo>
                  <a:lnTo>
                    <a:pt x="626" y="132"/>
                  </a:lnTo>
                  <a:lnTo>
                    <a:pt x="604" y="102"/>
                  </a:lnTo>
                  <a:lnTo>
                    <a:pt x="643" y="85"/>
                  </a:lnTo>
                  <a:lnTo>
                    <a:pt x="655" y="47"/>
                  </a:lnTo>
                  <a:lnTo>
                    <a:pt x="655" y="36"/>
                  </a:lnTo>
                  <a:lnTo>
                    <a:pt x="626" y="36"/>
                  </a:lnTo>
                  <a:lnTo>
                    <a:pt x="604" y="36"/>
                  </a:lnTo>
                  <a:lnTo>
                    <a:pt x="609"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7" name="Freeform 223"/>
            <p:cNvSpPr>
              <a:spLocks/>
            </p:cNvSpPr>
            <p:nvPr/>
          </p:nvSpPr>
          <p:spPr bwMode="auto">
            <a:xfrm>
              <a:off x="4072" y="1800"/>
              <a:ext cx="51" cy="35"/>
            </a:xfrm>
            <a:custGeom>
              <a:avLst/>
              <a:gdLst>
                <a:gd name="T0" fmla="*/ 0 w 102"/>
                <a:gd name="T1" fmla="*/ 0 h 71"/>
                <a:gd name="T2" fmla="*/ 1 w 102"/>
                <a:gd name="T3" fmla="*/ 0 h 71"/>
                <a:gd name="T4" fmla="*/ 1 w 102"/>
                <a:gd name="T5" fmla="*/ 0 h 71"/>
                <a:gd name="T6" fmla="*/ 1 w 102"/>
                <a:gd name="T7" fmla="*/ 0 h 71"/>
                <a:gd name="T8" fmla="*/ 0 60000 65536"/>
                <a:gd name="T9" fmla="*/ 0 60000 65536"/>
                <a:gd name="T10" fmla="*/ 0 60000 65536"/>
                <a:gd name="T11" fmla="*/ 0 60000 65536"/>
                <a:gd name="T12" fmla="*/ 0 w 102"/>
                <a:gd name="T13" fmla="*/ 0 h 71"/>
                <a:gd name="T14" fmla="*/ 102 w 102"/>
                <a:gd name="T15" fmla="*/ 71 h 71"/>
              </a:gdLst>
              <a:ahLst/>
              <a:cxnLst>
                <a:cxn ang="T8">
                  <a:pos x="T0" y="T1"/>
                </a:cxn>
                <a:cxn ang="T9">
                  <a:pos x="T2" y="T3"/>
                </a:cxn>
                <a:cxn ang="T10">
                  <a:pos x="T4" y="T5"/>
                </a:cxn>
                <a:cxn ang="T11">
                  <a:pos x="T6" y="T7"/>
                </a:cxn>
              </a:cxnLst>
              <a:rect l="T12" t="T13" r="T14" b="T15"/>
              <a:pathLst>
                <a:path w="102" h="71">
                  <a:moveTo>
                    <a:pt x="0" y="71"/>
                  </a:moveTo>
                  <a:lnTo>
                    <a:pt x="29" y="35"/>
                  </a:lnTo>
                  <a:lnTo>
                    <a:pt x="56" y="11"/>
                  </a:lnTo>
                  <a:lnTo>
                    <a:pt x="102"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8" name="Freeform 224"/>
            <p:cNvSpPr>
              <a:spLocks/>
            </p:cNvSpPr>
            <p:nvPr/>
          </p:nvSpPr>
          <p:spPr bwMode="auto">
            <a:xfrm>
              <a:off x="3026" y="1205"/>
              <a:ext cx="5" cy="6"/>
            </a:xfrm>
            <a:custGeom>
              <a:avLst/>
              <a:gdLst>
                <a:gd name="T0" fmla="*/ 0 w 11"/>
                <a:gd name="T1" fmla="*/ 0 h 12"/>
                <a:gd name="T2" fmla="*/ 0 w 11"/>
                <a:gd name="T3" fmla="*/ 0 h 12"/>
                <a:gd name="T4" fmla="*/ 0 w 11"/>
                <a:gd name="T5" fmla="*/ 0 h 12"/>
                <a:gd name="T6" fmla="*/ 0 w 11"/>
                <a:gd name="T7" fmla="*/ 0 h 12"/>
                <a:gd name="T8" fmla="*/ 0 w 11"/>
                <a:gd name="T9" fmla="*/ 0 h 12"/>
                <a:gd name="T10" fmla="*/ 0 w 11"/>
                <a:gd name="T11" fmla="*/ 0 h 12"/>
                <a:gd name="T12" fmla="*/ 0 w 11"/>
                <a:gd name="T13" fmla="*/ 0 h 12"/>
                <a:gd name="T14" fmla="*/ 0 w 11"/>
                <a:gd name="T15" fmla="*/ 0 h 12"/>
                <a:gd name="T16" fmla="*/ 0 w 11"/>
                <a:gd name="T17" fmla="*/ 0 h 12"/>
                <a:gd name="T18" fmla="*/ 0 w 11"/>
                <a:gd name="T19" fmla="*/ 0 h 12"/>
                <a:gd name="T20" fmla="*/ 0 w 11"/>
                <a:gd name="T21" fmla="*/ 0 h 12"/>
                <a:gd name="T22" fmla="*/ 0 w 11"/>
                <a:gd name="T23" fmla="*/ 0 h 12"/>
                <a:gd name="T24" fmla="*/ 0 w 11"/>
                <a:gd name="T25" fmla="*/ 0 h 12"/>
                <a:gd name="T26" fmla="*/ 0 w 11"/>
                <a:gd name="T27" fmla="*/ 0 h 12"/>
                <a:gd name="T28" fmla="*/ 0 w 11"/>
                <a:gd name="T29" fmla="*/ 0 h 12"/>
                <a:gd name="T30" fmla="*/ 0 w 11"/>
                <a:gd name="T31" fmla="*/ 0 h 12"/>
                <a:gd name="T32" fmla="*/ 0 w 11"/>
                <a:gd name="T33" fmla="*/ 1 h 12"/>
                <a:gd name="T34" fmla="*/ 0 w 11"/>
                <a:gd name="T35" fmla="*/ 1 h 12"/>
                <a:gd name="T36" fmla="*/ 0 w 11"/>
                <a:gd name="T37" fmla="*/ 1 h 12"/>
                <a:gd name="T38" fmla="*/ 0 w 11"/>
                <a:gd name="T39" fmla="*/ 1 h 12"/>
                <a:gd name="T40" fmla="*/ 0 w 11"/>
                <a:gd name="T41" fmla="*/ 1 h 12"/>
                <a:gd name="T42" fmla="*/ 0 w 11"/>
                <a:gd name="T43" fmla="*/ 1 h 12"/>
                <a:gd name="T44" fmla="*/ 0 w 11"/>
                <a:gd name="T45" fmla="*/ 1 h 12"/>
                <a:gd name="T46" fmla="*/ 0 w 11"/>
                <a:gd name="T47" fmla="*/ 1 h 12"/>
                <a:gd name="T48" fmla="*/ 0 w 11"/>
                <a:gd name="T49" fmla="*/ 1 h 12"/>
                <a:gd name="T50" fmla="*/ 0 w 11"/>
                <a:gd name="T51" fmla="*/ 1 h 12"/>
                <a:gd name="T52" fmla="*/ 0 w 11"/>
                <a:gd name="T53" fmla="*/ 1 h 12"/>
                <a:gd name="T54" fmla="*/ 0 w 11"/>
                <a:gd name="T55" fmla="*/ 1 h 12"/>
                <a:gd name="T56" fmla="*/ 0 w 11"/>
                <a:gd name="T57" fmla="*/ 1 h 12"/>
                <a:gd name="T58" fmla="*/ 0 w 11"/>
                <a:gd name="T59" fmla="*/ 1 h 12"/>
                <a:gd name="T60" fmla="*/ 0 w 11"/>
                <a:gd name="T61" fmla="*/ 1 h 12"/>
                <a:gd name="T62" fmla="*/ 0 w 11"/>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12"/>
                <a:gd name="T98" fmla="*/ 11 w 11"/>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12">
                  <a:moveTo>
                    <a:pt x="11" y="6"/>
                  </a:moveTo>
                  <a:lnTo>
                    <a:pt x="7" y="0"/>
                  </a:lnTo>
                  <a:lnTo>
                    <a:pt x="5" y="0"/>
                  </a:lnTo>
                  <a:lnTo>
                    <a:pt x="0" y="0"/>
                  </a:lnTo>
                  <a:lnTo>
                    <a:pt x="0" y="6"/>
                  </a:lnTo>
                  <a:lnTo>
                    <a:pt x="0" y="8"/>
                  </a:lnTo>
                  <a:lnTo>
                    <a:pt x="5" y="12"/>
                  </a:lnTo>
                  <a:lnTo>
                    <a:pt x="5" y="8"/>
                  </a:lnTo>
                  <a:lnTo>
                    <a:pt x="7" y="8"/>
                  </a:lnTo>
                  <a:lnTo>
                    <a:pt x="7" y="6"/>
                  </a:lnTo>
                  <a:lnTo>
                    <a:pt x="11" y="6"/>
                  </a:lnTo>
                  <a:close/>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89" name="Freeform 225"/>
            <p:cNvSpPr>
              <a:spLocks/>
            </p:cNvSpPr>
            <p:nvPr/>
          </p:nvSpPr>
          <p:spPr bwMode="auto">
            <a:xfrm>
              <a:off x="2268" y="932"/>
              <a:ext cx="119" cy="335"/>
            </a:xfrm>
            <a:custGeom>
              <a:avLst/>
              <a:gdLst>
                <a:gd name="T0" fmla="*/ 1 w 236"/>
                <a:gd name="T1" fmla="*/ 0 h 671"/>
                <a:gd name="T2" fmla="*/ 1 w 236"/>
                <a:gd name="T3" fmla="*/ 0 h 671"/>
                <a:gd name="T4" fmla="*/ 1 w 236"/>
                <a:gd name="T5" fmla="*/ 0 h 671"/>
                <a:gd name="T6" fmla="*/ 1 w 236"/>
                <a:gd name="T7" fmla="*/ 0 h 671"/>
                <a:gd name="T8" fmla="*/ 1 w 236"/>
                <a:gd name="T9" fmla="*/ 0 h 671"/>
                <a:gd name="T10" fmla="*/ 1 w 236"/>
                <a:gd name="T11" fmla="*/ 0 h 671"/>
                <a:gd name="T12" fmla="*/ 1 w 236"/>
                <a:gd name="T13" fmla="*/ 0 h 671"/>
                <a:gd name="T14" fmla="*/ 1 w 236"/>
                <a:gd name="T15" fmla="*/ 0 h 671"/>
                <a:gd name="T16" fmla="*/ 0 w 236"/>
                <a:gd name="T17" fmla="*/ 0 h 671"/>
                <a:gd name="T18" fmla="*/ 1 w 236"/>
                <a:gd name="T19" fmla="*/ 0 h 671"/>
                <a:gd name="T20" fmla="*/ 1 w 236"/>
                <a:gd name="T21" fmla="*/ 0 h 671"/>
                <a:gd name="T22" fmla="*/ 1 w 236"/>
                <a:gd name="T23" fmla="*/ 0 h 671"/>
                <a:gd name="T24" fmla="*/ 1 w 236"/>
                <a:gd name="T25" fmla="*/ 0 h 671"/>
                <a:gd name="T26" fmla="*/ 1 w 236"/>
                <a:gd name="T27" fmla="*/ 0 h 671"/>
                <a:gd name="T28" fmla="*/ 1 w 236"/>
                <a:gd name="T29" fmla="*/ 0 h 671"/>
                <a:gd name="T30" fmla="*/ 1 w 236"/>
                <a:gd name="T31" fmla="*/ 0 h 671"/>
                <a:gd name="T32" fmla="*/ 1 w 236"/>
                <a:gd name="T33" fmla="*/ 0 h 671"/>
                <a:gd name="T34" fmla="*/ 1 w 236"/>
                <a:gd name="T35" fmla="*/ 0 h 671"/>
                <a:gd name="T36" fmla="*/ 1 w 236"/>
                <a:gd name="T37" fmla="*/ 0 h 671"/>
                <a:gd name="T38" fmla="*/ 1 w 236"/>
                <a:gd name="T39" fmla="*/ 0 h 671"/>
                <a:gd name="T40" fmla="*/ 1 w 236"/>
                <a:gd name="T41" fmla="*/ 0 h 671"/>
                <a:gd name="T42" fmla="*/ 1 w 236"/>
                <a:gd name="T43" fmla="*/ 0 h 671"/>
                <a:gd name="T44" fmla="*/ 1 w 236"/>
                <a:gd name="T45" fmla="*/ 0 h 671"/>
                <a:gd name="T46" fmla="*/ 1 w 236"/>
                <a:gd name="T47" fmla="*/ 0 h 671"/>
                <a:gd name="T48" fmla="*/ 1 w 236"/>
                <a:gd name="T49" fmla="*/ 0 h 671"/>
                <a:gd name="T50" fmla="*/ 1 w 236"/>
                <a:gd name="T51" fmla="*/ 0 h 671"/>
                <a:gd name="T52" fmla="*/ 1 w 236"/>
                <a:gd name="T53" fmla="*/ 0 h 671"/>
                <a:gd name="T54" fmla="*/ 1 w 236"/>
                <a:gd name="T55" fmla="*/ 0 h 671"/>
                <a:gd name="T56" fmla="*/ 1 w 236"/>
                <a:gd name="T57" fmla="*/ 0 h 671"/>
                <a:gd name="T58" fmla="*/ 1 w 236"/>
                <a:gd name="T59" fmla="*/ 0 h 6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6"/>
                <a:gd name="T91" fmla="*/ 0 h 671"/>
                <a:gd name="T92" fmla="*/ 236 w 236"/>
                <a:gd name="T93" fmla="*/ 671 h 6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6" h="671">
                  <a:moveTo>
                    <a:pt x="158" y="0"/>
                  </a:moveTo>
                  <a:lnTo>
                    <a:pt x="158" y="54"/>
                  </a:lnTo>
                  <a:lnTo>
                    <a:pt x="140" y="84"/>
                  </a:lnTo>
                  <a:lnTo>
                    <a:pt x="124" y="101"/>
                  </a:lnTo>
                  <a:lnTo>
                    <a:pt x="102" y="101"/>
                  </a:lnTo>
                  <a:lnTo>
                    <a:pt x="78" y="95"/>
                  </a:lnTo>
                  <a:lnTo>
                    <a:pt x="56" y="95"/>
                  </a:lnTo>
                  <a:lnTo>
                    <a:pt x="34" y="101"/>
                  </a:lnTo>
                  <a:lnTo>
                    <a:pt x="0" y="101"/>
                  </a:lnTo>
                  <a:lnTo>
                    <a:pt x="7" y="138"/>
                  </a:lnTo>
                  <a:lnTo>
                    <a:pt x="22" y="198"/>
                  </a:lnTo>
                  <a:lnTo>
                    <a:pt x="12" y="216"/>
                  </a:lnTo>
                  <a:lnTo>
                    <a:pt x="12" y="240"/>
                  </a:lnTo>
                  <a:lnTo>
                    <a:pt x="12" y="264"/>
                  </a:lnTo>
                  <a:lnTo>
                    <a:pt x="51" y="264"/>
                  </a:lnTo>
                  <a:lnTo>
                    <a:pt x="84" y="289"/>
                  </a:lnTo>
                  <a:lnTo>
                    <a:pt x="102" y="311"/>
                  </a:lnTo>
                  <a:lnTo>
                    <a:pt x="129" y="311"/>
                  </a:lnTo>
                  <a:lnTo>
                    <a:pt x="129" y="281"/>
                  </a:lnTo>
                  <a:lnTo>
                    <a:pt x="153" y="276"/>
                  </a:lnTo>
                  <a:lnTo>
                    <a:pt x="185" y="289"/>
                  </a:lnTo>
                  <a:lnTo>
                    <a:pt x="197" y="336"/>
                  </a:lnTo>
                  <a:lnTo>
                    <a:pt x="209" y="401"/>
                  </a:lnTo>
                  <a:lnTo>
                    <a:pt x="204" y="431"/>
                  </a:lnTo>
                  <a:lnTo>
                    <a:pt x="219" y="469"/>
                  </a:lnTo>
                  <a:lnTo>
                    <a:pt x="204" y="510"/>
                  </a:lnTo>
                  <a:lnTo>
                    <a:pt x="209" y="551"/>
                  </a:lnTo>
                  <a:lnTo>
                    <a:pt x="231" y="581"/>
                  </a:lnTo>
                  <a:lnTo>
                    <a:pt x="236" y="641"/>
                  </a:lnTo>
                  <a:lnTo>
                    <a:pt x="236" y="671"/>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0" name="Freeform 226"/>
            <p:cNvSpPr>
              <a:spLocks/>
            </p:cNvSpPr>
            <p:nvPr/>
          </p:nvSpPr>
          <p:spPr bwMode="auto">
            <a:xfrm>
              <a:off x="2249" y="1226"/>
              <a:ext cx="390" cy="357"/>
            </a:xfrm>
            <a:custGeom>
              <a:avLst/>
              <a:gdLst>
                <a:gd name="T0" fmla="*/ 0 w 781"/>
                <a:gd name="T1" fmla="*/ 1 h 713"/>
                <a:gd name="T2" fmla="*/ 0 w 781"/>
                <a:gd name="T3" fmla="*/ 1 h 713"/>
                <a:gd name="T4" fmla="*/ 0 w 781"/>
                <a:gd name="T5" fmla="*/ 1 h 713"/>
                <a:gd name="T6" fmla="*/ 0 w 781"/>
                <a:gd name="T7" fmla="*/ 1 h 713"/>
                <a:gd name="T8" fmla="*/ 0 w 781"/>
                <a:gd name="T9" fmla="*/ 1 h 713"/>
                <a:gd name="T10" fmla="*/ 0 w 781"/>
                <a:gd name="T11" fmla="*/ 1 h 713"/>
                <a:gd name="T12" fmla="*/ 0 w 781"/>
                <a:gd name="T13" fmla="*/ 1 h 713"/>
                <a:gd name="T14" fmla="*/ 0 w 781"/>
                <a:gd name="T15" fmla="*/ 1 h 713"/>
                <a:gd name="T16" fmla="*/ 0 w 781"/>
                <a:gd name="T17" fmla="*/ 1 h 713"/>
                <a:gd name="T18" fmla="*/ 0 w 781"/>
                <a:gd name="T19" fmla="*/ 1 h 713"/>
                <a:gd name="T20" fmla="*/ 0 w 781"/>
                <a:gd name="T21" fmla="*/ 1 h 713"/>
                <a:gd name="T22" fmla="*/ 0 w 781"/>
                <a:gd name="T23" fmla="*/ 1 h 713"/>
                <a:gd name="T24" fmla="*/ 0 w 781"/>
                <a:gd name="T25" fmla="*/ 1 h 713"/>
                <a:gd name="T26" fmla="*/ 0 w 781"/>
                <a:gd name="T27" fmla="*/ 1 h 713"/>
                <a:gd name="T28" fmla="*/ 0 w 781"/>
                <a:gd name="T29" fmla="*/ 1 h 713"/>
                <a:gd name="T30" fmla="*/ 0 w 781"/>
                <a:gd name="T31" fmla="*/ 1 h 713"/>
                <a:gd name="T32" fmla="*/ 0 w 781"/>
                <a:gd name="T33" fmla="*/ 1 h 713"/>
                <a:gd name="T34" fmla="*/ 0 w 781"/>
                <a:gd name="T35" fmla="*/ 1 h 713"/>
                <a:gd name="T36" fmla="*/ 0 w 781"/>
                <a:gd name="T37" fmla="*/ 0 h 713"/>
                <a:gd name="T38" fmla="*/ 0 w 781"/>
                <a:gd name="T39" fmla="*/ 0 h 713"/>
                <a:gd name="T40" fmla="*/ 0 w 781"/>
                <a:gd name="T41" fmla="*/ 1 h 713"/>
                <a:gd name="T42" fmla="*/ 0 w 781"/>
                <a:gd name="T43" fmla="*/ 1 h 713"/>
                <a:gd name="T44" fmla="*/ 0 w 781"/>
                <a:gd name="T45" fmla="*/ 1 h 713"/>
                <a:gd name="T46" fmla="*/ 0 w 781"/>
                <a:gd name="T47" fmla="*/ 1 h 713"/>
                <a:gd name="T48" fmla="*/ 0 w 781"/>
                <a:gd name="T49" fmla="*/ 1 h 713"/>
                <a:gd name="T50" fmla="*/ 0 w 781"/>
                <a:gd name="T51" fmla="*/ 1 h 713"/>
                <a:gd name="T52" fmla="*/ 0 w 781"/>
                <a:gd name="T53" fmla="*/ 1 h 713"/>
                <a:gd name="T54" fmla="*/ 0 w 781"/>
                <a:gd name="T55" fmla="*/ 1 h 713"/>
                <a:gd name="T56" fmla="*/ 0 w 781"/>
                <a:gd name="T57" fmla="*/ 1 h 713"/>
                <a:gd name="T58" fmla="*/ 0 w 781"/>
                <a:gd name="T59" fmla="*/ 1 h 713"/>
                <a:gd name="T60" fmla="*/ 0 w 781"/>
                <a:gd name="T61" fmla="*/ 1 h 713"/>
                <a:gd name="T62" fmla="*/ 0 w 781"/>
                <a:gd name="T63" fmla="*/ 1 h 713"/>
                <a:gd name="T64" fmla="*/ 0 w 781"/>
                <a:gd name="T65" fmla="*/ 1 h 713"/>
                <a:gd name="T66" fmla="*/ 0 w 781"/>
                <a:gd name="T67" fmla="*/ 1 h 713"/>
                <a:gd name="T68" fmla="*/ 0 w 781"/>
                <a:gd name="T69" fmla="*/ 1 h 713"/>
                <a:gd name="T70" fmla="*/ 0 w 781"/>
                <a:gd name="T71" fmla="*/ 1 h 713"/>
                <a:gd name="T72" fmla="*/ 0 w 781"/>
                <a:gd name="T73" fmla="*/ 1 h 713"/>
                <a:gd name="T74" fmla="*/ 0 w 781"/>
                <a:gd name="T75" fmla="*/ 1 h 713"/>
                <a:gd name="T76" fmla="*/ 0 w 781"/>
                <a:gd name="T77" fmla="*/ 1 h 713"/>
                <a:gd name="T78" fmla="*/ 0 w 781"/>
                <a:gd name="T79" fmla="*/ 1 h 713"/>
                <a:gd name="T80" fmla="*/ 0 w 781"/>
                <a:gd name="T81" fmla="*/ 1 h 713"/>
                <a:gd name="T82" fmla="*/ 0 w 781"/>
                <a:gd name="T83" fmla="*/ 1 h 713"/>
                <a:gd name="T84" fmla="*/ 0 w 781"/>
                <a:gd name="T85" fmla="*/ 1 h 713"/>
                <a:gd name="T86" fmla="*/ 0 w 781"/>
                <a:gd name="T87" fmla="*/ 1 h 713"/>
                <a:gd name="T88" fmla="*/ 0 w 781"/>
                <a:gd name="T89" fmla="*/ 1 h 713"/>
                <a:gd name="T90" fmla="*/ 0 w 781"/>
                <a:gd name="T91" fmla="*/ 1 h 7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1"/>
                <a:gd name="T139" fmla="*/ 0 h 713"/>
                <a:gd name="T140" fmla="*/ 781 w 781"/>
                <a:gd name="T141" fmla="*/ 713 h 7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1" h="713">
                  <a:moveTo>
                    <a:pt x="280" y="480"/>
                  </a:moveTo>
                  <a:lnTo>
                    <a:pt x="263" y="431"/>
                  </a:lnTo>
                  <a:lnTo>
                    <a:pt x="219" y="391"/>
                  </a:lnTo>
                  <a:lnTo>
                    <a:pt x="168" y="383"/>
                  </a:lnTo>
                  <a:lnTo>
                    <a:pt x="102" y="378"/>
                  </a:lnTo>
                  <a:lnTo>
                    <a:pt x="61" y="341"/>
                  </a:lnTo>
                  <a:lnTo>
                    <a:pt x="17" y="287"/>
                  </a:lnTo>
                  <a:lnTo>
                    <a:pt x="5" y="196"/>
                  </a:lnTo>
                  <a:lnTo>
                    <a:pt x="0" y="143"/>
                  </a:lnTo>
                  <a:lnTo>
                    <a:pt x="17" y="112"/>
                  </a:lnTo>
                  <a:lnTo>
                    <a:pt x="61" y="89"/>
                  </a:lnTo>
                  <a:lnTo>
                    <a:pt x="107" y="89"/>
                  </a:lnTo>
                  <a:lnTo>
                    <a:pt x="192" y="96"/>
                  </a:lnTo>
                  <a:lnTo>
                    <a:pt x="253" y="76"/>
                  </a:lnTo>
                  <a:lnTo>
                    <a:pt x="286" y="65"/>
                  </a:lnTo>
                  <a:lnTo>
                    <a:pt x="331" y="22"/>
                  </a:lnTo>
                  <a:lnTo>
                    <a:pt x="355" y="41"/>
                  </a:lnTo>
                  <a:lnTo>
                    <a:pt x="365" y="5"/>
                  </a:lnTo>
                  <a:lnTo>
                    <a:pt x="399" y="0"/>
                  </a:lnTo>
                  <a:lnTo>
                    <a:pt x="421" y="0"/>
                  </a:lnTo>
                  <a:lnTo>
                    <a:pt x="443" y="11"/>
                  </a:lnTo>
                  <a:lnTo>
                    <a:pt x="467" y="60"/>
                  </a:lnTo>
                  <a:lnTo>
                    <a:pt x="482" y="65"/>
                  </a:lnTo>
                  <a:lnTo>
                    <a:pt x="500" y="22"/>
                  </a:lnTo>
                  <a:lnTo>
                    <a:pt x="538" y="22"/>
                  </a:lnTo>
                  <a:lnTo>
                    <a:pt x="562" y="29"/>
                  </a:lnTo>
                  <a:lnTo>
                    <a:pt x="594" y="89"/>
                  </a:lnTo>
                  <a:lnTo>
                    <a:pt x="599" y="143"/>
                  </a:lnTo>
                  <a:lnTo>
                    <a:pt x="594" y="180"/>
                  </a:lnTo>
                  <a:lnTo>
                    <a:pt x="594" y="203"/>
                  </a:lnTo>
                  <a:lnTo>
                    <a:pt x="618" y="216"/>
                  </a:lnTo>
                  <a:lnTo>
                    <a:pt x="645" y="227"/>
                  </a:lnTo>
                  <a:lnTo>
                    <a:pt x="669" y="245"/>
                  </a:lnTo>
                  <a:lnTo>
                    <a:pt x="696" y="292"/>
                  </a:lnTo>
                  <a:lnTo>
                    <a:pt x="706" y="323"/>
                  </a:lnTo>
                  <a:lnTo>
                    <a:pt x="679" y="352"/>
                  </a:lnTo>
                  <a:lnTo>
                    <a:pt x="701" y="407"/>
                  </a:lnTo>
                  <a:lnTo>
                    <a:pt x="713" y="456"/>
                  </a:lnTo>
                  <a:lnTo>
                    <a:pt x="747" y="486"/>
                  </a:lnTo>
                  <a:lnTo>
                    <a:pt x="757" y="511"/>
                  </a:lnTo>
                  <a:lnTo>
                    <a:pt x="757" y="546"/>
                  </a:lnTo>
                  <a:lnTo>
                    <a:pt x="781" y="563"/>
                  </a:lnTo>
                  <a:lnTo>
                    <a:pt x="740" y="600"/>
                  </a:lnTo>
                  <a:lnTo>
                    <a:pt x="719" y="642"/>
                  </a:lnTo>
                  <a:lnTo>
                    <a:pt x="706" y="691"/>
                  </a:lnTo>
                  <a:lnTo>
                    <a:pt x="701" y="713"/>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1" name="Freeform 227"/>
            <p:cNvSpPr>
              <a:spLocks/>
            </p:cNvSpPr>
            <p:nvPr/>
          </p:nvSpPr>
          <p:spPr bwMode="auto">
            <a:xfrm>
              <a:off x="2639" y="1226"/>
              <a:ext cx="342" cy="282"/>
            </a:xfrm>
            <a:custGeom>
              <a:avLst/>
              <a:gdLst>
                <a:gd name="T0" fmla="*/ 0 w 683"/>
                <a:gd name="T1" fmla="*/ 1 h 563"/>
                <a:gd name="T2" fmla="*/ 1 w 683"/>
                <a:gd name="T3" fmla="*/ 1 h 563"/>
                <a:gd name="T4" fmla="*/ 1 w 683"/>
                <a:gd name="T5" fmla="*/ 1 h 563"/>
                <a:gd name="T6" fmla="*/ 1 w 683"/>
                <a:gd name="T7" fmla="*/ 1 h 563"/>
                <a:gd name="T8" fmla="*/ 1 w 683"/>
                <a:gd name="T9" fmla="*/ 1 h 563"/>
                <a:gd name="T10" fmla="*/ 1 w 683"/>
                <a:gd name="T11" fmla="*/ 1 h 563"/>
                <a:gd name="T12" fmla="*/ 1 w 683"/>
                <a:gd name="T13" fmla="*/ 1 h 563"/>
                <a:gd name="T14" fmla="*/ 1 w 683"/>
                <a:gd name="T15" fmla="*/ 1 h 563"/>
                <a:gd name="T16" fmla="*/ 1 w 683"/>
                <a:gd name="T17" fmla="*/ 1 h 563"/>
                <a:gd name="T18" fmla="*/ 1 w 683"/>
                <a:gd name="T19" fmla="*/ 1 h 563"/>
                <a:gd name="T20" fmla="*/ 1 w 683"/>
                <a:gd name="T21" fmla="*/ 1 h 563"/>
                <a:gd name="T22" fmla="*/ 1 w 683"/>
                <a:gd name="T23" fmla="*/ 1 h 563"/>
                <a:gd name="T24" fmla="*/ 1 w 683"/>
                <a:gd name="T25" fmla="*/ 1 h 563"/>
                <a:gd name="T26" fmla="*/ 1 w 683"/>
                <a:gd name="T27" fmla="*/ 1 h 563"/>
                <a:gd name="T28" fmla="*/ 1 w 683"/>
                <a:gd name="T29" fmla="*/ 1 h 563"/>
                <a:gd name="T30" fmla="*/ 1 w 683"/>
                <a:gd name="T31" fmla="*/ 1 h 563"/>
                <a:gd name="T32" fmla="*/ 1 w 683"/>
                <a:gd name="T33" fmla="*/ 1 h 563"/>
                <a:gd name="T34" fmla="*/ 1 w 683"/>
                <a:gd name="T35" fmla="*/ 1 h 563"/>
                <a:gd name="T36" fmla="*/ 1 w 683"/>
                <a:gd name="T37" fmla="*/ 1 h 563"/>
                <a:gd name="T38" fmla="*/ 1 w 683"/>
                <a:gd name="T39" fmla="*/ 1 h 563"/>
                <a:gd name="T40" fmla="*/ 1 w 683"/>
                <a:gd name="T41" fmla="*/ 1 h 563"/>
                <a:gd name="T42" fmla="*/ 1 w 683"/>
                <a:gd name="T43" fmla="*/ 1 h 563"/>
                <a:gd name="T44" fmla="*/ 1 w 683"/>
                <a:gd name="T45" fmla="*/ 1 h 563"/>
                <a:gd name="T46" fmla="*/ 1 w 683"/>
                <a:gd name="T47" fmla="*/ 1 h 563"/>
                <a:gd name="T48" fmla="*/ 1 w 683"/>
                <a:gd name="T49" fmla="*/ 1 h 563"/>
                <a:gd name="T50" fmla="*/ 1 w 683"/>
                <a:gd name="T51" fmla="*/ 1 h 563"/>
                <a:gd name="T52" fmla="*/ 1 w 683"/>
                <a:gd name="T53" fmla="*/ 1 h 563"/>
                <a:gd name="T54" fmla="*/ 1 w 683"/>
                <a:gd name="T55" fmla="*/ 1 h 563"/>
                <a:gd name="T56" fmla="*/ 1 w 683"/>
                <a:gd name="T57" fmla="*/ 1 h 563"/>
                <a:gd name="T58" fmla="*/ 1 w 683"/>
                <a:gd name="T59" fmla="*/ 1 h 563"/>
                <a:gd name="T60" fmla="*/ 1 w 683"/>
                <a:gd name="T61" fmla="*/ 1 h 563"/>
                <a:gd name="T62" fmla="*/ 1 w 683"/>
                <a:gd name="T63" fmla="*/ 1 h 563"/>
                <a:gd name="T64" fmla="*/ 1 w 683"/>
                <a:gd name="T65" fmla="*/ 1 h 563"/>
                <a:gd name="T66" fmla="*/ 1 w 683"/>
                <a:gd name="T67" fmla="*/ 0 h 5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3"/>
                <a:gd name="T103" fmla="*/ 0 h 563"/>
                <a:gd name="T104" fmla="*/ 683 w 683"/>
                <a:gd name="T105" fmla="*/ 563 h 5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3" h="563">
                  <a:moveTo>
                    <a:pt x="0" y="563"/>
                  </a:moveTo>
                  <a:lnTo>
                    <a:pt x="27" y="540"/>
                  </a:lnTo>
                  <a:lnTo>
                    <a:pt x="66" y="516"/>
                  </a:lnTo>
                  <a:lnTo>
                    <a:pt x="107" y="516"/>
                  </a:lnTo>
                  <a:lnTo>
                    <a:pt x="145" y="516"/>
                  </a:lnTo>
                  <a:lnTo>
                    <a:pt x="173" y="522"/>
                  </a:lnTo>
                  <a:lnTo>
                    <a:pt x="183" y="532"/>
                  </a:lnTo>
                  <a:lnTo>
                    <a:pt x="212" y="491"/>
                  </a:lnTo>
                  <a:lnTo>
                    <a:pt x="229" y="438"/>
                  </a:lnTo>
                  <a:lnTo>
                    <a:pt x="257" y="420"/>
                  </a:lnTo>
                  <a:lnTo>
                    <a:pt x="234" y="378"/>
                  </a:lnTo>
                  <a:lnTo>
                    <a:pt x="217" y="323"/>
                  </a:lnTo>
                  <a:lnTo>
                    <a:pt x="229" y="287"/>
                  </a:lnTo>
                  <a:lnTo>
                    <a:pt x="252" y="276"/>
                  </a:lnTo>
                  <a:lnTo>
                    <a:pt x="263" y="292"/>
                  </a:lnTo>
                  <a:lnTo>
                    <a:pt x="273" y="331"/>
                  </a:lnTo>
                  <a:lnTo>
                    <a:pt x="295" y="341"/>
                  </a:lnTo>
                  <a:lnTo>
                    <a:pt x="336" y="331"/>
                  </a:lnTo>
                  <a:lnTo>
                    <a:pt x="370" y="323"/>
                  </a:lnTo>
                  <a:lnTo>
                    <a:pt x="414" y="341"/>
                  </a:lnTo>
                  <a:lnTo>
                    <a:pt x="448" y="341"/>
                  </a:lnTo>
                  <a:lnTo>
                    <a:pt x="477" y="341"/>
                  </a:lnTo>
                  <a:lnTo>
                    <a:pt x="497" y="300"/>
                  </a:lnTo>
                  <a:lnTo>
                    <a:pt x="553" y="263"/>
                  </a:lnTo>
                  <a:lnTo>
                    <a:pt x="582" y="251"/>
                  </a:lnTo>
                  <a:lnTo>
                    <a:pt x="645" y="256"/>
                  </a:lnTo>
                  <a:lnTo>
                    <a:pt x="660" y="256"/>
                  </a:lnTo>
                  <a:lnTo>
                    <a:pt x="660" y="227"/>
                  </a:lnTo>
                  <a:lnTo>
                    <a:pt x="683" y="203"/>
                  </a:lnTo>
                  <a:lnTo>
                    <a:pt x="650" y="180"/>
                  </a:lnTo>
                  <a:lnTo>
                    <a:pt x="627" y="161"/>
                  </a:lnTo>
                  <a:lnTo>
                    <a:pt x="622" y="120"/>
                  </a:lnTo>
                  <a:lnTo>
                    <a:pt x="622" y="47"/>
                  </a:lnTo>
                  <a:lnTo>
                    <a:pt x="622"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2" name="Freeform 228"/>
            <p:cNvSpPr>
              <a:spLocks/>
            </p:cNvSpPr>
            <p:nvPr/>
          </p:nvSpPr>
          <p:spPr bwMode="auto">
            <a:xfrm>
              <a:off x="1223" y="986"/>
              <a:ext cx="47" cy="207"/>
            </a:xfrm>
            <a:custGeom>
              <a:avLst/>
              <a:gdLst>
                <a:gd name="T0" fmla="*/ 0 w 96"/>
                <a:gd name="T1" fmla="*/ 0 h 412"/>
                <a:gd name="T2" fmla="*/ 0 w 96"/>
                <a:gd name="T3" fmla="*/ 1 h 412"/>
                <a:gd name="T4" fmla="*/ 0 w 96"/>
                <a:gd name="T5" fmla="*/ 1 h 412"/>
                <a:gd name="T6" fmla="*/ 0 w 96"/>
                <a:gd name="T7" fmla="*/ 1 h 412"/>
                <a:gd name="T8" fmla="*/ 0 w 96"/>
                <a:gd name="T9" fmla="*/ 1 h 412"/>
                <a:gd name="T10" fmla="*/ 0 w 96"/>
                <a:gd name="T11" fmla="*/ 1 h 412"/>
                <a:gd name="T12" fmla="*/ 0 w 96"/>
                <a:gd name="T13" fmla="*/ 1 h 412"/>
                <a:gd name="T14" fmla="*/ 0 w 96"/>
                <a:gd name="T15" fmla="*/ 1 h 412"/>
                <a:gd name="T16" fmla="*/ 0 w 96"/>
                <a:gd name="T17" fmla="*/ 1 h 412"/>
                <a:gd name="T18" fmla="*/ 0 w 96"/>
                <a:gd name="T19" fmla="*/ 1 h 412"/>
                <a:gd name="T20" fmla="*/ 0 w 96"/>
                <a:gd name="T21" fmla="*/ 1 h 412"/>
                <a:gd name="T22" fmla="*/ 0 w 96"/>
                <a:gd name="T23" fmla="*/ 1 h 412"/>
                <a:gd name="T24" fmla="*/ 0 w 96"/>
                <a:gd name="T25" fmla="*/ 1 h 412"/>
                <a:gd name="T26" fmla="*/ 0 w 96"/>
                <a:gd name="T27" fmla="*/ 1 h 412"/>
                <a:gd name="T28" fmla="*/ 0 w 96"/>
                <a:gd name="T29" fmla="*/ 1 h 412"/>
                <a:gd name="T30" fmla="*/ 0 w 96"/>
                <a:gd name="T31" fmla="*/ 1 h 412"/>
                <a:gd name="T32" fmla="*/ 0 w 96"/>
                <a:gd name="T33" fmla="*/ 1 h 412"/>
                <a:gd name="T34" fmla="*/ 0 w 96"/>
                <a:gd name="T35" fmla="*/ 1 h 412"/>
                <a:gd name="T36" fmla="*/ 0 w 96"/>
                <a:gd name="T37" fmla="*/ 1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12"/>
                <a:gd name="T59" fmla="*/ 96 w 96"/>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12">
                  <a:moveTo>
                    <a:pt x="0" y="0"/>
                  </a:moveTo>
                  <a:lnTo>
                    <a:pt x="23" y="40"/>
                  </a:lnTo>
                  <a:lnTo>
                    <a:pt x="33" y="65"/>
                  </a:lnTo>
                  <a:lnTo>
                    <a:pt x="33" y="89"/>
                  </a:lnTo>
                  <a:lnTo>
                    <a:pt x="23" y="100"/>
                  </a:lnTo>
                  <a:lnTo>
                    <a:pt x="28" y="125"/>
                  </a:lnTo>
                  <a:lnTo>
                    <a:pt x="33" y="160"/>
                  </a:lnTo>
                  <a:lnTo>
                    <a:pt x="45" y="172"/>
                  </a:lnTo>
                  <a:lnTo>
                    <a:pt x="45" y="191"/>
                  </a:lnTo>
                  <a:lnTo>
                    <a:pt x="23" y="196"/>
                  </a:lnTo>
                  <a:lnTo>
                    <a:pt x="12" y="220"/>
                  </a:lnTo>
                  <a:lnTo>
                    <a:pt x="23" y="240"/>
                  </a:lnTo>
                  <a:lnTo>
                    <a:pt x="28" y="269"/>
                  </a:lnTo>
                  <a:lnTo>
                    <a:pt x="51" y="269"/>
                  </a:lnTo>
                  <a:lnTo>
                    <a:pt x="51" y="300"/>
                  </a:lnTo>
                  <a:lnTo>
                    <a:pt x="73" y="316"/>
                  </a:lnTo>
                  <a:lnTo>
                    <a:pt x="96" y="347"/>
                  </a:lnTo>
                  <a:lnTo>
                    <a:pt x="96" y="365"/>
                  </a:lnTo>
                  <a:lnTo>
                    <a:pt x="96" y="412"/>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3" name="Freeform 229"/>
            <p:cNvSpPr>
              <a:spLocks/>
            </p:cNvSpPr>
            <p:nvPr/>
          </p:nvSpPr>
          <p:spPr bwMode="auto">
            <a:xfrm>
              <a:off x="1481" y="872"/>
              <a:ext cx="171" cy="107"/>
            </a:xfrm>
            <a:custGeom>
              <a:avLst/>
              <a:gdLst>
                <a:gd name="T0" fmla="*/ 0 w 342"/>
                <a:gd name="T1" fmla="*/ 0 h 215"/>
                <a:gd name="T2" fmla="*/ 1 w 342"/>
                <a:gd name="T3" fmla="*/ 0 h 215"/>
                <a:gd name="T4" fmla="*/ 1 w 342"/>
                <a:gd name="T5" fmla="*/ 0 h 215"/>
                <a:gd name="T6" fmla="*/ 1 w 342"/>
                <a:gd name="T7" fmla="*/ 0 h 215"/>
                <a:gd name="T8" fmla="*/ 1 w 342"/>
                <a:gd name="T9" fmla="*/ 0 h 215"/>
                <a:gd name="T10" fmla="*/ 1 w 342"/>
                <a:gd name="T11" fmla="*/ 0 h 215"/>
                <a:gd name="T12" fmla="*/ 1 w 342"/>
                <a:gd name="T13" fmla="*/ 0 h 215"/>
                <a:gd name="T14" fmla="*/ 1 w 342"/>
                <a:gd name="T15" fmla="*/ 0 h 215"/>
                <a:gd name="T16" fmla="*/ 1 w 342"/>
                <a:gd name="T17" fmla="*/ 0 h 215"/>
                <a:gd name="T18" fmla="*/ 1 w 342"/>
                <a:gd name="T19" fmla="*/ 0 h 215"/>
                <a:gd name="T20" fmla="*/ 1 w 342"/>
                <a:gd name="T21" fmla="*/ 0 h 215"/>
                <a:gd name="T22" fmla="*/ 1 w 342"/>
                <a:gd name="T23" fmla="*/ 0 h 215"/>
                <a:gd name="T24" fmla="*/ 1 w 342"/>
                <a:gd name="T25" fmla="*/ 0 h 215"/>
                <a:gd name="T26" fmla="*/ 1 w 342"/>
                <a:gd name="T27" fmla="*/ 0 h 215"/>
                <a:gd name="T28" fmla="*/ 1 w 342"/>
                <a:gd name="T29" fmla="*/ 0 h 215"/>
                <a:gd name="T30" fmla="*/ 1 w 342"/>
                <a:gd name="T31" fmla="*/ 0 h 215"/>
                <a:gd name="T32" fmla="*/ 1 w 342"/>
                <a:gd name="T33" fmla="*/ 0 h 215"/>
                <a:gd name="T34" fmla="*/ 1 w 342"/>
                <a:gd name="T35" fmla="*/ 0 h 215"/>
                <a:gd name="T36" fmla="*/ 1 w 342"/>
                <a:gd name="T37" fmla="*/ 0 h 215"/>
                <a:gd name="T38" fmla="*/ 1 w 342"/>
                <a:gd name="T39" fmla="*/ 0 h 2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2"/>
                <a:gd name="T61" fmla="*/ 0 h 215"/>
                <a:gd name="T62" fmla="*/ 342 w 342"/>
                <a:gd name="T63" fmla="*/ 215 h 2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2" h="215">
                  <a:moveTo>
                    <a:pt x="0" y="101"/>
                  </a:moveTo>
                  <a:lnTo>
                    <a:pt x="16" y="120"/>
                  </a:lnTo>
                  <a:lnTo>
                    <a:pt x="28" y="120"/>
                  </a:lnTo>
                  <a:lnTo>
                    <a:pt x="21" y="144"/>
                  </a:lnTo>
                  <a:lnTo>
                    <a:pt x="34" y="168"/>
                  </a:lnTo>
                  <a:lnTo>
                    <a:pt x="72" y="168"/>
                  </a:lnTo>
                  <a:lnTo>
                    <a:pt x="95" y="185"/>
                  </a:lnTo>
                  <a:lnTo>
                    <a:pt x="95" y="204"/>
                  </a:lnTo>
                  <a:lnTo>
                    <a:pt x="112" y="215"/>
                  </a:lnTo>
                  <a:lnTo>
                    <a:pt x="146" y="215"/>
                  </a:lnTo>
                  <a:lnTo>
                    <a:pt x="168" y="209"/>
                  </a:lnTo>
                  <a:lnTo>
                    <a:pt x="212" y="185"/>
                  </a:lnTo>
                  <a:lnTo>
                    <a:pt x="240" y="161"/>
                  </a:lnTo>
                  <a:lnTo>
                    <a:pt x="274" y="144"/>
                  </a:lnTo>
                  <a:lnTo>
                    <a:pt x="319" y="138"/>
                  </a:lnTo>
                  <a:lnTo>
                    <a:pt x="342" y="125"/>
                  </a:lnTo>
                  <a:lnTo>
                    <a:pt x="342" y="89"/>
                  </a:lnTo>
                  <a:lnTo>
                    <a:pt x="342" y="60"/>
                  </a:lnTo>
                  <a:lnTo>
                    <a:pt x="336" y="24"/>
                  </a:lnTo>
                  <a:lnTo>
                    <a:pt x="324"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4" name="Freeform 230"/>
            <p:cNvSpPr>
              <a:spLocks/>
            </p:cNvSpPr>
            <p:nvPr/>
          </p:nvSpPr>
          <p:spPr bwMode="auto">
            <a:xfrm>
              <a:off x="1842" y="889"/>
              <a:ext cx="77" cy="337"/>
            </a:xfrm>
            <a:custGeom>
              <a:avLst/>
              <a:gdLst>
                <a:gd name="T0" fmla="*/ 1 w 153"/>
                <a:gd name="T1" fmla="*/ 1 h 674"/>
                <a:gd name="T2" fmla="*/ 1 w 153"/>
                <a:gd name="T3" fmla="*/ 1 h 674"/>
                <a:gd name="T4" fmla="*/ 1 w 153"/>
                <a:gd name="T5" fmla="*/ 1 h 674"/>
                <a:gd name="T6" fmla="*/ 1 w 153"/>
                <a:gd name="T7" fmla="*/ 1 h 674"/>
                <a:gd name="T8" fmla="*/ 1 w 153"/>
                <a:gd name="T9" fmla="*/ 1 h 674"/>
                <a:gd name="T10" fmla="*/ 1 w 153"/>
                <a:gd name="T11" fmla="*/ 1 h 674"/>
                <a:gd name="T12" fmla="*/ 1 w 153"/>
                <a:gd name="T13" fmla="*/ 1 h 674"/>
                <a:gd name="T14" fmla="*/ 1 w 153"/>
                <a:gd name="T15" fmla="*/ 1 h 674"/>
                <a:gd name="T16" fmla="*/ 1 w 153"/>
                <a:gd name="T17" fmla="*/ 1 h 674"/>
                <a:gd name="T18" fmla="*/ 1 w 153"/>
                <a:gd name="T19" fmla="*/ 1 h 674"/>
                <a:gd name="T20" fmla="*/ 1 w 153"/>
                <a:gd name="T21" fmla="*/ 1 h 674"/>
                <a:gd name="T22" fmla="*/ 1 w 153"/>
                <a:gd name="T23" fmla="*/ 1 h 674"/>
                <a:gd name="T24" fmla="*/ 1 w 153"/>
                <a:gd name="T25" fmla="*/ 1 h 674"/>
                <a:gd name="T26" fmla="*/ 1 w 153"/>
                <a:gd name="T27" fmla="*/ 1 h 674"/>
                <a:gd name="T28" fmla="*/ 1 w 153"/>
                <a:gd name="T29" fmla="*/ 1 h 674"/>
                <a:gd name="T30" fmla="*/ 1 w 153"/>
                <a:gd name="T31" fmla="*/ 1 h 674"/>
                <a:gd name="T32" fmla="*/ 1 w 153"/>
                <a:gd name="T33" fmla="*/ 1 h 674"/>
                <a:gd name="T34" fmla="*/ 0 w 153"/>
                <a:gd name="T35" fmla="*/ 1 h 674"/>
                <a:gd name="T36" fmla="*/ 1 w 153"/>
                <a:gd name="T37" fmla="*/ 1 h 674"/>
                <a:gd name="T38" fmla="*/ 1 w 153"/>
                <a:gd name="T39" fmla="*/ 1 h 674"/>
                <a:gd name="T40" fmla="*/ 1 w 153"/>
                <a:gd name="T41" fmla="*/ 1 h 674"/>
                <a:gd name="T42" fmla="*/ 1 w 153"/>
                <a:gd name="T43" fmla="*/ 1 h 674"/>
                <a:gd name="T44" fmla="*/ 1 w 153"/>
                <a:gd name="T45" fmla="*/ 1 h 674"/>
                <a:gd name="T46" fmla="*/ 1 w 153"/>
                <a:gd name="T47" fmla="*/ 0 h 6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3"/>
                <a:gd name="T73" fmla="*/ 0 h 674"/>
                <a:gd name="T74" fmla="*/ 153 w 153"/>
                <a:gd name="T75" fmla="*/ 674 h 6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3" h="674">
                  <a:moveTo>
                    <a:pt x="56" y="674"/>
                  </a:moveTo>
                  <a:lnTo>
                    <a:pt x="96" y="666"/>
                  </a:lnTo>
                  <a:lnTo>
                    <a:pt x="124" y="625"/>
                  </a:lnTo>
                  <a:lnTo>
                    <a:pt x="145" y="583"/>
                  </a:lnTo>
                  <a:lnTo>
                    <a:pt x="153" y="535"/>
                  </a:lnTo>
                  <a:lnTo>
                    <a:pt x="129" y="523"/>
                  </a:lnTo>
                  <a:lnTo>
                    <a:pt x="96" y="510"/>
                  </a:lnTo>
                  <a:lnTo>
                    <a:pt x="83" y="486"/>
                  </a:lnTo>
                  <a:lnTo>
                    <a:pt x="83" y="463"/>
                  </a:lnTo>
                  <a:lnTo>
                    <a:pt x="89" y="445"/>
                  </a:lnTo>
                  <a:lnTo>
                    <a:pt x="89" y="409"/>
                  </a:lnTo>
                  <a:lnTo>
                    <a:pt x="56" y="379"/>
                  </a:lnTo>
                  <a:lnTo>
                    <a:pt x="39" y="361"/>
                  </a:lnTo>
                  <a:lnTo>
                    <a:pt x="45" y="325"/>
                  </a:lnTo>
                  <a:lnTo>
                    <a:pt x="51" y="259"/>
                  </a:lnTo>
                  <a:lnTo>
                    <a:pt x="33" y="229"/>
                  </a:lnTo>
                  <a:lnTo>
                    <a:pt x="5" y="210"/>
                  </a:lnTo>
                  <a:lnTo>
                    <a:pt x="0" y="194"/>
                  </a:lnTo>
                  <a:lnTo>
                    <a:pt x="22" y="194"/>
                  </a:lnTo>
                  <a:lnTo>
                    <a:pt x="33" y="139"/>
                  </a:lnTo>
                  <a:lnTo>
                    <a:pt x="51" y="114"/>
                  </a:lnTo>
                  <a:lnTo>
                    <a:pt x="68" y="103"/>
                  </a:lnTo>
                  <a:lnTo>
                    <a:pt x="68" y="49"/>
                  </a:lnTo>
                  <a:lnTo>
                    <a:pt x="73" y="0"/>
                  </a:lnTo>
                </a:path>
              </a:pathLst>
            </a:custGeom>
            <a:solidFill>
              <a:sysClr val="window" lastClr="FFFFFF"/>
            </a:solidFill>
            <a:ln w="0">
              <a:solidFill>
                <a:srgbClr val="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5" name="Rectangle 231"/>
            <p:cNvSpPr>
              <a:spLocks noChangeArrowheads="1"/>
            </p:cNvSpPr>
            <p:nvPr/>
          </p:nvSpPr>
          <p:spPr bwMode="auto">
            <a:xfrm>
              <a:off x="222" y="1647"/>
              <a:ext cx="4" cy="5"/>
            </a:xfrm>
            <a:prstGeom prst="rect">
              <a:avLst/>
            </a:prstGeom>
            <a:solidFill>
              <a:sysClr val="window" lastClr="FFFFFF"/>
            </a:solidFill>
            <a:ln w="0">
              <a:solidFill>
                <a:srgbClr val="FF0000"/>
              </a:solidFill>
              <a:miter lim="800000"/>
              <a:headEnd/>
              <a:tailEnd/>
            </a:ln>
          </p:spPr>
          <p:txBody>
            <a:bodyPr/>
            <a:lstStyle/>
            <a:p>
              <a:pPr marL="0" marR="0" lvl="0" indent="0" defTabSz="307181" eaLnBrk="1" fontAlgn="auto" latinLnBrk="0" hangingPunct="1">
                <a:lnSpc>
                  <a:spcPct val="100000"/>
                </a:lnSpc>
                <a:spcBef>
                  <a:spcPts val="0"/>
                </a:spcBef>
                <a:spcAft>
                  <a:spcPts val="0"/>
                </a:spcAft>
                <a:buClrTx/>
                <a:buSzTx/>
                <a:buFontTx/>
                <a:buNone/>
                <a:tabLst/>
                <a:defRPr/>
              </a:pPr>
              <a:endPar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endParaRPr>
            </a:p>
          </p:txBody>
        </p:sp>
        <p:sp>
          <p:nvSpPr>
            <p:cNvPr id="96" name="Freeform 232"/>
            <p:cNvSpPr>
              <a:spLocks/>
            </p:cNvSpPr>
            <p:nvPr/>
          </p:nvSpPr>
          <p:spPr bwMode="auto">
            <a:xfrm>
              <a:off x="1492" y="921"/>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7" name="Freeform 233"/>
            <p:cNvSpPr>
              <a:spLocks/>
            </p:cNvSpPr>
            <p:nvPr/>
          </p:nvSpPr>
          <p:spPr bwMode="auto">
            <a:xfrm>
              <a:off x="1300" y="1588"/>
              <a:ext cx="53" cy="49"/>
            </a:xfrm>
            <a:custGeom>
              <a:avLst/>
              <a:gdLst>
                <a:gd name="T0" fmla="*/ 0 w 106"/>
                <a:gd name="T1" fmla="*/ 0 h 99"/>
                <a:gd name="T2" fmla="*/ 1 w 106"/>
                <a:gd name="T3" fmla="*/ 0 h 99"/>
                <a:gd name="T4" fmla="*/ 1 w 106"/>
                <a:gd name="T5" fmla="*/ 0 h 99"/>
                <a:gd name="T6" fmla="*/ 0 w 106"/>
                <a:gd name="T7" fmla="*/ 0 h 99"/>
                <a:gd name="T8" fmla="*/ 0 60000 65536"/>
                <a:gd name="T9" fmla="*/ 0 60000 65536"/>
                <a:gd name="T10" fmla="*/ 0 60000 65536"/>
                <a:gd name="T11" fmla="*/ 0 60000 65536"/>
                <a:gd name="T12" fmla="*/ 0 w 106"/>
                <a:gd name="T13" fmla="*/ 0 h 99"/>
                <a:gd name="T14" fmla="*/ 106 w 106"/>
                <a:gd name="T15" fmla="*/ 99 h 99"/>
              </a:gdLst>
              <a:ahLst/>
              <a:cxnLst>
                <a:cxn ang="T8">
                  <a:pos x="T0" y="T1"/>
                </a:cxn>
                <a:cxn ang="T9">
                  <a:pos x="T2" y="T3"/>
                </a:cxn>
                <a:cxn ang="T10">
                  <a:pos x="T4" y="T5"/>
                </a:cxn>
                <a:cxn ang="T11">
                  <a:pos x="T6" y="T7"/>
                </a:cxn>
              </a:cxnLst>
              <a:rect l="T12" t="T13" r="T14" b="T15"/>
              <a:pathLst>
                <a:path w="106" h="99">
                  <a:moveTo>
                    <a:pt x="0" y="99"/>
                  </a:moveTo>
                  <a:lnTo>
                    <a:pt x="53" y="0"/>
                  </a:lnTo>
                  <a:lnTo>
                    <a:pt x="106"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8" name="Freeform 234"/>
            <p:cNvSpPr>
              <a:spLocks/>
            </p:cNvSpPr>
            <p:nvPr/>
          </p:nvSpPr>
          <p:spPr bwMode="auto">
            <a:xfrm>
              <a:off x="2027" y="1149"/>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99" name="Freeform 235"/>
            <p:cNvSpPr>
              <a:spLocks/>
            </p:cNvSpPr>
            <p:nvPr/>
          </p:nvSpPr>
          <p:spPr bwMode="auto">
            <a:xfrm>
              <a:off x="2644" y="1242"/>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0" name="Freeform 236"/>
            <p:cNvSpPr>
              <a:spLocks/>
            </p:cNvSpPr>
            <p:nvPr/>
          </p:nvSpPr>
          <p:spPr bwMode="auto">
            <a:xfrm>
              <a:off x="2913" y="1189"/>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1" name="Freeform 237"/>
            <p:cNvSpPr>
              <a:spLocks/>
            </p:cNvSpPr>
            <p:nvPr/>
          </p:nvSpPr>
          <p:spPr bwMode="auto">
            <a:xfrm>
              <a:off x="2914" y="1521"/>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2" name="Freeform 238"/>
            <p:cNvSpPr>
              <a:spLocks/>
            </p:cNvSpPr>
            <p:nvPr/>
          </p:nvSpPr>
          <p:spPr bwMode="auto">
            <a:xfrm>
              <a:off x="3576" y="1531"/>
              <a:ext cx="53" cy="48"/>
            </a:xfrm>
            <a:custGeom>
              <a:avLst/>
              <a:gdLst>
                <a:gd name="T0" fmla="*/ 0 w 106"/>
                <a:gd name="T1" fmla="*/ 0 h 97"/>
                <a:gd name="T2" fmla="*/ 1 w 106"/>
                <a:gd name="T3" fmla="*/ 0 h 97"/>
                <a:gd name="T4" fmla="*/ 1 w 106"/>
                <a:gd name="T5" fmla="*/ 0 h 97"/>
                <a:gd name="T6" fmla="*/ 0 w 106"/>
                <a:gd name="T7" fmla="*/ 0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3" name="Freeform 239"/>
            <p:cNvSpPr>
              <a:spLocks/>
            </p:cNvSpPr>
            <p:nvPr/>
          </p:nvSpPr>
          <p:spPr bwMode="auto">
            <a:xfrm>
              <a:off x="3688" y="1790"/>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4" name="Freeform 240"/>
            <p:cNvSpPr>
              <a:spLocks/>
            </p:cNvSpPr>
            <p:nvPr/>
          </p:nvSpPr>
          <p:spPr bwMode="auto">
            <a:xfrm>
              <a:off x="3965" y="1933"/>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5" name="Freeform 241"/>
            <p:cNvSpPr>
              <a:spLocks/>
            </p:cNvSpPr>
            <p:nvPr/>
          </p:nvSpPr>
          <p:spPr bwMode="auto">
            <a:xfrm>
              <a:off x="4704" y="2275"/>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6" name="Freeform 242"/>
            <p:cNvSpPr>
              <a:spLocks/>
            </p:cNvSpPr>
            <p:nvPr/>
          </p:nvSpPr>
          <p:spPr bwMode="auto">
            <a:xfrm>
              <a:off x="4466" y="2363"/>
              <a:ext cx="53" cy="49"/>
            </a:xfrm>
            <a:custGeom>
              <a:avLst/>
              <a:gdLst>
                <a:gd name="T0" fmla="*/ 0 w 107"/>
                <a:gd name="T1" fmla="*/ 1 h 97"/>
                <a:gd name="T2" fmla="*/ 0 w 107"/>
                <a:gd name="T3" fmla="*/ 0 h 97"/>
                <a:gd name="T4" fmla="*/ 0 w 107"/>
                <a:gd name="T5" fmla="*/ 1 h 97"/>
                <a:gd name="T6" fmla="*/ 0 w 107"/>
                <a:gd name="T7" fmla="*/ 1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4"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7" name="Freeform 243"/>
            <p:cNvSpPr>
              <a:spLocks/>
            </p:cNvSpPr>
            <p:nvPr/>
          </p:nvSpPr>
          <p:spPr bwMode="auto">
            <a:xfrm>
              <a:off x="4985" y="2448"/>
              <a:ext cx="53" cy="49"/>
            </a:xfrm>
            <a:custGeom>
              <a:avLst/>
              <a:gdLst>
                <a:gd name="T0" fmla="*/ 0 w 106"/>
                <a:gd name="T1" fmla="*/ 1 h 97"/>
                <a:gd name="T2" fmla="*/ 1 w 106"/>
                <a:gd name="T3" fmla="*/ 0 h 97"/>
                <a:gd name="T4" fmla="*/ 1 w 106"/>
                <a:gd name="T5" fmla="*/ 1 h 97"/>
                <a:gd name="T6" fmla="*/ 0 w 106"/>
                <a:gd name="T7" fmla="*/ 1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8" name="Freeform 244"/>
            <p:cNvSpPr>
              <a:spLocks/>
            </p:cNvSpPr>
            <p:nvPr/>
          </p:nvSpPr>
          <p:spPr bwMode="auto">
            <a:xfrm>
              <a:off x="233" y="1530"/>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09" name="Freeform 245"/>
            <p:cNvSpPr>
              <a:spLocks/>
            </p:cNvSpPr>
            <p:nvPr/>
          </p:nvSpPr>
          <p:spPr bwMode="auto">
            <a:xfrm>
              <a:off x="646" y="1371"/>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0" name="Freeform 246"/>
            <p:cNvSpPr>
              <a:spLocks/>
            </p:cNvSpPr>
            <p:nvPr/>
          </p:nvSpPr>
          <p:spPr bwMode="auto">
            <a:xfrm>
              <a:off x="717" y="1114"/>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1" name="Freeform 247"/>
            <p:cNvSpPr>
              <a:spLocks/>
            </p:cNvSpPr>
            <p:nvPr/>
          </p:nvSpPr>
          <p:spPr bwMode="auto">
            <a:xfrm>
              <a:off x="781" y="1309"/>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2" name="Freeform 248"/>
            <p:cNvSpPr>
              <a:spLocks/>
            </p:cNvSpPr>
            <p:nvPr/>
          </p:nvSpPr>
          <p:spPr bwMode="auto">
            <a:xfrm>
              <a:off x="853" y="1242"/>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3" name="Freeform 249"/>
            <p:cNvSpPr>
              <a:spLocks/>
            </p:cNvSpPr>
            <p:nvPr/>
          </p:nvSpPr>
          <p:spPr bwMode="auto">
            <a:xfrm>
              <a:off x="1044" y="1170"/>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4" name="Freeform 250"/>
            <p:cNvSpPr>
              <a:spLocks/>
            </p:cNvSpPr>
            <p:nvPr/>
          </p:nvSpPr>
          <p:spPr bwMode="auto">
            <a:xfrm>
              <a:off x="1116" y="970"/>
              <a:ext cx="53" cy="49"/>
            </a:xfrm>
            <a:custGeom>
              <a:avLst/>
              <a:gdLst>
                <a:gd name="T0" fmla="*/ 0 w 106"/>
                <a:gd name="T1" fmla="*/ 1 h 97"/>
                <a:gd name="T2" fmla="*/ 1 w 106"/>
                <a:gd name="T3" fmla="*/ 0 h 97"/>
                <a:gd name="T4" fmla="*/ 1 w 106"/>
                <a:gd name="T5" fmla="*/ 1 h 97"/>
                <a:gd name="T6" fmla="*/ 0 w 106"/>
                <a:gd name="T7" fmla="*/ 1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5" name="Freeform 251"/>
            <p:cNvSpPr>
              <a:spLocks/>
            </p:cNvSpPr>
            <p:nvPr/>
          </p:nvSpPr>
          <p:spPr bwMode="auto">
            <a:xfrm>
              <a:off x="1419" y="944"/>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6" name="Freeform 252"/>
            <p:cNvSpPr>
              <a:spLocks/>
            </p:cNvSpPr>
            <p:nvPr/>
          </p:nvSpPr>
          <p:spPr bwMode="auto">
            <a:xfrm>
              <a:off x="1428" y="995"/>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7" name="Freeform 253"/>
            <p:cNvSpPr>
              <a:spLocks/>
            </p:cNvSpPr>
            <p:nvPr/>
          </p:nvSpPr>
          <p:spPr bwMode="auto">
            <a:xfrm>
              <a:off x="1428" y="1057"/>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8" name="Freeform 254"/>
            <p:cNvSpPr>
              <a:spLocks/>
            </p:cNvSpPr>
            <p:nvPr/>
          </p:nvSpPr>
          <p:spPr bwMode="auto">
            <a:xfrm>
              <a:off x="1605" y="918"/>
              <a:ext cx="53" cy="49"/>
            </a:xfrm>
            <a:custGeom>
              <a:avLst/>
              <a:gdLst>
                <a:gd name="T0" fmla="*/ 0 w 106"/>
                <a:gd name="T1" fmla="*/ 0 h 99"/>
                <a:gd name="T2" fmla="*/ 1 w 106"/>
                <a:gd name="T3" fmla="*/ 0 h 99"/>
                <a:gd name="T4" fmla="*/ 1 w 106"/>
                <a:gd name="T5" fmla="*/ 0 h 99"/>
                <a:gd name="T6" fmla="*/ 0 w 106"/>
                <a:gd name="T7" fmla="*/ 0 h 99"/>
                <a:gd name="T8" fmla="*/ 0 60000 65536"/>
                <a:gd name="T9" fmla="*/ 0 60000 65536"/>
                <a:gd name="T10" fmla="*/ 0 60000 65536"/>
                <a:gd name="T11" fmla="*/ 0 60000 65536"/>
                <a:gd name="T12" fmla="*/ 0 w 106"/>
                <a:gd name="T13" fmla="*/ 0 h 99"/>
                <a:gd name="T14" fmla="*/ 106 w 106"/>
                <a:gd name="T15" fmla="*/ 99 h 99"/>
              </a:gdLst>
              <a:ahLst/>
              <a:cxnLst>
                <a:cxn ang="T8">
                  <a:pos x="T0" y="T1"/>
                </a:cxn>
                <a:cxn ang="T9">
                  <a:pos x="T2" y="T3"/>
                </a:cxn>
                <a:cxn ang="T10">
                  <a:pos x="T4" y="T5"/>
                </a:cxn>
                <a:cxn ang="T11">
                  <a:pos x="T6" y="T7"/>
                </a:cxn>
              </a:cxnLst>
              <a:rect l="T12" t="T13" r="T14" b="T15"/>
              <a:pathLst>
                <a:path w="106" h="99">
                  <a:moveTo>
                    <a:pt x="0" y="99"/>
                  </a:moveTo>
                  <a:lnTo>
                    <a:pt x="53" y="0"/>
                  </a:lnTo>
                  <a:lnTo>
                    <a:pt x="106"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19" name="Freeform 255"/>
            <p:cNvSpPr>
              <a:spLocks/>
            </p:cNvSpPr>
            <p:nvPr/>
          </p:nvSpPr>
          <p:spPr bwMode="auto">
            <a:xfrm>
              <a:off x="1533" y="1083"/>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0" name="Freeform 256"/>
            <p:cNvSpPr>
              <a:spLocks/>
            </p:cNvSpPr>
            <p:nvPr/>
          </p:nvSpPr>
          <p:spPr bwMode="auto">
            <a:xfrm>
              <a:off x="1605" y="1057"/>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1" name="Freeform 257"/>
            <p:cNvSpPr>
              <a:spLocks/>
            </p:cNvSpPr>
            <p:nvPr/>
          </p:nvSpPr>
          <p:spPr bwMode="auto">
            <a:xfrm>
              <a:off x="1663" y="1001"/>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2" name="Freeform 258"/>
            <p:cNvSpPr>
              <a:spLocks/>
            </p:cNvSpPr>
            <p:nvPr/>
          </p:nvSpPr>
          <p:spPr bwMode="auto">
            <a:xfrm>
              <a:off x="1715" y="908"/>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3" name="Freeform 259"/>
            <p:cNvSpPr>
              <a:spLocks/>
            </p:cNvSpPr>
            <p:nvPr/>
          </p:nvSpPr>
          <p:spPr bwMode="auto">
            <a:xfrm>
              <a:off x="1903" y="1057"/>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4" name="Freeform 260"/>
            <p:cNvSpPr>
              <a:spLocks/>
            </p:cNvSpPr>
            <p:nvPr/>
          </p:nvSpPr>
          <p:spPr bwMode="auto">
            <a:xfrm>
              <a:off x="2076" y="1047"/>
              <a:ext cx="53" cy="49"/>
            </a:xfrm>
            <a:custGeom>
              <a:avLst/>
              <a:gdLst>
                <a:gd name="T0" fmla="*/ 0 w 106"/>
                <a:gd name="T1" fmla="*/ 1 h 97"/>
                <a:gd name="T2" fmla="*/ 1 w 106"/>
                <a:gd name="T3" fmla="*/ 0 h 97"/>
                <a:gd name="T4" fmla="*/ 1 w 106"/>
                <a:gd name="T5" fmla="*/ 1 h 97"/>
                <a:gd name="T6" fmla="*/ 0 w 106"/>
                <a:gd name="T7" fmla="*/ 1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5" name="Freeform 261"/>
            <p:cNvSpPr>
              <a:spLocks/>
            </p:cNvSpPr>
            <p:nvPr/>
          </p:nvSpPr>
          <p:spPr bwMode="auto">
            <a:xfrm>
              <a:off x="2162" y="1021"/>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6" name="Freeform 262"/>
            <p:cNvSpPr>
              <a:spLocks/>
            </p:cNvSpPr>
            <p:nvPr/>
          </p:nvSpPr>
          <p:spPr bwMode="auto">
            <a:xfrm>
              <a:off x="2249" y="1263"/>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7" name="Freeform 263"/>
            <p:cNvSpPr>
              <a:spLocks/>
            </p:cNvSpPr>
            <p:nvPr/>
          </p:nvSpPr>
          <p:spPr bwMode="auto">
            <a:xfrm>
              <a:off x="2436" y="1396"/>
              <a:ext cx="53" cy="49"/>
            </a:xfrm>
            <a:custGeom>
              <a:avLst/>
              <a:gdLst>
                <a:gd name="T0" fmla="*/ 0 w 107"/>
                <a:gd name="T1" fmla="*/ 0 h 99"/>
                <a:gd name="T2" fmla="*/ 0 w 107"/>
                <a:gd name="T3" fmla="*/ 0 h 99"/>
                <a:gd name="T4" fmla="*/ 0 w 107"/>
                <a:gd name="T5" fmla="*/ 0 h 99"/>
                <a:gd name="T6" fmla="*/ 0 w 107"/>
                <a:gd name="T7" fmla="*/ 0 h 99"/>
                <a:gd name="T8" fmla="*/ 0 60000 65536"/>
                <a:gd name="T9" fmla="*/ 0 60000 65536"/>
                <a:gd name="T10" fmla="*/ 0 60000 65536"/>
                <a:gd name="T11" fmla="*/ 0 60000 65536"/>
                <a:gd name="T12" fmla="*/ 0 w 107"/>
                <a:gd name="T13" fmla="*/ 0 h 99"/>
                <a:gd name="T14" fmla="*/ 107 w 107"/>
                <a:gd name="T15" fmla="*/ 99 h 99"/>
              </a:gdLst>
              <a:ahLst/>
              <a:cxnLst>
                <a:cxn ang="T8">
                  <a:pos x="T0" y="T1"/>
                </a:cxn>
                <a:cxn ang="T9">
                  <a:pos x="T2" y="T3"/>
                </a:cxn>
                <a:cxn ang="T10">
                  <a:pos x="T4" y="T5"/>
                </a:cxn>
                <a:cxn ang="T11">
                  <a:pos x="T6" y="T7"/>
                </a:cxn>
              </a:cxnLst>
              <a:rect l="T12" t="T13" r="T14" b="T15"/>
              <a:pathLst>
                <a:path w="107" h="99">
                  <a:moveTo>
                    <a:pt x="0" y="99"/>
                  </a:moveTo>
                  <a:lnTo>
                    <a:pt x="54" y="0"/>
                  </a:lnTo>
                  <a:lnTo>
                    <a:pt x="107"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8" name="Freeform 264"/>
            <p:cNvSpPr>
              <a:spLocks/>
            </p:cNvSpPr>
            <p:nvPr/>
          </p:nvSpPr>
          <p:spPr bwMode="auto">
            <a:xfrm>
              <a:off x="2656" y="1582"/>
              <a:ext cx="54" cy="49"/>
            </a:xfrm>
            <a:custGeom>
              <a:avLst/>
              <a:gdLst>
                <a:gd name="T0" fmla="*/ 0 w 107"/>
                <a:gd name="T1" fmla="*/ 0 h 99"/>
                <a:gd name="T2" fmla="*/ 1 w 107"/>
                <a:gd name="T3" fmla="*/ 0 h 99"/>
                <a:gd name="T4" fmla="*/ 1 w 107"/>
                <a:gd name="T5" fmla="*/ 0 h 99"/>
                <a:gd name="T6" fmla="*/ 0 w 107"/>
                <a:gd name="T7" fmla="*/ 0 h 99"/>
                <a:gd name="T8" fmla="*/ 0 60000 65536"/>
                <a:gd name="T9" fmla="*/ 0 60000 65536"/>
                <a:gd name="T10" fmla="*/ 0 60000 65536"/>
                <a:gd name="T11" fmla="*/ 0 60000 65536"/>
                <a:gd name="T12" fmla="*/ 0 w 107"/>
                <a:gd name="T13" fmla="*/ 0 h 99"/>
                <a:gd name="T14" fmla="*/ 107 w 107"/>
                <a:gd name="T15" fmla="*/ 99 h 99"/>
              </a:gdLst>
              <a:ahLst/>
              <a:cxnLst>
                <a:cxn ang="T8">
                  <a:pos x="T0" y="T1"/>
                </a:cxn>
                <a:cxn ang="T9">
                  <a:pos x="T2" y="T3"/>
                </a:cxn>
                <a:cxn ang="T10">
                  <a:pos x="T4" y="T5"/>
                </a:cxn>
                <a:cxn ang="T11">
                  <a:pos x="T6" y="T7"/>
                </a:cxn>
              </a:cxnLst>
              <a:rect l="T12" t="T13" r="T14" b="T15"/>
              <a:pathLst>
                <a:path w="107" h="99">
                  <a:moveTo>
                    <a:pt x="0" y="99"/>
                  </a:moveTo>
                  <a:lnTo>
                    <a:pt x="54" y="0"/>
                  </a:lnTo>
                  <a:lnTo>
                    <a:pt x="107"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29" name="Freeform 265"/>
            <p:cNvSpPr>
              <a:spLocks/>
            </p:cNvSpPr>
            <p:nvPr/>
          </p:nvSpPr>
          <p:spPr bwMode="auto">
            <a:xfrm>
              <a:off x="3505" y="1715"/>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0" name="Freeform 266"/>
            <p:cNvSpPr>
              <a:spLocks/>
            </p:cNvSpPr>
            <p:nvPr/>
          </p:nvSpPr>
          <p:spPr bwMode="auto">
            <a:xfrm>
              <a:off x="4302" y="1885"/>
              <a:ext cx="53" cy="48"/>
            </a:xfrm>
            <a:custGeom>
              <a:avLst/>
              <a:gdLst>
                <a:gd name="T0" fmla="*/ 0 w 107"/>
                <a:gd name="T1" fmla="*/ 0 h 97"/>
                <a:gd name="T2" fmla="*/ 0 w 107"/>
                <a:gd name="T3" fmla="*/ 0 h 97"/>
                <a:gd name="T4" fmla="*/ 0 w 107"/>
                <a:gd name="T5" fmla="*/ 0 h 97"/>
                <a:gd name="T6" fmla="*/ 0 w 107"/>
                <a:gd name="T7" fmla="*/ 0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4"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1" name="Freeform 267"/>
            <p:cNvSpPr>
              <a:spLocks/>
            </p:cNvSpPr>
            <p:nvPr/>
          </p:nvSpPr>
          <p:spPr bwMode="auto">
            <a:xfrm>
              <a:off x="4451" y="1952"/>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2" name="Freeform 268"/>
            <p:cNvSpPr>
              <a:spLocks/>
            </p:cNvSpPr>
            <p:nvPr/>
          </p:nvSpPr>
          <p:spPr bwMode="auto">
            <a:xfrm>
              <a:off x="4134" y="2013"/>
              <a:ext cx="53" cy="49"/>
            </a:xfrm>
            <a:custGeom>
              <a:avLst/>
              <a:gdLst>
                <a:gd name="T0" fmla="*/ 0 w 106"/>
                <a:gd name="T1" fmla="*/ 0 h 99"/>
                <a:gd name="T2" fmla="*/ 1 w 106"/>
                <a:gd name="T3" fmla="*/ 0 h 99"/>
                <a:gd name="T4" fmla="*/ 1 w 106"/>
                <a:gd name="T5" fmla="*/ 0 h 99"/>
                <a:gd name="T6" fmla="*/ 0 w 106"/>
                <a:gd name="T7" fmla="*/ 0 h 99"/>
                <a:gd name="T8" fmla="*/ 0 60000 65536"/>
                <a:gd name="T9" fmla="*/ 0 60000 65536"/>
                <a:gd name="T10" fmla="*/ 0 60000 65536"/>
                <a:gd name="T11" fmla="*/ 0 60000 65536"/>
                <a:gd name="T12" fmla="*/ 0 w 106"/>
                <a:gd name="T13" fmla="*/ 0 h 99"/>
                <a:gd name="T14" fmla="*/ 106 w 106"/>
                <a:gd name="T15" fmla="*/ 99 h 99"/>
              </a:gdLst>
              <a:ahLst/>
              <a:cxnLst>
                <a:cxn ang="T8">
                  <a:pos x="T0" y="T1"/>
                </a:cxn>
                <a:cxn ang="T9">
                  <a:pos x="T2" y="T3"/>
                </a:cxn>
                <a:cxn ang="T10">
                  <a:pos x="T4" y="T5"/>
                </a:cxn>
                <a:cxn ang="T11">
                  <a:pos x="T6" y="T7"/>
                </a:cxn>
              </a:cxnLst>
              <a:rect l="T12" t="T13" r="T14" b="T15"/>
              <a:pathLst>
                <a:path w="106" h="99">
                  <a:moveTo>
                    <a:pt x="0" y="99"/>
                  </a:moveTo>
                  <a:lnTo>
                    <a:pt x="53" y="0"/>
                  </a:lnTo>
                  <a:lnTo>
                    <a:pt x="106"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3" name="Freeform 269"/>
            <p:cNvSpPr>
              <a:spLocks/>
            </p:cNvSpPr>
            <p:nvPr/>
          </p:nvSpPr>
          <p:spPr bwMode="auto">
            <a:xfrm>
              <a:off x="4230" y="2084"/>
              <a:ext cx="53" cy="49"/>
            </a:xfrm>
            <a:custGeom>
              <a:avLst/>
              <a:gdLst>
                <a:gd name="T0" fmla="*/ 0 w 107"/>
                <a:gd name="T1" fmla="*/ 0 h 99"/>
                <a:gd name="T2" fmla="*/ 0 w 107"/>
                <a:gd name="T3" fmla="*/ 0 h 99"/>
                <a:gd name="T4" fmla="*/ 0 w 107"/>
                <a:gd name="T5" fmla="*/ 0 h 99"/>
                <a:gd name="T6" fmla="*/ 0 w 107"/>
                <a:gd name="T7" fmla="*/ 0 h 99"/>
                <a:gd name="T8" fmla="*/ 0 60000 65536"/>
                <a:gd name="T9" fmla="*/ 0 60000 65536"/>
                <a:gd name="T10" fmla="*/ 0 60000 65536"/>
                <a:gd name="T11" fmla="*/ 0 60000 65536"/>
                <a:gd name="T12" fmla="*/ 0 w 107"/>
                <a:gd name="T13" fmla="*/ 0 h 99"/>
                <a:gd name="T14" fmla="*/ 107 w 107"/>
                <a:gd name="T15" fmla="*/ 99 h 99"/>
              </a:gdLst>
              <a:ahLst/>
              <a:cxnLst>
                <a:cxn ang="T8">
                  <a:pos x="T0" y="T1"/>
                </a:cxn>
                <a:cxn ang="T9">
                  <a:pos x="T2" y="T3"/>
                </a:cxn>
                <a:cxn ang="T10">
                  <a:pos x="T4" y="T5"/>
                </a:cxn>
                <a:cxn ang="T11">
                  <a:pos x="T6" y="T7"/>
                </a:cxn>
              </a:cxnLst>
              <a:rect l="T12" t="T13" r="T14" b="T15"/>
              <a:pathLst>
                <a:path w="107" h="99">
                  <a:moveTo>
                    <a:pt x="0" y="99"/>
                  </a:moveTo>
                  <a:lnTo>
                    <a:pt x="53" y="0"/>
                  </a:lnTo>
                  <a:lnTo>
                    <a:pt x="107"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4" name="Freeform 270"/>
            <p:cNvSpPr>
              <a:spLocks/>
            </p:cNvSpPr>
            <p:nvPr/>
          </p:nvSpPr>
          <p:spPr bwMode="auto">
            <a:xfrm>
              <a:off x="4331" y="2028"/>
              <a:ext cx="53" cy="49"/>
            </a:xfrm>
            <a:custGeom>
              <a:avLst/>
              <a:gdLst>
                <a:gd name="T0" fmla="*/ 0 w 106"/>
                <a:gd name="T1" fmla="*/ 1 h 97"/>
                <a:gd name="T2" fmla="*/ 1 w 106"/>
                <a:gd name="T3" fmla="*/ 0 h 97"/>
                <a:gd name="T4" fmla="*/ 1 w 106"/>
                <a:gd name="T5" fmla="*/ 1 h 97"/>
                <a:gd name="T6" fmla="*/ 0 w 106"/>
                <a:gd name="T7" fmla="*/ 1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5" name="Freeform 271"/>
            <p:cNvSpPr>
              <a:spLocks/>
            </p:cNvSpPr>
            <p:nvPr/>
          </p:nvSpPr>
          <p:spPr bwMode="auto">
            <a:xfrm>
              <a:off x="4489" y="2048"/>
              <a:ext cx="53" cy="49"/>
            </a:xfrm>
            <a:custGeom>
              <a:avLst/>
              <a:gdLst>
                <a:gd name="T0" fmla="*/ 0 w 106"/>
                <a:gd name="T1" fmla="*/ 0 h 99"/>
                <a:gd name="T2" fmla="*/ 1 w 106"/>
                <a:gd name="T3" fmla="*/ 0 h 99"/>
                <a:gd name="T4" fmla="*/ 1 w 106"/>
                <a:gd name="T5" fmla="*/ 0 h 99"/>
                <a:gd name="T6" fmla="*/ 0 w 106"/>
                <a:gd name="T7" fmla="*/ 0 h 99"/>
                <a:gd name="T8" fmla="*/ 0 60000 65536"/>
                <a:gd name="T9" fmla="*/ 0 60000 65536"/>
                <a:gd name="T10" fmla="*/ 0 60000 65536"/>
                <a:gd name="T11" fmla="*/ 0 60000 65536"/>
                <a:gd name="T12" fmla="*/ 0 w 106"/>
                <a:gd name="T13" fmla="*/ 0 h 99"/>
                <a:gd name="T14" fmla="*/ 106 w 106"/>
                <a:gd name="T15" fmla="*/ 99 h 99"/>
              </a:gdLst>
              <a:ahLst/>
              <a:cxnLst>
                <a:cxn ang="T8">
                  <a:pos x="T0" y="T1"/>
                </a:cxn>
                <a:cxn ang="T9">
                  <a:pos x="T2" y="T3"/>
                </a:cxn>
                <a:cxn ang="T10">
                  <a:pos x="T4" y="T5"/>
                </a:cxn>
                <a:cxn ang="T11">
                  <a:pos x="T6" y="T7"/>
                </a:cxn>
              </a:cxnLst>
              <a:rect l="T12" t="T13" r="T14" b="T15"/>
              <a:pathLst>
                <a:path w="106" h="99">
                  <a:moveTo>
                    <a:pt x="0" y="99"/>
                  </a:moveTo>
                  <a:lnTo>
                    <a:pt x="53" y="0"/>
                  </a:lnTo>
                  <a:lnTo>
                    <a:pt x="106"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6" name="Freeform 272"/>
            <p:cNvSpPr>
              <a:spLocks/>
            </p:cNvSpPr>
            <p:nvPr/>
          </p:nvSpPr>
          <p:spPr bwMode="auto">
            <a:xfrm>
              <a:off x="4157" y="2161"/>
              <a:ext cx="53" cy="49"/>
            </a:xfrm>
            <a:custGeom>
              <a:avLst/>
              <a:gdLst>
                <a:gd name="T0" fmla="*/ 0 w 106"/>
                <a:gd name="T1" fmla="*/ 0 h 99"/>
                <a:gd name="T2" fmla="*/ 1 w 106"/>
                <a:gd name="T3" fmla="*/ 0 h 99"/>
                <a:gd name="T4" fmla="*/ 1 w 106"/>
                <a:gd name="T5" fmla="*/ 0 h 99"/>
                <a:gd name="T6" fmla="*/ 0 w 106"/>
                <a:gd name="T7" fmla="*/ 0 h 99"/>
                <a:gd name="T8" fmla="*/ 0 60000 65536"/>
                <a:gd name="T9" fmla="*/ 0 60000 65536"/>
                <a:gd name="T10" fmla="*/ 0 60000 65536"/>
                <a:gd name="T11" fmla="*/ 0 60000 65536"/>
                <a:gd name="T12" fmla="*/ 0 w 106"/>
                <a:gd name="T13" fmla="*/ 0 h 99"/>
                <a:gd name="T14" fmla="*/ 106 w 106"/>
                <a:gd name="T15" fmla="*/ 99 h 99"/>
              </a:gdLst>
              <a:ahLst/>
              <a:cxnLst>
                <a:cxn ang="T8">
                  <a:pos x="T0" y="T1"/>
                </a:cxn>
                <a:cxn ang="T9">
                  <a:pos x="T2" y="T3"/>
                </a:cxn>
                <a:cxn ang="T10">
                  <a:pos x="T4" y="T5"/>
                </a:cxn>
                <a:cxn ang="T11">
                  <a:pos x="T6" y="T7"/>
                </a:cxn>
              </a:cxnLst>
              <a:rect l="T12" t="T13" r="T14" b="T15"/>
              <a:pathLst>
                <a:path w="106" h="99">
                  <a:moveTo>
                    <a:pt x="0" y="99"/>
                  </a:moveTo>
                  <a:lnTo>
                    <a:pt x="53" y="0"/>
                  </a:lnTo>
                  <a:lnTo>
                    <a:pt x="106"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7" name="Freeform 273"/>
            <p:cNvSpPr>
              <a:spLocks/>
            </p:cNvSpPr>
            <p:nvPr/>
          </p:nvSpPr>
          <p:spPr bwMode="auto">
            <a:xfrm>
              <a:off x="4162" y="2356"/>
              <a:ext cx="54" cy="50"/>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8" name="Freeform 274"/>
            <p:cNvSpPr>
              <a:spLocks/>
            </p:cNvSpPr>
            <p:nvPr/>
          </p:nvSpPr>
          <p:spPr bwMode="auto">
            <a:xfrm>
              <a:off x="4037" y="2347"/>
              <a:ext cx="53" cy="48"/>
            </a:xfrm>
            <a:custGeom>
              <a:avLst/>
              <a:gdLst>
                <a:gd name="T0" fmla="*/ 0 w 106"/>
                <a:gd name="T1" fmla="*/ 0 h 97"/>
                <a:gd name="T2" fmla="*/ 1 w 106"/>
                <a:gd name="T3" fmla="*/ 0 h 97"/>
                <a:gd name="T4" fmla="*/ 1 w 106"/>
                <a:gd name="T5" fmla="*/ 0 h 97"/>
                <a:gd name="T6" fmla="*/ 0 w 106"/>
                <a:gd name="T7" fmla="*/ 0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39" name="Freeform 275"/>
            <p:cNvSpPr>
              <a:spLocks/>
            </p:cNvSpPr>
            <p:nvPr/>
          </p:nvSpPr>
          <p:spPr bwMode="auto">
            <a:xfrm>
              <a:off x="3759" y="2577"/>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0" name="Freeform 276"/>
            <p:cNvSpPr>
              <a:spLocks/>
            </p:cNvSpPr>
            <p:nvPr/>
          </p:nvSpPr>
          <p:spPr bwMode="auto">
            <a:xfrm>
              <a:off x="5170" y="2460"/>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1" name="Freeform 277"/>
            <p:cNvSpPr>
              <a:spLocks/>
            </p:cNvSpPr>
            <p:nvPr/>
          </p:nvSpPr>
          <p:spPr bwMode="auto">
            <a:xfrm>
              <a:off x="5098" y="2336"/>
              <a:ext cx="54" cy="49"/>
            </a:xfrm>
            <a:custGeom>
              <a:avLst/>
              <a:gdLst>
                <a:gd name="T0" fmla="*/ 0 w 107"/>
                <a:gd name="T1" fmla="*/ 1 h 97"/>
                <a:gd name="T2" fmla="*/ 1 w 107"/>
                <a:gd name="T3" fmla="*/ 0 h 97"/>
                <a:gd name="T4" fmla="*/ 1 w 107"/>
                <a:gd name="T5" fmla="*/ 1 h 97"/>
                <a:gd name="T6" fmla="*/ 0 w 107"/>
                <a:gd name="T7" fmla="*/ 1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3"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2" name="Freeform 278"/>
            <p:cNvSpPr>
              <a:spLocks/>
            </p:cNvSpPr>
            <p:nvPr/>
          </p:nvSpPr>
          <p:spPr bwMode="auto">
            <a:xfrm>
              <a:off x="5362" y="2377"/>
              <a:ext cx="53" cy="49"/>
            </a:xfrm>
            <a:custGeom>
              <a:avLst/>
              <a:gdLst>
                <a:gd name="T0" fmla="*/ 0 w 107"/>
                <a:gd name="T1" fmla="*/ 0 h 99"/>
                <a:gd name="T2" fmla="*/ 0 w 107"/>
                <a:gd name="T3" fmla="*/ 0 h 99"/>
                <a:gd name="T4" fmla="*/ 0 w 107"/>
                <a:gd name="T5" fmla="*/ 0 h 99"/>
                <a:gd name="T6" fmla="*/ 0 w 107"/>
                <a:gd name="T7" fmla="*/ 0 h 99"/>
                <a:gd name="T8" fmla="*/ 0 60000 65536"/>
                <a:gd name="T9" fmla="*/ 0 60000 65536"/>
                <a:gd name="T10" fmla="*/ 0 60000 65536"/>
                <a:gd name="T11" fmla="*/ 0 60000 65536"/>
                <a:gd name="T12" fmla="*/ 0 w 107"/>
                <a:gd name="T13" fmla="*/ 0 h 99"/>
                <a:gd name="T14" fmla="*/ 107 w 107"/>
                <a:gd name="T15" fmla="*/ 99 h 99"/>
              </a:gdLst>
              <a:ahLst/>
              <a:cxnLst>
                <a:cxn ang="T8">
                  <a:pos x="T0" y="T1"/>
                </a:cxn>
                <a:cxn ang="T9">
                  <a:pos x="T2" y="T3"/>
                </a:cxn>
                <a:cxn ang="T10">
                  <a:pos x="T4" y="T5"/>
                </a:cxn>
                <a:cxn ang="T11">
                  <a:pos x="T6" y="T7"/>
                </a:cxn>
              </a:cxnLst>
              <a:rect l="T12" t="T13" r="T14" b="T15"/>
              <a:pathLst>
                <a:path w="107" h="99">
                  <a:moveTo>
                    <a:pt x="0" y="99"/>
                  </a:moveTo>
                  <a:lnTo>
                    <a:pt x="53" y="0"/>
                  </a:lnTo>
                  <a:lnTo>
                    <a:pt x="107"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3" name="Freeform 279"/>
            <p:cNvSpPr>
              <a:spLocks/>
            </p:cNvSpPr>
            <p:nvPr/>
          </p:nvSpPr>
          <p:spPr bwMode="auto">
            <a:xfrm>
              <a:off x="5491" y="2393"/>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4" name="Freeform 280"/>
            <p:cNvSpPr>
              <a:spLocks/>
            </p:cNvSpPr>
            <p:nvPr/>
          </p:nvSpPr>
          <p:spPr bwMode="auto">
            <a:xfrm>
              <a:off x="3246" y="1565"/>
              <a:ext cx="53" cy="49"/>
            </a:xfrm>
            <a:custGeom>
              <a:avLst/>
              <a:gdLst>
                <a:gd name="T0" fmla="*/ 0 w 106"/>
                <a:gd name="T1" fmla="*/ 1 h 97"/>
                <a:gd name="T2" fmla="*/ 1 w 106"/>
                <a:gd name="T3" fmla="*/ 0 h 97"/>
                <a:gd name="T4" fmla="*/ 1 w 106"/>
                <a:gd name="T5" fmla="*/ 1 h 97"/>
                <a:gd name="T6" fmla="*/ 0 w 106"/>
                <a:gd name="T7" fmla="*/ 1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5" name="Freeform 281"/>
            <p:cNvSpPr>
              <a:spLocks/>
            </p:cNvSpPr>
            <p:nvPr/>
          </p:nvSpPr>
          <p:spPr bwMode="auto">
            <a:xfrm>
              <a:off x="3212" y="1658"/>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6" name="Freeform 282"/>
            <p:cNvSpPr>
              <a:spLocks/>
            </p:cNvSpPr>
            <p:nvPr/>
          </p:nvSpPr>
          <p:spPr bwMode="auto">
            <a:xfrm>
              <a:off x="3035" y="1622"/>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7" name="Freeform 283"/>
            <p:cNvSpPr>
              <a:spLocks/>
            </p:cNvSpPr>
            <p:nvPr/>
          </p:nvSpPr>
          <p:spPr bwMode="auto">
            <a:xfrm>
              <a:off x="1245" y="1571"/>
              <a:ext cx="53" cy="48"/>
            </a:xfrm>
            <a:custGeom>
              <a:avLst/>
              <a:gdLst>
                <a:gd name="T0" fmla="*/ 0 w 106"/>
                <a:gd name="T1" fmla="*/ 0 h 97"/>
                <a:gd name="T2" fmla="*/ 1 w 106"/>
                <a:gd name="T3" fmla="*/ 0 h 97"/>
                <a:gd name="T4" fmla="*/ 1 w 106"/>
                <a:gd name="T5" fmla="*/ 0 h 97"/>
                <a:gd name="T6" fmla="*/ 0 w 106"/>
                <a:gd name="T7" fmla="*/ 0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48" name="Rectangle 284"/>
            <p:cNvSpPr>
              <a:spLocks noChangeArrowheads="1"/>
            </p:cNvSpPr>
            <p:nvPr/>
          </p:nvSpPr>
          <p:spPr bwMode="auto">
            <a:xfrm>
              <a:off x="233" y="160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310</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49" name="Rectangle 285"/>
            <p:cNvSpPr>
              <a:spLocks noChangeArrowheads="1"/>
            </p:cNvSpPr>
            <p:nvPr/>
          </p:nvSpPr>
          <p:spPr bwMode="auto">
            <a:xfrm>
              <a:off x="672" y="1068"/>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312</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0" name="Rectangle 286"/>
            <p:cNvSpPr>
              <a:spLocks noChangeArrowheads="1"/>
            </p:cNvSpPr>
            <p:nvPr/>
          </p:nvSpPr>
          <p:spPr bwMode="auto">
            <a:xfrm>
              <a:off x="729" y="126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314</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1" name="Rectangle 287"/>
            <p:cNvSpPr>
              <a:spLocks noChangeArrowheads="1"/>
            </p:cNvSpPr>
            <p:nvPr/>
          </p:nvSpPr>
          <p:spPr bwMode="auto">
            <a:xfrm>
              <a:off x="909" y="1184"/>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315</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2" name="Rectangle 288"/>
            <p:cNvSpPr>
              <a:spLocks noChangeArrowheads="1"/>
            </p:cNvSpPr>
            <p:nvPr/>
          </p:nvSpPr>
          <p:spPr bwMode="auto">
            <a:xfrm>
              <a:off x="1026" y="1049"/>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316</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3" name="Rectangle 289"/>
            <p:cNvSpPr>
              <a:spLocks noChangeArrowheads="1"/>
            </p:cNvSpPr>
            <p:nvPr/>
          </p:nvSpPr>
          <p:spPr bwMode="auto">
            <a:xfrm>
              <a:off x="1137" y="115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317</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4" name="Rectangle 290"/>
            <p:cNvSpPr>
              <a:spLocks noChangeArrowheads="1"/>
            </p:cNvSpPr>
            <p:nvPr/>
          </p:nvSpPr>
          <p:spPr bwMode="auto">
            <a:xfrm>
              <a:off x="1164" y="901"/>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318</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5" name="Rectangle 291"/>
            <p:cNvSpPr>
              <a:spLocks noChangeArrowheads="1"/>
            </p:cNvSpPr>
            <p:nvPr/>
          </p:nvSpPr>
          <p:spPr bwMode="auto">
            <a:xfrm>
              <a:off x="650" y="1420"/>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313</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6" name="Freeform 292"/>
            <p:cNvSpPr>
              <a:spLocks/>
            </p:cNvSpPr>
            <p:nvPr/>
          </p:nvSpPr>
          <p:spPr bwMode="auto">
            <a:xfrm>
              <a:off x="933" y="1056"/>
              <a:ext cx="54" cy="49"/>
            </a:xfrm>
            <a:custGeom>
              <a:avLst/>
              <a:gdLst>
                <a:gd name="T0" fmla="*/ 0 w 107"/>
                <a:gd name="T1" fmla="*/ 0 h 99"/>
                <a:gd name="T2" fmla="*/ 1 w 107"/>
                <a:gd name="T3" fmla="*/ 0 h 99"/>
                <a:gd name="T4" fmla="*/ 1 w 107"/>
                <a:gd name="T5" fmla="*/ 0 h 99"/>
                <a:gd name="T6" fmla="*/ 0 w 107"/>
                <a:gd name="T7" fmla="*/ 0 h 99"/>
                <a:gd name="T8" fmla="*/ 0 60000 65536"/>
                <a:gd name="T9" fmla="*/ 0 60000 65536"/>
                <a:gd name="T10" fmla="*/ 0 60000 65536"/>
                <a:gd name="T11" fmla="*/ 0 60000 65536"/>
                <a:gd name="T12" fmla="*/ 0 w 107"/>
                <a:gd name="T13" fmla="*/ 0 h 99"/>
                <a:gd name="T14" fmla="*/ 107 w 107"/>
                <a:gd name="T15" fmla="*/ 99 h 99"/>
              </a:gdLst>
              <a:ahLst/>
              <a:cxnLst>
                <a:cxn ang="T8">
                  <a:pos x="T0" y="T1"/>
                </a:cxn>
                <a:cxn ang="T9">
                  <a:pos x="T2" y="T3"/>
                </a:cxn>
                <a:cxn ang="T10">
                  <a:pos x="T4" y="T5"/>
                </a:cxn>
                <a:cxn ang="T11">
                  <a:pos x="T6" y="T7"/>
                </a:cxn>
              </a:cxnLst>
              <a:rect l="T12" t="T13" r="T14" b="T15"/>
              <a:pathLst>
                <a:path w="107" h="99">
                  <a:moveTo>
                    <a:pt x="0" y="99"/>
                  </a:moveTo>
                  <a:lnTo>
                    <a:pt x="53" y="0"/>
                  </a:lnTo>
                  <a:lnTo>
                    <a:pt x="107"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57" name="Freeform 293"/>
            <p:cNvSpPr>
              <a:spLocks/>
            </p:cNvSpPr>
            <p:nvPr/>
          </p:nvSpPr>
          <p:spPr bwMode="auto">
            <a:xfrm>
              <a:off x="1519" y="861"/>
              <a:ext cx="53" cy="50"/>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58" name="Rectangle 294"/>
            <p:cNvSpPr>
              <a:spLocks noChangeArrowheads="1"/>
            </p:cNvSpPr>
            <p:nvPr/>
          </p:nvSpPr>
          <p:spPr bwMode="auto">
            <a:xfrm>
              <a:off x="1582" y="801"/>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325</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59" name="Rectangle 295"/>
            <p:cNvSpPr>
              <a:spLocks noChangeArrowheads="1"/>
            </p:cNvSpPr>
            <p:nvPr/>
          </p:nvSpPr>
          <p:spPr bwMode="auto">
            <a:xfrm>
              <a:off x="1543" y="979"/>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373</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0" name="Rectangle 296"/>
            <p:cNvSpPr>
              <a:spLocks noChangeArrowheads="1"/>
            </p:cNvSpPr>
            <p:nvPr/>
          </p:nvSpPr>
          <p:spPr bwMode="auto">
            <a:xfrm>
              <a:off x="1336" y="1068"/>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320</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1" name="Rectangle 297"/>
            <p:cNvSpPr>
              <a:spLocks noChangeArrowheads="1"/>
            </p:cNvSpPr>
            <p:nvPr/>
          </p:nvSpPr>
          <p:spPr bwMode="auto">
            <a:xfrm>
              <a:off x="1553" y="1144"/>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322</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2" name="Rectangle 298"/>
            <p:cNvSpPr>
              <a:spLocks noChangeArrowheads="1"/>
            </p:cNvSpPr>
            <p:nvPr/>
          </p:nvSpPr>
          <p:spPr bwMode="auto">
            <a:xfrm>
              <a:off x="1762" y="100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323</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3" name="Rectangle 299"/>
            <p:cNvSpPr>
              <a:spLocks noChangeArrowheads="1"/>
            </p:cNvSpPr>
            <p:nvPr/>
          </p:nvSpPr>
          <p:spPr bwMode="auto">
            <a:xfrm>
              <a:off x="1713" y="107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375</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4" name="Rectangle 300"/>
            <p:cNvSpPr>
              <a:spLocks noChangeArrowheads="1"/>
            </p:cNvSpPr>
            <p:nvPr/>
          </p:nvSpPr>
          <p:spPr bwMode="auto">
            <a:xfrm>
              <a:off x="1376" y="86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376</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5" name="Rectangle 301"/>
            <p:cNvSpPr>
              <a:spLocks noChangeArrowheads="1"/>
            </p:cNvSpPr>
            <p:nvPr/>
          </p:nvSpPr>
          <p:spPr bwMode="auto">
            <a:xfrm>
              <a:off x="1925" y="999"/>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327</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6" name="Freeform 302"/>
            <p:cNvSpPr>
              <a:spLocks/>
            </p:cNvSpPr>
            <p:nvPr/>
          </p:nvSpPr>
          <p:spPr bwMode="auto">
            <a:xfrm>
              <a:off x="2052" y="852"/>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67" name="Freeform 303"/>
            <p:cNvSpPr>
              <a:spLocks/>
            </p:cNvSpPr>
            <p:nvPr/>
          </p:nvSpPr>
          <p:spPr bwMode="auto">
            <a:xfrm>
              <a:off x="2219" y="1129"/>
              <a:ext cx="54" cy="49"/>
            </a:xfrm>
            <a:custGeom>
              <a:avLst/>
              <a:gdLst>
                <a:gd name="T0" fmla="*/ 0 w 107"/>
                <a:gd name="T1" fmla="*/ 1 h 97"/>
                <a:gd name="T2" fmla="*/ 1 w 107"/>
                <a:gd name="T3" fmla="*/ 0 h 97"/>
                <a:gd name="T4" fmla="*/ 1 w 107"/>
                <a:gd name="T5" fmla="*/ 1 h 97"/>
                <a:gd name="T6" fmla="*/ 0 w 107"/>
                <a:gd name="T7" fmla="*/ 1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4"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68" name="Rectangle 304"/>
            <p:cNvSpPr>
              <a:spLocks noChangeArrowheads="1"/>
            </p:cNvSpPr>
            <p:nvPr/>
          </p:nvSpPr>
          <p:spPr bwMode="auto">
            <a:xfrm>
              <a:off x="2108" y="794"/>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328</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69" name="Rectangle 305"/>
            <p:cNvSpPr>
              <a:spLocks noChangeArrowheads="1"/>
            </p:cNvSpPr>
            <p:nvPr/>
          </p:nvSpPr>
          <p:spPr bwMode="auto">
            <a:xfrm>
              <a:off x="2068" y="990"/>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330</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70" name="Rectangle 306"/>
            <p:cNvSpPr>
              <a:spLocks noChangeArrowheads="1"/>
            </p:cNvSpPr>
            <p:nvPr/>
          </p:nvSpPr>
          <p:spPr bwMode="auto">
            <a:xfrm>
              <a:off x="2077" y="121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331</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71" name="Rectangle 307"/>
            <p:cNvSpPr>
              <a:spLocks noChangeArrowheads="1"/>
            </p:cNvSpPr>
            <p:nvPr/>
          </p:nvSpPr>
          <p:spPr bwMode="auto">
            <a:xfrm>
              <a:off x="2287" y="118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332</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72" name="Freeform 308"/>
            <p:cNvSpPr>
              <a:spLocks/>
            </p:cNvSpPr>
            <p:nvPr/>
          </p:nvSpPr>
          <p:spPr bwMode="auto">
            <a:xfrm>
              <a:off x="2157" y="1412"/>
              <a:ext cx="54" cy="49"/>
            </a:xfrm>
            <a:custGeom>
              <a:avLst/>
              <a:gdLst>
                <a:gd name="T0" fmla="*/ 0 w 107"/>
                <a:gd name="T1" fmla="*/ 1 h 98"/>
                <a:gd name="T2" fmla="*/ 1 w 107"/>
                <a:gd name="T3" fmla="*/ 0 h 98"/>
                <a:gd name="T4" fmla="*/ 1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4"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73" name="Rectangle 309"/>
            <p:cNvSpPr>
              <a:spLocks noChangeArrowheads="1"/>
            </p:cNvSpPr>
            <p:nvPr/>
          </p:nvSpPr>
          <p:spPr bwMode="auto">
            <a:xfrm>
              <a:off x="2213" y="148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333</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74" name="Rectangle 310"/>
            <p:cNvSpPr>
              <a:spLocks noChangeArrowheads="1"/>
            </p:cNvSpPr>
            <p:nvPr/>
          </p:nvSpPr>
          <p:spPr bwMode="auto">
            <a:xfrm>
              <a:off x="2306" y="1320"/>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335</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75" name="Freeform 311"/>
            <p:cNvSpPr>
              <a:spLocks/>
            </p:cNvSpPr>
            <p:nvPr/>
          </p:nvSpPr>
          <p:spPr bwMode="auto">
            <a:xfrm>
              <a:off x="2417" y="1026"/>
              <a:ext cx="53" cy="49"/>
            </a:xfrm>
            <a:custGeom>
              <a:avLst/>
              <a:gdLst>
                <a:gd name="T0" fmla="*/ 0 w 106"/>
                <a:gd name="T1" fmla="*/ 0 h 99"/>
                <a:gd name="T2" fmla="*/ 1 w 106"/>
                <a:gd name="T3" fmla="*/ 0 h 99"/>
                <a:gd name="T4" fmla="*/ 1 w 106"/>
                <a:gd name="T5" fmla="*/ 0 h 99"/>
                <a:gd name="T6" fmla="*/ 0 w 106"/>
                <a:gd name="T7" fmla="*/ 0 h 99"/>
                <a:gd name="T8" fmla="*/ 0 60000 65536"/>
                <a:gd name="T9" fmla="*/ 0 60000 65536"/>
                <a:gd name="T10" fmla="*/ 0 60000 65536"/>
                <a:gd name="T11" fmla="*/ 0 60000 65536"/>
                <a:gd name="T12" fmla="*/ 0 w 106"/>
                <a:gd name="T13" fmla="*/ 0 h 99"/>
                <a:gd name="T14" fmla="*/ 106 w 106"/>
                <a:gd name="T15" fmla="*/ 99 h 99"/>
              </a:gdLst>
              <a:ahLst/>
              <a:cxnLst>
                <a:cxn ang="T8">
                  <a:pos x="T0" y="T1"/>
                </a:cxn>
                <a:cxn ang="T9">
                  <a:pos x="T2" y="T3"/>
                </a:cxn>
                <a:cxn ang="T10">
                  <a:pos x="T4" y="T5"/>
                </a:cxn>
                <a:cxn ang="T11">
                  <a:pos x="T6" y="T7"/>
                </a:cxn>
              </a:cxnLst>
              <a:rect l="T12" t="T13" r="T14" b="T15"/>
              <a:pathLst>
                <a:path w="106" h="99">
                  <a:moveTo>
                    <a:pt x="0" y="99"/>
                  </a:moveTo>
                  <a:lnTo>
                    <a:pt x="53" y="0"/>
                  </a:lnTo>
                  <a:lnTo>
                    <a:pt x="106" y="99"/>
                  </a:lnTo>
                  <a:lnTo>
                    <a:pt x="0" y="99"/>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76" name="Freeform 312"/>
            <p:cNvSpPr>
              <a:spLocks/>
            </p:cNvSpPr>
            <p:nvPr/>
          </p:nvSpPr>
          <p:spPr bwMode="auto">
            <a:xfrm>
              <a:off x="2613" y="1021"/>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77" name="Rectangle 313"/>
            <p:cNvSpPr>
              <a:spLocks noChangeArrowheads="1"/>
            </p:cNvSpPr>
            <p:nvPr/>
          </p:nvSpPr>
          <p:spPr bwMode="auto">
            <a:xfrm>
              <a:off x="2435" y="109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326</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78" name="Rectangle 314"/>
            <p:cNvSpPr>
              <a:spLocks noChangeArrowheads="1"/>
            </p:cNvSpPr>
            <p:nvPr/>
          </p:nvSpPr>
          <p:spPr bwMode="auto">
            <a:xfrm>
              <a:off x="2660" y="1082"/>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338</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79" name="Rectangle 315"/>
            <p:cNvSpPr>
              <a:spLocks noChangeArrowheads="1"/>
            </p:cNvSpPr>
            <p:nvPr/>
          </p:nvSpPr>
          <p:spPr bwMode="auto">
            <a:xfrm>
              <a:off x="2684" y="131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343</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0" name="Rectangle 316"/>
            <p:cNvSpPr>
              <a:spLocks noChangeArrowheads="1"/>
            </p:cNvSpPr>
            <p:nvPr/>
          </p:nvSpPr>
          <p:spPr bwMode="auto">
            <a:xfrm>
              <a:off x="2862" y="123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348</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1" name="Freeform 317"/>
            <p:cNvSpPr>
              <a:spLocks/>
            </p:cNvSpPr>
            <p:nvPr/>
          </p:nvSpPr>
          <p:spPr bwMode="auto">
            <a:xfrm>
              <a:off x="2608" y="1514"/>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82" name="Rectangle 318"/>
            <p:cNvSpPr>
              <a:spLocks noChangeArrowheads="1"/>
            </p:cNvSpPr>
            <p:nvPr/>
          </p:nvSpPr>
          <p:spPr bwMode="auto">
            <a:xfrm>
              <a:off x="2961" y="1447"/>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349</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3" name="Rectangle 319"/>
            <p:cNvSpPr>
              <a:spLocks noChangeArrowheads="1"/>
            </p:cNvSpPr>
            <p:nvPr/>
          </p:nvSpPr>
          <p:spPr bwMode="auto">
            <a:xfrm>
              <a:off x="2704" y="150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342</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4" name="Rectangle 320"/>
            <p:cNvSpPr>
              <a:spLocks noChangeArrowheads="1"/>
            </p:cNvSpPr>
            <p:nvPr/>
          </p:nvSpPr>
          <p:spPr bwMode="auto">
            <a:xfrm>
              <a:off x="2972" y="1612"/>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337</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5" name="Rectangle 321"/>
            <p:cNvSpPr>
              <a:spLocks noChangeArrowheads="1"/>
            </p:cNvSpPr>
            <p:nvPr/>
          </p:nvSpPr>
          <p:spPr bwMode="auto">
            <a:xfrm>
              <a:off x="2655" y="1648"/>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341</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6" name="Freeform 322"/>
            <p:cNvSpPr>
              <a:spLocks/>
            </p:cNvSpPr>
            <p:nvPr/>
          </p:nvSpPr>
          <p:spPr bwMode="auto">
            <a:xfrm>
              <a:off x="3443" y="1196"/>
              <a:ext cx="53" cy="48"/>
            </a:xfrm>
            <a:custGeom>
              <a:avLst/>
              <a:gdLst>
                <a:gd name="T0" fmla="*/ 0 w 107"/>
                <a:gd name="T1" fmla="*/ 0 h 97"/>
                <a:gd name="T2" fmla="*/ 0 w 107"/>
                <a:gd name="T3" fmla="*/ 0 h 97"/>
                <a:gd name="T4" fmla="*/ 0 w 107"/>
                <a:gd name="T5" fmla="*/ 0 h 97"/>
                <a:gd name="T6" fmla="*/ 0 w 107"/>
                <a:gd name="T7" fmla="*/ 0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3"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87" name="Rectangle 323"/>
            <p:cNvSpPr>
              <a:spLocks noChangeArrowheads="1"/>
            </p:cNvSpPr>
            <p:nvPr/>
          </p:nvSpPr>
          <p:spPr bwMode="auto">
            <a:xfrm>
              <a:off x="3503" y="113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339</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8" name="Rectangle 324"/>
            <p:cNvSpPr>
              <a:spLocks noChangeArrowheads="1"/>
            </p:cNvSpPr>
            <p:nvPr/>
          </p:nvSpPr>
          <p:spPr bwMode="auto">
            <a:xfrm>
              <a:off x="3311" y="163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345</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89" name="Rectangle 325"/>
            <p:cNvSpPr>
              <a:spLocks noChangeArrowheads="1"/>
            </p:cNvSpPr>
            <p:nvPr/>
          </p:nvSpPr>
          <p:spPr bwMode="auto">
            <a:xfrm>
              <a:off x="3348" y="155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346</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90" name="Freeform 326"/>
            <p:cNvSpPr>
              <a:spLocks/>
            </p:cNvSpPr>
            <p:nvPr/>
          </p:nvSpPr>
          <p:spPr bwMode="auto">
            <a:xfrm>
              <a:off x="3284" y="1427"/>
              <a:ext cx="54" cy="49"/>
            </a:xfrm>
            <a:custGeom>
              <a:avLst/>
              <a:gdLst>
                <a:gd name="T0" fmla="*/ 0 w 107"/>
                <a:gd name="T1" fmla="*/ 1 h 97"/>
                <a:gd name="T2" fmla="*/ 1 w 107"/>
                <a:gd name="T3" fmla="*/ 0 h 97"/>
                <a:gd name="T4" fmla="*/ 1 w 107"/>
                <a:gd name="T5" fmla="*/ 1 h 97"/>
                <a:gd name="T6" fmla="*/ 0 w 107"/>
                <a:gd name="T7" fmla="*/ 1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4"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91" name="Rectangle 327"/>
            <p:cNvSpPr>
              <a:spLocks noChangeArrowheads="1"/>
            </p:cNvSpPr>
            <p:nvPr/>
          </p:nvSpPr>
          <p:spPr bwMode="auto">
            <a:xfrm>
              <a:off x="3394" y="143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347</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92" name="Rectangle 328"/>
            <p:cNvSpPr>
              <a:spLocks noChangeArrowheads="1"/>
            </p:cNvSpPr>
            <p:nvPr/>
          </p:nvSpPr>
          <p:spPr bwMode="auto">
            <a:xfrm>
              <a:off x="3617" y="158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352</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93" name="Freeform 329"/>
            <p:cNvSpPr>
              <a:spLocks/>
            </p:cNvSpPr>
            <p:nvPr/>
          </p:nvSpPr>
          <p:spPr bwMode="auto">
            <a:xfrm>
              <a:off x="4004" y="1731"/>
              <a:ext cx="53" cy="49"/>
            </a:xfrm>
            <a:custGeom>
              <a:avLst/>
              <a:gdLst>
                <a:gd name="T0" fmla="*/ 0 w 107"/>
                <a:gd name="T1" fmla="*/ 1 h 98"/>
                <a:gd name="T2" fmla="*/ 0 w 107"/>
                <a:gd name="T3" fmla="*/ 0 h 98"/>
                <a:gd name="T4" fmla="*/ 0 w 107"/>
                <a:gd name="T5" fmla="*/ 1 h 98"/>
                <a:gd name="T6" fmla="*/ 0 w 107"/>
                <a:gd name="T7" fmla="*/ 1 h 98"/>
                <a:gd name="T8" fmla="*/ 0 60000 65536"/>
                <a:gd name="T9" fmla="*/ 0 60000 65536"/>
                <a:gd name="T10" fmla="*/ 0 60000 65536"/>
                <a:gd name="T11" fmla="*/ 0 60000 65536"/>
                <a:gd name="T12" fmla="*/ 0 w 107"/>
                <a:gd name="T13" fmla="*/ 0 h 98"/>
                <a:gd name="T14" fmla="*/ 107 w 107"/>
                <a:gd name="T15" fmla="*/ 98 h 98"/>
              </a:gdLst>
              <a:ahLst/>
              <a:cxnLst>
                <a:cxn ang="T8">
                  <a:pos x="T0" y="T1"/>
                </a:cxn>
                <a:cxn ang="T9">
                  <a:pos x="T2" y="T3"/>
                </a:cxn>
                <a:cxn ang="T10">
                  <a:pos x="T4" y="T5"/>
                </a:cxn>
                <a:cxn ang="T11">
                  <a:pos x="T6" y="T7"/>
                </a:cxn>
              </a:cxnLst>
              <a:rect l="T12" t="T13" r="T14" b="T15"/>
              <a:pathLst>
                <a:path w="107" h="98">
                  <a:moveTo>
                    <a:pt x="0" y="98"/>
                  </a:moveTo>
                  <a:lnTo>
                    <a:pt x="53" y="0"/>
                  </a:lnTo>
                  <a:lnTo>
                    <a:pt x="107"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94" name="Rectangle 330"/>
            <p:cNvSpPr>
              <a:spLocks noChangeArrowheads="1"/>
            </p:cNvSpPr>
            <p:nvPr/>
          </p:nvSpPr>
          <p:spPr bwMode="auto">
            <a:xfrm>
              <a:off x="3925" y="1714"/>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353</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95" name="Freeform 331"/>
            <p:cNvSpPr>
              <a:spLocks/>
            </p:cNvSpPr>
            <p:nvPr/>
          </p:nvSpPr>
          <p:spPr bwMode="auto">
            <a:xfrm>
              <a:off x="3634" y="2132"/>
              <a:ext cx="54" cy="48"/>
            </a:xfrm>
            <a:custGeom>
              <a:avLst/>
              <a:gdLst>
                <a:gd name="T0" fmla="*/ 0 w 107"/>
                <a:gd name="T1" fmla="*/ 0 h 97"/>
                <a:gd name="T2" fmla="*/ 1 w 107"/>
                <a:gd name="T3" fmla="*/ 0 h 97"/>
                <a:gd name="T4" fmla="*/ 1 w 107"/>
                <a:gd name="T5" fmla="*/ 0 h 97"/>
                <a:gd name="T6" fmla="*/ 0 w 107"/>
                <a:gd name="T7" fmla="*/ 0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4"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196" name="Rectangle 332"/>
            <p:cNvSpPr>
              <a:spLocks noChangeArrowheads="1"/>
            </p:cNvSpPr>
            <p:nvPr/>
          </p:nvSpPr>
          <p:spPr bwMode="auto">
            <a:xfrm>
              <a:off x="3655" y="2069"/>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351</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97" name="Rectangle 333"/>
            <p:cNvSpPr>
              <a:spLocks noChangeArrowheads="1"/>
            </p:cNvSpPr>
            <p:nvPr/>
          </p:nvSpPr>
          <p:spPr bwMode="auto">
            <a:xfrm>
              <a:off x="3529" y="177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350</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98" name="Rectangle 334"/>
            <p:cNvSpPr>
              <a:spLocks noChangeArrowheads="1"/>
            </p:cNvSpPr>
            <p:nvPr/>
          </p:nvSpPr>
          <p:spPr bwMode="auto">
            <a:xfrm>
              <a:off x="3979" y="1859"/>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354</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199" name="Rectangle 335"/>
            <p:cNvSpPr>
              <a:spLocks noChangeArrowheads="1"/>
            </p:cNvSpPr>
            <p:nvPr/>
          </p:nvSpPr>
          <p:spPr bwMode="auto">
            <a:xfrm>
              <a:off x="3695" y="185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355</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0" name="Rectangle 336"/>
            <p:cNvSpPr>
              <a:spLocks noChangeArrowheads="1"/>
            </p:cNvSpPr>
            <p:nvPr/>
          </p:nvSpPr>
          <p:spPr bwMode="auto">
            <a:xfrm>
              <a:off x="4064" y="202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357</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1" name="Rectangle 337"/>
            <p:cNvSpPr>
              <a:spLocks noChangeArrowheads="1"/>
            </p:cNvSpPr>
            <p:nvPr/>
          </p:nvSpPr>
          <p:spPr bwMode="auto">
            <a:xfrm>
              <a:off x="4230" y="1899"/>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358</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2" name="Rectangle 338"/>
            <p:cNvSpPr>
              <a:spLocks noChangeArrowheads="1"/>
            </p:cNvSpPr>
            <p:nvPr/>
          </p:nvSpPr>
          <p:spPr bwMode="auto">
            <a:xfrm>
              <a:off x="4737" y="2218"/>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371</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3" name="Rectangle 339"/>
            <p:cNvSpPr>
              <a:spLocks noChangeArrowheads="1"/>
            </p:cNvSpPr>
            <p:nvPr/>
          </p:nvSpPr>
          <p:spPr bwMode="auto">
            <a:xfrm>
              <a:off x="4521" y="211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372</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4" name="Freeform 340"/>
            <p:cNvSpPr>
              <a:spLocks/>
            </p:cNvSpPr>
            <p:nvPr/>
          </p:nvSpPr>
          <p:spPr bwMode="auto">
            <a:xfrm>
              <a:off x="4767" y="1972"/>
              <a:ext cx="53" cy="49"/>
            </a:xfrm>
            <a:custGeom>
              <a:avLst/>
              <a:gdLst>
                <a:gd name="T0" fmla="*/ 0 w 106"/>
                <a:gd name="T1" fmla="*/ 1 h 97"/>
                <a:gd name="T2" fmla="*/ 1 w 106"/>
                <a:gd name="T3" fmla="*/ 0 h 97"/>
                <a:gd name="T4" fmla="*/ 1 w 106"/>
                <a:gd name="T5" fmla="*/ 1 h 97"/>
                <a:gd name="T6" fmla="*/ 0 w 106"/>
                <a:gd name="T7" fmla="*/ 1 h 97"/>
                <a:gd name="T8" fmla="*/ 0 60000 65536"/>
                <a:gd name="T9" fmla="*/ 0 60000 65536"/>
                <a:gd name="T10" fmla="*/ 0 60000 65536"/>
                <a:gd name="T11" fmla="*/ 0 60000 65536"/>
                <a:gd name="T12" fmla="*/ 0 w 106"/>
                <a:gd name="T13" fmla="*/ 0 h 97"/>
                <a:gd name="T14" fmla="*/ 106 w 106"/>
                <a:gd name="T15" fmla="*/ 97 h 97"/>
              </a:gdLst>
              <a:ahLst/>
              <a:cxnLst>
                <a:cxn ang="T8">
                  <a:pos x="T0" y="T1"/>
                </a:cxn>
                <a:cxn ang="T9">
                  <a:pos x="T2" y="T3"/>
                </a:cxn>
                <a:cxn ang="T10">
                  <a:pos x="T4" y="T5"/>
                </a:cxn>
                <a:cxn ang="T11">
                  <a:pos x="T6" y="T7"/>
                </a:cxn>
              </a:cxnLst>
              <a:rect l="T12" t="T13" r="T14" b="T15"/>
              <a:pathLst>
                <a:path w="106" h="97">
                  <a:moveTo>
                    <a:pt x="0" y="97"/>
                  </a:moveTo>
                  <a:lnTo>
                    <a:pt x="53" y="0"/>
                  </a:lnTo>
                  <a:lnTo>
                    <a:pt x="106"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05" name="Rectangle 341"/>
            <p:cNvSpPr>
              <a:spLocks noChangeArrowheads="1"/>
            </p:cNvSpPr>
            <p:nvPr/>
          </p:nvSpPr>
          <p:spPr bwMode="auto">
            <a:xfrm>
              <a:off x="4689" y="196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365</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6" name="Rectangle 342"/>
            <p:cNvSpPr>
              <a:spLocks noChangeArrowheads="1"/>
            </p:cNvSpPr>
            <p:nvPr/>
          </p:nvSpPr>
          <p:spPr bwMode="auto">
            <a:xfrm>
              <a:off x="4033" y="240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359</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7" name="Rectangle 343"/>
            <p:cNvSpPr>
              <a:spLocks noChangeArrowheads="1"/>
            </p:cNvSpPr>
            <p:nvPr/>
          </p:nvSpPr>
          <p:spPr bwMode="auto">
            <a:xfrm>
              <a:off x="3873" y="2541"/>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360</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8" name="Rectangle 344"/>
            <p:cNvSpPr>
              <a:spLocks noChangeArrowheads="1"/>
            </p:cNvSpPr>
            <p:nvPr/>
          </p:nvSpPr>
          <p:spPr bwMode="auto">
            <a:xfrm>
              <a:off x="4502" y="2420"/>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363</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09" name="Freeform 345"/>
            <p:cNvSpPr>
              <a:spLocks/>
            </p:cNvSpPr>
            <p:nvPr/>
          </p:nvSpPr>
          <p:spPr bwMode="auto">
            <a:xfrm>
              <a:off x="4661" y="2507"/>
              <a:ext cx="54" cy="48"/>
            </a:xfrm>
            <a:custGeom>
              <a:avLst/>
              <a:gdLst>
                <a:gd name="T0" fmla="*/ 0 w 107"/>
                <a:gd name="T1" fmla="*/ 0 h 97"/>
                <a:gd name="T2" fmla="*/ 1 w 107"/>
                <a:gd name="T3" fmla="*/ 0 h 97"/>
                <a:gd name="T4" fmla="*/ 1 w 107"/>
                <a:gd name="T5" fmla="*/ 0 h 97"/>
                <a:gd name="T6" fmla="*/ 0 w 107"/>
                <a:gd name="T7" fmla="*/ 0 h 97"/>
                <a:gd name="T8" fmla="*/ 0 60000 65536"/>
                <a:gd name="T9" fmla="*/ 0 60000 65536"/>
                <a:gd name="T10" fmla="*/ 0 60000 65536"/>
                <a:gd name="T11" fmla="*/ 0 60000 65536"/>
                <a:gd name="T12" fmla="*/ 0 w 107"/>
                <a:gd name="T13" fmla="*/ 0 h 97"/>
                <a:gd name="T14" fmla="*/ 107 w 107"/>
                <a:gd name="T15" fmla="*/ 97 h 97"/>
              </a:gdLst>
              <a:ahLst/>
              <a:cxnLst>
                <a:cxn ang="T8">
                  <a:pos x="T0" y="T1"/>
                </a:cxn>
                <a:cxn ang="T9">
                  <a:pos x="T2" y="T3"/>
                </a:cxn>
                <a:cxn ang="T10">
                  <a:pos x="T4" y="T5"/>
                </a:cxn>
                <a:cxn ang="T11">
                  <a:pos x="T6" y="T7"/>
                </a:cxn>
              </a:cxnLst>
              <a:rect l="T12" t="T13" r="T14" b="T15"/>
              <a:pathLst>
                <a:path w="107" h="97">
                  <a:moveTo>
                    <a:pt x="0" y="97"/>
                  </a:moveTo>
                  <a:lnTo>
                    <a:pt x="53" y="0"/>
                  </a:lnTo>
                  <a:lnTo>
                    <a:pt x="107" y="97"/>
                  </a:lnTo>
                  <a:lnTo>
                    <a:pt x="0" y="97"/>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10" name="Rectangle 346"/>
            <p:cNvSpPr>
              <a:spLocks noChangeArrowheads="1"/>
            </p:cNvSpPr>
            <p:nvPr/>
          </p:nvSpPr>
          <p:spPr bwMode="auto">
            <a:xfrm>
              <a:off x="4678" y="244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364</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1" name="Rectangle 347"/>
            <p:cNvSpPr>
              <a:spLocks noChangeArrowheads="1"/>
            </p:cNvSpPr>
            <p:nvPr/>
          </p:nvSpPr>
          <p:spPr bwMode="auto">
            <a:xfrm>
              <a:off x="5194" y="2327"/>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334</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2" name="Rectangle 348"/>
            <p:cNvSpPr>
              <a:spLocks noChangeArrowheads="1"/>
            </p:cNvSpPr>
            <p:nvPr/>
          </p:nvSpPr>
          <p:spPr bwMode="auto">
            <a:xfrm>
              <a:off x="4975" y="2388"/>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368</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3" name="Rectangle 349"/>
            <p:cNvSpPr>
              <a:spLocks noChangeArrowheads="1"/>
            </p:cNvSpPr>
            <p:nvPr/>
          </p:nvSpPr>
          <p:spPr bwMode="auto">
            <a:xfrm>
              <a:off x="5498" y="2301"/>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369</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4" name="Rectangle 350"/>
            <p:cNvSpPr>
              <a:spLocks noChangeArrowheads="1"/>
            </p:cNvSpPr>
            <p:nvPr/>
          </p:nvSpPr>
          <p:spPr bwMode="auto">
            <a:xfrm>
              <a:off x="1343" y="1648"/>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321</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5" name="Rectangle 351"/>
            <p:cNvSpPr>
              <a:spLocks noChangeArrowheads="1"/>
            </p:cNvSpPr>
            <p:nvPr/>
          </p:nvSpPr>
          <p:spPr bwMode="auto">
            <a:xfrm>
              <a:off x="1177" y="1538"/>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309</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6" name="Rectangle 352"/>
            <p:cNvSpPr>
              <a:spLocks noChangeArrowheads="1"/>
            </p:cNvSpPr>
            <p:nvPr/>
          </p:nvSpPr>
          <p:spPr bwMode="auto">
            <a:xfrm>
              <a:off x="1642" y="863"/>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374</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7" name="Rectangle 353"/>
            <p:cNvSpPr>
              <a:spLocks noChangeArrowheads="1"/>
            </p:cNvSpPr>
            <p:nvPr/>
          </p:nvSpPr>
          <p:spPr bwMode="auto">
            <a:xfrm>
              <a:off x="1810" y="890"/>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340</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8" name="Rectangle 354"/>
            <p:cNvSpPr>
              <a:spLocks noChangeArrowheads="1"/>
            </p:cNvSpPr>
            <p:nvPr/>
          </p:nvSpPr>
          <p:spPr bwMode="auto">
            <a:xfrm>
              <a:off x="2187" y="95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329</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19" name="Rectangle 355"/>
            <p:cNvSpPr>
              <a:spLocks noChangeArrowheads="1"/>
            </p:cNvSpPr>
            <p:nvPr/>
          </p:nvSpPr>
          <p:spPr bwMode="auto">
            <a:xfrm>
              <a:off x="2531" y="1382"/>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344</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0" name="Freeform 356"/>
            <p:cNvSpPr>
              <a:spLocks/>
            </p:cNvSpPr>
            <p:nvPr/>
          </p:nvSpPr>
          <p:spPr bwMode="auto">
            <a:xfrm>
              <a:off x="2440" y="1303"/>
              <a:ext cx="53" cy="49"/>
            </a:xfrm>
            <a:custGeom>
              <a:avLst/>
              <a:gdLst>
                <a:gd name="T0" fmla="*/ 0 w 106"/>
                <a:gd name="T1" fmla="*/ 1 h 98"/>
                <a:gd name="T2" fmla="*/ 1 w 106"/>
                <a:gd name="T3" fmla="*/ 0 h 98"/>
                <a:gd name="T4" fmla="*/ 1 w 106"/>
                <a:gd name="T5" fmla="*/ 1 h 98"/>
                <a:gd name="T6" fmla="*/ 0 w 106"/>
                <a:gd name="T7" fmla="*/ 1 h 98"/>
                <a:gd name="T8" fmla="*/ 0 60000 65536"/>
                <a:gd name="T9" fmla="*/ 0 60000 65536"/>
                <a:gd name="T10" fmla="*/ 0 60000 65536"/>
                <a:gd name="T11" fmla="*/ 0 60000 65536"/>
                <a:gd name="T12" fmla="*/ 0 w 106"/>
                <a:gd name="T13" fmla="*/ 0 h 98"/>
                <a:gd name="T14" fmla="*/ 106 w 106"/>
                <a:gd name="T15" fmla="*/ 98 h 98"/>
              </a:gdLst>
              <a:ahLst/>
              <a:cxnLst>
                <a:cxn ang="T8">
                  <a:pos x="T0" y="T1"/>
                </a:cxn>
                <a:cxn ang="T9">
                  <a:pos x="T2" y="T3"/>
                </a:cxn>
                <a:cxn ang="T10">
                  <a:pos x="T4" y="T5"/>
                </a:cxn>
                <a:cxn ang="T11">
                  <a:pos x="T6" y="T7"/>
                </a:cxn>
              </a:cxnLst>
              <a:rect l="T12" t="T13" r="T14" b="T15"/>
              <a:pathLst>
                <a:path w="106" h="98">
                  <a:moveTo>
                    <a:pt x="0" y="98"/>
                  </a:moveTo>
                  <a:lnTo>
                    <a:pt x="53" y="0"/>
                  </a:lnTo>
                  <a:lnTo>
                    <a:pt x="106" y="98"/>
                  </a:lnTo>
                  <a:lnTo>
                    <a:pt x="0" y="98"/>
                  </a:lnTo>
                  <a:close/>
                </a:path>
              </a:pathLst>
            </a:custGeom>
            <a:solidFill>
              <a:sysClr val="window" lastClr="FFFFFF"/>
            </a:solidFill>
            <a:ln w="0">
              <a:solidFill>
                <a:srgbClr val="FF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cs typeface="Arial" pitchFamily="34" charset="0"/>
              </a:endParaRPr>
            </a:p>
          </p:txBody>
        </p:sp>
        <p:sp>
          <p:nvSpPr>
            <p:cNvPr id="221" name="Rectangle 357"/>
            <p:cNvSpPr>
              <a:spLocks noChangeArrowheads="1"/>
            </p:cNvSpPr>
            <p:nvPr/>
          </p:nvSpPr>
          <p:spPr bwMode="auto">
            <a:xfrm>
              <a:off x="2385" y="1260"/>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336</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2" name="Rectangle 358"/>
            <p:cNvSpPr>
              <a:spLocks noChangeArrowheads="1"/>
            </p:cNvSpPr>
            <p:nvPr/>
          </p:nvSpPr>
          <p:spPr bwMode="auto">
            <a:xfrm>
              <a:off x="4550" y="195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378</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3" name="Rectangle 359"/>
            <p:cNvSpPr>
              <a:spLocks noChangeArrowheads="1"/>
            </p:cNvSpPr>
            <p:nvPr/>
          </p:nvSpPr>
          <p:spPr bwMode="auto">
            <a:xfrm>
              <a:off x="4361" y="2087"/>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362</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4" name="Rectangle 360"/>
            <p:cNvSpPr>
              <a:spLocks noChangeArrowheads="1"/>
            </p:cNvSpPr>
            <p:nvPr/>
          </p:nvSpPr>
          <p:spPr bwMode="auto">
            <a:xfrm>
              <a:off x="4250" y="2015"/>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370</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5" name="Rectangle 361"/>
            <p:cNvSpPr>
              <a:spLocks noChangeArrowheads="1"/>
            </p:cNvSpPr>
            <p:nvPr/>
          </p:nvSpPr>
          <p:spPr bwMode="auto">
            <a:xfrm>
              <a:off x="4193" y="221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361</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6" name="Rectangle 362"/>
            <p:cNvSpPr>
              <a:spLocks noChangeArrowheads="1"/>
            </p:cNvSpPr>
            <p:nvPr/>
          </p:nvSpPr>
          <p:spPr bwMode="auto">
            <a:xfrm>
              <a:off x="4263" y="2347"/>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377</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7" name="Rectangle 363"/>
            <p:cNvSpPr>
              <a:spLocks noChangeArrowheads="1"/>
            </p:cNvSpPr>
            <p:nvPr/>
          </p:nvSpPr>
          <p:spPr bwMode="auto">
            <a:xfrm>
              <a:off x="5206" y="2526"/>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a:ln>
                    <a:noFill/>
                  </a:ln>
                  <a:solidFill>
                    <a:sysClr val="windowText" lastClr="000000"/>
                  </a:solidFill>
                  <a:effectLst/>
                  <a:uLnTx/>
                  <a:uFillTx/>
                  <a:latin typeface="Calibri" pitchFamily="34" charset="0"/>
                  <a:cs typeface="Arial" pitchFamily="34" charset="0"/>
                </a:rPr>
                <a:t>319</a:t>
              </a:r>
              <a:endParaRPr kumimoji="0" lang="es-ES_tradnl" altLang="es-ES" sz="300" b="1" i="1" u="none" strike="noStrike" kern="1200" cap="none" spc="0" normalizeH="0" baseline="0" noProof="0">
                <a:ln>
                  <a:noFill/>
                </a:ln>
                <a:solidFill>
                  <a:sysClr val="windowText" lastClr="000000"/>
                </a:solidFill>
                <a:effectLst/>
                <a:uLnTx/>
                <a:uFillTx/>
                <a:latin typeface="Times New Roman" pitchFamily="18" charset="0"/>
                <a:cs typeface="Arial" pitchFamily="34" charset="0"/>
              </a:endParaRPr>
            </a:p>
          </p:txBody>
        </p:sp>
        <p:sp>
          <p:nvSpPr>
            <p:cNvPr id="228" name="Rectangle 364"/>
            <p:cNvSpPr>
              <a:spLocks noChangeArrowheads="1"/>
            </p:cNvSpPr>
            <p:nvPr/>
          </p:nvSpPr>
          <p:spPr bwMode="auto">
            <a:xfrm>
              <a:off x="5292" y="2412"/>
              <a:ext cx="70" cy="5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307181" eaLnBrk="1" fontAlgn="auto" latinLnBrk="0" hangingPunct="1">
                <a:lnSpc>
                  <a:spcPct val="100000"/>
                </a:lnSpc>
                <a:spcBef>
                  <a:spcPts val="0"/>
                </a:spcBef>
                <a:spcAft>
                  <a:spcPts val="0"/>
                </a:spcAft>
                <a:buClrTx/>
                <a:buSzTx/>
                <a:buFontTx/>
                <a:buNone/>
                <a:tabLst/>
                <a:defRPr/>
              </a:pPr>
              <a:r>
                <a:rPr kumimoji="0" lang="es-ES_tradnl" altLang="es-ES" sz="300" b="0" i="0" u="none" strike="noStrike" kern="1200" cap="none" spc="0" normalizeH="0" baseline="0" noProof="0" dirty="0">
                  <a:ln>
                    <a:noFill/>
                  </a:ln>
                  <a:solidFill>
                    <a:sysClr val="windowText" lastClr="000000"/>
                  </a:solidFill>
                  <a:effectLst/>
                  <a:uLnTx/>
                  <a:uFillTx/>
                  <a:latin typeface="Calibri" pitchFamily="34" charset="0"/>
                  <a:cs typeface="Arial" pitchFamily="34" charset="0"/>
                </a:rPr>
                <a:t>356</a:t>
              </a:r>
              <a:endParaRPr kumimoji="0" lang="es-ES_tradnl" altLang="es-ES" sz="300" b="1" i="1" u="none" strike="noStrike" kern="1200" cap="none" spc="0" normalizeH="0" baseline="0" noProof="0" dirty="0">
                <a:ln>
                  <a:noFill/>
                </a:ln>
                <a:solidFill>
                  <a:sysClr val="windowText" lastClr="000000"/>
                </a:solidFill>
                <a:effectLst/>
                <a:uLnTx/>
                <a:uFillTx/>
                <a:latin typeface="Times New Roman" pitchFamily="18" charset="0"/>
                <a:cs typeface="Arial" pitchFamily="34" charset="0"/>
              </a:endParaRPr>
            </a:p>
          </p:txBody>
        </p:sp>
      </p:grpSp>
      <p:pic>
        <p:nvPicPr>
          <p:cNvPr id="4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51" y="4240328"/>
            <a:ext cx="1931907" cy="1399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30" name="Imagen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894" y="4856338"/>
            <a:ext cx="1543098" cy="1102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31" name="Rectangle 11"/>
          <p:cNvSpPr>
            <a:spLocks noChangeArrowheads="1"/>
          </p:cNvSpPr>
          <p:nvPr/>
        </p:nvSpPr>
        <p:spPr bwMode="auto">
          <a:xfrm>
            <a:off x="6630626" y="2155586"/>
            <a:ext cx="4677191" cy="67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888" tIns="30945" rIns="61888" bIns="30945"/>
          <a:lstStyle/>
          <a:p>
            <a:pPr marL="253604" indent="-253604" algn="ctr" defTabSz="307181">
              <a:spcBef>
                <a:spcPct val="20000"/>
              </a:spcBef>
              <a:buClrTx/>
            </a:pPr>
            <a:r>
              <a:rPr lang="es-ES" altLang="es-ES" sz="1600" b="1" kern="1200" dirty="0">
                <a:latin typeface="+mn-lt"/>
                <a:cs typeface="Arial" pitchFamily="34" charset="0"/>
              </a:rPr>
              <a:t>      </a:t>
            </a:r>
            <a:r>
              <a:rPr lang="es-ES" altLang="es-ES" sz="1600" b="1" kern="1200" dirty="0">
                <a:solidFill>
                  <a:srgbClr val="000099"/>
                </a:solidFill>
                <a:latin typeface="+mn-lt"/>
                <a:cs typeface="Arial" panose="020B0604020202020204" pitchFamily="34" charset="0"/>
              </a:rPr>
              <a:t>Total de Estaciones Meteorológicas: 68</a:t>
            </a:r>
          </a:p>
          <a:p>
            <a:pPr marL="253604" indent="-253604" algn="ctr" defTabSz="307181">
              <a:spcBef>
                <a:spcPct val="20000"/>
              </a:spcBef>
              <a:buClrTx/>
            </a:pPr>
            <a:r>
              <a:rPr lang="es-ES" altLang="es-ES" sz="1600" b="1" kern="1200" dirty="0">
                <a:solidFill>
                  <a:srgbClr val="000099"/>
                </a:solidFill>
                <a:latin typeface="+mn-lt"/>
                <a:cs typeface="Arial" panose="020B0604020202020204" pitchFamily="34" charset="0"/>
              </a:rPr>
              <a:t>       EMA en funcionamiento : 20  </a:t>
            </a:r>
          </a:p>
          <a:p>
            <a:pPr marL="253604" indent="-253604" algn="ctr" defTabSz="307181">
              <a:spcBef>
                <a:spcPct val="20000"/>
              </a:spcBef>
              <a:buClrTx/>
            </a:pPr>
            <a:endParaRPr lang="es-ES" altLang="es-ES" sz="1600" b="1" kern="1200" dirty="0">
              <a:solidFill>
                <a:srgbClr val="000099"/>
              </a:solidFill>
              <a:latin typeface="Arial" panose="020B0604020202020204" pitchFamily="34" charset="0"/>
              <a:cs typeface="Arial" panose="020B0604020202020204" pitchFamily="34" charset="0"/>
            </a:endParaRPr>
          </a:p>
          <a:p>
            <a:pPr marL="253604" indent="-253604" algn="ctr" defTabSz="307181">
              <a:spcBef>
                <a:spcPct val="20000"/>
              </a:spcBef>
              <a:buClrTx/>
            </a:pPr>
            <a:endParaRPr lang="es-ES" altLang="es-ES" sz="1600" b="1" kern="1200" dirty="0">
              <a:solidFill>
                <a:srgbClr val="000099"/>
              </a:solidFill>
              <a:latin typeface="Arial" panose="020B0604020202020204" pitchFamily="34" charset="0"/>
              <a:cs typeface="Arial" panose="020B0604020202020204" pitchFamily="34" charset="0"/>
            </a:endParaRPr>
          </a:p>
          <a:p>
            <a:pPr marL="253604" indent="-253604" algn="ctr" defTabSz="307181">
              <a:spcBef>
                <a:spcPct val="20000"/>
              </a:spcBef>
              <a:buClrTx/>
            </a:pPr>
            <a:endParaRPr lang="es-ES" altLang="es-ES" sz="1600" b="1" kern="1200" dirty="0">
              <a:solidFill>
                <a:srgbClr val="000099"/>
              </a:solidFill>
              <a:latin typeface="Arial" panose="020B0604020202020204" pitchFamily="34" charset="0"/>
              <a:cs typeface="Arial" panose="020B0604020202020204" pitchFamily="34" charset="0"/>
            </a:endParaRPr>
          </a:p>
          <a:p>
            <a:pPr marL="253604" indent="-253604" algn="ctr" defTabSz="307181">
              <a:spcBef>
                <a:spcPct val="20000"/>
              </a:spcBef>
              <a:buClrTx/>
            </a:pPr>
            <a:endParaRPr lang="es-ES" altLang="es-ES" sz="1600" b="1" kern="1200" dirty="0">
              <a:solidFill>
                <a:srgbClr val="000099"/>
              </a:solidFill>
              <a:latin typeface="Calibri"/>
              <a:cs typeface="Arial" pitchFamily="34" charset="0"/>
            </a:endParaRPr>
          </a:p>
          <a:p>
            <a:pPr marL="253604" indent="-253604" algn="ctr" defTabSz="307181">
              <a:spcBef>
                <a:spcPct val="20000"/>
              </a:spcBef>
              <a:buClrTx/>
            </a:pPr>
            <a:r>
              <a:rPr lang="es-ES" altLang="es-ES" sz="1600" b="1" kern="1200" dirty="0">
                <a:latin typeface="Calibri"/>
                <a:cs typeface="Arial" pitchFamily="34" charset="0"/>
              </a:rPr>
              <a:t>         </a:t>
            </a:r>
          </a:p>
          <a:p>
            <a:pPr marL="253604" indent="-253604" algn="ctr" defTabSz="307181">
              <a:spcBef>
                <a:spcPct val="20000"/>
              </a:spcBef>
              <a:buClrTx/>
            </a:pPr>
            <a:endParaRPr lang="es-ES" altLang="es-ES" sz="1600" b="1" kern="1200" dirty="0">
              <a:solidFill>
                <a:srgbClr val="FFFFFF"/>
              </a:solidFill>
              <a:latin typeface="Calibri"/>
              <a:cs typeface="Arial" pitchFamily="34" charset="0"/>
            </a:endParaRPr>
          </a:p>
        </p:txBody>
      </p:sp>
      <p:sp>
        <p:nvSpPr>
          <p:cNvPr id="432" name="Rectángulo 1151"/>
          <p:cNvSpPr/>
          <p:nvPr/>
        </p:nvSpPr>
        <p:spPr>
          <a:xfrm>
            <a:off x="6630626" y="1531010"/>
            <a:ext cx="5194119" cy="400110"/>
          </a:xfrm>
          <a:prstGeom prst="rect">
            <a:avLst/>
          </a:prstGeom>
        </p:spPr>
        <p:txBody>
          <a:bodyPr wrap="square">
            <a:spAutoFit/>
          </a:bodyPr>
          <a:lstStyle/>
          <a:p>
            <a:pPr defTabSz="457200">
              <a:buClrTx/>
            </a:pPr>
            <a:r>
              <a:rPr lang="es-ES_tradnl" sz="2000" b="1" u="sng" kern="1200" dirty="0">
                <a:solidFill>
                  <a:srgbClr val="000099"/>
                </a:solidFill>
                <a:effectLst>
                  <a:outerShdw blurRad="38100" dist="38100" dir="2700000" algn="tl">
                    <a:srgbClr val="000000">
                      <a:alpha val="43137"/>
                    </a:srgbClr>
                  </a:outerShdw>
                </a:effectLst>
                <a:latin typeface="Arial Black" panose="020B0A04020102020204" pitchFamily="34" charset="0"/>
              </a:rPr>
              <a:t>Red de Estaciones Meteorológicas</a:t>
            </a:r>
            <a:endParaRPr lang="es-ES" sz="2000" b="1" u="sng" kern="1200" dirty="0">
              <a:solidFill>
                <a:srgbClr val="000099"/>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968468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1">
            <a:extLst>
              <a:ext uri="{FF2B5EF4-FFF2-40B4-BE49-F238E27FC236}">
                <a16:creationId xmlns:a16="http://schemas.microsoft.com/office/drawing/2014/main" id="{EBC8FFBA-9C35-4D59-B486-5589C7C76E1E}"/>
              </a:ext>
            </a:extLst>
          </p:cNvPr>
          <p:cNvSpPr/>
          <p:nvPr/>
        </p:nvSpPr>
        <p:spPr>
          <a:xfrm>
            <a:off x="0" y="0"/>
            <a:ext cx="12192000" cy="12388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x-none"/>
          </a:p>
        </p:txBody>
      </p:sp>
      <p:sp>
        <p:nvSpPr>
          <p:cNvPr id="6" name="Rectangle 5">
            <a:extLst>
              <a:ext uri="{FF2B5EF4-FFF2-40B4-BE49-F238E27FC236}">
                <a16:creationId xmlns:a16="http://schemas.microsoft.com/office/drawing/2014/main" id="{C8B562F4-7F68-C761-8355-3AA520D65983}"/>
              </a:ext>
            </a:extLst>
          </p:cNvPr>
          <p:cNvSpPr/>
          <p:nvPr/>
        </p:nvSpPr>
        <p:spPr>
          <a:xfrm>
            <a:off x="11887200" y="0"/>
            <a:ext cx="304800" cy="1238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x-none"/>
          </a:p>
        </p:txBody>
      </p:sp>
      <p:sp>
        <p:nvSpPr>
          <p:cNvPr id="67" name="TextBox 4">
            <a:extLst>
              <a:ext uri="{FF2B5EF4-FFF2-40B4-BE49-F238E27FC236}">
                <a16:creationId xmlns:a16="http://schemas.microsoft.com/office/drawing/2014/main" id="{6BB1CA42-BB79-4429-84EA-4E3A5B059073}"/>
              </a:ext>
            </a:extLst>
          </p:cNvPr>
          <p:cNvSpPr txBox="1"/>
          <p:nvPr/>
        </p:nvSpPr>
        <p:spPr>
          <a:xfrm>
            <a:off x="385290" y="336130"/>
            <a:ext cx="11597152" cy="492443"/>
          </a:xfrm>
          <a:prstGeom prst="rect">
            <a:avLst/>
          </a:prstGeom>
          <a:noFill/>
        </p:spPr>
        <p:txBody>
          <a:bodyPr wrap="square" lIns="0" tIns="0" rIns="0" bIns="0" rtlCol="0">
            <a:spAutoFit/>
          </a:bodyPr>
          <a:lstStyle/>
          <a:p>
            <a:r>
              <a:rPr lang="es-ES" sz="3200" b="1" dirty="0">
                <a:solidFill>
                  <a:schemeClr val="tx1"/>
                </a:solidFill>
                <a:latin typeface="Segoe UI" panose="020B0502040204020203" pitchFamily="34" charset="0"/>
                <a:cs typeface="Segoe UI" panose="020B0502040204020203" pitchFamily="34" charset="0"/>
              </a:rPr>
              <a:t>Meta Nacional hacia el cumplimiento de GBON</a:t>
            </a:r>
            <a:endParaRPr lang="en-US" sz="3200" b="1" dirty="0">
              <a:solidFill>
                <a:schemeClr val="tx1"/>
              </a:solidFill>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866448DF-37B9-0FD8-849E-71816677ED1C}"/>
              </a:ext>
            </a:extLst>
          </p:cNvPr>
          <p:cNvPicPr>
            <a:picLocks noChangeAspect="1"/>
          </p:cNvPicPr>
          <p:nvPr/>
        </p:nvPicPr>
        <p:blipFill>
          <a:blip r:embed="rId2"/>
          <a:stretch>
            <a:fillRect/>
          </a:stretch>
        </p:blipFill>
        <p:spPr>
          <a:xfrm>
            <a:off x="6264309" y="1380998"/>
            <a:ext cx="4924334" cy="2403801"/>
          </a:xfrm>
          <a:prstGeom prst="rect">
            <a:avLst/>
          </a:prstGeom>
        </p:spPr>
      </p:pic>
      <p:pic>
        <p:nvPicPr>
          <p:cNvPr id="22" name="Picture 21">
            <a:extLst>
              <a:ext uri="{FF2B5EF4-FFF2-40B4-BE49-F238E27FC236}">
                <a16:creationId xmlns:a16="http://schemas.microsoft.com/office/drawing/2014/main" id="{C04589E0-8129-A0C4-5C7F-C72C4D57678C}"/>
              </a:ext>
            </a:extLst>
          </p:cNvPr>
          <p:cNvPicPr>
            <a:picLocks noChangeAspect="1"/>
          </p:cNvPicPr>
          <p:nvPr/>
        </p:nvPicPr>
        <p:blipFill>
          <a:blip r:embed="rId3"/>
          <a:stretch>
            <a:fillRect/>
          </a:stretch>
        </p:blipFill>
        <p:spPr>
          <a:xfrm>
            <a:off x="6279942" y="4157623"/>
            <a:ext cx="4908701" cy="2246769"/>
          </a:xfrm>
          <a:prstGeom prst="rect">
            <a:avLst/>
          </a:prstGeom>
        </p:spPr>
      </p:pic>
      <p:sp>
        <p:nvSpPr>
          <p:cNvPr id="39" name="TextBox 38">
            <a:extLst>
              <a:ext uri="{FF2B5EF4-FFF2-40B4-BE49-F238E27FC236}">
                <a16:creationId xmlns:a16="http://schemas.microsoft.com/office/drawing/2014/main" id="{55C309C4-73EE-EFB2-9CC8-974838E59AE1}"/>
              </a:ext>
            </a:extLst>
          </p:cNvPr>
          <p:cNvSpPr txBox="1"/>
          <p:nvPr/>
        </p:nvSpPr>
        <p:spPr>
          <a:xfrm>
            <a:off x="313266" y="1071533"/>
            <a:ext cx="6096000" cy="3108543"/>
          </a:xfrm>
          <a:prstGeom prst="rect">
            <a:avLst/>
          </a:prstGeom>
          <a:noFill/>
        </p:spPr>
        <p:txBody>
          <a:bodyPr wrap="square">
            <a:spAutoFit/>
          </a:bodyPr>
          <a:lstStyle/>
          <a:p>
            <a:endParaRPr lang="es-ES" dirty="0">
              <a:latin typeface="Calibri" panose="020F0502020204030204" pitchFamily="34" charset="0"/>
              <a:ea typeface="Calibri" panose="020F0502020204030204" pitchFamily="34" charset="0"/>
              <a:cs typeface="Calibri" panose="020F0502020204030204" pitchFamily="34" charset="0"/>
            </a:endParaRPr>
          </a:p>
          <a:p>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Objetivo:</a:t>
            </a:r>
          </a:p>
          <a:p>
            <a:endParaRPr lang="es-E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s-ES" dirty="0">
                <a:latin typeface="Calibri" panose="020F0502020204030204" pitchFamily="34" charset="0"/>
                <a:ea typeface="Calibri" panose="020F0502020204030204" pitchFamily="34" charset="0"/>
                <a:cs typeface="Calibri" panose="020F0502020204030204" pitchFamily="34" charset="0"/>
              </a:rPr>
              <a:t>Cumplir con el estándar de densidad de red GBON.</a:t>
            </a:r>
          </a:p>
          <a:p>
            <a:pPr marL="285750" indent="-285750">
              <a:buFont typeface="Wingdings" panose="05000000000000000000" pitchFamily="2" charset="2"/>
              <a:buChar char="§"/>
            </a:pPr>
            <a:r>
              <a:rPr lang="es-ES" dirty="0">
                <a:latin typeface="Calibri" panose="020F0502020204030204" pitchFamily="34" charset="0"/>
                <a:ea typeface="Calibri" panose="020F0502020204030204" pitchFamily="34" charset="0"/>
                <a:cs typeface="Calibri" panose="020F0502020204030204" pitchFamily="34" charset="0"/>
              </a:rPr>
              <a:t>Garantizar el intercambio internacional de datos con:</a:t>
            </a:r>
          </a:p>
          <a:p>
            <a:endParaRPr lang="es-E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s-ES" dirty="0">
                <a:latin typeface="Calibri" panose="020F0502020204030204" pitchFamily="34" charset="0"/>
                <a:ea typeface="Calibri" panose="020F0502020204030204" pitchFamily="34" charset="0"/>
                <a:cs typeface="Calibri" panose="020F0502020204030204" pitchFamily="34" charset="0"/>
              </a:rPr>
              <a:t>Observaciones horarias (superficie).</a:t>
            </a:r>
          </a:p>
          <a:p>
            <a:pPr marL="285750" indent="-285750">
              <a:buFont typeface="Wingdings" panose="05000000000000000000" pitchFamily="2" charset="2"/>
              <a:buChar char="ü"/>
            </a:pPr>
            <a:r>
              <a:rPr lang="es-ES" dirty="0">
                <a:latin typeface="Calibri" panose="020F0502020204030204" pitchFamily="34" charset="0"/>
                <a:ea typeface="Calibri" panose="020F0502020204030204" pitchFamily="34" charset="0"/>
                <a:cs typeface="Calibri" panose="020F0502020204030204" pitchFamily="34" charset="0"/>
              </a:rPr>
              <a:t> 2 sondeos diarios (altitud).</a:t>
            </a:r>
          </a:p>
          <a:p>
            <a:pPr marL="285750" indent="-285750">
              <a:buFont typeface="Wingdings" panose="05000000000000000000" pitchFamily="2" charset="2"/>
              <a:buChar char="ü"/>
            </a:pPr>
            <a:endParaRPr lang="es-ES" dirty="0">
              <a:latin typeface="Calibri" panose="020F0502020204030204" pitchFamily="34" charset="0"/>
              <a:ea typeface="Calibri" panose="020F0502020204030204" pitchFamily="34" charset="0"/>
              <a:cs typeface="Calibri" panose="020F0502020204030204" pitchFamily="34" charset="0"/>
            </a:endParaRPr>
          </a:p>
          <a:p>
            <a:r>
              <a:rPr lang="es-ES" b="1" dirty="0">
                <a:latin typeface="Calibri" panose="020F0502020204030204" pitchFamily="34" charset="0"/>
                <a:ea typeface="Calibri" panose="020F0502020204030204" pitchFamily="34" charset="0"/>
                <a:cs typeface="Calibri" panose="020F0502020204030204" pitchFamily="34" charset="0"/>
              </a:rPr>
              <a:t>Acciones Clave:</a:t>
            </a:r>
          </a:p>
          <a:p>
            <a:endParaRPr lang="es-ES" b="1" dirty="0">
              <a:latin typeface="Calibri" panose="020F0502020204030204" pitchFamily="34" charset="0"/>
              <a:ea typeface="Calibri" panose="020F0502020204030204" pitchFamily="34" charset="0"/>
              <a:cs typeface="Calibri" panose="020F0502020204030204" pitchFamily="34" charset="0"/>
            </a:endParaRPr>
          </a:p>
          <a:p>
            <a:r>
              <a:rPr lang="es-ES" dirty="0">
                <a:latin typeface="Calibri" panose="020F0502020204030204" pitchFamily="34" charset="0"/>
                <a:ea typeface="Calibri" panose="020F0502020204030204" pitchFamily="34" charset="0"/>
                <a:cs typeface="Calibri" panose="020F0502020204030204" pitchFamily="34" charset="0"/>
              </a:rPr>
              <a:t>✔ Seleccionar 9 estaciones terrestres de superficie.</a:t>
            </a:r>
          </a:p>
          <a:p>
            <a:r>
              <a:rPr lang="es-ES" dirty="0">
                <a:latin typeface="Calibri" panose="020F0502020204030204" pitchFamily="34" charset="0"/>
                <a:ea typeface="Calibri" panose="020F0502020204030204" pitchFamily="34" charset="0"/>
                <a:cs typeface="Calibri" panose="020F0502020204030204" pitchFamily="34" charset="0"/>
              </a:rPr>
              <a:t>✔ Establecer 2 nuevas estaciones de altitud (radiosondas).</a:t>
            </a:r>
          </a:p>
          <a:p>
            <a:pPr marL="285750" indent="-285750">
              <a:buFont typeface="Wingdings" panose="05000000000000000000" pitchFamily="2" charset="2"/>
              <a:buChar char="ü"/>
            </a:pPr>
            <a:endParaRPr lang="es-ES" dirty="0">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356718B6-ABA4-071B-8587-15C99F20526D}"/>
              </a:ext>
            </a:extLst>
          </p:cNvPr>
          <p:cNvSpPr txBox="1"/>
          <p:nvPr/>
        </p:nvSpPr>
        <p:spPr>
          <a:xfrm>
            <a:off x="313266" y="4155166"/>
            <a:ext cx="6096000" cy="3754874"/>
          </a:xfrm>
          <a:prstGeom prst="rect">
            <a:avLst/>
          </a:prstGeom>
          <a:noFill/>
        </p:spPr>
        <p:txBody>
          <a:bodyPr wrap="square">
            <a:spAutoFit/>
          </a:bodyPr>
          <a:lstStyle/>
          <a:p>
            <a:r>
              <a:rPr lang="es-ES" b="1" dirty="0"/>
              <a:t>Evaluación Técnica de Estaciones GBON</a:t>
            </a:r>
          </a:p>
          <a:p>
            <a:endParaRPr lang="es-ES" b="1" dirty="0"/>
          </a:p>
          <a:p>
            <a:pPr marL="285750" indent="-285750">
              <a:buFont typeface="Wingdings" panose="05000000000000000000" pitchFamily="2" charset="2"/>
              <a:buChar char="ü"/>
            </a:pPr>
            <a:r>
              <a:rPr lang="es-ES" dirty="0">
                <a:latin typeface="Calibri" panose="020F0502020204030204" pitchFamily="34" charset="0"/>
                <a:ea typeface="Calibri" panose="020F0502020204030204" pitchFamily="34" charset="0"/>
                <a:cs typeface="Calibri" panose="020F0502020204030204" pitchFamily="34" charset="0"/>
              </a:rPr>
              <a:t>Acciones Requeridas para Cumplimiento:</a:t>
            </a:r>
          </a:p>
          <a:p>
            <a:pPr marL="285750" indent="-285750">
              <a:buFont typeface="Wingdings" panose="05000000000000000000" pitchFamily="2" charset="2"/>
              <a:buChar char="ü"/>
            </a:pPr>
            <a:endParaRPr lang="es-E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s-ES" dirty="0">
                <a:latin typeface="Calibri" panose="020F0502020204030204" pitchFamily="34" charset="0"/>
                <a:ea typeface="Calibri" panose="020F0502020204030204" pitchFamily="34" charset="0"/>
                <a:cs typeface="Calibri" panose="020F0502020204030204" pitchFamily="34" charset="0"/>
              </a:rPr>
              <a:t>Mejora parcial (5 estaciones), actualmente cumplen con GBON, pero requieren actualización de equipamiento.</a:t>
            </a:r>
          </a:p>
          <a:p>
            <a:pPr marL="285750" indent="-285750">
              <a:buFont typeface="Wingdings" panose="05000000000000000000" pitchFamily="2" charset="2"/>
              <a:buChar char="§"/>
            </a:pPr>
            <a:r>
              <a:rPr lang="es-ES" dirty="0">
                <a:latin typeface="Calibri" panose="020F0502020204030204" pitchFamily="34" charset="0"/>
                <a:ea typeface="Calibri" panose="020F0502020204030204" pitchFamily="34" charset="0"/>
                <a:cs typeface="Calibri" panose="020F0502020204030204" pitchFamily="34" charset="0"/>
              </a:rPr>
              <a:t>Mejora completa (3 estaciones), no cumplen actualmente; necesitan modernización integral.</a:t>
            </a:r>
          </a:p>
          <a:p>
            <a:pPr marL="285750" indent="-285750">
              <a:buFont typeface="Wingdings" panose="05000000000000000000" pitchFamily="2" charset="2"/>
              <a:buChar char="§"/>
            </a:pPr>
            <a:r>
              <a:rPr lang="es-ES" dirty="0">
                <a:latin typeface="Calibri" panose="020F0502020204030204" pitchFamily="34" charset="0"/>
                <a:ea typeface="Calibri" panose="020F0502020204030204" pitchFamily="34" charset="0"/>
                <a:cs typeface="Calibri" panose="020F0502020204030204" pitchFamily="34" charset="0"/>
              </a:rPr>
              <a:t>Nueva instalación (1 estación), Creación desde cero para alcanzar cobertura óptima</a:t>
            </a:r>
          </a:p>
          <a:p>
            <a:pPr marL="285750" indent="-285750">
              <a:buFont typeface="Wingdings" panose="05000000000000000000" pitchFamily="2" charset="2"/>
              <a:buChar char="§"/>
            </a:pPr>
            <a:r>
              <a:rPr lang="es-ES" dirty="0">
                <a:latin typeface="Calibri" panose="020F0502020204030204" pitchFamily="34" charset="0"/>
                <a:ea typeface="Calibri" panose="020F0502020204030204" pitchFamily="34" charset="0"/>
                <a:cs typeface="Calibri" panose="020F0502020204030204" pitchFamily="34" charset="0"/>
              </a:rPr>
              <a:t>Nueva instalación(2 estaciones de aire superior), Creación desde cero para alcanzar cobertura óptima</a:t>
            </a:r>
          </a:p>
          <a:p>
            <a:endParaRPr lang="es-E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es-ES" dirty="0">
              <a:latin typeface="Calibri" panose="020F0502020204030204" pitchFamily="34" charset="0"/>
              <a:ea typeface="Calibri" panose="020F0502020204030204" pitchFamily="34" charset="0"/>
              <a:cs typeface="Calibri" panose="020F0502020204030204" pitchFamily="34" charset="0"/>
            </a:endParaRPr>
          </a:p>
          <a:p>
            <a:endParaRPr lang="es-ES" dirty="0">
              <a:latin typeface="Calibri" panose="020F0502020204030204" pitchFamily="34" charset="0"/>
              <a:ea typeface="Calibri" panose="020F0502020204030204" pitchFamily="34" charset="0"/>
              <a:cs typeface="Calibri" panose="020F0502020204030204" pitchFamily="34" charset="0"/>
            </a:endParaRPr>
          </a:p>
          <a:p>
            <a:r>
              <a:rPr lang="es-ES" dirty="0">
                <a:latin typeface="Calibri" panose="020F0502020204030204" pitchFamily="34" charset="0"/>
                <a:ea typeface="Calibri" panose="020F0502020204030204" pitchFamily="34" charset="0"/>
                <a:cs typeface="Calibri" panose="020F0502020204030204" pitchFamily="34" charset="0"/>
              </a:rPr>
              <a:t>.</a:t>
            </a:r>
          </a:p>
          <a:p>
            <a:r>
              <a:rPr lang="es-ES" dirty="0">
                <a:latin typeface="Calibri" panose="020F0502020204030204" pitchFamily="34" charset="0"/>
                <a:ea typeface="Calibri" panose="020F0502020204030204" pitchFamily="34" charset="0"/>
                <a:cs typeface="Calibri" panose="020F0502020204030204" pitchFamily="34" charset="0"/>
              </a:rPr>
              <a:t>Objetivo: Garantizar el cumplimiento total con los estándares GBON.</a:t>
            </a:r>
          </a:p>
        </p:txBody>
      </p:sp>
    </p:spTree>
    <p:extLst>
      <p:ext uri="{BB962C8B-B14F-4D97-AF65-F5344CB8AC3E}">
        <p14:creationId xmlns:p14="http://schemas.microsoft.com/office/powerpoint/2010/main" val="3600009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the Caribbean: </a:t>
            </a:r>
            <a:r>
              <a:rPr lang="en-US" sz="3200" b="0" i="0" u="none" strike="noStrike" cap="none" dirty="0">
                <a:solidFill>
                  <a:srgbClr val="1C3453"/>
                </a:solidFill>
                <a:latin typeface="Open Sans"/>
                <a:ea typeface="Open Sans"/>
                <a:cs typeface="Open Sans"/>
                <a:sym typeface="Open Sans"/>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CH" sz="3600" b="1" i="0" u="none" strike="noStrike" cap="none" dirty="0">
                <a:solidFill>
                  <a:schemeClr val="lt1"/>
                </a:solidFill>
                <a:latin typeface="Open Sans"/>
                <a:ea typeface="Open Sans"/>
                <a:cs typeface="Open Sans"/>
                <a:sym typeface="Open Sans"/>
              </a:rPr>
              <a:t>Dominica</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rotWithShape="1">
          <a:blip r:embed="rId4">
            <a:alphaModFix/>
          </a:blip>
          <a:srcRect/>
          <a:stretch/>
        </p:blipFill>
        <p:spPr>
          <a:xfrm>
            <a:off x="667925" y="366975"/>
            <a:ext cx="1799325" cy="781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85980"/>
              </a:buClr>
              <a:buSzPts val="4400"/>
              <a:buFont typeface="Open Sans"/>
              <a:buNone/>
            </a:pPr>
            <a:r>
              <a:rPr lang="en-US"/>
              <a:t>Dominica Meteorological Service</a:t>
            </a:r>
            <a:endParaRPr/>
          </a:p>
        </p:txBody>
      </p:sp>
      <p:sp>
        <p:nvSpPr>
          <p:cNvPr id="54" name="Google Shape;54;p3"/>
          <p:cNvSpPr txBox="1">
            <a:spLocks noGrp="1"/>
          </p:cNvSpPr>
          <p:nvPr>
            <p:ph type="body" idx="1"/>
          </p:nvPr>
        </p:nvSpPr>
        <p:spPr>
          <a:xfrm>
            <a:off x="165697" y="1258067"/>
            <a:ext cx="11807420" cy="5068259"/>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100000"/>
              </a:lnSpc>
              <a:spcBef>
                <a:spcPts val="0"/>
              </a:spcBef>
              <a:spcAft>
                <a:spcPts val="0"/>
              </a:spcAft>
              <a:buSzPts val="2800"/>
              <a:buNone/>
            </a:pPr>
            <a:endParaRPr sz="2800"/>
          </a:p>
          <a:p>
            <a:pPr marL="457200" lvl="0" indent="-228600" algn="l" rtl="0">
              <a:lnSpc>
                <a:spcPct val="100000"/>
              </a:lnSpc>
              <a:spcBef>
                <a:spcPts val="0"/>
              </a:spcBef>
              <a:spcAft>
                <a:spcPts val="0"/>
              </a:spcAft>
              <a:buSzPts val="2800"/>
              <a:buNone/>
            </a:pPr>
            <a:endParaRPr sz="2800"/>
          </a:p>
          <a:p>
            <a:pPr marL="457200" lvl="0" indent="-406400" algn="just" rtl="0">
              <a:lnSpc>
                <a:spcPct val="100000"/>
              </a:lnSpc>
              <a:spcBef>
                <a:spcPts val="0"/>
              </a:spcBef>
              <a:spcAft>
                <a:spcPts val="0"/>
              </a:spcAft>
              <a:buSzPts val="2800"/>
              <a:buChar char="●"/>
            </a:pPr>
            <a:r>
              <a:rPr lang="en-US" sz="2800"/>
              <a:t>Currently there are three offices, the Douglas-Charles airport, the Canefield Airport and the new office at Jimmit which serves as the head office.  Data is only transmitted from the two airports only during operational hours. </a:t>
            </a:r>
            <a:endParaRPr/>
          </a:p>
          <a:p>
            <a:pPr marL="457200" lvl="0" indent="-228600" algn="just" rtl="0">
              <a:lnSpc>
                <a:spcPct val="100000"/>
              </a:lnSpc>
              <a:spcBef>
                <a:spcPts val="0"/>
              </a:spcBef>
              <a:spcAft>
                <a:spcPts val="0"/>
              </a:spcAft>
              <a:buSzPts val="2800"/>
              <a:buNone/>
            </a:pPr>
            <a:endParaRPr sz="2800"/>
          </a:p>
          <a:p>
            <a:pPr marL="457200" lvl="0" indent="-406400" algn="just" rtl="0">
              <a:lnSpc>
                <a:spcPct val="100000"/>
              </a:lnSpc>
              <a:spcBef>
                <a:spcPts val="0"/>
              </a:spcBef>
              <a:spcAft>
                <a:spcPts val="0"/>
              </a:spcAft>
              <a:buSzPts val="2800"/>
              <a:buChar char="●"/>
            </a:pPr>
            <a:r>
              <a:rPr lang="en-US" sz="2800"/>
              <a:t>We are not GBON compliant at present one reason is that do not operate for the full 24 hours additionally our stations do not have the capability of transmitting independently. There have been improvements we have increased the number of SYNOP messages being sent out.</a:t>
            </a:r>
            <a:endParaRPr sz="2800"/>
          </a:p>
          <a:p>
            <a:pPr marL="457200" lvl="0" indent="-228600" algn="l" rtl="0">
              <a:lnSpc>
                <a:spcPct val="100000"/>
              </a:lnSpc>
              <a:spcBef>
                <a:spcPts val="0"/>
              </a:spcBef>
              <a:spcAft>
                <a:spcPts val="0"/>
              </a:spcAft>
              <a:buSzPts val="2800"/>
              <a:buNone/>
            </a:pP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sz="2800">
              <a:highlight>
                <a:schemeClr val="accent4"/>
              </a:highlight>
            </a:endParaRPr>
          </a:p>
          <a:p>
            <a:pPr marL="457200" lvl="0" indent="0" algn="l" rtl="0">
              <a:lnSpc>
                <a:spcPct val="100000"/>
              </a:lnSpc>
              <a:spcBef>
                <a:spcPts val="0"/>
              </a:spcBef>
              <a:spcAft>
                <a:spcPts val="0"/>
              </a:spcAft>
              <a:buSzPts val="1800"/>
              <a:buNone/>
            </a:pPr>
            <a:endParaRPr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ECEF4"/>
        </a:solidFill>
        <a:effectLst/>
      </p:bgPr>
    </p:bg>
    <p:spTree>
      <p:nvGrpSpPr>
        <p:cNvPr id="1" name="Shape 60"/>
        <p:cNvGrpSpPr/>
        <p:nvPr/>
      </p:nvGrpSpPr>
      <p:grpSpPr>
        <a:xfrm>
          <a:off x="0" y="0"/>
          <a:ext cx="0" cy="0"/>
          <a:chOff x="0" y="0"/>
          <a:chExt cx="0" cy="0"/>
        </a:xfrm>
      </p:grpSpPr>
      <p:pic>
        <p:nvPicPr>
          <p:cNvPr id="61" name="Google Shape;61;p4"/>
          <p:cNvPicPr preferRelativeResize="0"/>
          <p:nvPr/>
        </p:nvPicPr>
        <p:blipFill rotWithShape="1">
          <a:blip r:embed="rId3">
            <a:alphaModFix/>
          </a:blip>
          <a:srcRect l="3561" t="12357" r="2278" b="29593"/>
          <a:stretch/>
        </p:blipFill>
        <p:spPr>
          <a:xfrm>
            <a:off x="1435211" y="0"/>
            <a:ext cx="9470682"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346696099c2_0_6"/>
          <p:cNvSpPr txBox="1">
            <a:spLocks noGrp="1"/>
          </p:cNvSpPr>
          <p:nvPr>
            <p:ph type="body" idx="1"/>
          </p:nvPr>
        </p:nvSpPr>
        <p:spPr>
          <a:xfrm>
            <a:off x="405036" y="368215"/>
            <a:ext cx="11414658" cy="5958111"/>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100000"/>
              </a:lnSpc>
              <a:spcBef>
                <a:spcPts val="0"/>
              </a:spcBef>
              <a:spcAft>
                <a:spcPts val="0"/>
              </a:spcAft>
              <a:buSzPct val="108108"/>
              <a:buFont typeface="Arial"/>
              <a:buChar char="●"/>
            </a:pPr>
            <a:r>
              <a:rPr lang="en-US" sz="2800"/>
              <a:t>SOFF Implementation update</a:t>
            </a:r>
            <a:r>
              <a:rPr lang="en-US" sz="2400"/>
              <a:t> &amp; </a:t>
            </a:r>
            <a:r>
              <a:rPr lang="en-US" sz="2800"/>
              <a:t>lessons learned</a:t>
            </a:r>
            <a:endParaRPr/>
          </a:p>
          <a:p>
            <a:pPr marL="50800" lvl="0" indent="0" algn="l" rtl="0">
              <a:lnSpc>
                <a:spcPct val="100000"/>
              </a:lnSpc>
              <a:spcBef>
                <a:spcPts val="0"/>
              </a:spcBef>
              <a:spcAft>
                <a:spcPts val="0"/>
              </a:spcAft>
              <a:buSzPct val="108108"/>
              <a:buNone/>
            </a:pPr>
            <a:r>
              <a:rPr lang="en-US" sz="2800"/>
              <a:t> </a:t>
            </a:r>
            <a:endParaRPr/>
          </a:p>
          <a:p>
            <a:pPr marL="50800" lvl="0" indent="0" algn="l" rtl="0">
              <a:lnSpc>
                <a:spcPct val="100000"/>
              </a:lnSpc>
              <a:spcBef>
                <a:spcPts val="0"/>
              </a:spcBef>
              <a:spcAft>
                <a:spcPts val="0"/>
              </a:spcAft>
              <a:buSzPct val="108108"/>
              <a:buNone/>
            </a:pPr>
            <a:r>
              <a:rPr lang="en-US" sz="2800"/>
              <a:t>    No implementation presently. Still at the discussion phase. Stations need to be    upgraded.</a:t>
            </a:r>
            <a:endParaRPr/>
          </a:p>
          <a:p>
            <a:pPr marL="457200" lvl="0" indent="-228600" algn="l" rtl="0">
              <a:lnSpc>
                <a:spcPct val="100000"/>
              </a:lnSpc>
              <a:spcBef>
                <a:spcPts val="0"/>
              </a:spcBef>
              <a:spcAft>
                <a:spcPts val="0"/>
              </a:spcAft>
              <a:buSzPct val="108108"/>
              <a:buNone/>
            </a:pPr>
            <a:endParaRPr sz="2800"/>
          </a:p>
          <a:p>
            <a:pPr marL="457200" lvl="0" indent="-228600" algn="l" rtl="0">
              <a:lnSpc>
                <a:spcPct val="100000"/>
              </a:lnSpc>
              <a:spcBef>
                <a:spcPts val="0"/>
              </a:spcBef>
              <a:spcAft>
                <a:spcPts val="0"/>
              </a:spcAft>
              <a:buSzPct val="108108"/>
              <a:buNone/>
            </a:pPr>
            <a:endParaRPr sz="2800"/>
          </a:p>
          <a:p>
            <a:pPr marL="457200" lvl="0" indent="-228600" algn="l" rtl="0">
              <a:lnSpc>
                <a:spcPct val="100000"/>
              </a:lnSpc>
              <a:spcBef>
                <a:spcPts val="0"/>
              </a:spcBef>
              <a:spcAft>
                <a:spcPts val="0"/>
              </a:spcAft>
              <a:buSzPct val="108108"/>
              <a:buNone/>
            </a:pPr>
            <a:endParaRPr sz="2800"/>
          </a:p>
          <a:p>
            <a:pPr marL="457200" lvl="0" indent="-406400" algn="l" rtl="0">
              <a:lnSpc>
                <a:spcPct val="100000"/>
              </a:lnSpc>
              <a:spcBef>
                <a:spcPts val="0"/>
              </a:spcBef>
              <a:spcAft>
                <a:spcPts val="0"/>
              </a:spcAft>
              <a:buSzPct val="108108"/>
              <a:buChar char="●"/>
            </a:pPr>
            <a:r>
              <a:rPr lang="en-US" sz="2800"/>
              <a:t>Country/regional programmes and projects that align with SOFF Investments</a:t>
            </a:r>
            <a:endParaRPr sz="2800"/>
          </a:p>
          <a:p>
            <a:pPr marL="0" lvl="0" indent="0" algn="l" rtl="0">
              <a:lnSpc>
                <a:spcPct val="100000"/>
              </a:lnSpc>
              <a:spcBef>
                <a:spcPts val="0"/>
              </a:spcBef>
              <a:spcAft>
                <a:spcPts val="0"/>
              </a:spcAft>
              <a:buSzPct val="69498"/>
              <a:buNone/>
            </a:pPr>
            <a:endParaRPr sz="2800"/>
          </a:p>
          <a:p>
            <a:pPr marL="0" lvl="0" indent="0" algn="l" rtl="0">
              <a:lnSpc>
                <a:spcPct val="100000"/>
              </a:lnSpc>
              <a:spcBef>
                <a:spcPts val="0"/>
              </a:spcBef>
              <a:spcAft>
                <a:spcPts val="0"/>
              </a:spcAft>
              <a:buSzPct val="69498"/>
              <a:buNone/>
            </a:pPr>
            <a:endParaRPr sz="2800">
              <a:highlight>
                <a:schemeClr val="accent4"/>
              </a:highlight>
            </a:endParaRPr>
          </a:p>
          <a:p>
            <a:pPr marL="457200" lvl="0" indent="-406400" algn="just" rtl="0">
              <a:lnSpc>
                <a:spcPct val="100000"/>
              </a:lnSpc>
              <a:spcBef>
                <a:spcPts val="0"/>
              </a:spcBef>
              <a:spcAft>
                <a:spcPts val="0"/>
              </a:spcAft>
              <a:buSzPct val="108108"/>
              <a:buChar char="●"/>
            </a:pPr>
            <a:r>
              <a:rPr lang="en-US" sz="2800"/>
              <a:t>The DMS has been working with the CMO and the Belize Met Service to develop a new database platform that will have the capacity to covert the SYNOP message directly to BUFR format. This program will be able to incorporate the WIS2InABox as well. Its currently in the testing phase.</a:t>
            </a:r>
            <a:endParaRPr/>
          </a:p>
          <a:p>
            <a:pPr marL="457200" lvl="0" indent="-228600" algn="l" rtl="0">
              <a:lnSpc>
                <a:spcPct val="100000"/>
              </a:lnSpc>
              <a:spcBef>
                <a:spcPts val="0"/>
              </a:spcBef>
              <a:spcAft>
                <a:spcPts val="0"/>
              </a:spcAft>
              <a:buSzPct val="108108"/>
              <a:buNone/>
            </a:pPr>
            <a:endParaRPr sz="2800"/>
          </a:p>
          <a:p>
            <a:pPr marL="457200" lvl="0" indent="0" algn="l" rtl="0">
              <a:lnSpc>
                <a:spcPct val="100000"/>
              </a:lnSpc>
              <a:spcBef>
                <a:spcPts val="0"/>
              </a:spcBef>
              <a:spcAft>
                <a:spcPts val="0"/>
              </a:spcAft>
              <a:buSzPct val="69498"/>
              <a:buNone/>
            </a:pP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Caribbean: </a:t>
            </a:r>
            <a:r>
              <a:rPr lang="en-US" sz="3200" b="0" dirty="0">
                <a:solidFill>
                  <a:srgbClr val="1C3453"/>
                </a:solidFill>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CH" sz="3600" b="1" i="0" u="none" strike="noStrike" cap="none" dirty="0">
                <a:solidFill>
                  <a:schemeClr val="lt1"/>
                </a:solidFill>
                <a:latin typeface="Open Sans"/>
                <a:ea typeface="Open Sans"/>
                <a:cs typeface="Open Sans"/>
                <a:sym typeface="Open Sans"/>
              </a:rPr>
              <a:t>Dominican Republic</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85980"/>
              </a:buClr>
              <a:buSzPts val="4400"/>
              <a:buFont typeface="Open Sans"/>
              <a:buNone/>
            </a:pPr>
            <a:r>
              <a:rPr lang="en-US" dirty="0"/>
              <a:t>Dominican Institute of Meteorology INDOMET</a:t>
            </a:r>
            <a:endParaRPr dirty="0"/>
          </a:p>
        </p:txBody>
      </p:sp>
      <p:sp>
        <p:nvSpPr>
          <p:cNvPr id="54" name="Google Shape;54;p3"/>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just" rtl="0">
              <a:spcBef>
                <a:spcPts val="0"/>
              </a:spcBef>
              <a:spcAft>
                <a:spcPts val="0"/>
              </a:spcAft>
              <a:buSzPts val="2800"/>
              <a:buChar char="●"/>
            </a:pPr>
            <a:r>
              <a:rPr lang="en-US" sz="2800" dirty="0"/>
              <a:t>Dominican meteorology began in 1954 with the training of the first observers and meteorologists by the WMO. The National Meteorological Service was established in 1955. The National Meteorological Office was created by presidential decree in 1984. In 2024, following the enactment of Law 19-24, we became the Dominican Institute of Meteorology. This program offers the following benefits:</a:t>
            </a:r>
          </a:p>
          <a:p>
            <a:pPr marL="457200" lvl="0" indent="-406400" algn="l" rtl="0">
              <a:spcBef>
                <a:spcPts val="0"/>
              </a:spcBef>
              <a:spcAft>
                <a:spcPts val="0"/>
              </a:spcAft>
              <a:buSzPts val="2800"/>
              <a:buChar char="●"/>
            </a:pPr>
            <a:r>
              <a:rPr lang="en-US" sz="2800" dirty="0"/>
              <a:t>Greater technical and administrative autonomy.</a:t>
            </a:r>
          </a:p>
          <a:p>
            <a:pPr marL="457200" lvl="0" indent="-406400" algn="l" rtl="0">
              <a:spcBef>
                <a:spcPts val="0"/>
              </a:spcBef>
              <a:spcAft>
                <a:spcPts val="0"/>
              </a:spcAft>
              <a:buSzPts val="2800"/>
              <a:buChar char="●"/>
            </a:pPr>
            <a:r>
              <a:rPr lang="en-US" sz="2800" dirty="0"/>
              <a:t>Better access to national and international funding.</a:t>
            </a:r>
          </a:p>
          <a:p>
            <a:pPr marL="457200" lvl="0" indent="-406400" algn="l" rtl="0">
              <a:spcBef>
                <a:spcPts val="0"/>
              </a:spcBef>
              <a:spcAft>
                <a:spcPts val="0"/>
              </a:spcAft>
              <a:buSzPts val="2800"/>
              <a:buChar char="●"/>
            </a:pPr>
            <a:r>
              <a:rPr lang="en-US" sz="2800" dirty="0"/>
              <a:t>Technical and scientific strengthening.</a:t>
            </a:r>
          </a:p>
          <a:p>
            <a:pPr marL="457200" lvl="0" indent="-406400" algn="l" rtl="0">
              <a:spcBef>
                <a:spcPts val="0"/>
              </a:spcBef>
              <a:spcAft>
                <a:spcPts val="0"/>
              </a:spcAft>
              <a:buSzPts val="2800"/>
              <a:buChar char="●"/>
            </a:pPr>
            <a:r>
              <a:rPr lang="en-US" sz="2800" dirty="0"/>
              <a:t>Greater prestige and institutional influence.</a:t>
            </a:r>
          </a:p>
          <a:p>
            <a:pPr marL="457200" lvl="0" indent="-406400" algn="l" rtl="0">
              <a:spcBef>
                <a:spcPts val="0"/>
              </a:spcBef>
              <a:spcAft>
                <a:spcPts val="0"/>
              </a:spcAft>
              <a:buSzPts val="2800"/>
              <a:buChar char="●"/>
            </a:pPr>
            <a:r>
              <a:rPr lang="en-US" sz="2800" dirty="0"/>
              <a:t>Greater response capacity to extreme events.</a:t>
            </a:r>
          </a:p>
          <a:p>
            <a:pPr marL="457200" lvl="0" indent="-406400" algn="l" rtl="0">
              <a:spcBef>
                <a:spcPts val="0"/>
              </a:spcBef>
              <a:spcAft>
                <a:spcPts val="0"/>
              </a:spcAft>
              <a:buSzPts val="2800"/>
              <a:buChar char="●"/>
            </a:pPr>
            <a:r>
              <a:rPr lang="en-US" sz="2800" dirty="0"/>
              <a:t>Promotes research.</a:t>
            </a: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
          <a:extLst>
            <a:ext uri="{FF2B5EF4-FFF2-40B4-BE49-F238E27FC236}">
              <a16:creationId xmlns:a16="http://schemas.microsoft.com/office/drawing/2014/main" id="{AE3E7E8B-7C1B-8A3F-D9B7-ECCA9F5F6443}"/>
            </a:ext>
          </a:extLst>
        </p:cNvPr>
        <p:cNvGrpSpPr/>
        <p:nvPr/>
      </p:nvGrpSpPr>
      <p:grpSpPr>
        <a:xfrm>
          <a:off x="0" y="0"/>
          <a:ext cx="0" cy="0"/>
          <a:chOff x="0" y="0"/>
          <a:chExt cx="0" cy="0"/>
        </a:xfrm>
      </p:grpSpPr>
      <p:sp>
        <p:nvSpPr>
          <p:cNvPr id="53" name="Google Shape;53;p3">
            <a:extLst>
              <a:ext uri="{FF2B5EF4-FFF2-40B4-BE49-F238E27FC236}">
                <a16:creationId xmlns:a16="http://schemas.microsoft.com/office/drawing/2014/main" id="{558E9852-1BC9-B16A-C0FF-1FEFA3F08FDF}"/>
              </a:ext>
            </a:extLst>
          </p:cNvPr>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85980"/>
              </a:buClr>
              <a:buSzPts val="4400"/>
              <a:buFont typeface="Open Sans"/>
              <a:buNone/>
            </a:pPr>
            <a:r>
              <a:rPr lang="en-US" dirty="0"/>
              <a:t>Instituto Dominicano de </a:t>
            </a:r>
            <a:r>
              <a:rPr lang="en-US" dirty="0" err="1"/>
              <a:t>Meteorologia</a:t>
            </a:r>
            <a:r>
              <a:rPr lang="en-US" dirty="0"/>
              <a:t> INDOMET</a:t>
            </a:r>
            <a:endParaRPr dirty="0"/>
          </a:p>
        </p:txBody>
      </p:sp>
      <p:sp>
        <p:nvSpPr>
          <p:cNvPr id="54" name="Google Shape;54;p3">
            <a:extLst>
              <a:ext uri="{FF2B5EF4-FFF2-40B4-BE49-F238E27FC236}">
                <a16:creationId xmlns:a16="http://schemas.microsoft.com/office/drawing/2014/main" id="{941649F8-3BC5-320D-3491-1D11FA840D22}"/>
              </a:ext>
            </a:extLst>
          </p:cNvPr>
          <p:cNvSpPr txBox="1">
            <a:spLocks noGrp="1"/>
          </p:cNvSpPr>
          <p:nvPr>
            <p:ph type="body" idx="1"/>
          </p:nvPr>
        </p:nvSpPr>
        <p:spPr>
          <a:xfrm>
            <a:off x="609600" y="1800226"/>
            <a:ext cx="10972800" cy="4722494"/>
          </a:xfrm>
          <a:prstGeom prst="rect">
            <a:avLst/>
          </a:prstGeom>
          <a:noFill/>
          <a:ln>
            <a:noFill/>
          </a:ln>
        </p:spPr>
        <p:txBody>
          <a:bodyPr spcFirstLastPara="1" wrap="square" lIns="91425" tIns="45700" rIns="91425" bIns="45700" anchor="t" anchorCtr="0">
            <a:normAutofit/>
          </a:bodyPr>
          <a:lstStyle/>
          <a:p>
            <a:pPr marL="457200" lvl="0" indent="-406400" algn="just" rtl="0">
              <a:spcBef>
                <a:spcPts val="0"/>
              </a:spcBef>
              <a:spcAft>
                <a:spcPts val="0"/>
              </a:spcAft>
              <a:buSzPts val="2800"/>
              <a:buChar char="●"/>
            </a:pPr>
            <a:r>
              <a:rPr lang="es-MX" sz="2400" dirty="0"/>
              <a:t>La meteorología dominicana, inició en el año 1954 con la formación de los primeros observadores y meteorólogos por parte de la OMM. Estableciendo en el año 1955 el Servicio Meteorológico Nacional, para el año 1984 mediante un decreto presidencial se crea la Oficina Nacional de Meteorología y en el año 2024 tras la promulgación de la ley 19-24 pasamos hacer el Instituto Dominicano de Meteorología. Obteniendo los siguientes beneficios:</a:t>
            </a:r>
          </a:p>
          <a:p>
            <a:pPr rtl="0" fontAlgn="base">
              <a:buAutoNum type="arabicPeriod"/>
            </a:pPr>
            <a:r>
              <a:rPr lang="es-MX" sz="1800" b="1" i="0" u="none" strike="noStrike" dirty="0">
                <a:solidFill>
                  <a:srgbClr val="242424"/>
                </a:solidFill>
                <a:effectLst/>
                <a:latin typeface="Roboto" panose="02000000000000000000" pitchFamily="2" charset="0"/>
              </a:rPr>
              <a:t>Mayor autonomía técnica y administrativa.</a:t>
            </a:r>
          </a:p>
          <a:p>
            <a:pPr rtl="0" fontAlgn="base">
              <a:buAutoNum type="arabicPeriod"/>
            </a:pPr>
            <a:r>
              <a:rPr lang="es-MX" sz="1800" b="1" i="0" u="none" strike="noStrike" dirty="0">
                <a:solidFill>
                  <a:srgbClr val="242424"/>
                </a:solidFill>
                <a:effectLst/>
                <a:latin typeface="Roboto" panose="02000000000000000000" pitchFamily="2" charset="0"/>
              </a:rPr>
              <a:t>Mejor acceso a financiamiento nacional e internacional.</a:t>
            </a:r>
          </a:p>
          <a:p>
            <a:pPr rtl="0" fontAlgn="base">
              <a:buAutoNum type="arabicPeriod"/>
            </a:pPr>
            <a:r>
              <a:rPr lang="es-MX" sz="1800" b="1" i="0" u="none" strike="noStrike" dirty="0">
                <a:solidFill>
                  <a:srgbClr val="242424"/>
                </a:solidFill>
                <a:effectLst/>
                <a:latin typeface="Roboto" panose="02000000000000000000" pitchFamily="2" charset="0"/>
              </a:rPr>
              <a:t>Fortalecimiento técnico y científico.</a:t>
            </a:r>
          </a:p>
          <a:p>
            <a:pPr rtl="0" fontAlgn="base">
              <a:buAutoNum type="arabicPeriod"/>
            </a:pPr>
            <a:r>
              <a:rPr lang="es-MX" sz="1800" b="1" i="0" u="none" strike="noStrike" dirty="0">
                <a:solidFill>
                  <a:srgbClr val="242424"/>
                </a:solidFill>
                <a:effectLst/>
                <a:latin typeface="Roboto" panose="02000000000000000000" pitchFamily="2" charset="0"/>
              </a:rPr>
              <a:t>Mayor prestigio y peso institucional.</a:t>
            </a:r>
          </a:p>
          <a:p>
            <a:pPr rtl="0" fontAlgn="base">
              <a:buAutoNum type="arabicPeriod"/>
            </a:pPr>
            <a:r>
              <a:rPr lang="es-MX" sz="1800" b="1" i="0" u="none" strike="noStrike" dirty="0">
                <a:solidFill>
                  <a:srgbClr val="242424"/>
                </a:solidFill>
                <a:effectLst/>
                <a:latin typeface="Roboto" panose="02000000000000000000" pitchFamily="2" charset="0"/>
              </a:rPr>
              <a:t>Mayor capacidad de respuesta ante fenómenos extremos.</a:t>
            </a:r>
          </a:p>
          <a:p>
            <a:pPr rtl="0" fontAlgn="base">
              <a:buAutoNum type="arabicPeriod"/>
            </a:pPr>
            <a:r>
              <a:rPr lang="es-MX" sz="1800" b="1" i="0" u="none" strike="noStrike" dirty="0">
                <a:solidFill>
                  <a:srgbClr val="242424"/>
                </a:solidFill>
                <a:effectLst/>
                <a:latin typeface="Roboto" panose="02000000000000000000" pitchFamily="2" charset="0"/>
              </a:rPr>
              <a:t>Promueve la Investigación.</a:t>
            </a:r>
            <a:endParaRPr lang="es-MX" sz="2400" dirty="0"/>
          </a:p>
          <a:p>
            <a:pPr lvl="1" indent="-406400">
              <a:spcBef>
                <a:spcPts val="0"/>
              </a:spcBef>
              <a:buSzPts val="2800"/>
              <a:buChar char="●"/>
            </a:pPr>
            <a:endParaRPr lang="es-MX" dirty="0"/>
          </a:p>
          <a:p>
            <a:pPr marL="50800" lvl="0" indent="0" algn="l" rtl="0">
              <a:spcBef>
                <a:spcPts val="0"/>
              </a:spcBef>
              <a:spcAft>
                <a:spcPts val="0"/>
              </a:spcAft>
              <a:buSzPts val="2800"/>
              <a:buNone/>
            </a:pPr>
            <a:endParaRPr sz="2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extLst>
      <p:ext uri="{BB962C8B-B14F-4D97-AF65-F5344CB8AC3E}">
        <p14:creationId xmlns:p14="http://schemas.microsoft.com/office/powerpoint/2010/main" val="1142025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346696099c2_0_6"/>
          <p:cNvSpPr txBox="1">
            <a:spLocks noGrp="1"/>
          </p:cNvSpPr>
          <p:nvPr>
            <p:ph type="body" idx="1"/>
          </p:nvPr>
        </p:nvSpPr>
        <p:spPr>
          <a:xfrm>
            <a:off x="609600" y="461554"/>
            <a:ext cx="10972800" cy="5864772"/>
          </a:xfrm>
          <a:prstGeom prst="rect">
            <a:avLst/>
          </a:prstGeom>
          <a:noFill/>
          <a:ln>
            <a:noFill/>
          </a:ln>
        </p:spPr>
        <p:txBody>
          <a:bodyPr spcFirstLastPara="1" wrap="square" lIns="91425" tIns="45700" rIns="91425" bIns="45700" anchor="t" anchorCtr="0">
            <a:normAutofit fontScale="92500"/>
          </a:bodyPr>
          <a:lstStyle/>
          <a:p>
            <a:pPr marL="457200" lvl="0" indent="-406400" algn="just" rtl="0">
              <a:spcBef>
                <a:spcPts val="0"/>
              </a:spcBef>
              <a:spcAft>
                <a:spcPts val="0"/>
              </a:spcAft>
              <a:buSzPts val="2800"/>
              <a:buChar char="●"/>
            </a:pPr>
            <a:r>
              <a:rPr lang="en-US" sz="2800" dirty="0"/>
              <a:t>We currently do not have GBON. We are in the process of updating four Automatic Meteorological Stations, which will be incorporated into GBON to ensure compliance with data quality and time transmissions.</a:t>
            </a:r>
          </a:p>
          <a:p>
            <a:pPr marL="457200" lvl="0" indent="-406400" algn="just" rtl="0">
              <a:spcBef>
                <a:spcPts val="0"/>
              </a:spcBef>
              <a:spcAft>
                <a:spcPts val="0"/>
              </a:spcAft>
              <a:buSzPts val="2800"/>
              <a:buChar char="●"/>
            </a:pPr>
            <a:r>
              <a:rPr lang="en-US" sz="2800" dirty="0"/>
              <a:t>The SOFF implementation document is ready and awaiting approval. It is located at the WMO SOFF Mechanism Office, following the diagnosis and preparation of the AEMET and the National Contribution Plan, supported by the World Food Program.</a:t>
            </a:r>
          </a:p>
          <a:p>
            <a:pPr marL="457200" lvl="0" indent="-406400" algn="just" rtl="0">
              <a:spcBef>
                <a:spcPts val="0"/>
              </a:spcBef>
              <a:spcAft>
                <a:spcPts val="0"/>
              </a:spcAft>
              <a:buSzPts val="2800"/>
              <a:buChar char="●"/>
            </a:pPr>
            <a:r>
              <a:rPr lang="en-US" sz="2800" dirty="0"/>
              <a:t>The project "Generation and Management of Hydrometeorological Data and Climate Change Scenarios in the Dominican Republic" will be carried out through a loan from the IDB. In addition, the project will strengthen Early Warning Systems, with the implementation of rainfall thresholds and the monitoring of meteorological droughts with their thresholds, through CREWS.</a:t>
            </a:r>
            <a:endParaRPr sz="2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57725CD4-F3A9-1DBE-75E2-47E6BB5FEDEB}"/>
            </a:ext>
          </a:extLst>
        </p:cNvPr>
        <p:cNvGrpSpPr/>
        <p:nvPr/>
      </p:nvGrpSpPr>
      <p:grpSpPr>
        <a:xfrm>
          <a:off x="0" y="0"/>
          <a:ext cx="0" cy="0"/>
          <a:chOff x="0" y="0"/>
          <a:chExt cx="0" cy="0"/>
        </a:xfrm>
      </p:grpSpPr>
      <p:sp>
        <p:nvSpPr>
          <p:cNvPr id="59" name="Google Shape;59;g346696099c2_0_6">
            <a:extLst>
              <a:ext uri="{FF2B5EF4-FFF2-40B4-BE49-F238E27FC236}">
                <a16:creationId xmlns:a16="http://schemas.microsoft.com/office/drawing/2014/main" id="{01DC200E-005B-747B-AC24-E0DC391FA286}"/>
              </a:ext>
            </a:extLst>
          </p:cNvPr>
          <p:cNvSpPr txBox="1">
            <a:spLocks noGrp="1"/>
          </p:cNvSpPr>
          <p:nvPr>
            <p:ph type="body" idx="1"/>
          </p:nvPr>
        </p:nvSpPr>
        <p:spPr>
          <a:xfrm>
            <a:off x="609600" y="457200"/>
            <a:ext cx="10972800" cy="5869126"/>
          </a:xfrm>
          <a:prstGeom prst="rect">
            <a:avLst/>
          </a:prstGeom>
          <a:noFill/>
          <a:ln>
            <a:noFill/>
          </a:ln>
        </p:spPr>
        <p:txBody>
          <a:bodyPr spcFirstLastPara="1" wrap="square" lIns="91425" tIns="45700" rIns="91425" bIns="45700" anchor="t" anchorCtr="0">
            <a:normAutofit fontScale="92500" lnSpcReduction="10000"/>
          </a:bodyPr>
          <a:lstStyle/>
          <a:p>
            <a:pPr indent="-406400" algn="just">
              <a:spcBef>
                <a:spcPts val="0"/>
              </a:spcBef>
              <a:buSzPts val="2800"/>
              <a:buFont typeface="Arial"/>
              <a:buChar char="●"/>
            </a:pPr>
            <a:r>
              <a:rPr lang="es-MX" sz="2800" i="0" u="none" strike="noStrike" dirty="0">
                <a:solidFill>
                  <a:srgbClr val="242424"/>
                </a:solidFill>
                <a:effectLst/>
                <a:latin typeface="Roboto" panose="02000000000000000000" pitchFamily="2" charset="0"/>
              </a:rPr>
              <a:t>En la actualidad no contamos con GBON, estamos en la socialización para la actualización de cuatro Estaciones Meteorológicas Automáticas las cuales se estarán incorporando al GBON para garantizar el cumplimiento de calidad del dato y transmisiones horaria. </a:t>
            </a:r>
            <a:endParaRPr lang="es-DO" sz="1200" dirty="0"/>
          </a:p>
          <a:p>
            <a:pPr marL="457200" lvl="0" indent="-406400" algn="just" rtl="0">
              <a:spcBef>
                <a:spcPts val="0"/>
              </a:spcBef>
              <a:spcAft>
                <a:spcPts val="0"/>
              </a:spcAft>
              <a:buSzPts val="2800"/>
              <a:buChar char="●"/>
            </a:pPr>
            <a:r>
              <a:rPr lang="es-MX" sz="2800" i="0" u="none" strike="noStrike" dirty="0">
                <a:solidFill>
                  <a:srgbClr val="242424"/>
                </a:solidFill>
                <a:effectLst/>
                <a:latin typeface="Roboto" panose="02000000000000000000" pitchFamily="2" charset="0"/>
              </a:rPr>
              <a:t>El documento para la implementación SOFF está listo, esperando la aprobación, se encuentra en la Oficina de Mecanismo SOFF de la OMM, luego del diagnóstico y preparación de AEMET y el Plan Nacional de Contribución, apoyado por el Programa Mundial de Alimentos.</a:t>
            </a:r>
          </a:p>
          <a:p>
            <a:pPr marL="457200" lvl="0" indent="-406400" algn="just" rtl="0">
              <a:spcBef>
                <a:spcPts val="0"/>
              </a:spcBef>
              <a:spcAft>
                <a:spcPts val="0"/>
              </a:spcAft>
              <a:buSzPts val="2800"/>
              <a:buChar char="●"/>
            </a:pPr>
            <a:r>
              <a:rPr lang="es-MX" sz="2800" b="0" i="0" u="none" strike="noStrike" dirty="0">
                <a:solidFill>
                  <a:srgbClr val="242424"/>
                </a:solidFill>
                <a:effectLst/>
                <a:latin typeface="Roboto" panose="02000000000000000000" pitchFamily="2" charset="0"/>
              </a:rPr>
              <a:t>El Proyecto “Generación y gestión de datos hidrometeorológicos y escenarios de cambio climático República Dominicana”. El cual se realizará mediante un préstamo al BID. Además, del  </a:t>
            </a:r>
            <a:r>
              <a:rPr lang="es-MX" sz="2800" i="0" u="none" strike="noStrike" dirty="0">
                <a:solidFill>
                  <a:srgbClr val="242424"/>
                </a:solidFill>
                <a:effectLst/>
                <a:latin typeface="Roboto" panose="02000000000000000000" pitchFamily="2" charset="0"/>
              </a:rPr>
              <a:t>Fortalecimiento a los Sistemas de Alerta </a:t>
            </a:r>
            <a:r>
              <a:rPr lang="es-MX" sz="2800" dirty="0">
                <a:solidFill>
                  <a:srgbClr val="242424"/>
                </a:solidFill>
                <a:latin typeface="Roboto" panose="02000000000000000000" pitchFamily="2" charset="0"/>
              </a:rPr>
              <a:t>T</a:t>
            </a:r>
            <a:r>
              <a:rPr lang="es-MX" sz="2800" i="0" u="none" strike="noStrike" dirty="0">
                <a:solidFill>
                  <a:srgbClr val="242424"/>
                </a:solidFill>
                <a:effectLst/>
                <a:latin typeface="Roboto" panose="02000000000000000000" pitchFamily="2" charset="0"/>
              </a:rPr>
              <a:t>emprana, con la realización de los umbrales </a:t>
            </a:r>
            <a:r>
              <a:rPr lang="es-MX" sz="2800" dirty="0">
                <a:solidFill>
                  <a:srgbClr val="242424"/>
                </a:solidFill>
                <a:latin typeface="Roboto" panose="02000000000000000000" pitchFamily="2" charset="0"/>
              </a:rPr>
              <a:t>pluviométricos y el </a:t>
            </a:r>
            <a:r>
              <a:rPr lang="es-MX" sz="2800" i="0" u="none" strike="noStrike" dirty="0">
                <a:solidFill>
                  <a:srgbClr val="242424"/>
                </a:solidFill>
                <a:effectLst/>
                <a:latin typeface="Roboto" panose="02000000000000000000" pitchFamily="2" charset="0"/>
              </a:rPr>
              <a:t>monitoreo de la sequía meteorológica con sus umbrales. Mediante CREWS. </a:t>
            </a:r>
            <a:endParaRPr sz="2800" dirty="0"/>
          </a:p>
        </p:txBody>
      </p:sp>
      <p:sp>
        <p:nvSpPr>
          <p:cNvPr id="3" name="CuadroTexto 2">
            <a:extLst>
              <a:ext uri="{FF2B5EF4-FFF2-40B4-BE49-F238E27FC236}">
                <a16:creationId xmlns:a16="http://schemas.microsoft.com/office/drawing/2014/main" id="{52067D26-5437-A8BB-CCA8-89E1CD328470}"/>
              </a:ext>
            </a:extLst>
          </p:cNvPr>
          <p:cNvSpPr txBox="1"/>
          <p:nvPr/>
        </p:nvSpPr>
        <p:spPr>
          <a:xfrm>
            <a:off x="3047281" y="3117376"/>
            <a:ext cx="6094562" cy="307777"/>
          </a:xfrm>
          <a:prstGeom prst="rect">
            <a:avLst/>
          </a:prstGeom>
          <a:noFill/>
        </p:spPr>
        <p:txBody>
          <a:bodyPr wrap="square">
            <a:spAutoFit/>
          </a:bodyPr>
          <a:lstStyle/>
          <a:p>
            <a:endParaRPr lang="es-DO" dirty="0"/>
          </a:p>
        </p:txBody>
      </p:sp>
    </p:spTree>
    <p:extLst>
      <p:ext uri="{BB962C8B-B14F-4D97-AF65-F5344CB8AC3E}">
        <p14:creationId xmlns:p14="http://schemas.microsoft.com/office/powerpoint/2010/main" val="69592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a:solidFill>
                  <a:srgbClr val="112A42"/>
                </a:solidFill>
                <a:latin typeface="Open Sans"/>
                <a:ea typeface="Open Sans"/>
                <a:cs typeface="Open Sans"/>
                <a:sym typeface="Open Sans"/>
              </a:rPr>
              <a:t>Closing the Basic Weather and Climate </a:t>
            </a:r>
            <a:br>
              <a:rPr lang="en-US" sz="3200" b="1" i="0" u="none" strike="noStrike" cap="none">
                <a:solidFill>
                  <a:srgbClr val="112A42"/>
                </a:solidFill>
                <a:latin typeface="Open Sans"/>
                <a:ea typeface="Open Sans"/>
                <a:cs typeface="Open Sans"/>
                <a:sym typeface="Open Sans"/>
              </a:rPr>
            </a:br>
            <a:r>
              <a:rPr lang="en-US" sz="3200" b="1" i="0" u="none" strike="noStrike" cap="none">
                <a:solidFill>
                  <a:srgbClr val="112A42"/>
                </a:solidFill>
                <a:latin typeface="Open Sans"/>
                <a:ea typeface="Open Sans"/>
                <a:cs typeface="Open Sans"/>
                <a:sym typeface="Open Sans"/>
              </a:rPr>
              <a:t>Data Gaps in </a:t>
            </a:r>
            <a:r>
              <a:rPr lang="en-US" sz="3200">
                <a:solidFill>
                  <a:srgbClr val="112A42"/>
                </a:solidFill>
              </a:rPr>
              <a:t>the Caribbean: </a:t>
            </a:r>
            <a:r>
              <a:rPr lang="en-US" sz="3200" b="0">
                <a:solidFill>
                  <a:srgbClr val="1C3453"/>
                </a:solidFill>
              </a:rPr>
              <a:t>SOFF regional implementation and creating synergies</a:t>
            </a:r>
            <a:br>
              <a:rPr lang="en-US" sz="3200" b="1" i="0" u="none" strike="noStrike" cap="none">
                <a:solidFill>
                  <a:srgbClr val="112A42"/>
                </a:solidFill>
                <a:latin typeface="Open Sans"/>
                <a:ea typeface="Open Sans"/>
                <a:cs typeface="Open Sans"/>
                <a:sym typeface="Open Sans"/>
              </a:rPr>
            </a:br>
            <a:br>
              <a:rPr lang="en-US" sz="3200" b="1" i="0" u="none" strike="noStrike" cap="none">
                <a:solidFill>
                  <a:srgbClr val="112A42"/>
                </a:solidFill>
                <a:latin typeface="Open Sans"/>
                <a:ea typeface="Open Sans"/>
                <a:cs typeface="Open Sans"/>
                <a:sym typeface="Open Sans"/>
              </a:rPr>
            </a:br>
            <a:r>
              <a:rPr lang="en-US" sz="3600" b="1" i="0" u="none" strike="noStrike" cap="none">
                <a:solidFill>
                  <a:schemeClr val="lt1"/>
                </a:solidFill>
                <a:latin typeface="Open Sans"/>
                <a:ea typeface="Open Sans"/>
                <a:cs typeface="Open Sans"/>
                <a:sym typeface="Open Sans"/>
              </a:rPr>
              <a:t>Grenada update.</a:t>
            </a:r>
            <a:endParaRPr sz="3200" b="1" i="0" u="none" strike="noStrike" cap="none">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85980"/>
              </a:buClr>
              <a:buSzPts val="4400"/>
              <a:buFont typeface="Open Sans"/>
              <a:buNone/>
            </a:pPr>
            <a:r>
              <a:rPr lang="en-US"/>
              <a:t>Grenada Meteorological Service</a:t>
            </a:r>
            <a:endParaRPr/>
          </a:p>
        </p:txBody>
      </p:sp>
      <p:sp>
        <p:nvSpPr>
          <p:cNvPr id="54" name="Google Shape;54;p3"/>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sz="2800"/>
              <a:t>GMS was established in 1984 and is managed by the Grenada Airports Authority </a:t>
            </a:r>
          </a:p>
          <a:p>
            <a:pPr lvl="2" indent="-406400">
              <a:spcBef>
                <a:spcPts val="0"/>
              </a:spcBef>
              <a:buSzPts val="2800"/>
              <a:buChar char="●"/>
            </a:pPr>
            <a:r>
              <a:rPr lang="en-US" sz="2000"/>
              <a:t>19 members of staff.</a:t>
            </a:r>
          </a:p>
          <a:p>
            <a:pPr lvl="2" indent="-406400">
              <a:spcBef>
                <a:spcPts val="0"/>
              </a:spcBef>
              <a:buSzPts val="2800"/>
              <a:buChar char="●"/>
            </a:pPr>
            <a:r>
              <a:rPr lang="en-US" sz="2000"/>
              <a:t>GMS has a fully functional Entry, Mid and Senior level personnel.</a:t>
            </a:r>
          </a:p>
          <a:p>
            <a:pPr lvl="2" indent="-406400">
              <a:spcBef>
                <a:spcPts val="0"/>
              </a:spcBef>
              <a:buSzPts val="2800"/>
              <a:buChar char="●"/>
            </a:pPr>
            <a:r>
              <a:rPr lang="en-US" sz="2000"/>
              <a:t>We are a full forecast center, </a:t>
            </a:r>
          </a:p>
          <a:p>
            <a:pPr lvl="2" indent="-406400">
              <a:spcBef>
                <a:spcPts val="0"/>
              </a:spcBef>
              <a:buSzPts val="2800"/>
              <a:buChar char="●"/>
            </a:pPr>
            <a:r>
              <a:rPr lang="en-US" sz="2000"/>
              <a:t>Not a member of WMO, as a result, Trinidad and Tobago Met. Services has the responsibility in the event of Tropical Cyclone activities. (Cabinet submission has been made for WMO membership).</a:t>
            </a:r>
          </a:p>
          <a:p>
            <a:pPr marL="50800" lvl="0" indent="0" algn="l" rtl="0">
              <a:spcBef>
                <a:spcPts val="0"/>
              </a:spcBef>
              <a:spcAft>
                <a:spcPts val="0"/>
              </a:spcAft>
              <a:buSzPts val="2800"/>
              <a:buNone/>
            </a:pPr>
            <a:endParaRPr lang="en-US"/>
          </a:p>
          <a:p>
            <a:pPr indent="-406400">
              <a:spcBef>
                <a:spcPts val="0"/>
              </a:spcBef>
              <a:buSzPts val="2800"/>
              <a:buChar char="●"/>
            </a:pPr>
            <a:endParaRPr/>
          </a:p>
          <a:p>
            <a:pPr marL="0" lvl="0" indent="0" algn="l" rtl="0">
              <a:spcBef>
                <a:spcPts val="0"/>
              </a:spcBef>
              <a:spcAft>
                <a:spcPts val="0"/>
              </a:spcAft>
              <a:buNone/>
            </a:pPr>
            <a:endParaRPr sz="2800"/>
          </a:p>
          <a:p>
            <a:pPr marL="0" lvl="0" indent="0" algn="l" rtl="0">
              <a:spcBef>
                <a:spcPts val="0"/>
              </a:spcBef>
              <a:spcAft>
                <a:spcPts val="0"/>
              </a:spcAft>
              <a:buNone/>
            </a:pPr>
            <a:endParaRPr sz="2800">
              <a:highlight>
                <a:schemeClr val="accent4"/>
              </a:highlight>
            </a:endParaRPr>
          </a:p>
          <a:p>
            <a:pPr marL="457200" lvl="0" indent="0" algn="l" rtl="0">
              <a:spcBef>
                <a:spcPts val="0"/>
              </a:spcBef>
              <a:spcAft>
                <a:spcPts val="0"/>
              </a:spcAft>
              <a:buNone/>
            </a:pPr>
            <a:endParaRPr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CA1355-74B0-7822-F3E0-FA68CD9A9900}"/>
              </a:ext>
            </a:extLst>
          </p:cNvPr>
          <p:cNvGrpSpPr/>
          <p:nvPr/>
        </p:nvGrpSpPr>
        <p:grpSpPr>
          <a:xfrm>
            <a:off x="6023044" y="2123795"/>
            <a:ext cx="4182401" cy="4380624"/>
            <a:chOff x="2166791" y="2435949"/>
            <a:chExt cx="3969122" cy="4214915"/>
          </a:xfrm>
        </p:grpSpPr>
        <p:pic>
          <p:nvPicPr>
            <p:cNvPr id="4" name="Picture 3">
              <a:extLst>
                <a:ext uri="{FF2B5EF4-FFF2-40B4-BE49-F238E27FC236}">
                  <a16:creationId xmlns:a16="http://schemas.microsoft.com/office/drawing/2014/main" id="{7BC1BE3C-E03A-08B8-C1ED-D05BE89604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6791" y="2450256"/>
              <a:ext cx="3889344" cy="4200608"/>
            </a:xfrm>
            <a:prstGeom prst="rect">
              <a:avLst/>
            </a:prstGeom>
          </p:spPr>
        </p:pic>
        <p:sp>
          <p:nvSpPr>
            <p:cNvPr id="6" name="TextBox 5">
              <a:extLst>
                <a:ext uri="{FF2B5EF4-FFF2-40B4-BE49-F238E27FC236}">
                  <a16:creationId xmlns:a16="http://schemas.microsoft.com/office/drawing/2014/main" id="{848F66CE-CF8A-33C6-03D3-D0283017CFA9}"/>
                </a:ext>
              </a:extLst>
            </p:cNvPr>
            <p:cNvSpPr txBox="1"/>
            <p:nvPr/>
          </p:nvSpPr>
          <p:spPr>
            <a:xfrm>
              <a:off x="4941421" y="2435949"/>
              <a:ext cx="1194492" cy="222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glow rad="139700">
                      <a:srgbClr val="D0D0D8"/>
                    </a:glow>
                  </a:effectLst>
                  <a:uLnTx/>
                  <a:uFillTx/>
                  <a:latin typeface="Cambria" panose="02040503050406030204" pitchFamily="18" charset="0"/>
                  <a:ea typeface="+mn-ea"/>
                  <a:cs typeface="Angsana New" panose="02020603050405020304" pitchFamily="18" charset="-34"/>
                </a:rPr>
                <a:t>PETITE MARTINIQUE</a:t>
              </a:r>
            </a:p>
          </p:txBody>
        </p:sp>
      </p:grpSp>
      <p:sp>
        <p:nvSpPr>
          <p:cNvPr id="25" name="Title 24">
            <a:extLst>
              <a:ext uri="{FF2B5EF4-FFF2-40B4-BE49-F238E27FC236}">
                <a16:creationId xmlns:a16="http://schemas.microsoft.com/office/drawing/2014/main" id="{D6DDAFCE-C63A-6C97-561A-A2E5A34EB4D8}"/>
              </a:ext>
            </a:extLst>
          </p:cNvPr>
          <p:cNvSpPr>
            <a:spLocks noGrp="1"/>
          </p:cNvSpPr>
          <p:nvPr>
            <p:ph type="title"/>
          </p:nvPr>
        </p:nvSpPr>
        <p:spPr>
          <a:xfrm>
            <a:off x="889000" y="366484"/>
            <a:ext cx="10515600" cy="1325563"/>
          </a:xfrm>
        </p:spPr>
        <p:txBody>
          <a:bodyPr/>
          <a:lstStyle/>
          <a:p>
            <a:r>
              <a:rPr lang="en-US" b="1" u="sng"/>
              <a:t>Grenada</a:t>
            </a:r>
          </a:p>
        </p:txBody>
      </p:sp>
      <p:sp>
        <p:nvSpPr>
          <p:cNvPr id="10" name="Slide Number Placeholder 9">
            <a:extLst>
              <a:ext uri="{FF2B5EF4-FFF2-40B4-BE49-F238E27FC236}">
                <a16:creationId xmlns:a16="http://schemas.microsoft.com/office/drawing/2014/main" id="{4FE4CF0E-C329-E639-8BF4-5E9BD2C6D7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7F1D8-8FE5-DA47-B25D-CC6288BCC68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Content Placeholder 10" descr="A map of the world&#10;&#10;Description automatically generated">
            <a:extLst>
              <a:ext uri="{FF2B5EF4-FFF2-40B4-BE49-F238E27FC236}">
                <a16:creationId xmlns:a16="http://schemas.microsoft.com/office/drawing/2014/main" id="{B1C5E34E-E7C1-2BBA-FFAF-5AFB02786FAD}"/>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0" y="738188"/>
            <a:ext cx="3522663" cy="1743075"/>
          </a:xfrm>
        </p:spPr>
      </p:pic>
      <p:sp>
        <p:nvSpPr>
          <p:cNvPr id="3" name="Text Placeholder 2">
            <a:extLst>
              <a:ext uri="{FF2B5EF4-FFF2-40B4-BE49-F238E27FC236}">
                <a16:creationId xmlns:a16="http://schemas.microsoft.com/office/drawing/2014/main" id="{6A076699-41F1-D8C5-4A6E-4797EAAEDC61}"/>
              </a:ext>
            </a:extLst>
          </p:cNvPr>
          <p:cNvSpPr>
            <a:spLocks noGrp="1"/>
          </p:cNvSpPr>
          <p:nvPr>
            <p:ph type="body" idx="4294967295"/>
          </p:nvPr>
        </p:nvSpPr>
        <p:spPr>
          <a:xfrm>
            <a:off x="0" y="889000"/>
            <a:ext cx="2211388" cy="609600"/>
          </a:xfrm>
        </p:spPr>
        <p:txBody>
          <a:bodyPr>
            <a:noAutofit/>
          </a:bodyPr>
          <a:lstStyle/>
          <a:p>
            <a:pPr marL="0" indent="0">
              <a:buNone/>
            </a:pPr>
            <a:r>
              <a:rPr lang="en-US" sz="1600" b="0"/>
              <a:t>Location relative to North &amp; South America</a:t>
            </a:r>
          </a:p>
        </p:txBody>
      </p:sp>
      <p:sp>
        <p:nvSpPr>
          <p:cNvPr id="22" name="TextBox 21">
            <a:extLst>
              <a:ext uri="{FF2B5EF4-FFF2-40B4-BE49-F238E27FC236}">
                <a16:creationId xmlns:a16="http://schemas.microsoft.com/office/drawing/2014/main" id="{5C5123AC-32F4-6B3A-802A-ABA8BE0FFF4C}"/>
              </a:ext>
            </a:extLst>
          </p:cNvPr>
          <p:cNvSpPr txBox="1"/>
          <p:nvPr/>
        </p:nvSpPr>
        <p:spPr>
          <a:xfrm>
            <a:off x="3699946" y="623921"/>
            <a:ext cx="650660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Grenada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Population: 112,000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Size:  133 sq. miles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Location: 12.1N 61.7W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Islands: Grenada (largest), Carriacou and Petite Martinique </a:t>
            </a:r>
          </a:p>
        </p:txBody>
      </p:sp>
      <p:pic>
        <p:nvPicPr>
          <p:cNvPr id="24" name="Picture 23" descr="A flag with a red circle and yellow stars&#10;&#10;Description automatically generated">
            <a:extLst>
              <a:ext uri="{FF2B5EF4-FFF2-40B4-BE49-F238E27FC236}">
                <a16:creationId xmlns:a16="http://schemas.microsoft.com/office/drawing/2014/main" id="{92165774-B360-B44B-03DD-266D3BF95A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04993" y="3524630"/>
            <a:ext cx="856497" cy="427178"/>
          </a:xfrm>
          <a:prstGeom prst="rect">
            <a:avLst/>
          </a:prstGeom>
        </p:spPr>
      </p:pic>
      <p:sp>
        <p:nvSpPr>
          <p:cNvPr id="12" name="TextBox 11">
            <a:extLst>
              <a:ext uri="{FF2B5EF4-FFF2-40B4-BE49-F238E27FC236}">
                <a16:creationId xmlns:a16="http://schemas.microsoft.com/office/drawing/2014/main" id="{F24C1945-D248-15D9-A49F-ED5B3D8FBFA4}"/>
              </a:ext>
            </a:extLst>
          </p:cNvPr>
          <p:cNvSpPr txBox="1"/>
          <p:nvPr/>
        </p:nvSpPr>
        <p:spPr>
          <a:xfrm>
            <a:off x="33786" y="2481665"/>
            <a:ext cx="7689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prstClr val="black"/>
                </a:solidFill>
                <a:effectLst/>
                <a:uLnTx/>
                <a:uFillTx/>
                <a:latin typeface="Calibri" panose="020F0502020204030204"/>
                <a:ea typeface="+mn-ea"/>
                <a:cs typeface="+mn-cs"/>
              </a:rPr>
              <a:t>Figure 1</a:t>
            </a:r>
          </a:p>
        </p:txBody>
      </p:sp>
      <p:sp>
        <p:nvSpPr>
          <p:cNvPr id="13" name="TextBox 12">
            <a:extLst>
              <a:ext uri="{FF2B5EF4-FFF2-40B4-BE49-F238E27FC236}">
                <a16:creationId xmlns:a16="http://schemas.microsoft.com/office/drawing/2014/main" id="{F7C2CA8A-E152-8611-2F35-44DD22C816B9}"/>
              </a:ext>
            </a:extLst>
          </p:cNvPr>
          <p:cNvSpPr txBox="1"/>
          <p:nvPr/>
        </p:nvSpPr>
        <p:spPr>
          <a:xfrm>
            <a:off x="5638547" y="6490849"/>
            <a:ext cx="7689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prstClr val="black"/>
                </a:solidFill>
                <a:effectLst/>
                <a:uLnTx/>
                <a:uFillTx/>
                <a:latin typeface="Calibri" panose="020F0502020204030204"/>
                <a:ea typeface="+mn-ea"/>
                <a:cs typeface="+mn-cs"/>
              </a:rPr>
              <a:t>Figure 2</a:t>
            </a:r>
          </a:p>
        </p:txBody>
      </p:sp>
    </p:spTree>
    <p:extLst>
      <p:ext uri="{BB962C8B-B14F-4D97-AF65-F5344CB8AC3E}">
        <p14:creationId xmlns:p14="http://schemas.microsoft.com/office/powerpoint/2010/main" val="1260087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346696099c2_0_6"/>
          <p:cNvSpPr txBox="1">
            <a:spLocks noGrp="1"/>
          </p:cNvSpPr>
          <p:nvPr>
            <p:ph type="body" idx="1"/>
          </p:nvPr>
        </p:nvSpPr>
        <p:spPr>
          <a:xfrm>
            <a:off x="609600" y="771526"/>
            <a:ext cx="10972800" cy="4526100"/>
          </a:xfrm>
          <a:prstGeom prst="rect">
            <a:avLst/>
          </a:prstGeom>
          <a:noFill/>
          <a:ln>
            <a:noFill/>
          </a:ln>
        </p:spPr>
        <p:txBody>
          <a:bodyPr spcFirstLastPara="1" wrap="square" lIns="91425" tIns="45700" rIns="91425" bIns="45700" anchor="t" anchorCtr="0">
            <a:normAutofit lnSpcReduction="10000"/>
          </a:bodyPr>
          <a:lstStyle/>
          <a:p>
            <a:pPr marL="457200" marR="0" lvl="0"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400" b="0" i="0" u="none" strike="noStrike" kern="0" cap="none" spc="0" normalizeH="0" baseline="0" noProof="0">
                <a:ln>
                  <a:noFill/>
                </a:ln>
                <a:solidFill>
                  <a:srgbClr val="000000"/>
                </a:solidFill>
                <a:effectLst/>
                <a:uLnTx/>
                <a:uFillTx/>
                <a:latin typeface="Open Sans"/>
                <a:ea typeface="Open Sans"/>
                <a:cs typeface="Open Sans"/>
                <a:sym typeface="Open Sans"/>
              </a:rPr>
              <a:t>Status of country in meeting GBON requirements. </a:t>
            </a:r>
          </a:p>
          <a:p>
            <a:pPr marL="914400" marR="0" lvl="1"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000" b="0" i="0" u="none" strike="noStrike" kern="0" cap="none" spc="0" normalizeH="0" baseline="0" noProof="0">
                <a:ln>
                  <a:noFill/>
                </a:ln>
                <a:solidFill>
                  <a:srgbClr val="000000"/>
                </a:solidFill>
                <a:effectLst/>
                <a:uLnTx/>
                <a:uFillTx/>
                <a:latin typeface="Open Sans"/>
                <a:ea typeface="Open Sans"/>
                <a:cs typeface="Open Sans"/>
                <a:sym typeface="Open Sans"/>
              </a:rPr>
              <a:t>GBON network is functional. Operated under WIS 2.0 </a:t>
            </a:r>
          </a:p>
          <a:p>
            <a:pPr marL="914400" marR="0" lvl="1"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lang="en-US" sz="2000">
                <a:solidFill>
                  <a:srgbClr val="000000"/>
                </a:solidFill>
              </a:rPr>
              <a:t>Currently has 3 stations function under the project ( Point Saline, Carriacou  &amp;  Marli) </a:t>
            </a:r>
            <a:endParaRPr kumimoji="0" lang="en-US" sz="20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400" b="0" i="0" u="none" strike="noStrike" kern="0" cap="none" spc="0" normalizeH="0" baseline="0" noProof="0">
                <a:ln>
                  <a:noFill/>
                </a:ln>
                <a:solidFill>
                  <a:srgbClr val="000000"/>
                </a:solidFill>
                <a:effectLst/>
                <a:uLnTx/>
                <a:uFillTx/>
                <a:latin typeface="Open Sans"/>
                <a:ea typeface="Open Sans"/>
                <a:cs typeface="Open Sans"/>
                <a:sym typeface="Open Sans"/>
              </a:rPr>
              <a:t>SOFF Implementation update &amp; lessons learned</a:t>
            </a:r>
            <a:r>
              <a:rPr kumimoji="0" lang="en-US" sz="2700" b="0" i="0" u="none" strike="noStrike" kern="0" cap="none" spc="0" normalizeH="0" baseline="0" noProof="0">
                <a:ln>
                  <a:noFill/>
                </a:ln>
                <a:solidFill>
                  <a:srgbClr val="000000"/>
                </a:solidFill>
                <a:effectLst/>
                <a:uLnTx/>
                <a:uFillTx/>
                <a:latin typeface="Open Sans"/>
                <a:ea typeface="Open Sans"/>
                <a:cs typeface="Open Sans"/>
                <a:sym typeface="Open Sans"/>
              </a:rPr>
              <a:t>.</a:t>
            </a:r>
          </a:p>
          <a:p>
            <a:pPr marL="914400" marR="0" lvl="1"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400" b="0" i="0" u="none" strike="noStrike" kern="0" cap="none" spc="0" normalizeH="0" baseline="0" noProof="0">
                <a:ln>
                  <a:noFill/>
                </a:ln>
                <a:solidFill>
                  <a:srgbClr val="000000"/>
                </a:solidFill>
                <a:effectLst/>
                <a:uLnTx/>
                <a:uFillTx/>
                <a:latin typeface="Open Sans"/>
                <a:ea typeface="Open Sans"/>
                <a:cs typeface="Open Sans"/>
                <a:sym typeface="Open Sans"/>
              </a:rPr>
              <a:t>Dr. Fernando Belda-</a:t>
            </a:r>
            <a:r>
              <a:rPr kumimoji="0" lang="en-US" sz="2400" b="0" i="0" u="none" strike="noStrike" kern="0" cap="none" spc="0" normalizeH="0" baseline="0" noProof="0" err="1">
                <a:ln>
                  <a:noFill/>
                </a:ln>
                <a:solidFill>
                  <a:srgbClr val="000000"/>
                </a:solidFill>
                <a:effectLst/>
                <a:uLnTx/>
                <a:uFillTx/>
                <a:latin typeface="Open Sans"/>
                <a:ea typeface="Open Sans"/>
                <a:cs typeface="Open Sans"/>
                <a:sym typeface="Open Sans"/>
              </a:rPr>
              <a:t>Esplugues</a:t>
            </a:r>
            <a:r>
              <a:rPr kumimoji="0" lang="en-US" sz="2400" b="0" i="0" u="none" strike="noStrike" kern="0" cap="none" spc="0" normalizeH="0" baseline="0" noProof="0">
                <a:ln>
                  <a:noFill/>
                </a:ln>
                <a:solidFill>
                  <a:srgbClr val="000000"/>
                </a:solidFill>
                <a:effectLst/>
                <a:uLnTx/>
                <a:uFillTx/>
                <a:latin typeface="Open Sans"/>
                <a:ea typeface="Open Sans"/>
                <a:cs typeface="Open Sans"/>
                <a:sym typeface="Open Sans"/>
              </a:rPr>
              <a:t>, very active in ensuring documentation be completed. As a result, GBON National Gap Analysis draft has been completed and submitted. Two (2) additional stations, were identified as necessary to be added to the network.</a:t>
            </a:r>
          </a:p>
          <a:p>
            <a:pPr marL="914400" marR="0" lvl="1"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400" b="0" i="0" u="none" strike="noStrike" kern="0" cap="none" spc="0" normalizeH="0" baseline="0" noProof="0">
                <a:ln>
                  <a:noFill/>
                </a:ln>
                <a:solidFill>
                  <a:srgbClr val="000000"/>
                </a:solidFill>
                <a:effectLst/>
                <a:uLnTx/>
                <a:uFillTx/>
                <a:latin typeface="Open Sans"/>
                <a:ea typeface="Open Sans"/>
                <a:cs typeface="Open Sans"/>
                <a:sym typeface="Open Sans"/>
              </a:rPr>
              <a:t>WFP has been engaged as the IE but inconclusive.</a:t>
            </a:r>
            <a:endParaRPr kumimoji="0" lang="en-US"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914400" marR="0" lvl="1"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endParaRPr lang="en-US" sz="2800">
              <a:solidFill>
                <a:srgbClr val="000000"/>
              </a:solidFill>
            </a:endParaRPr>
          </a:p>
          <a:p>
            <a:pPr marL="914400" marR="0" lvl="1"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endParaRPr lang="en-US">
              <a:solidFill>
                <a:srgbClr val="000000"/>
              </a:solidFill>
            </a:endParaRPr>
          </a:p>
          <a:p>
            <a:pPr indent="-406400">
              <a:spcBef>
                <a:spcPts val="0"/>
              </a:spcBef>
              <a:buClr>
                <a:srgbClr val="000000"/>
              </a:buClr>
              <a:buSzPts val="2800"/>
              <a:buFont typeface="Arial"/>
              <a:buChar char="●"/>
              <a:defRPr/>
            </a:pPr>
            <a:r>
              <a:rPr lang="en-US" sz="2400"/>
              <a:t>No other projects aligned with SOFF program. </a:t>
            </a:r>
            <a:endParaRPr sz="2400"/>
          </a:p>
          <a:p>
            <a:pPr marL="0" lvl="0" indent="0" algn="l" rtl="0">
              <a:spcBef>
                <a:spcPts val="0"/>
              </a:spcBef>
              <a:spcAft>
                <a:spcPts val="0"/>
              </a:spcAft>
              <a:buNone/>
            </a:pPr>
            <a:endParaRPr sz="2800">
              <a:highlight>
                <a:schemeClr val="accent4"/>
              </a:highlight>
            </a:endParaRPr>
          </a:p>
          <a:p>
            <a:pPr marL="457200" lvl="0" indent="0" algn="l" rtl="0">
              <a:spcBef>
                <a:spcPts val="0"/>
              </a:spcBef>
              <a:spcAft>
                <a:spcPts val="0"/>
              </a:spcAft>
              <a:buNone/>
            </a:pP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85980"/>
              </a:buClr>
              <a:buSzPts val="4400"/>
              <a:buFont typeface="Open Sans"/>
              <a:buNone/>
            </a:pPr>
            <a:r>
              <a:rPr lang="en-US"/>
              <a:t>          Brief Introduction to the ABMS</a:t>
            </a:r>
            <a:endParaRPr/>
          </a:p>
        </p:txBody>
      </p:sp>
      <p:sp>
        <p:nvSpPr>
          <p:cNvPr id="67" name="Google Shape;67;p3"/>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100000"/>
              </a:lnSpc>
              <a:spcBef>
                <a:spcPts val="0"/>
              </a:spcBef>
              <a:spcAft>
                <a:spcPts val="0"/>
              </a:spcAft>
              <a:buSzPct val="108108"/>
              <a:buChar char="●"/>
            </a:pPr>
            <a:r>
              <a:rPr lang="en-US" sz="2800"/>
              <a:t>ABMS</a:t>
            </a:r>
            <a:endParaRPr/>
          </a:p>
          <a:p>
            <a:pPr marL="914400" lvl="1" indent="-406400" algn="l" rtl="0">
              <a:lnSpc>
                <a:spcPct val="100000"/>
              </a:lnSpc>
              <a:spcBef>
                <a:spcPts val="0"/>
              </a:spcBef>
              <a:spcAft>
                <a:spcPts val="0"/>
              </a:spcAft>
              <a:buSzPct val="116424"/>
              <a:buFont typeface="Courier New"/>
              <a:buChar char="o"/>
            </a:pPr>
            <a:r>
              <a:rPr lang="en-US" sz="2600"/>
              <a:t>Established in </a:t>
            </a:r>
            <a:r>
              <a:rPr lang="en-US" sz="2600" b="1"/>
              <a:t>1965</a:t>
            </a:r>
            <a:r>
              <a:rPr lang="en-US" sz="2600"/>
              <a:t> under the Gov. of A&amp;B, but dates back to </a:t>
            </a:r>
            <a:r>
              <a:rPr lang="en-US" sz="2600" b="1"/>
              <a:t>1941</a:t>
            </a:r>
            <a:r>
              <a:rPr lang="en-US" sz="2600"/>
              <a:t> under the UK Air Ministry Met Service. </a:t>
            </a:r>
            <a:endParaRPr/>
          </a:p>
          <a:p>
            <a:pPr marL="914400" lvl="1" indent="-406400" algn="l" rtl="0">
              <a:lnSpc>
                <a:spcPct val="100000"/>
              </a:lnSpc>
              <a:spcBef>
                <a:spcPts val="0"/>
              </a:spcBef>
              <a:spcAft>
                <a:spcPts val="0"/>
              </a:spcAft>
              <a:buSzPct val="116424"/>
              <a:buFont typeface="Courier New"/>
              <a:buChar char="o"/>
            </a:pPr>
            <a:r>
              <a:rPr lang="en-US" sz="2600" b="1"/>
              <a:t>Department</a:t>
            </a:r>
            <a:r>
              <a:rPr lang="en-US" sz="2600"/>
              <a:t>: Min of Tourism, Investment, Civil Aviation &amp; Transportation (TICAT)</a:t>
            </a:r>
            <a:endParaRPr/>
          </a:p>
          <a:p>
            <a:pPr marL="914400" lvl="1" indent="-406400" algn="l" rtl="0">
              <a:lnSpc>
                <a:spcPct val="100000"/>
              </a:lnSpc>
              <a:spcBef>
                <a:spcPts val="0"/>
              </a:spcBef>
              <a:spcAft>
                <a:spcPts val="0"/>
              </a:spcAft>
              <a:buSzPct val="116424"/>
              <a:buFont typeface="Courier New"/>
              <a:buChar char="o"/>
            </a:pPr>
            <a:r>
              <a:rPr lang="en-US" sz="2600" b="1"/>
              <a:t>Staff complement </a:t>
            </a:r>
            <a:r>
              <a:rPr lang="en-US" sz="2600"/>
              <a:t>of 30 (22 meteorological) </a:t>
            </a:r>
            <a:endParaRPr/>
          </a:p>
          <a:p>
            <a:pPr marL="914400" lvl="1" indent="-406400" algn="l" rtl="0">
              <a:lnSpc>
                <a:spcPct val="100000"/>
              </a:lnSpc>
              <a:spcBef>
                <a:spcPts val="0"/>
              </a:spcBef>
              <a:spcAft>
                <a:spcPts val="0"/>
              </a:spcAft>
              <a:buSzPct val="116424"/>
              <a:buFont typeface="Courier New"/>
              <a:buChar char="o"/>
            </a:pPr>
            <a:r>
              <a:rPr lang="en-US" sz="2600"/>
              <a:t>The “</a:t>
            </a:r>
            <a:r>
              <a:rPr lang="en-US" sz="2600" b="1"/>
              <a:t>authoritative national institution responsible</a:t>
            </a:r>
            <a:r>
              <a:rPr lang="en-US" sz="2600"/>
              <a:t>” for monitoring, forecasting and providing information and early warnings on weather, climate and hydrological (floods, droughts) hazards. </a:t>
            </a:r>
            <a:endParaRPr/>
          </a:p>
          <a:p>
            <a:pPr marL="914400" lvl="1" indent="-406400" algn="l" rtl="0">
              <a:lnSpc>
                <a:spcPct val="100000"/>
              </a:lnSpc>
              <a:spcBef>
                <a:spcPts val="0"/>
              </a:spcBef>
              <a:spcAft>
                <a:spcPts val="0"/>
              </a:spcAft>
              <a:buSzPct val="116424"/>
              <a:buFont typeface="Courier New"/>
              <a:buChar char="o"/>
            </a:pPr>
            <a:r>
              <a:rPr lang="en-US" sz="2600" b="1"/>
              <a:t>Formed to support aviation </a:t>
            </a:r>
            <a:r>
              <a:rPr lang="en-US" sz="2600"/>
              <a:t>but has the added responsibilities without the necessary resources to support disaster risk reduction, water resource management, agriculture, health, etc. </a:t>
            </a:r>
            <a:endParaRPr/>
          </a:p>
          <a:p>
            <a:pPr marL="508000" lvl="1" indent="0" algn="l" rtl="0">
              <a:lnSpc>
                <a:spcPct val="100000"/>
              </a:lnSpc>
              <a:spcBef>
                <a:spcPts val="0"/>
              </a:spcBef>
              <a:spcAft>
                <a:spcPts val="0"/>
              </a:spcAft>
              <a:buSzPct val="116424"/>
              <a:buNone/>
            </a:pPr>
            <a:endParaRPr sz="2600"/>
          </a:p>
          <a:p>
            <a:pPr marL="0" lvl="0" indent="0" algn="l" rtl="0">
              <a:lnSpc>
                <a:spcPct val="100000"/>
              </a:lnSpc>
              <a:spcBef>
                <a:spcPts val="0"/>
              </a:spcBef>
              <a:spcAft>
                <a:spcPts val="0"/>
              </a:spcAft>
              <a:buSzPct val="69498"/>
              <a:buNone/>
            </a:pPr>
            <a:endParaRPr sz="2800"/>
          </a:p>
          <a:p>
            <a:pPr marL="0" lvl="0" indent="0" algn="l" rtl="0">
              <a:lnSpc>
                <a:spcPct val="100000"/>
              </a:lnSpc>
              <a:spcBef>
                <a:spcPts val="0"/>
              </a:spcBef>
              <a:spcAft>
                <a:spcPts val="0"/>
              </a:spcAft>
              <a:buSzPct val="69498"/>
              <a:buNone/>
            </a:pPr>
            <a:endParaRPr sz="2800">
              <a:highlight>
                <a:schemeClr val="accent4"/>
              </a:highlight>
            </a:endParaRPr>
          </a:p>
          <a:p>
            <a:pPr marL="457200" lvl="0" indent="0" algn="l" rtl="0">
              <a:lnSpc>
                <a:spcPct val="100000"/>
              </a:lnSpc>
              <a:spcBef>
                <a:spcPts val="0"/>
              </a:spcBef>
              <a:spcAft>
                <a:spcPts val="0"/>
              </a:spcAft>
              <a:buSzPct val="69498"/>
              <a:buNone/>
            </a:pPr>
            <a:endParaRPr sz="2800"/>
          </a:p>
        </p:txBody>
      </p:sp>
      <p:pic>
        <p:nvPicPr>
          <p:cNvPr id="68" name="Google Shape;68;p3" descr="A logo with a sun and clouds&#10;&#10;AI-generated content may be incorrect."/>
          <p:cNvPicPr preferRelativeResize="0"/>
          <p:nvPr/>
        </p:nvPicPr>
        <p:blipFill rotWithShape="1">
          <a:blip r:embed="rId3">
            <a:alphaModFix/>
          </a:blip>
          <a:srcRect/>
          <a:stretch/>
        </p:blipFill>
        <p:spPr>
          <a:xfrm>
            <a:off x="490654" y="284714"/>
            <a:ext cx="1326995" cy="132699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Caribbean: </a:t>
            </a:r>
            <a:r>
              <a:rPr lang="en-US" sz="3200" b="0" dirty="0">
                <a:solidFill>
                  <a:srgbClr val="1C3453"/>
                </a:solidFill>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US" sz="3600" b="1" i="0" u="none" strike="noStrike" cap="none" dirty="0">
                <a:solidFill>
                  <a:schemeClr val="lt1"/>
                </a:solidFill>
                <a:latin typeface="Open Sans"/>
                <a:ea typeface="Open Sans"/>
                <a:cs typeface="Open Sans"/>
                <a:sym typeface="Open Sans"/>
              </a:rPr>
              <a:t>Country updates - GUYANA</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433633" y="257901"/>
            <a:ext cx="10105534" cy="68994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85980"/>
              </a:buClr>
              <a:buSzPts val="4400"/>
              <a:buFont typeface="Open Sans"/>
              <a:buNone/>
            </a:pPr>
            <a:r>
              <a:rPr lang="en-US" sz="5000" dirty="0"/>
              <a:t>Hydrometeorological Service </a:t>
            </a:r>
            <a:endParaRPr sz="5000" dirty="0"/>
          </a:p>
        </p:txBody>
      </p:sp>
      <p:sp>
        <p:nvSpPr>
          <p:cNvPr id="54" name="Google Shape;54;p3"/>
          <p:cNvSpPr txBox="1">
            <a:spLocks noGrp="1"/>
          </p:cNvSpPr>
          <p:nvPr>
            <p:ph type="body" idx="1"/>
          </p:nvPr>
        </p:nvSpPr>
        <p:spPr>
          <a:xfrm>
            <a:off x="202045" y="1263193"/>
            <a:ext cx="11787910" cy="5467545"/>
          </a:xfrm>
          <a:prstGeom prst="rect">
            <a:avLst/>
          </a:prstGeom>
          <a:noFill/>
          <a:ln>
            <a:noFill/>
          </a:ln>
        </p:spPr>
        <p:txBody>
          <a:bodyPr spcFirstLastPara="1" wrap="square" lIns="91425" tIns="45700" rIns="91425" bIns="45700" anchor="t" anchorCtr="0">
            <a:normAutofit lnSpcReduction="10000"/>
          </a:bodyPr>
          <a:lstStyle/>
          <a:p>
            <a:pPr marL="50800" indent="0" algn="just">
              <a:spcBef>
                <a:spcPts val="0"/>
              </a:spcBef>
              <a:buSzPts val="2800"/>
              <a:buNone/>
            </a:pPr>
            <a:r>
              <a:rPr lang="en-US" sz="2400" dirty="0">
                <a:solidFill>
                  <a:prstClr val="black"/>
                </a:solidFill>
                <a:latin typeface="Times New Roman" panose="02020603050405020304" pitchFamily="18" charset="0"/>
                <a:cs typeface="Times New Roman" pitchFamily="18" charset="0"/>
              </a:rPr>
              <a:t>The Hydrometeorological Service was established in 1965 and has several responsibilities which include the development of </a:t>
            </a:r>
            <a:r>
              <a:rPr lang="en-US" sz="2400" b="1" i="1" dirty="0">
                <a:solidFill>
                  <a:prstClr val="black"/>
                </a:solidFill>
                <a:latin typeface="Times New Roman" panose="02020603050405020304" pitchFamily="18" charset="0"/>
                <a:cs typeface="Times New Roman" pitchFamily="18" charset="0"/>
              </a:rPr>
              <a:t>systems to deliver weather, climate and water services in support of policy development; sustainable development; warnings and operational needs in aviation, marine, agriculture, defence, disaster risk reduction, EIAs, waste management, mining, tourism, construction, public recreation, etc.</a:t>
            </a:r>
            <a:endParaRPr lang="en-GB" sz="2400" dirty="0">
              <a:solidFill>
                <a:prstClr val="black"/>
              </a:solidFill>
              <a:latin typeface="Times New Roman" panose="02020603050405020304" pitchFamily="18" charset="0"/>
              <a:cs typeface="Times New Roman" pitchFamily="18" charset="0"/>
            </a:endParaRPr>
          </a:p>
          <a:p>
            <a:pPr marL="50800" lvl="0" indent="0" algn="l" rtl="0">
              <a:spcBef>
                <a:spcPts val="0"/>
              </a:spcBef>
              <a:spcAft>
                <a:spcPts val="0"/>
              </a:spcAft>
              <a:buSzPts val="2800"/>
              <a:buNone/>
            </a:pPr>
            <a:endParaRPr lang="en-US" sz="2400" dirty="0">
              <a:solidFill>
                <a:prstClr val="black"/>
              </a:solidFill>
              <a:latin typeface="Times New Roman" panose="02020603050405020304" pitchFamily="18" charset="0"/>
              <a:cs typeface="Times New Roman" pitchFamily="18" charset="0"/>
            </a:endParaRPr>
          </a:p>
          <a:p>
            <a:pPr marL="457200" lvl="0" indent="-406400" algn="l" rtl="0">
              <a:spcBef>
                <a:spcPts val="0"/>
              </a:spcBef>
              <a:spcAft>
                <a:spcPts val="0"/>
              </a:spcAft>
              <a:buSzPts val="2800"/>
              <a:buChar char="●"/>
            </a:pPr>
            <a:r>
              <a:rPr lang="en-US" sz="2400" dirty="0">
                <a:latin typeface="Times New Roman" panose="02020603050405020304" pitchFamily="18" charset="0"/>
                <a:cs typeface="Times New Roman" panose="02020603050405020304" pitchFamily="18" charset="0"/>
              </a:rPr>
              <a:t>Status of Guyana in meeting GBON requirements</a:t>
            </a:r>
            <a:endParaRPr sz="2400" dirty="0">
              <a:latin typeface="Times New Roman" panose="02020603050405020304" pitchFamily="18" charset="0"/>
              <a:cs typeface="Times New Roman" panose="02020603050405020304" pitchFamily="18" charset="0"/>
            </a:endParaRPr>
          </a:p>
          <a:p>
            <a:pPr marL="914400" lvl="1" indent="-406400" algn="l" rtl="0">
              <a:spcBef>
                <a:spcPts val="0"/>
              </a:spcBef>
              <a:spcAft>
                <a:spcPts val="0"/>
              </a:spcAft>
              <a:buSzPts val="2800"/>
              <a:buChar char="○"/>
            </a:pPr>
            <a:r>
              <a:rPr lang="en-US" sz="2400" dirty="0">
                <a:latin typeface="Times New Roman" panose="02020603050405020304" pitchFamily="18" charset="0"/>
                <a:cs typeface="Times New Roman" panose="02020603050405020304" pitchFamily="18" charset="0"/>
              </a:rPr>
              <a:t>SOFF Implementation update:</a:t>
            </a:r>
          </a:p>
          <a:p>
            <a:pPr marL="1433513" lvl="1" indent="-514350" algn="l" rtl="0">
              <a:spcBef>
                <a:spcPts val="0"/>
              </a:spcBef>
              <a:spcAft>
                <a:spcPts val="0"/>
              </a:spcAft>
              <a:buSzPts val="2800"/>
              <a:buFont typeface="+mj-lt"/>
              <a:buAutoNum type="alphaLcParenR"/>
            </a:pPr>
            <a:r>
              <a:rPr lang="en-US" sz="2400" b="1" i="1" dirty="0">
                <a:latin typeface="Times New Roman" panose="02020603050405020304" pitchFamily="18" charset="0"/>
                <a:cs typeface="Times New Roman" panose="02020603050405020304" pitchFamily="18" charset="0"/>
              </a:rPr>
              <a:t>Country Hydromet Diagnostics </a:t>
            </a:r>
            <a:r>
              <a:rPr lang="en-US" sz="2400" dirty="0">
                <a:latin typeface="Times New Roman" panose="02020603050405020304" pitchFamily="18" charset="0"/>
                <a:cs typeface="Times New Roman" panose="02020603050405020304" pitchFamily="18" charset="0"/>
              </a:rPr>
              <a:t>(CHD) completed in March, 2024</a:t>
            </a:r>
          </a:p>
          <a:p>
            <a:pPr marL="1433513" lvl="1" indent="-514350" algn="l" rtl="0">
              <a:spcBef>
                <a:spcPts val="0"/>
              </a:spcBef>
              <a:spcAft>
                <a:spcPts val="0"/>
              </a:spcAft>
              <a:buSzPts val="2800"/>
              <a:buFont typeface="+mj-lt"/>
              <a:buAutoNum type="alphaLcParenR"/>
            </a:pPr>
            <a:r>
              <a:rPr lang="en-US" sz="2400" b="1" i="1" dirty="0">
                <a:latin typeface="Times New Roman" panose="02020603050405020304" pitchFamily="18" charset="0"/>
                <a:cs typeface="Times New Roman" panose="02020603050405020304" pitchFamily="18" charset="0"/>
              </a:rPr>
              <a:t>GBON National Gap Analysis </a:t>
            </a:r>
            <a:r>
              <a:rPr lang="en-US" sz="2400" dirty="0">
                <a:latin typeface="Times New Roman" panose="02020603050405020304" pitchFamily="18" charset="0"/>
                <a:cs typeface="Times New Roman" panose="02020603050405020304" pitchFamily="18" charset="0"/>
              </a:rPr>
              <a:t>completed in March, 2024</a:t>
            </a:r>
          </a:p>
          <a:p>
            <a:pPr marL="1433513" lvl="1" indent="-514350" algn="l" rtl="0">
              <a:spcBef>
                <a:spcPts val="0"/>
              </a:spcBef>
              <a:spcAft>
                <a:spcPts val="0"/>
              </a:spcAft>
              <a:buSzPts val="2800"/>
              <a:buFont typeface="+mj-lt"/>
              <a:buAutoNum type="alphaLcParenR"/>
            </a:pPr>
            <a:r>
              <a:rPr lang="en-US" sz="2400" b="1" i="1" dirty="0">
                <a:latin typeface="Times New Roman" panose="02020603050405020304" pitchFamily="18" charset="0"/>
                <a:cs typeface="Times New Roman" panose="02020603050405020304" pitchFamily="18" charset="0"/>
              </a:rPr>
              <a:t>GBON National Contribution Plan </a:t>
            </a:r>
            <a:r>
              <a:rPr lang="en-US" sz="2400" dirty="0">
                <a:latin typeface="Times New Roman" panose="02020603050405020304" pitchFamily="18" charset="0"/>
                <a:cs typeface="Times New Roman" panose="02020603050405020304" pitchFamily="18" charset="0"/>
              </a:rPr>
              <a:t>completed in February, 2025</a:t>
            </a:r>
          </a:p>
          <a:p>
            <a:pPr marL="919163" lvl="1" indent="0" algn="l" rtl="0">
              <a:spcBef>
                <a:spcPts val="0"/>
              </a:spcBef>
              <a:spcAft>
                <a:spcPts val="0"/>
              </a:spcAft>
              <a:buSzPts val="2800"/>
              <a:buNone/>
            </a:pPr>
            <a:endParaRPr lang="en-US" sz="2400" b="1" i="1" dirty="0">
              <a:latin typeface="Times New Roman" panose="02020603050405020304" pitchFamily="18" charset="0"/>
              <a:cs typeface="Times New Roman" panose="02020603050405020304" pitchFamily="18" charset="0"/>
            </a:endParaRPr>
          </a:p>
          <a:p>
            <a:pPr marL="57150" lvl="1" indent="0" algn="l" rtl="0">
              <a:spcBef>
                <a:spcPts val="0"/>
              </a:spcBef>
              <a:spcAft>
                <a:spcPts val="0"/>
              </a:spcAft>
              <a:buSzPts val="2800"/>
              <a:buNone/>
            </a:pPr>
            <a:r>
              <a:rPr lang="en-US" sz="2400" dirty="0">
                <a:latin typeface="Times New Roman" panose="02020603050405020304" pitchFamily="18" charset="0"/>
                <a:cs typeface="Times New Roman" panose="02020603050405020304" pitchFamily="18" charset="0"/>
              </a:rPr>
              <a:t>The above actions allowed Guyana to identify gaps and determine possible solutions; identify the number, type and locations for GBON stations for both a low- and high-resolution station network. Ultimately, Guyana will be moving towards a </a:t>
            </a:r>
            <a:r>
              <a:rPr lang="en-US" sz="2400" b="1" i="1" u="sng" dirty="0">
                <a:latin typeface="Times New Roman" panose="02020603050405020304" pitchFamily="18" charset="0"/>
                <a:cs typeface="Times New Roman" panose="02020603050405020304" pitchFamily="18" charset="0"/>
              </a:rPr>
              <a:t>high-resolution</a:t>
            </a:r>
            <a:r>
              <a:rPr lang="en-US" sz="2400" b="1" i="1" dirty="0">
                <a:latin typeface="Times New Roman" panose="02020603050405020304" pitchFamily="18" charset="0"/>
                <a:cs typeface="Times New Roman" panose="02020603050405020304" pitchFamily="18" charset="0"/>
              </a:rPr>
              <a:t> solution.</a:t>
            </a:r>
            <a:endParaRPr sz="2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2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2400" dirty="0">
              <a:highlight>
                <a:schemeClr val="accent4"/>
              </a:highlight>
              <a:latin typeface="Times New Roman" panose="02020603050405020304" pitchFamily="18" charset="0"/>
              <a:cs typeface="Times New Roman" panose="02020603050405020304" pitchFamily="18" charset="0"/>
            </a:endParaRPr>
          </a:p>
          <a:p>
            <a:pPr marL="457200" lvl="0" indent="0" algn="l" rtl="0">
              <a:spcBef>
                <a:spcPts val="0"/>
              </a:spcBef>
              <a:spcAft>
                <a:spcPts val="0"/>
              </a:spcAft>
              <a:buNone/>
            </a:pPr>
            <a:endParaRPr sz="2400" dirty="0">
              <a:latin typeface="Times New Roman" panose="02020603050405020304" pitchFamily="18" charset="0"/>
              <a:cs typeface="Times New Roman" panose="02020603050405020304" pitchFamily="18" charset="0"/>
            </a:endParaRPr>
          </a:p>
        </p:txBody>
      </p:sp>
      <p:pic>
        <p:nvPicPr>
          <p:cNvPr id="1028" name="Picture 4" descr="logo400">
            <a:extLst>
              <a:ext uri="{FF2B5EF4-FFF2-40B4-BE49-F238E27FC236}">
                <a16:creationId xmlns:a16="http://schemas.microsoft.com/office/drawing/2014/main" id="{B7AD0A0B-852B-8005-8183-C19F03021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862" y="1"/>
            <a:ext cx="1347093" cy="1263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
          <a:extLst>
            <a:ext uri="{FF2B5EF4-FFF2-40B4-BE49-F238E27FC236}">
              <a16:creationId xmlns:a16="http://schemas.microsoft.com/office/drawing/2014/main" id="{A7013C57-C785-1F42-855C-BA74E9923867}"/>
            </a:ext>
          </a:extLst>
        </p:cNvPr>
        <p:cNvGrpSpPr/>
        <p:nvPr/>
      </p:nvGrpSpPr>
      <p:grpSpPr>
        <a:xfrm>
          <a:off x="0" y="0"/>
          <a:ext cx="0" cy="0"/>
          <a:chOff x="0" y="0"/>
          <a:chExt cx="0" cy="0"/>
        </a:xfrm>
      </p:grpSpPr>
      <p:sp>
        <p:nvSpPr>
          <p:cNvPr id="53" name="Google Shape;53;p3">
            <a:extLst>
              <a:ext uri="{FF2B5EF4-FFF2-40B4-BE49-F238E27FC236}">
                <a16:creationId xmlns:a16="http://schemas.microsoft.com/office/drawing/2014/main" id="{6123BEE5-D477-3650-2ED2-27D36CBED8FC}"/>
              </a:ext>
            </a:extLst>
          </p:cNvPr>
          <p:cNvSpPr txBox="1">
            <a:spLocks noGrp="1"/>
          </p:cNvSpPr>
          <p:nvPr>
            <p:ph type="title"/>
          </p:nvPr>
        </p:nvSpPr>
        <p:spPr>
          <a:xfrm>
            <a:off x="433633" y="257901"/>
            <a:ext cx="10105534" cy="68994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85980"/>
              </a:buClr>
              <a:buSzPts val="4400"/>
              <a:buFont typeface="Open Sans"/>
              <a:buNone/>
            </a:pPr>
            <a:r>
              <a:rPr lang="en-US" sz="5000" dirty="0"/>
              <a:t>Hydrometeorological Service </a:t>
            </a:r>
            <a:endParaRPr sz="5000" dirty="0"/>
          </a:p>
        </p:txBody>
      </p:sp>
      <p:sp>
        <p:nvSpPr>
          <p:cNvPr id="54" name="Google Shape;54;p3">
            <a:extLst>
              <a:ext uri="{FF2B5EF4-FFF2-40B4-BE49-F238E27FC236}">
                <a16:creationId xmlns:a16="http://schemas.microsoft.com/office/drawing/2014/main" id="{DA3BA01E-7201-1FB1-2CC4-7E47FF2BE59B}"/>
              </a:ext>
            </a:extLst>
          </p:cNvPr>
          <p:cNvSpPr txBox="1">
            <a:spLocks noGrp="1"/>
          </p:cNvSpPr>
          <p:nvPr>
            <p:ph type="body" idx="1"/>
          </p:nvPr>
        </p:nvSpPr>
        <p:spPr>
          <a:xfrm>
            <a:off x="202045" y="1263193"/>
            <a:ext cx="11787910" cy="5277371"/>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sz="2400" dirty="0">
                <a:latin typeface="Times New Roman" panose="02020603050405020304" pitchFamily="18" charset="0"/>
                <a:cs typeface="Times New Roman" panose="02020603050405020304" pitchFamily="18" charset="0"/>
              </a:rPr>
              <a:t>Status of Guyana in meeting GBON requirements</a:t>
            </a:r>
            <a:endParaRPr sz="2400" dirty="0">
              <a:latin typeface="Times New Roman" panose="02020603050405020304" pitchFamily="18" charset="0"/>
              <a:cs typeface="Times New Roman" panose="02020603050405020304" pitchFamily="18" charset="0"/>
            </a:endParaRPr>
          </a:p>
          <a:p>
            <a:pPr marL="914400" lvl="1" indent="-406400" algn="l" rtl="0">
              <a:spcBef>
                <a:spcPts val="0"/>
              </a:spcBef>
              <a:spcAft>
                <a:spcPts val="0"/>
              </a:spcAft>
              <a:buSzPts val="2800"/>
              <a:buChar char="○"/>
            </a:pPr>
            <a:r>
              <a:rPr lang="en-US" sz="2400" dirty="0">
                <a:latin typeface="Times New Roman" panose="02020603050405020304" pitchFamily="18" charset="0"/>
                <a:cs typeface="Times New Roman" panose="02020603050405020304" pitchFamily="18" charset="0"/>
              </a:rPr>
              <a:t>SOFF Implementation Lessons Learned:</a:t>
            </a:r>
          </a:p>
          <a:p>
            <a:pPr marL="1433513" lvl="1" indent="-514350" algn="l" rtl="0">
              <a:spcBef>
                <a:spcPts val="0"/>
              </a:spcBef>
              <a:spcAft>
                <a:spcPts val="0"/>
              </a:spcAft>
              <a:buSzPts val="2800"/>
              <a:buFont typeface="+mj-lt"/>
              <a:buAutoNum type="alphaLcParenR"/>
            </a:pPr>
            <a:r>
              <a:rPr lang="en-US" sz="2400" b="1" i="1" dirty="0">
                <a:latin typeface="Times New Roman" panose="02020603050405020304" pitchFamily="18" charset="0"/>
                <a:cs typeface="Times New Roman" panose="02020603050405020304" pitchFamily="18" charset="0"/>
              </a:rPr>
              <a:t>Existing Gaps </a:t>
            </a:r>
            <a:r>
              <a:rPr lang="en-US" sz="2400" dirty="0">
                <a:latin typeface="Times New Roman" panose="02020603050405020304" pitchFamily="18" charset="0"/>
                <a:cs typeface="Times New Roman" panose="02020603050405020304" pitchFamily="18" charset="0"/>
              </a:rPr>
              <a:t>in Guyana’s observational network to satisfy GBON requirements</a:t>
            </a:r>
          </a:p>
          <a:p>
            <a:pPr marL="1433513" lvl="1" indent="-514350" algn="l" rtl="0">
              <a:spcBef>
                <a:spcPts val="0"/>
              </a:spcBef>
              <a:spcAft>
                <a:spcPts val="0"/>
              </a:spcAft>
              <a:buSzPts val="2800"/>
              <a:buFont typeface="+mj-lt"/>
              <a:buAutoNum type="alphaLcParenR"/>
            </a:pPr>
            <a:r>
              <a:rPr lang="en-US" sz="2400" b="1" i="1" dirty="0">
                <a:latin typeface="Times New Roman" panose="02020603050405020304" pitchFamily="18" charset="0"/>
                <a:cs typeface="Times New Roman" panose="02020603050405020304" pitchFamily="18" charset="0"/>
              </a:rPr>
              <a:t>Human and Technical Capacity</a:t>
            </a:r>
            <a:r>
              <a:rPr lang="en-US" sz="2400" dirty="0">
                <a:latin typeface="Times New Roman" panose="02020603050405020304" pitchFamily="18" charset="0"/>
                <a:cs typeface="Times New Roman" panose="02020603050405020304" pitchFamily="18" charset="0"/>
              </a:rPr>
              <a:t> required for the installation and maintenance of an upper-air station</a:t>
            </a:r>
          </a:p>
          <a:p>
            <a:pPr marL="1433513" lvl="1" indent="-514350" algn="l" rtl="0">
              <a:spcBef>
                <a:spcPts val="0"/>
              </a:spcBef>
              <a:spcAft>
                <a:spcPts val="0"/>
              </a:spcAft>
              <a:buSzPts val="2800"/>
              <a:buFont typeface="+mj-lt"/>
              <a:buAutoNum type="alphaLcParenR"/>
            </a:pPr>
            <a:r>
              <a:rPr lang="en-US" sz="2400" b="1" i="1" dirty="0">
                <a:latin typeface="Times New Roman" panose="02020603050405020304" pitchFamily="18" charset="0"/>
                <a:cs typeface="Times New Roman" panose="02020603050405020304" pitchFamily="18" charset="0"/>
              </a:rPr>
              <a:t>Opportunities for Collaboration </a:t>
            </a:r>
            <a:r>
              <a:rPr lang="en-US" sz="2400" dirty="0">
                <a:latin typeface="Times New Roman" panose="02020603050405020304" pitchFamily="18" charset="0"/>
                <a:cs typeface="Times New Roman" panose="02020603050405020304" pitchFamily="18" charset="0"/>
              </a:rPr>
              <a:t>at regional and subregional levels for GBON compliance</a:t>
            </a:r>
            <a:endParaRPr lang="en-US" sz="2400" b="1" i="1" dirty="0">
              <a:latin typeface="Times New Roman" panose="02020603050405020304" pitchFamily="18" charset="0"/>
              <a:cs typeface="Times New Roman" panose="02020603050405020304" pitchFamily="18" charset="0"/>
            </a:endParaRPr>
          </a:p>
          <a:p>
            <a:pPr marL="919163" lvl="1" indent="0" algn="l" rtl="0">
              <a:spcBef>
                <a:spcPts val="0"/>
              </a:spcBef>
              <a:spcAft>
                <a:spcPts val="0"/>
              </a:spcAft>
              <a:buSzPts val="2800"/>
              <a:buNone/>
            </a:pPr>
            <a:endParaRPr sz="2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2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2400" dirty="0">
              <a:highlight>
                <a:schemeClr val="accent4"/>
              </a:highlight>
              <a:latin typeface="Times New Roman" panose="02020603050405020304" pitchFamily="18" charset="0"/>
              <a:cs typeface="Times New Roman" panose="02020603050405020304" pitchFamily="18" charset="0"/>
            </a:endParaRPr>
          </a:p>
          <a:p>
            <a:pPr marL="457200" lvl="0" indent="0" algn="l" rtl="0">
              <a:spcBef>
                <a:spcPts val="0"/>
              </a:spcBef>
              <a:spcAft>
                <a:spcPts val="0"/>
              </a:spcAft>
              <a:buNone/>
            </a:pPr>
            <a:endParaRPr sz="2400" dirty="0">
              <a:latin typeface="Times New Roman" panose="02020603050405020304" pitchFamily="18" charset="0"/>
              <a:cs typeface="Times New Roman" panose="02020603050405020304" pitchFamily="18" charset="0"/>
            </a:endParaRPr>
          </a:p>
        </p:txBody>
      </p:sp>
      <p:pic>
        <p:nvPicPr>
          <p:cNvPr id="1028" name="Picture 4" descr="logo400">
            <a:extLst>
              <a:ext uri="{FF2B5EF4-FFF2-40B4-BE49-F238E27FC236}">
                <a16:creationId xmlns:a16="http://schemas.microsoft.com/office/drawing/2014/main" id="{92593130-9E84-4ACC-D86A-D70CB67B1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862" y="1"/>
            <a:ext cx="1347093" cy="126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36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
          <a:extLst>
            <a:ext uri="{FF2B5EF4-FFF2-40B4-BE49-F238E27FC236}">
              <a16:creationId xmlns:a16="http://schemas.microsoft.com/office/drawing/2014/main" id="{31A55C49-F29A-9264-74B4-90F114DAA121}"/>
            </a:ext>
          </a:extLst>
        </p:cNvPr>
        <p:cNvGrpSpPr/>
        <p:nvPr/>
      </p:nvGrpSpPr>
      <p:grpSpPr>
        <a:xfrm>
          <a:off x="0" y="0"/>
          <a:ext cx="0" cy="0"/>
          <a:chOff x="0" y="0"/>
          <a:chExt cx="0" cy="0"/>
        </a:xfrm>
      </p:grpSpPr>
      <p:sp>
        <p:nvSpPr>
          <p:cNvPr id="53" name="Google Shape;53;p3">
            <a:extLst>
              <a:ext uri="{FF2B5EF4-FFF2-40B4-BE49-F238E27FC236}">
                <a16:creationId xmlns:a16="http://schemas.microsoft.com/office/drawing/2014/main" id="{CE639F18-C5DF-322F-E0BD-686BAB831004}"/>
              </a:ext>
            </a:extLst>
          </p:cNvPr>
          <p:cNvSpPr txBox="1">
            <a:spLocks noGrp="1"/>
          </p:cNvSpPr>
          <p:nvPr>
            <p:ph type="title"/>
          </p:nvPr>
        </p:nvSpPr>
        <p:spPr>
          <a:xfrm>
            <a:off x="433633" y="257901"/>
            <a:ext cx="10105534" cy="68994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85980"/>
              </a:buClr>
              <a:buSzPts val="4400"/>
              <a:buFont typeface="Open Sans"/>
              <a:buNone/>
            </a:pPr>
            <a:r>
              <a:rPr lang="en-US" sz="5000" dirty="0"/>
              <a:t>Hydrometeorological Service </a:t>
            </a:r>
            <a:endParaRPr sz="5000" dirty="0"/>
          </a:p>
        </p:txBody>
      </p:sp>
      <p:sp>
        <p:nvSpPr>
          <p:cNvPr id="54" name="Google Shape;54;p3">
            <a:extLst>
              <a:ext uri="{FF2B5EF4-FFF2-40B4-BE49-F238E27FC236}">
                <a16:creationId xmlns:a16="http://schemas.microsoft.com/office/drawing/2014/main" id="{B1BB8989-612D-F788-B852-1E8AEFD979C1}"/>
              </a:ext>
            </a:extLst>
          </p:cNvPr>
          <p:cNvSpPr txBox="1">
            <a:spLocks noGrp="1"/>
          </p:cNvSpPr>
          <p:nvPr>
            <p:ph type="body" idx="1"/>
          </p:nvPr>
        </p:nvSpPr>
        <p:spPr>
          <a:xfrm>
            <a:off x="202045" y="1263193"/>
            <a:ext cx="11787910" cy="5277371"/>
          </a:xfrm>
          <a:prstGeom prst="rect">
            <a:avLst/>
          </a:prstGeom>
          <a:noFill/>
          <a:ln>
            <a:noFill/>
          </a:ln>
        </p:spPr>
        <p:txBody>
          <a:bodyPr spcFirstLastPara="1" wrap="square" lIns="91425" tIns="45700" rIns="91425" bIns="45700" anchor="t" anchorCtr="0">
            <a:normAutofit/>
          </a:bodyPr>
          <a:lstStyle/>
          <a:p>
            <a:pPr marL="50800" lvl="0" indent="0" algn="l" rtl="0">
              <a:spcBef>
                <a:spcPts val="0"/>
              </a:spcBef>
              <a:spcAft>
                <a:spcPts val="0"/>
              </a:spcAft>
              <a:buSzPts val="2800"/>
              <a:buNone/>
            </a:pPr>
            <a:r>
              <a:rPr lang="en-US" sz="2400" dirty="0">
                <a:latin typeface="Times New Roman" panose="02020603050405020304" pitchFamily="18" charset="0"/>
                <a:cs typeface="Times New Roman" panose="02020603050405020304" pitchFamily="18" charset="0"/>
              </a:rPr>
              <a:t>Country/regional programmes and projects that align with SOFF Investments</a:t>
            </a:r>
          </a:p>
          <a:p>
            <a:pPr marL="919163" lvl="1" indent="0" algn="l" rtl="0">
              <a:spcBef>
                <a:spcPts val="0"/>
              </a:spcBef>
              <a:spcAft>
                <a:spcPts val="0"/>
              </a:spcAft>
              <a:buSzPts val="2800"/>
              <a:buNone/>
            </a:pPr>
            <a:endParaRPr sz="2400" dirty="0">
              <a:latin typeface="Times New Roman" panose="02020603050405020304" pitchFamily="18" charset="0"/>
              <a:cs typeface="Times New Roman" panose="02020603050405020304" pitchFamily="18" charset="0"/>
            </a:endParaRPr>
          </a:p>
          <a:p>
            <a:pPr lvl="0" indent="-457200" algn="l" rtl="0">
              <a:spcBef>
                <a:spcPts val="0"/>
              </a:spcBef>
              <a:spcAft>
                <a:spcPts val="0"/>
              </a:spcAft>
              <a:buFont typeface="+mj-lt"/>
              <a:buAutoNum type="arabicPeriod"/>
            </a:pPr>
            <a:r>
              <a:rPr lang="en-US" sz="2400" dirty="0">
                <a:latin typeface="Times New Roman" panose="02020603050405020304" pitchFamily="18" charset="0"/>
                <a:cs typeface="Times New Roman" panose="02020603050405020304" pitchFamily="18" charset="0"/>
              </a:rPr>
              <a:t>Government of Guyana makes regular budgetary allocations for the expansion and maintenance of the current automated network:</a:t>
            </a:r>
          </a:p>
          <a:p>
            <a:pPr marL="0" lvl="0" indent="0" algn="l" rtl="0">
              <a:spcBef>
                <a:spcPts val="0"/>
              </a:spcBef>
              <a:spcAft>
                <a:spcPts val="0"/>
              </a:spcAft>
              <a:buNone/>
            </a:pPr>
            <a:endParaRPr lang="en-US" sz="2400" dirty="0">
              <a:latin typeface="Times New Roman" panose="02020603050405020304" pitchFamily="18" charset="0"/>
              <a:cs typeface="Times New Roman" panose="02020603050405020304" pitchFamily="18" charset="0"/>
            </a:endParaRPr>
          </a:p>
          <a:p>
            <a:pPr lvl="1" indent="-457200">
              <a:spcBef>
                <a:spcPts val="0"/>
              </a:spcBef>
              <a:buFont typeface="+mj-lt"/>
              <a:buAutoNum type="alphaLcParenR"/>
            </a:pPr>
            <a:r>
              <a:rPr lang="en-US" sz="2000" dirty="0">
                <a:latin typeface="Times New Roman" panose="02020603050405020304" pitchFamily="18" charset="0"/>
                <a:cs typeface="Times New Roman" panose="02020603050405020304" pitchFamily="18" charset="0"/>
              </a:rPr>
              <a:t>Automatic Weather Stations</a:t>
            </a:r>
          </a:p>
          <a:p>
            <a:pPr lvl="1" indent="-457200">
              <a:spcBef>
                <a:spcPts val="0"/>
              </a:spcBef>
              <a:buFont typeface="+mj-lt"/>
              <a:buAutoNum type="alphaLcParenR"/>
            </a:pPr>
            <a:r>
              <a:rPr lang="en-US" sz="2000" dirty="0">
                <a:latin typeface="Times New Roman" panose="02020603050405020304" pitchFamily="18" charset="0"/>
                <a:cs typeface="Times New Roman" panose="02020603050405020304" pitchFamily="18" charset="0"/>
              </a:rPr>
              <a:t>Micro-automatic Weather Stations for interior locations (aviation)</a:t>
            </a:r>
          </a:p>
          <a:p>
            <a:pPr lvl="1" indent="-457200">
              <a:spcBef>
                <a:spcPts val="0"/>
              </a:spcBef>
              <a:buFont typeface="+mj-lt"/>
              <a:buAutoNum type="alphaLcParenR"/>
            </a:pPr>
            <a:r>
              <a:rPr lang="en-US" sz="2000" dirty="0">
                <a:latin typeface="Times New Roman" panose="02020603050405020304" pitchFamily="18" charset="0"/>
                <a:cs typeface="Times New Roman" panose="02020603050405020304" pitchFamily="18" charset="0"/>
              </a:rPr>
              <a:t>Meteorological Buoys (Exclusive Economic Zone)</a:t>
            </a:r>
          </a:p>
          <a:p>
            <a:pPr lvl="1" indent="-457200">
              <a:spcBef>
                <a:spcPts val="0"/>
              </a:spcBef>
              <a:buFont typeface="+mj-lt"/>
              <a:buAutoNum type="alphaLcParenR"/>
            </a:pPr>
            <a:endParaRPr lang="en-US" sz="2000" dirty="0">
              <a:latin typeface="Times New Roman" panose="02020603050405020304" pitchFamily="18" charset="0"/>
              <a:cs typeface="Times New Roman" panose="02020603050405020304" pitchFamily="18" charset="0"/>
            </a:endParaRPr>
          </a:p>
          <a:p>
            <a:pPr indent="-457200">
              <a:spcBef>
                <a:spcPts val="0"/>
              </a:spcBef>
              <a:buFont typeface="+mj-lt"/>
              <a:buAutoNum type="arabicPeriod" startAt="2"/>
            </a:pPr>
            <a:r>
              <a:rPr lang="en-US" sz="2400" dirty="0">
                <a:latin typeface="Times New Roman" panose="02020603050405020304" pitchFamily="18" charset="0"/>
                <a:cs typeface="Times New Roman" panose="02020603050405020304" pitchFamily="18" charset="0"/>
              </a:rPr>
              <a:t>Regional Projects through </a:t>
            </a:r>
            <a:r>
              <a:rPr lang="en-US" sz="2400">
                <a:latin typeface="Times New Roman" panose="02020603050405020304" pitchFamily="18" charset="0"/>
                <a:cs typeface="Times New Roman" panose="02020603050405020304" pitchFamily="18" charset="0"/>
              </a:rPr>
              <a:t>the CIMH/CMO-HQU </a:t>
            </a:r>
            <a:r>
              <a:rPr lang="en-US" sz="2400" dirty="0">
                <a:latin typeface="Times New Roman" panose="02020603050405020304" pitchFamily="18" charset="0"/>
                <a:cs typeface="Times New Roman" panose="02020603050405020304" pitchFamily="18" charset="0"/>
              </a:rPr>
              <a:t>continue to support the expansion of the observational network</a:t>
            </a:r>
          </a:p>
          <a:p>
            <a:pPr indent="-457200">
              <a:spcBef>
                <a:spcPts val="0"/>
              </a:spcBef>
              <a:buFont typeface="+mj-lt"/>
              <a:buAutoNum type="arabicPeriod" startAt="2"/>
            </a:pPr>
            <a:r>
              <a:rPr lang="en-US" sz="2400" dirty="0">
                <a:latin typeface="Times New Roman" panose="02020603050405020304" pitchFamily="18" charset="0"/>
                <a:cs typeface="Times New Roman" panose="02020603050405020304" pitchFamily="18" charset="0"/>
              </a:rPr>
              <a:t>The CIMH provides training for technicians for maintenance and installation of stations</a:t>
            </a:r>
          </a:p>
          <a:p>
            <a:pPr indent="-457200">
              <a:spcBef>
                <a:spcPts val="0"/>
              </a:spcBef>
              <a:buFont typeface="+mj-lt"/>
              <a:buAutoNum type="arabicPeriod" startAt="2"/>
            </a:pPr>
            <a:r>
              <a:rPr lang="en-US" sz="2400" dirty="0">
                <a:latin typeface="Times New Roman" panose="02020603050405020304" pitchFamily="18" charset="0"/>
                <a:cs typeface="Times New Roman" panose="02020603050405020304" pitchFamily="18" charset="0"/>
              </a:rPr>
              <a:t>The CIMH is developing capacity for instrument calibration</a:t>
            </a:r>
          </a:p>
          <a:p>
            <a:pPr indent="-457200">
              <a:spcBef>
                <a:spcPts val="0"/>
              </a:spcBef>
              <a:buFont typeface="+mj-lt"/>
              <a:buAutoNum type="arabicPeriod" startAt="2"/>
            </a:pPr>
            <a:r>
              <a:rPr lang="en-US" sz="2400" dirty="0">
                <a:latin typeface="Times New Roman" panose="02020603050405020304" pitchFamily="18" charset="0"/>
                <a:cs typeface="Times New Roman" panose="02020603050405020304" pitchFamily="18" charset="0"/>
              </a:rPr>
              <a:t>EW4ALL</a:t>
            </a:r>
          </a:p>
          <a:p>
            <a:pPr lvl="0" indent="-457200" algn="l" rtl="0">
              <a:spcBef>
                <a:spcPts val="0"/>
              </a:spcBef>
              <a:spcAft>
                <a:spcPts val="0"/>
              </a:spcAft>
              <a:buFont typeface="+mj-lt"/>
              <a:buAutoNum type="arabicPeriod" startAt="2"/>
            </a:pPr>
            <a:endParaRPr lang="en-US" sz="2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2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2400" dirty="0">
              <a:highlight>
                <a:schemeClr val="accent4"/>
              </a:highlight>
              <a:latin typeface="Times New Roman" panose="02020603050405020304" pitchFamily="18" charset="0"/>
              <a:cs typeface="Times New Roman" panose="02020603050405020304" pitchFamily="18" charset="0"/>
            </a:endParaRPr>
          </a:p>
          <a:p>
            <a:pPr marL="457200" lvl="0" indent="0" algn="l" rtl="0">
              <a:spcBef>
                <a:spcPts val="0"/>
              </a:spcBef>
              <a:spcAft>
                <a:spcPts val="0"/>
              </a:spcAft>
              <a:buNone/>
            </a:pPr>
            <a:endParaRPr sz="2400" dirty="0">
              <a:latin typeface="Times New Roman" panose="02020603050405020304" pitchFamily="18" charset="0"/>
              <a:cs typeface="Times New Roman" panose="02020603050405020304" pitchFamily="18" charset="0"/>
            </a:endParaRPr>
          </a:p>
        </p:txBody>
      </p:sp>
      <p:pic>
        <p:nvPicPr>
          <p:cNvPr id="1028" name="Picture 4" descr="logo400">
            <a:extLst>
              <a:ext uri="{FF2B5EF4-FFF2-40B4-BE49-F238E27FC236}">
                <a16:creationId xmlns:a16="http://schemas.microsoft.com/office/drawing/2014/main" id="{2C5F7880-39B5-3AB2-0490-59B1D6930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862" y="1"/>
            <a:ext cx="1347093" cy="126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656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a:t>
            </a:r>
            <a:r>
              <a:rPr lang="en-US" sz="3200" dirty="0" err="1">
                <a:solidFill>
                  <a:srgbClr val="112A42"/>
                </a:solidFill>
              </a:rPr>
              <a:t>Caribbean:</a:t>
            </a:r>
            <a:r>
              <a:rPr lang="en-US" sz="3200" b="0" dirty="0" err="1">
                <a:solidFill>
                  <a:srgbClr val="1C3453"/>
                </a:solidFill>
              </a:rPr>
              <a:t>SOFF</a:t>
            </a:r>
            <a:r>
              <a:rPr lang="en-US" sz="3200" b="0" dirty="0">
                <a:solidFill>
                  <a:srgbClr val="1C3453"/>
                </a:solidFill>
              </a:rPr>
              <a:t>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US" sz="3600" dirty="0">
                <a:solidFill>
                  <a:schemeClr val="lt1"/>
                </a:solidFill>
              </a:rPr>
              <a:t>HAITI </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85980"/>
              </a:buClr>
              <a:buSzPts val="4400"/>
              <a:buFont typeface="Open Sans"/>
              <a:buNone/>
            </a:pPr>
            <a:r>
              <a:rPr lang="en-US" dirty="0"/>
              <a:t>UNITE HYDROMETEOROLOGIE (UHM)</a:t>
            </a:r>
            <a:endParaRPr dirty="0"/>
          </a:p>
        </p:txBody>
      </p:sp>
      <p:sp>
        <p:nvSpPr>
          <p:cNvPr id="54" name="Google Shape;54;p3"/>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lnSpcReduction="10000"/>
          </a:bodyPr>
          <a:lstStyle/>
          <a:p>
            <a:pPr marL="457200" lvl="0" indent="-406400" algn="just" rtl="0">
              <a:spcBef>
                <a:spcPts val="0"/>
              </a:spcBef>
              <a:spcAft>
                <a:spcPts val="0"/>
              </a:spcAft>
              <a:buSzPts val="2800"/>
              <a:buChar char="●"/>
            </a:pPr>
            <a:r>
              <a:rPr lang="fr-FR" sz="2800" kern="0" dirty="0">
                <a:solidFill>
                  <a:prstClr val="black"/>
                </a:solidFill>
              </a:rPr>
              <a:t>L’UHM, la fusion en 2015 de deux entités de l’État. Le Centre national de météorologie (CNM) et le Service national des ressources en eau (SNRE). L’unité est en charge de prévisions atmosphériques et aéronautiques. Elle intervient également dans la gestion des eaux de surface et souterraines.</a:t>
            </a:r>
          </a:p>
          <a:p>
            <a:pPr marL="50800" lvl="0" indent="0" algn="just" rtl="0">
              <a:spcBef>
                <a:spcPts val="0"/>
              </a:spcBef>
              <a:spcAft>
                <a:spcPts val="0"/>
              </a:spcAft>
              <a:buSzPts val="2800"/>
              <a:buNone/>
            </a:pPr>
            <a:endParaRPr lang="fr-FR" sz="2800" kern="0" dirty="0">
              <a:solidFill>
                <a:prstClr val="black"/>
              </a:solidFill>
            </a:endParaRPr>
          </a:p>
          <a:p>
            <a:pPr marL="457200" lvl="0" indent="-406400" algn="just" rtl="0">
              <a:spcBef>
                <a:spcPts val="0"/>
              </a:spcBef>
              <a:spcAft>
                <a:spcPts val="0"/>
              </a:spcAft>
              <a:buSzPts val="2800"/>
              <a:buChar char="●"/>
            </a:pPr>
            <a:r>
              <a:rPr lang="fr-FR" sz="2800" dirty="0">
                <a:solidFill>
                  <a:prstClr val="black"/>
                </a:solidFill>
              </a:rPr>
              <a:t>Réseaux d’observation de l’UHM et capacités actuelles;</a:t>
            </a:r>
          </a:p>
          <a:p>
            <a:pPr marL="457200" lvl="0" indent="-406400" algn="just" rtl="0">
              <a:spcBef>
                <a:spcPts val="0"/>
              </a:spcBef>
              <a:spcAft>
                <a:spcPts val="0"/>
              </a:spcAft>
              <a:buSzPts val="2800"/>
              <a:buChar char="●"/>
            </a:pPr>
            <a:endParaRPr lang="fr-FR" sz="2800" dirty="0">
              <a:solidFill>
                <a:prstClr val="black"/>
              </a:solidFill>
            </a:endParaRPr>
          </a:p>
          <a:p>
            <a:pPr marL="457200" lvl="0" indent="-406400" algn="just" rtl="0">
              <a:spcBef>
                <a:spcPts val="0"/>
              </a:spcBef>
              <a:spcAft>
                <a:spcPts val="0"/>
              </a:spcAft>
              <a:buSzPts val="2800"/>
              <a:buChar char="●"/>
            </a:pPr>
            <a:r>
              <a:rPr lang="fr-FR" sz="2800" dirty="0">
                <a:solidFill>
                  <a:prstClr val="black"/>
                </a:solidFill>
              </a:rPr>
              <a:t>Pas d’experts en instrumentation et maintenance </a:t>
            </a:r>
          </a:p>
          <a:p>
            <a:pPr marL="50800" lvl="0" indent="0" algn="just" rtl="0">
              <a:spcBef>
                <a:spcPts val="0"/>
              </a:spcBef>
              <a:spcAft>
                <a:spcPts val="0"/>
              </a:spcAft>
              <a:buSzPts val="2800"/>
              <a:buNone/>
            </a:pPr>
            <a:endParaRPr lang="fr-FR" sz="2800" dirty="0">
              <a:solidFill>
                <a:prstClr val="black"/>
              </a:solidFill>
            </a:endParaRPr>
          </a:p>
          <a:p>
            <a:pPr marL="457200" lvl="0" indent="-406400" algn="just" rtl="0">
              <a:spcBef>
                <a:spcPts val="0"/>
              </a:spcBef>
              <a:spcAft>
                <a:spcPts val="0"/>
              </a:spcAft>
              <a:buSzPts val="2800"/>
              <a:buChar char="●"/>
            </a:pPr>
            <a:r>
              <a:rPr lang="fr-FR" sz="2800" dirty="0">
                <a:solidFill>
                  <a:prstClr val="black"/>
                </a:solidFill>
              </a:rPr>
              <a:t>Difficultés d’implémentation du projet  </a:t>
            </a:r>
            <a:endParaRPr sz="2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346696099c2_0_6"/>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lvl="0" indent="-406400">
              <a:spcBef>
                <a:spcPts val="0"/>
              </a:spcBef>
              <a:buSzPts val="2800"/>
              <a:buChar char="●"/>
            </a:pPr>
            <a:r>
              <a:rPr lang="fr-FR" sz="2800" dirty="0"/>
              <a:t>Aucune des </a:t>
            </a:r>
            <a:r>
              <a:rPr lang="fr-FR" sz="2800" dirty="0" err="1"/>
              <a:t>satations</a:t>
            </a:r>
            <a:r>
              <a:rPr lang="fr-FR" sz="2800" dirty="0"/>
              <a:t> de l’UHM ne sont pas enregistrées comme station GBON, et leurs données ne sont pas partagées sur le GTS/WIS 2.0.</a:t>
            </a:r>
          </a:p>
          <a:p>
            <a:pPr lvl="0" indent="-406400">
              <a:spcBef>
                <a:spcPts val="0"/>
              </a:spcBef>
              <a:buSzPts val="2800"/>
              <a:buChar char="●"/>
            </a:pPr>
            <a:r>
              <a:rPr lang="fr-FR" sz="2800" dirty="0"/>
              <a:t>Pas de station en altitude actuellement </a:t>
            </a:r>
            <a:r>
              <a:rPr lang="fr-FR" sz="2800"/>
              <a:t>en Haïti</a:t>
            </a:r>
            <a:endParaRPr lang="fr-FR" sz="2800" dirty="0"/>
          </a:p>
          <a:p>
            <a:pPr lvl="0" indent="-406400">
              <a:spcBef>
                <a:spcPts val="0"/>
              </a:spcBef>
              <a:buSzPts val="2800"/>
              <a:buChar char="●"/>
            </a:pPr>
            <a:endParaRPr lang="fr-FR" sz="2800" dirty="0"/>
          </a:p>
          <a:p>
            <a:pPr lvl="0" indent="-406400">
              <a:spcBef>
                <a:spcPts val="0"/>
              </a:spcBef>
              <a:buSzPts val="2800"/>
              <a:buChar char="●"/>
            </a:pPr>
            <a:r>
              <a:rPr lang="fr-FR" sz="2800" dirty="0"/>
              <a:t>Le projet CREWS (Renforcement des capacités);</a:t>
            </a:r>
          </a:p>
          <a:p>
            <a:pPr lvl="0" indent="-406400">
              <a:spcBef>
                <a:spcPts val="0"/>
              </a:spcBef>
              <a:buSzPts val="2800"/>
              <a:buChar char="●"/>
            </a:pPr>
            <a:endParaRPr lang="fr-FR" sz="2800" dirty="0"/>
          </a:p>
          <a:p>
            <a:pPr lvl="0" indent="-406400">
              <a:spcBef>
                <a:spcPts val="0"/>
              </a:spcBef>
              <a:buSzPts val="2800"/>
              <a:buChar char="●"/>
            </a:pPr>
            <a:r>
              <a:rPr lang="fr-FR" sz="2800" dirty="0"/>
              <a:t>Participation et apport d’</a:t>
            </a:r>
            <a:r>
              <a:rPr lang="fr-FR" sz="2800" dirty="0" err="1"/>
              <a:t>Haiti</a:t>
            </a:r>
            <a:r>
              <a:rPr lang="fr-FR" sz="2800" dirty="0"/>
              <a:t> dans les discussions du SOFF  </a:t>
            </a:r>
          </a:p>
          <a:p>
            <a:pPr lvl="0" indent="-406400">
              <a:spcBef>
                <a:spcPts val="0"/>
              </a:spcBef>
              <a:buSzPts val="2800"/>
              <a:buChar char="●"/>
            </a:pPr>
            <a:endParaRPr lang="fr-FR" sz="2800" dirty="0"/>
          </a:p>
          <a:p>
            <a:pPr lvl="0" indent="-406400">
              <a:spcBef>
                <a:spcPts val="0"/>
              </a:spcBef>
              <a:buSzPts val="2800"/>
              <a:buChar char="●"/>
            </a:pPr>
            <a:r>
              <a:rPr lang="fr-FR" sz="2800" dirty="0"/>
              <a:t>Phase préliminaire (Pas de leçon tirée pour le moment) </a:t>
            </a:r>
            <a:endParaRPr sz="2800" dirty="0"/>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448145" y="2974013"/>
            <a:ext cx="8999700" cy="288339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Caribbean: </a:t>
            </a:r>
            <a:r>
              <a:rPr lang="en-US" sz="3200" b="0" dirty="0">
                <a:solidFill>
                  <a:srgbClr val="1C3453"/>
                </a:solidFill>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       </a:t>
            </a:r>
            <a:r>
              <a:rPr lang="en-US" sz="4800" b="1" i="0" u="none" strike="noStrike" cap="none" dirty="0">
                <a:solidFill>
                  <a:srgbClr val="112A42"/>
                </a:solidFill>
                <a:latin typeface="Open Sans"/>
                <a:ea typeface="Open Sans"/>
                <a:cs typeface="Open Sans"/>
                <a:sym typeface="Open Sans"/>
              </a:rPr>
              <a:t>Jamaica</a:t>
            </a:r>
            <a:br>
              <a:rPr lang="en-US" sz="3200" b="1" i="0" u="none" strike="noStrike" cap="none" dirty="0">
                <a:solidFill>
                  <a:srgbClr val="112A42"/>
                </a:solidFill>
                <a:latin typeface="Open Sans"/>
                <a:ea typeface="Open Sans"/>
                <a:cs typeface="Open Sans"/>
                <a:sym typeface="Open Sans"/>
              </a:rPr>
            </a:br>
            <a:r>
              <a:rPr lang="en-US" sz="3600" b="1" i="0" u="none" strike="noStrike" cap="none" dirty="0">
                <a:solidFill>
                  <a:schemeClr val="lt1"/>
                </a:solidFill>
                <a:latin typeface="Open Sans"/>
                <a:ea typeface="Open Sans"/>
                <a:cs typeface="Open Sans"/>
                <a:sym typeface="Open Sans"/>
              </a:rPr>
              <a:t>Country update</a:t>
            </a:r>
            <a:br>
              <a:rPr lang="en-US" sz="3600" b="1" i="0" u="none" strike="noStrike" cap="none" dirty="0">
                <a:solidFill>
                  <a:schemeClr val="lt1"/>
                </a:solidFill>
                <a:latin typeface="Open Sans"/>
                <a:ea typeface="Open Sans"/>
                <a:cs typeface="Open Sans"/>
                <a:sym typeface="Open Sans"/>
              </a:rPr>
            </a:br>
            <a:r>
              <a:rPr lang="en-US" sz="3600" b="1" i="0" u="none" strike="noStrike" cap="none" dirty="0">
                <a:solidFill>
                  <a:schemeClr val="lt1"/>
                </a:solidFill>
                <a:latin typeface="Open Sans"/>
                <a:ea typeface="Open Sans"/>
                <a:cs typeface="Open Sans"/>
                <a:sym typeface="Open Sans"/>
              </a:rPr>
              <a:t>          </a:t>
            </a:r>
            <a:endParaRPr sz="5400" b="1" i="0" u="none" strike="noStrike" cap="none" dirty="0">
              <a:solidFill>
                <a:schemeClr val="tx1">
                  <a:lumMod val="95000"/>
                  <a:lumOff val="5000"/>
                </a:schemeClr>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pic>
        <p:nvPicPr>
          <p:cNvPr id="2" name="Picture 1">
            <a:extLst>
              <a:ext uri="{FF2B5EF4-FFF2-40B4-BE49-F238E27FC236}">
                <a16:creationId xmlns:a16="http://schemas.microsoft.com/office/drawing/2014/main" id="{98293E5B-E4E2-6A2E-DB72-A8F4CB02FD03}"/>
              </a:ext>
            </a:extLst>
          </p:cNvPr>
          <p:cNvPicPr>
            <a:picLocks noChangeAspect="1"/>
          </p:cNvPicPr>
          <p:nvPr/>
        </p:nvPicPr>
        <p:blipFill>
          <a:blip r:embed="rId5">
            <a:extLst>
              <a:ext uri="{28A0092B-C50C-407E-A947-70E740481C1C}">
                <a14:useLocalDpi xmlns:a14="http://schemas.microsoft.com/office/drawing/2010/main" val="0"/>
              </a:ext>
            </a:extLst>
          </a:blip>
          <a:srcRect b="7546"/>
          <a:stretch/>
        </p:blipFill>
        <p:spPr>
          <a:xfrm>
            <a:off x="551384" y="4622189"/>
            <a:ext cx="531135" cy="46600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DA6D9D-F136-EA24-F71F-306B185FA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70"/>
            <a:ext cx="12192001" cy="6887570"/>
          </a:xfrm>
          <a:prstGeom prst="rect">
            <a:avLst/>
          </a:prstGeom>
        </p:spPr>
      </p:pic>
      <p:sp>
        <p:nvSpPr>
          <p:cNvPr id="7" name="TextBox 6">
            <a:extLst>
              <a:ext uri="{FF2B5EF4-FFF2-40B4-BE49-F238E27FC236}">
                <a16:creationId xmlns:a16="http://schemas.microsoft.com/office/drawing/2014/main" id="{01635115-32A9-55E8-BE38-A54212731900}"/>
              </a:ext>
            </a:extLst>
          </p:cNvPr>
          <p:cNvSpPr txBox="1"/>
          <p:nvPr/>
        </p:nvSpPr>
        <p:spPr>
          <a:xfrm>
            <a:off x="4330753" y="959394"/>
            <a:ext cx="10131448" cy="1938992"/>
          </a:xfrm>
          <a:prstGeom prst="rect">
            <a:avLst/>
          </a:prstGeom>
          <a:noFill/>
        </p:spPr>
        <p:txBody>
          <a:bodyPr wrap="square" rtlCol="0">
            <a:spAutoFit/>
          </a:bodyPr>
          <a:lstStyle/>
          <a:p>
            <a:r>
              <a:rPr lang="en-US" sz="6000" dirty="0">
                <a:solidFill>
                  <a:schemeClr val="bg1"/>
                </a:solidFill>
                <a:latin typeface="Calibri" panose="020F0502020204030204" pitchFamily="34" charset="0"/>
                <a:cs typeface="Calibri" panose="020F0502020204030204" pitchFamily="34" charset="0"/>
              </a:rPr>
              <a:t>Introduction</a:t>
            </a:r>
          </a:p>
          <a:p>
            <a:r>
              <a:rPr lang="en-US" sz="6000" dirty="0">
                <a:solidFill>
                  <a:schemeClr val="bg1"/>
                </a:solidFill>
                <a:latin typeface="Calibri" panose="020F0502020204030204" pitchFamily="34" charset="0"/>
                <a:cs typeface="Calibri" panose="020F0502020204030204" pitchFamily="34" charset="0"/>
              </a:rPr>
              <a:t> </a:t>
            </a:r>
            <a:endParaRPr lang="en-VI" sz="6000" dirty="0">
              <a:solidFill>
                <a:schemeClr val="bg1"/>
              </a:solidFill>
              <a:latin typeface="Calibri" panose="020F0502020204030204" pitchFamily="34" charset="0"/>
              <a:cs typeface="Calibri" panose="020F0502020204030204" pitchFamily="34" charset="0"/>
            </a:endParaRPr>
          </a:p>
        </p:txBody>
      </p:sp>
      <mc:AlternateContent xmlns:mc="http://schemas.openxmlformats.org/markup-compatibility/2006">
        <mc:Choice xmlns:am3d="http://schemas.microsoft.com/office/drawing/2017/model3d" Requires="am3d">
          <p:graphicFrame>
            <p:nvGraphicFramePr>
              <p:cNvPr id="4" name="3D Model 3" descr="Male icon">
                <a:extLst>
                  <a:ext uri="{FF2B5EF4-FFF2-40B4-BE49-F238E27FC236}">
                    <a16:creationId xmlns:a16="http://schemas.microsoft.com/office/drawing/2014/main" id="{5F5DB8D7-5DF5-6625-4B97-E0C3CECC2D69}"/>
                  </a:ext>
                </a:extLst>
              </p:cNvPr>
              <p:cNvGraphicFramePr/>
              <p:nvPr/>
            </p:nvGraphicFramePr>
            <p:xfrm>
              <a:off x="-4922856" y="0"/>
              <a:ext cx="12323909" cy="7682361"/>
            </p:xfrm>
            <a:graphic>
              <a:graphicData uri="http://schemas.microsoft.com/office/drawing/2017/model3d">
                <am3d:model3d r:embed="rId3">
                  <am3d:spPr>
                    <a:xfrm>
                      <a:off x="0" y="0"/>
                      <a:ext cx="12323909" cy="7682361"/>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m3d:postTrans dx="0" dy="0" dz="0"/>
                  </am3d:trans>
                  <am3d:raster rName="Office3DRenderer" rVer="16.0.8326">
                    <am3d:blip r:embed="rId4"/>
                  </am3d:raster>
                  <am3d:objViewport viewportSz="86847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Male icon">
                <a:extLst>
                  <a:ext uri="{FF2B5EF4-FFF2-40B4-BE49-F238E27FC236}">
                    <a16:creationId xmlns:a16="http://schemas.microsoft.com/office/drawing/2014/main" id="{5F5DB8D7-5DF5-6625-4B97-E0C3CECC2D69}"/>
                  </a:ext>
                </a:extLst>
              </p:cNvPr>
              <p:cNvPicPr>
                <a:picLocks noGrp="1" noRot="1" noChangeAspect="1" noMove="1" noResize="1" noEditPoints="1" noAdjustHandles="1" noChangeArrowheads="1" noChangeShapeType="1" noCrop="1"/>
              </p:cNvPicPr>
              <p:nvPr/>
            </p:nvPicPr>
            <p:blipFill>
              <a:blip r:embed="rId4"/>
              <a:stretch>
                <a:fillRect/>
              </a:stretch>
            </p:blipFill>
            <p:spPr>
              <a:xfrm>
                <a:off x="-4922856" y="0"/>
                <a:ext cx="12323909" cy="7682361"/>
              </a:xfrm>
              <a:prstGeom prst="rect">
                <a:avLst/>
              </a:prstGeom>
            </p:spPr>
          </p:pic>
        </mc:Fallback>
      </mc:AlternateContent>
    </p:spTree>
    <p:extLst>
      <p:ext uri="{BB962C8B-B14F-4D97-AF65-F5344CB8AC3E}">
        <p14:creationId xmlns:p14="http://schemas.microsoft.com/office/powerpoint/2010/main" val="3748848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51E1-8A4A-4651-B8E6-A52B36C224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469BD0-0744-AA90-BAFA-8F8ABFEDE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73" y="402316"/>
            <a:ext cx="12192001" cy="6887570"/>
          </a:xfrm>
          <a:prstGeom prst="rect">
            <a:avLst/>
          </a:prstGeom>
        </p:spPr>
      </p:pic>
      <mc:AlternateContent xmlns:mc="http://schemas.openxmlformats.org/markup-compatibility/2006">
        <mc:Choice xmlns:am3d="http://schemas.microsoft.com/office/drawing/2017/model3d" Requires="am3d">
          <p:graphicFrame>
            <p:nvGraphicFramePr>
              <p:cNvPr id="2" name="3D Model 1" descr="Male icon">
                <a:extLst>
                  <a:ext uri="{FF2B5EF4-FFF2-40B4-BE49-F238E27FC236}">
                    <a16:creationId xmlns:a16="http://schemas.microsoft.com/office/drawing/2014/main" id="{948B0E10-2048-9B72-532C-32AA9B9BA1C4}"/>
                  </a:ext>
                </a:extLst>
              </p:cNvPr>
              <p:cNvGraphicFramePr>
                <a:graphicFrameLocks noChangeAspect="1"/>
              </p:cNvGraphicFramePr>
              <p:nvPr/>
            </p:nvGraphicFramePr>
            <p:xfrm>
              <a:off x="521539" y="466096"/>
              <a:ext cx="1461644" cy="5022796"/>
            </p:xfrm>
            <a:graphic>
              <a:graphicData uri="http://schemas.microsoft.com/office/drawing/2017/model3d">
                <am3d:model3d r:embed="rId3">
                  <am3d:spPr>
                    <a:xfrm>
                      <a:off x="0" y="0"/>
                      <a:ext cx="1461644" cy="5022796"/>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68028" ay="3149180" az="-133326"/>
                    <am3d:postTrans dx="0" dy="0" dz="0"/>
                  </am3d:trans>
                  <am3d:raster rName="Office3DRenderer" rVer="16.0.8326">
                    <am3d:blip r:embed="rId4"/>
                  </am3d:raster>
                  <am3d:objViewport viewportSz="54223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Male icon">
                <a:extLst>
                  <a:ext uri="{FF2B5EF4-FFF2-40B4-BE49-F238E27FC236}">
                    <a16:creationId xmlns:a16="http://schemas.microsoft.com/office/drawing/2014/main" id="{948B0E10-2048-9B72-532C-32AA9B9BA1C4}"/>
                  </a:ext>
                </a:extLst>
              </p:cNvPr>
              <p:cNvPicPr>
                <a:picLocks noGrp="1" noRot="1" noChangeAspect="1" noMove="1" noResize="1" noEditPoints="1" noAdjustHandles="1" noChangeArrowheads="1" noChangeShapeType="1" noCrop="1"/>
              </p:cNvPicPr>
              <p:nvPr/>
            </p:nvPicPr>
            <p:blipFill>
              <a:blip r:embed="rId4"/>
              <a:stretch>
                <a:fillRect/>
              </a:stretch>
            </p:blipFill>
            <p:spPr>
              <a:xfrm>
                <a:off x="521539" y="466096"/>
                <a:ext cx="1461644" cy="5022796"/>
              </a:xfrm>
              <a:prstGeom prst="rect">
                <a:avLst/>
              </a:prstGeom>
            </p:spPr>
          </p:pic>
        </mc:Fallback>
      </mc:AlternateContent>
      <p:grpSp>
        <p:nvGrpSpPr>
          <p:cNvPr id="3" name="Group 66">
            <a:extLst>
              <a:ext uri="{FF2B5EF4-FFF2-40B4-BE49-F238E27FC236}">
                <a16:creationId xmlns:a16="http://schemas.microsoft.com/office/drawing/2014/main" id="{FA60227D-B6F0-0F1C-88E5-D744BED3E080}"/>
              </a:ext>
            </a:extLst>
          </p:cNvPr>
          <p:cNvGrpSpPr>
            <a:grpSpLocks/>
          </p:cNvGrpSpPr>
          <p:nvPr/>
        </p:nvGrpSpPr>
        <p:grpSpPr bwMode="auto">
          <a:xfrm>
            <a:off x="2248693" y="402316"/>
            <a:ext cx="8735883" cy="1676400"/>
            <a:chOff x="528" y="367"/>
            <a:chExt cx="4704" cy="1056"/>
          </a:xfrm>
        </p:grpSpPr>
        <p:sp>
          <p:nvSpPr>
            <p:cNvPr id="6" name="Rectangle 67">
              <a:extLst>
                <a:ext uri="{FF2B5EF4-FFF2-40B4-BE49-F238E27FC236}">
                  <a16:creationId xmlns:a16="http://schemas.microsoft.com/office/drawing/2014/main" id="{B34204C2-3C2A-BDB8-70D2-7C7CCA52335E}"/>
                </a:ext>
              </a:extLst>
            </p:cNvPr>
            <p:cNvSpPr>
              <a:spLocks noChangeArrowheads="1"/>
            </p:cNvSpPr>
            <p:nvPr/>
          </p:nvSpPr>
          <p:spPr bwMode="auto">
            <a:xfrm>
              <a:off x="528" y="367"/>
              <a:ext cx="4704" cy="10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n-US" altLang="en-US" sz="4000">
                <a:latin typeface="Times New Roman" panose="02020603050405020304" pitchFamily="18" charset="0"/>
              </a:endParaRPr>
            </a:p>
          </p:txBody>
        </p:sp>
        <p:grpSp>
          <p:nvGrpSpPr>
            <p:cNvPr id="8" name="Group 68">
              <a:extLst>
                <a:ext uri="{FF2B5EF4-FFF2-40B4-BE49-F238E27FC236}">
                  <a16:creationId xmlns:a16="http://schemas.microsoft.com/office/drawing/2014/main" id="{F9659321-8FD5-D914-9429-A3F1E41A49F2}"/>
                </a:ext>
              </a:extLst>
            </p:cNvPr>
            <p:cNvGrpSpPr>
              <a:grpSpLocks/>
            </p:cNvGrpSpPr>
            <p:nvPr/>
          </p:nvGrpSpPr>
          <p:grpSpPr bwMode="auto">
            <a:xfrm>
              <a:off x="615" y="432"/>
              <a:ext cx="4260" cy="864"/>
              <a:chOff x="615" y="432"/>
              <a:chExt cx="4260" cy="864"/>
            </a:xfrm>
          </p:grpSpPr>
          <p:pic>
            <p:nvPicPr>
              <p:cNvPr id="9" name="Picture 69" descr="MetLogo3 ">
                <a:extLst>
                  <a:ext uri="{FF2B5EF4-FFF2-40B4-BE49-F238E27FC236}">
                    <a16:creationId xmlns:a16="http://schemas.microsoft.com/office/drawing/2014/main" id="{92A6C0B5-5ADD-135D-7B9E-2B1ED33AF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 y="432"/>
                <a:ext cx="859" cy="86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70">
                <a:extLst>
                  <a:ext uri="{FF2B5EF4-FFF2-40B4-BE49-F238E27FC236}">
                    <a16:creationId xmlns:a16="http://schemas.microsoft.com/office/drawing/2014/main" id="{A67042DE-8CA7-3779-532A-B8F4D6D9D390}"/>
                  </a:ext>
                </a:extLst>
              </p:cNvPr>
              <p:cNvSpPr txBox="1">
                <a:spLocks noChangeArrowheads="1"/>
              </p:cNvSpPr>
              <p:nvPr/>
            </p:nvSpPr>
            <p:spPr bwMode="auto">
              <a:xfrm>
                <a:off x="1629" y="449"/>
                <a:ext cx="3246" cy="794"/>
              </a:xfrm>
              <a:prstGeom prst="rect">
                <a:avLst/>
              </a:prstGeom>
              <a:noFill/>
              <a:ln w="9525">
                <a:solidFill>
                  <a:schemeClr val="tx1"/>
                </a:solidFill>
                <a:miter lim="800000"/>
                <a:headEnd/>
                <a:tailEnd/>
              </a:ln>
              <a:effectLst/>
            </p:spPr>
            <p:txBody>
              <a:bodyPr wrap="none">
                <a:spAutoFit/>
              </a:bodyPr>
              <a:lstStyle/>
              <a:p>
                <a:pPr algn="ctr" eaLnBrk="1" hangingPunct="1">
                  <a:defRPr/>
                </a:pPr>
                <a:r>
                  <a:rPr lang="en-US" sz="3800" dirty="0">
                    <a:solidFill>
                      <a:srgbClr val="00FF00"/>
                    </a:solidFill>
                    <a:effectLst>
                      <a:outerShdw blurRad="38100" dist="38100" dir="2700000" algn="tl">
                        <a:srgbClr val="000000"/>
                      </a:outerShdw>
                    </a:effectLst>
                    <a:latin typeface="Impact" pitchFamily="34" charset="0"/>
                  </a:rPr>
                  <a:t>METEOROLOGICAL SERVICE</a:t>
                </a:r>
              </a:p>
              <a:p>
                <a:pPr algn="ctr" eaLnBrk="1" hangingPunct="1">
                  <a:defRPr/>
                </a:pPr>
                <a:r>
                  <a:rPr lang="en-US" sz="3800" dirty="0">
                    <a:solidFill>
                      <a:srgbClr val="00FF00"/>
                    </a:solidFill>
                    <a:effectLst>
                      <a:outerShdw blurRad="38100" dist="38100" dir="2700000" algn="tl">
                        <a:srgbClr val="000000"/>
                      </a:outerShdw>
                    </a:effectLst>
                    <a:latin typeface="Impact" pitchFamily="34" charset="0"/>
                  </a:rPr>
                  <a:t>JAMAICA</a:t>
                </a:r>
                <a:endParaRPr lang="en-GB" sz="3800" dirty="0">
                  <a:solidFill>
                    <a:srgbClr val="00FF00"/>
                  </a:solidFill>
                  <a:effectLst>
                    <a:outerShdw blurRad="38100" dist="38100" dir="2700000" algn="tl">
                      <a:srgbClr val="000000"/>
                    </a:outerShdw>
                  </a:effectLst>
                  <a:latin typeface="Impact" pitchFamily="34" charset="0"/>
                </a:endParaRPr>
              </a:p>
            </p:txBody>
          </p:sp>
        </p:grpSp>
      </p:grpSp>
      <p:grpSp>
        <p:nvGrpSpPr>
          <p:cNvPr id="11" name="Group 61">
            <a:extLst>
              <a:ext uri="{FF2B5EF4-FFF2-40B4-BE49-F238E27FC236}">
                <a16:creationId xmlns:a16="http://schemas.microsoft.com/office/drawing/2014/main" id="{D2A365A3-1F04-7434-F3B4-0DA796F14360}"/>
              </a:ext>
            </a:extLst>
          </p:cNvPr>
          <p:cNvGrpSpPr>
            <a:grpSpLocks/>
          </p:cNvGrpSpPr>
          <p:nvPr/>
        </p:nvGrpSpPr>
        <p:grpSpPr bwMode="auto">
          <a:xfrm>
            <a:off x="2391004" y="2459442"/>
            <a:ext cx="8899309" cy="2538513"/>
            <a:chOff x="543" y="2976"/>
            <a:chExt cx="4792" cy="1186"/>
          </a:xfrm>
        </p:grpSpPr>
        <p:sp>
          <p:nvSpPr>
            <p:cNvPr id="12" name="Rectangle 62">
              <a:extLst>
                <a:ext uri="{FF2B5EF4-FFF2-40B4-BE49-F238E27FC236}">
                  <a16:creationId xmlns:a16="http://schemas.microsoft.com/office/drawing/2014/main" id="{E19F7822-A50D-15F1-680D-086B22489115}"/>
                </a:ext>
              </a:extLst>
            </p:cNvPr>
            <p:cNvSpPr>
              <a:spLocks noChangeArrowheads="1"/>
            </p:cNvSpPr>
            <p:nvPr/>
          </p:nvSpPr>
          <p:spPr bwMode="auto">
            <a:xfrm>
              <a:off x="543" y="2976"/>
              <a:ext cx="4704" cy="960"/>
            </a:xfrm>
            <a:prstGeom prst="rect">
              <a:avLst/>
            </a:prstGeom>
            <a:solidFill>
              <a:schemeClr val="bg1"/>
            </a:solidFill>
            <a:ln w="381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grpSp>
          <p:nvGrpSpPr>
            <p:cNvPr id="13" name="Group 63">
              <a:extLst>
                <a:ext uri="{FF2B5EF4-FFF2-40B4-BE49-F238E27FC236}">
                  <a16:creationId xmlns:a16="http://schemas.microsoft.com/office/drawing/2014/main" id="{62428525-04FE-B1C5-942B-5E9C12431FF9}"/>
                </a:ext>
              </a:extLst>
            </p:cNvPr>
            <p:cNvGrpSpPr>
              <a:grpSpLocks/>
            </p:cNvGrpSpPr>
            <p:nvPr/>
          </p:nvGrpSpPr>
          <p:grpSpPr bwMode="auto">
            <a:xfrm>
              <a:off x="624" y="3024"/>
              <a:ext cx="4711" cy="1138"/>
              <a:chOff x="624" y="618"/>
              <a:chExt cx="4711" cy="1138"/>
            </a:xfrm>
          </p:grpSpPr>
          <p:pic>
            <p:nvPicPr>
              <p:cNvPr id="14" name="Picture 64" descr="Coat of Arms">
                <a:extLst>
                  <a:ext uri="{FF2B5EF4-FFF2-40B4-BE49-F238E27FC236}">
                    <a16:creationId xmlns:a16="http://schemas.microsoft.com/office/drawing/2014/main" id="{BCD958D4-FD5F-56B5-73A1-1C265D508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 y="618"/>
                <a:ext cx="84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5">
                <a:extLst>
                  <a:ext uri="{FF2B5EF4-FFF2-40B4-BE49-F238E27FC236}">
                    <a16:creationId xmlns:a16="http://schemas.microsoft.com/office/drawing/2014/main" id="{C48BE1B8-3346-FFEE-CE35-BEF3CE9092DC}"/>
                  </a:ext>
                </a:extLst>
              </p:cNvPr>
              <p:cNvSpPr txBox="1">
                <a:spLocks noChangeArrowheads="1"/>
              </p:cNvSpPr>
              <p:nvPr/>
            </p:nvSpPr>
            <p:spPr bwMode="auto">
              <a:xfrm>
                <a:off x="1449" y="651"/>
                <a:ext cx="3886" cy="1105"/>
              </a:xfrm>
              <a:prstGeom prst="rect">
                <a:avLst/>
              </a:prstGeom>
              <a:noFill/>
              <a:ln w="9525">
                <a:noFill/>
                <a:miter lim="800000"/>
                <a:headEnd/>
                <a:tailEnd/>
              </a:ln>
              <a:effectLst/>
            </p:spPr>
            <p:txBody>
              <a:bodyPr>
                <a:spAutoFit/>
              </a:bodyPr>
              <a:lstStyle/>
              <a:p>
                <a:pPr eaLnBrk="1" hangingPunct="1">
                  <a:defRPr/>
                </a:pPr>
                <a:r>
                  <a:rPr lang="en-US" sz="3600" dirty="0">
                    <a:solidFill>
                      <a:schemeClr val="accent3"/>
                    </a:solidFill>
                    <a:effectLst>
                      <a:outerShdw blurRad="38100" dist="38100" dir="2700000" algn="tl">
                        <a:srgbClr val="000000"/>
                      </a:outerShdw>
                    </a:effectLst>
                    <a:latin typeface="Impact" pitchFamily="34" charset="0"/>
                  </a:rPr>
                  <a:t>BRANCH OF THE MINISTRY OF ECONOMIC GROWTH  AND JOB CREATION</a:t>
                </a:r>
                <a:endParaRPr lang="en-GB" sz="3600" dirty="0">
                  <a:solidFill>
                    <a:schemeClr val="accent3"/>
                  </a:solidFill>
                  <a:effectLst>
                    <a:outerShdw blurRad="38100" dist="38100" dir="2700000" algn="tl">
                      <a:srgbClr val="000000"/>
                    </a:outerShdw>
                  </a:effectLst>
                  <a:latin typeface="Impact" pitchFamily="34" charset="0"/>
                </a:endParaRPr>
              </a:p>
            </p:txBody>
          </p:sp>
        </p:grpSp>
      </p:grpSp>
      <p:grpSp>
        <p:nvGrpSpPr>
          <p:cNvPr id="16" name="Group 71">
            <a:extLst>
              <a:ext uri="{FF2B5EF4-FFF2-40B4-BE49-F238E27FC236}">
                <a16:creationId xmlns:a16="http://schemas.microsoft.com/office/drawing/2014/main" id="{26A0AD86-5E9F-446D-3887-A2F5A154C5DF}"/>
              </a:ext>
            </a:extLst>
          </p:cNvPr>
          <p:cNvGrpSpPr>
            <a:grpSpLocks/>
          </p:cNvGrpSpPr>
          <p:nvPr/>
        </p:nvGrpSpPr>
        <p:grpSpPr bwMode="auto">
          <a:xfrm>
            <a:off x="2302897" y="4849058"/>
            <a:ext cx="8923903" cy="1676399"/>
            <a:chOff x="528" y="1632"/>
            <a:chExt cx="4717" cy="960"/>
          </a:xfrm>
        </p:grpSpPr>
        <p:sp>
          <p:nvSpPr>
            <p:cNvPr id="17" name="Rectangle 72">
              <a:extLst>
                <a:ext uri="{FF2B5EF4-FFF2-40B4-BE49-F238E27FC236}">
                  <a16:creationId xmlns:a16="http://schemas.microsoft.com/office/drawing/2014/main" id="{B3040DCF-7A1A-615E-1AD4-6D71137C9464}"/>
                </a:ext>
              </a:extLst>
            </p:cNvPr>
            <p:cNvSpPr>
              <a:spLocks noChangeArrowheads="1"/>
            </p:cNvSpPr>
            <p:nvPr/>
          </p:nvSpPr>
          <p:spPr bwMode="auto">
            <a:xfrm>
              <a:off x="528" y="1632"/>
              <a:ext cx="4704" cy="960"/>
            </a:xfrm>
            <a:prstGeom prst="rect">
              <a:avLst/>
            </a:prstGeom>
            <a:solidFill>
              <a:srgbClr val="003399"/>
            </a:solidFill>
            <a:ln w="3175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n-US" altLang="en-US" sz="2400">
                <a:solidFill>
                  <a:schemeClr val="accent2"/>
                </a:solidFill>
                <a:latin typeface="Times New Roman" panose="02020603050405020304" pitchFamily="18" charset="0"/>
              </a:endParaRPr>
            </a:p>
          </p:txBody>
        </p:sp>
        <p:grpSp>
          <p:nvGrpSpPr>
            <p:cNvPr id="18" name="Group 73">
              <a:extLst>
                <a:ext uri="{FF2B5EF4-FFF2-40B4-BE49-F238E27FC236}">
                  <a16:creationId xmlns:a16="http://schemas.microsoft.com/office/drawing/2014/main" id="{0D8FC2C0-F0D4-B01E-FD9C-7E21B536E444}"/>
                </a:ext>
              </a:extLst>
            </p:cNvPr>
            <p:cNvGrpSpPr>
              <a:grpSpLocks/>
            </p:cNvGrpSpPr>
            <p:nvPr/>
          </p:nvGrpSpPr>
          <p:grpSpPr bwMode="auto">
            <a:xfrm>
              <a:off x="624" y="1679"/>
              <a:ext cx="4621" cy="885"/>
              <a:chOff x="624" y="1694"/>
              <a:chExt cx="4621" cy="885"/>
            </a:xfrm>
          </p:grpSpPr>
          <p:pic>
            <p:nvPicPr>
              <p:cNvPr id="19" name="Picture 74" descr="WMO Logo">
                <a:extLst>
                  <a:ext uri="{FF2B5EF4-FFF2-40B4-BE49-F238E27FC236}">
                    <a16:creationId xmlns:a16="http://schemas.microsoft.com/office/drawing/2014/main" id="{D3D52EE5-8F89-8DFE-9792-D1E61A54F3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 y="1704"/>
                <a:ext cx="857" cy="845"/>
              </a:xfrm>
              <a:prstGeom prst="rect">
                <a:avLst/>
              </a:prstGeom>
              <a:solidFill>
                <a:srgbClr val="003399"/>
              </a:solidFill>
              <a:ln w="31750">
                <a:solidFill>
                  <a:schemeClr val="tx1"/>
                </a:solidFill>
                <a:miter lim="800000"/>
                <a:headEnd/>
                <a:tailEnd/>
              </a:ln>
            </p:spPr>
          </p:pic>
          <p:sp>
            <p:nvSpPr>
              <p:cNvPr id="20" name="Text Box 75">
                <a:extLst>
                  <a:ext uri="{FF2B5EF4-FFF2-40B4-BE49-F238E27FC236}">
                    <a16:creationId xmlns:a16="http://schemas.microsoft.com/office/drawing/2014/main" id="{A4187B0E-CC82-1F45-5C76-4E462FB9789D}"/>
                  </a:ext>
                </a:extLst>
              </p:cNvPr>
              <p:cNvSpPr txBox="1">
                <a:spLocks noChangeArrowheads="1"/>
              </p:cNvSpPr>
              <p:nvPr/>
            </p:nvSpPr>
            <p:spPr bwMode="auto">
              <a:xfrm>
                <a:off x="1584" y="1694"/>
                <a:ext cx="3661" cy="885"/>
              </a:xfrm>
              <a:prstGeom prst="rect">
                <a:avLst/>
              </a:prstGeom>
              <a:solidFill>
                <a:srgbClr val="003399"/>
              </a:solidFill>
              <a:ln w="31750">
                <a:solidFill>
                  <a:schemeClr val="tx1"/>
                </a:solidFill>
                <a:miter lim="800000"/>
                <a:headEnd/>
                <a:tailEnd/>
              </a:ln>
              <a:effectLst/>
            </p:spPr>
            <p:txBody>
              <a:bodyPr wrap="none">
                <a:spAutoFit/>
              </a:bodyPr>
              <a:lstStyle/>
              <a:p>
                <a:pPr eaLnBrk="1" hangingPunct="1">
                  <a:defRPr/>
                </a:pPr>
                <a:r>
                  <a:rPr lang="en-US" sz="2800" dirty="0">
                    <a:solidFill>
                      <a:schemeClr val="tx2"/>
                    </a:solidFill>
                    <a:effectLst>
                      <a:outerShdw blurRad="38100" dist="38100" dir="2700000" algn="tl">
                        <a:srgbClr val="000000"/>
                      </a:outerShdw>
                    </a:effectLst>
                    <a:latin typeface="Impact" pitchFamily="34" charset="0"/>
                  </a:rPr>
                  <a:t>MEMBER</a:t>
                </a:r>
              </a:p>
              <a:p>
                <a:pPr eaLnBrk="1" hangingPunct="1">
                  <a:defRPr/>
                </a:pPr>
                <a:r>
                  <a:rPr lang="en-US" sz="2800" dirty="0">
                    <a:solidFill>
                      <a:schemeClr val="tx2"/>
                    </a:solidFill>
                    <a:effectLst>
                      <a:outerShdw blurRad="38100" dist="38100" dir="2700000" algn="tl">
                        <a:srgbClr val="000000"/>
                      </a:outerShdw>
                    </a:effectLst>
                    <a:latin typeface="Impact" pitchFamily="34" charset="0"/>
                  </a:rPr>
                  <a:t>WORLD METEOROLOGICAL ORGANIZATION</a:t>
                </a:r>
              </a:p>
              <a:p>
                <a:pPr eaLnBrk="1" hangingPunct="1">
                  <a:defRPr/>
                </a:pPr>
                <a:r>
                  <a:rPr lang="en-US" sz="2800" dirty="0">
                    <a:solidFill>
                      <a:schemeClr val="tx2"/>
                    </a:solidFill>
                    <a:effectLst>
                      <a:outerShdw blurRad="38100" dist="38100" dir="2700000" algn="tl">
                        <a:srgbClr val="000000"/>
                      </a:outerShdw>
                    </a:effectLst>
                    <a:latin typeface="Impact" pitchFamily="34" charset="0"/>
                  </a:rPr>
                  <a:t>SPECIALIZED AGENCY - UNITED NATIONS</a:t>
                </a:r>
                <a:endParaRPr lang="en-GB" sz="2800" dirty="0">
                  <a:solidFill>
                    <a:schemeClr val="tx2"/>
                  </a:solidFill>
                  <a:effectLst>
                    <a:outerShdw blurRad="38100" dist="38100" dir="2700000" algn="tl">
                      <a:srgbClr val="000000"/>
                    </a:outerShdw>
                  </a:effectLst>
                  <a:latin typeface="Impact" pitchFamily="34" charset="0"/>
                </a:endParaRPr>
              </a:p>
            </p:txBody>
          </p:sp>
        </p:grpSp>
      </p:grpSp>
    </p:spTree>
    <p:extLst>
      <p:ext uri="{BB962C8B-B14F-4D97-AF65-F5344CB8AC3E}">
        <p14:creationId xmlns:p14="http://schemas.microsoft.com/office/powerpoint/2010/main" val="2963492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5"/>
          <p:cNvSpPr txBox="1"/>
          <p:nvPr/>
        </p:nvSpPr>
        <p:spPr>
          <a:xfrm>
            <a:off x="1904956" y="717378"/>
            <a:ext cx="4406634" cy="46166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400"/>
              <a:buFont typeface="Courier New"/>
              <a:buChar char="o"/>
            </a:pPr>
            <a:r>
              <a:rPr lang="en-US" sz="2400" b="1" i="0" u="none" strike="noStrike" cap="none">
                <a:solidFill>
                  <a:srgbClr val="000000"/>
                </a:solidFill>
                <a:latin typeface="Arial"/>
                <a:ea typeface="Arial"/>
                <a:cs typeface="Arial"/>
                <a:sym typeface="Arial"/>
              </a:rPr>
              <a:t>Area of Responsibility</a:t>
            </a:r>
            <a:endParaRPr sz="2400" b="1" i="0" u="none" strike="noStrike" cap="none">
              <a:solidFill>
                <a:srgbClr val="000000"/>
              </a:solidFill>
              <a:latin typeface="Calibri"/>
              <a:ea typeface="Calibri"/>
              <a:cs typeface="Calibri"/>
              <a:sym typeface="Calibri"/>
            </a:endParaRPr>
          </a:p>
        </p:txBody>
      </p:sp>
      <p:pic>
        <p:nvPicPr>
          <p:cNvPr id="74" name="Google Shape;74;p5" descr="A logo with a sun and clouds&#10;&#10;AI-generated content may be incorrect."/>
          <p:cNvPicPr preferRelativeResize="0"/>
          <p:nvPr/>
        </p:nvPicPr>
        <p:blipFill rotWithShape="1">
          <a:blip r:embed="rId3">
            <a:alphaModFix/>
          </a:blip>
          <a:srcRect/>
          <a:stretch/>
        </p:blipFill>
        <p:spPr>
          <a:xfrm>
            <a:off x="490654" y="284714"/>
            <a:ext cx="1326995" cy="1326995"/>
          </a:xfrm>
          <a:prstGeom prst="rect">
            <a:avLst/>
          </a:prstGeom>
          <a:noFill/>
          <a:ln>
            <a:noFill/>
          </a:ln>
        </p:spPr>
      </p:pic>
      <p:pic>
        <p:nvPicPr>
          <p:cNvPr id="75" name="Google Shape;75;p5" descr="r/MapPorn - Nations of the Caribbean (by EEZ)"/>
          <p:cNvPicPr preferRelativeResize="0"/>
          <p:nvPr/>
        </p:nvPicPr>
        <p:blipFill rotWithShape="1">
          <a:blip r:embed="rId4">
            <a:alphaModFix/>
          </a:blip>
          <a:srcRect l="66128" t="15424" r="10660" b="48492"/>
          <a:stretch/>
        </p:blipFill>
        <p:spPr>
          <a:xfrm>
            <a:off x="1996068" y="1289455"/>
            <a:ext cx="9006536" cy="541242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A92D8A-9BA6-C6AF-AF4B-E53F4715872D}"/>
              </a:ext>
            </a:extLst>
          </p:cNvPr>
          <p:cNvSpPr>
            <a:spLocks noGrp="1"/>
          </p:cNvSpPr>
          <p:nvPr>
            <p:ph type="sldNum" sz="quarter" idx="12"/>
          </p:nvPr>
        </p:nvSpPr>
        <p:spPr/>
        <p:txBody>
          <a:bodyPr/>
          <a:lstStyle/>
          <a:p>
            <a:fld id="{EECC7194-A4D0-457B-9D3E-53681723AFF7}" type="slidenum">
              <a:rPr lang="en-US" noProof="0" smtClean="0"/>
              <a:pPr/>
              <a:t>50</a:t>
            </a:fld>
            <a:endParaRPr lang="en-US" noProof="0" dirty="0"/>
          </a:p>
        </p:txBody>
      </p:sp>
      <p:cxnSp>
        <p:nvCxnSpPr>
          <p:cNvPr id="8" name="Straight Arrow Connector 7">
            <a:extLst>
              <a:ext uri="{FF2B5EF4-FFF2-40B4-BE49-F238E27FC236}">
                <a16:creationId xmlns:a16="http://schemas.microsoft.com/office/drawing/2014/main" id="{2DFBD791-BDFA-C60F-C162-69AE805061B9}"/>
              </a:ext>
            </a:extLst>
          </p:cNvPr>
          <p:cNvCxnSpPr>
            <a:cxnSpLocks/>
          </p:cNvCxnSpPr>
          <p:nvPr/>
        </p:nvCxnSpPr>
        <p:spPr>
          <a:xfrm>
            <a:off x="6844188" y="914833"/>
            <a:ext cx="1744641" cy="1275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Arrow: Right 2">
            <a:extLst>
              <a:ext uri="{FF2B5EF4-FFF2-40B4-BE49-F238E27FC236}">
                <a16:creationId xmlns:a16="http://schemas.microsoft.com/office/drawing/2014/main" id="{B629E53B-C5D0-78FC-D457-B3A330C2E118}"/>
              </a:ext>
            </a:extLst>
          </p:cNvPr>
          <p:cNvSpPr/>
          <p:nvPr/>
        </p:nvSpPr>
        <p:spPr>
          <a:xfrm rot="10800000">
            <a:off x="3167269" y="4448695"/>
            <a:ext cx="641157"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E9C6B7DE-5F93-E2C3-7F7A-1C333389057A}"/>
              </a:ext>
            </a:extLst>
          </p:cNvPr>
          <p:cNvSpPr/>
          <p:nvPr/>
        </p:nvSpPr>
        <p:spPr>
          <a:xfrm rot="10800000">
            <a:off x="7563697" y="4448696"/>
            <a:ext cx="718167"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7" name="Arrow: Down 6">
            <a:extLst>
              <a:ext uri="{FF2B5EF4-FFF2-40B4-BE49-F238E27FC236}">
                <a16:creationId xmlns:a16="http://schemas.microsoft.com/office/drawing/2014/main" id="{D3499DF7-3803-9AE8-40C1-43EE840123E7}"/>
              </a:ext>
            </a:extLst>
          </p:cNvPr>
          <p:cNvSpPr/>
          <p:nvPr/>
        </p:nvSpPr>
        <p:spPr>
          <a:xfrm>
            <a:off x="5374736" y="1717246"/>
            <a:ext cx="427847" cy="5567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8369E40-E995-8A91-72D8-858139765886}"/>
              </a:ext>
            </a:extLst>
          </p:cNvPr>
          <p:cNvCxnSpPr>
            <a:cxnSpLocks/>
          </p:cNvCxnSpPr>
          <p:nvPr/>
        </p:nvCxnSpPr>
        <p:spPr>
          <a:xfrm flipH="1">
            <a:off x="2339484" y="749556"/>
            <a:ext cx="1655568" cy="14409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Subtitle 3">
            <a:extLst>
              <a:ext uri="{FF2B5EF4-FFF2-40B4-BE49-F238E27FC236}">
                <a16:creationId xmlns:a16="http://schemas.microsoft.com/office/drawing/2014/main" id="{91A7D8AD-7E37-4CE1-C89C-9190B56541EA}"/>
              </a:ext>
            </a:extLst>
          </p:cNvPr>
          <p:cNvSpPr txBox="1">
            <a:spLocks/>
          </p:cNvSpPr>
          <p:nvPr/>
        </p:nvSpPr>
        <p:spPr>
          <a:xfrm>
            <a:off x="3284876" y="203390"/>
            <a:ext cx="4293821" cy="697657"/>
          </a:xfrm>
          <a:prstGeom prst="rect">
            <a:avLst/>
          </a:prstGeom>
          <a:solidFill>
            <a:schemeClr val="accent2">
              <a:lumMod val="40000"/>
              <a:lumOff val="60000"/>
            </a:schemeClr>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eaLnBrk="1" hangingPunct="1">
              <a:defRPr/>
            </a:pPr>
            <a:r>
              <a:rPr lang="en-US" sz="3400" b="1" dirty="0">
                <a:solidFill>
                  <a:srgbClr val="FFFF00"/>
                </a:solidFill>
                <a:effectLst>
                  <a:outerShdw blurRad="38100" dist="38100" dir="2700000" algn="tl">
                    <a:srgbClr val="000000"/>
                  </a:outerShdw>
                </a:effectLst>
              </a:rPr>
              <a:t>PRINCIPAL DIRECTOR</a:t>
            </a:r>
            <a:endParaRPr lang="en-US" sz="3400" b="1" dirty="0">
              <a:solidFill>
                <a:schemeClr val="accent4">
                  <a:lumMod val="50000"/>
                </a:schemeClr>
              </a:solidFill>
            </a:endParaRPr>
          </a:p>
        </p:txBody>
      </p:sp>
      <p:sp>
        <p:nvSpPr>
          <p:cNvPr id="2" name="Text Box 4">
            <a:extLst>
              <a:ext uri="{FF2B5EF4-FFF2-40B4-BE49-F238E27FC236}">
                <a16:creationId xmlns:a16="http://schemas.microsoft.com/office/drawing/2014/main" id="{39AE54A6-B83E-F8FA-DF96-BE9398537EDA}"/>
              </a:ext>
            </a:extLst>
          </p:cNvPr>
          <p:cNvSpPr txBox="1">
            <a:spLocks noChangeArrowheads="1"/>
          </p:cNvSpPr>
          <p:nvPr/>
        </p:nvSpPr>
        <p:spPr bwMode="auto">
          <a:xfrm>
            <a:off x="175781" y="2687222"/>
            <a:ext cx="2782032" cy="3323987"/>
          </a:xfrm>
          <a:prstGeom prst="rect">
            <a:avLst/>
          </a:prstGeom>
          <a:gradFill>
            <a:gsLst>
              <a:gs pos="0">
                <a:schemeClr val="accent1">
                  <a:lumMod val="5000"/>
                  <a:lumOff val="95000"/>
                </a:schemeClr>
              </a:gs>
              <a:gs pos="74000">
                <a:schemeClr val="accent1">
                  <a:lumMod val="45000"/>
                  <a:lumOff val="55000"/>
                </a:schemeClr>
              </a:gs>
              <a:gs pos="88000">
                <a:schemeClr val="accent1">
                  <a:lumMod val="45000"/>
                  <a:lumOff val="55000"/>
                </a:schemeClr>
              </a:gs>
              <a:gs pos="100000">
                <a:schemeClr val="accent1">
                  <a:lumMod val="30000"/>
                  <a:lumOff val="70000"/>
                </a:schemeClr>
              </a:gs>
            </a:gsLst>
            <a:lin ang="5400000" scaled="1"/>
          </a:gradFill>
          <a:ln w="9525">
            <a:solidFill>
              <a:schemeClr val="tx1"/>
            </a:solidFill>
            <a:miter lim="800000"/>
            <a:headEnd/>
            <a:tailEnd/>
          </a:ln>
          <a:effectLst/>
        </p:spPr>
        <p:txBody>
          <a:bodyPr wrap="square">
            <a:spAutoFit/>
          </a:bodyPr>
          <a:lstStyle/>
          <a:p>
            <a:pPr algn="ctr" eaLnBrk="1" hangingPunct="1">
              <a:defRPr/>
            </a:pPr>
            <a:r>
              <a:rPr lang="en-US" sz="3200" b="1" dirty="0">
                <a:solidFill>
                  <a:srgbClr val="FFFF00"/>
                </a:solidFill>
                <a:effectLst>
                  <a:outerShdw blurRad="38100" dist="38100" dir="2700000" algn="tl">
                    <a:srgbClr val="000000"/>
                  </a:outerShdw>
                </a:effectLst>
              </a:rPr>
              <a:t>WEATHER</a:t>
            </a:r>
          </a:p>
          <a:p>
            <a:pPr algn="ctr" eaLnBrk="1" hangingPunct="1">
              <a:defRPr/>
            </a:pPr>
            <a:r>
              <a:rPr lang="en-US" sz="3200" b="1" dirty="0">
                <a:solidFill>
                  <a:srgbClr val="FFFF00"/>
                </a:solidFill>
                <a:effectLst>
                  <a:outerShdw blurRad="38100" dist="38100" dir="2700000" algn="tl">
                    <a:srgbClr val="000000"/>
                  </a:outerShdw>
                </a:effectLst>
              </a:rPr>
              <a:t>SERVICES</a:t>
            </a:r>
          </a:p>
          <a:p>
            <a:pPr algn="ctr" eaLnBrk="1" hangingPunct="1">
              <a:defRPr/>
            </a:pPr>
            <a:endParaRPr lang="en-US" sz="2000"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National Met Centre</a:t>
            </a:r>
          </a:p>
          <a:p>
            <a:pPr algn="ctr" eaLnBrk="1" hangingPunct="1">
              <a:defRPr/>
            </a:pPr>
            <a:endParaRPr lang="en-US"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Synoptic Sub-Station</a:t>
            </a:r>
          </a:p>
          <a:p>
            <a:pPr algn="ctr" eaLnBrk="1" hangingPunct="1">
              <a:defRPr/>
            </a:pPr>
            <a:endParaRPr lang="en-US"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Upper-Air Station</a:t>
            </a:r>
          </a:p>
          <a:p>
            <a:pPr algn="ctr" eaLnBrk="1" hangingPunct="1">
              <a:defRPr/>
            </a:pPr>
            <a:endParaRPr lang="en-US"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Radar Station</a:t>
            </a:r>
          </a:p>
          <a:p>
            <a:pPr algn="ctr" eaLnBrk="1" hangingPunct="1">
              <a:defRPr/>
            </a:pPr>
            <a:endParaRPr lang="en-US"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Instruments Section</a:t>
            </a:r>
            <a:endParaRPr lang="en-GB" b="1" dirty="0">
              <a:effectLst>
                <a:outerShdw blurRad="38100" dist="38100" dir="2700000" algn="tl">
                  <a:srgbClr val="000000"/>
                </a:outerShdw>
              </a:effectLst>
            </a:endParaRPr>
          </a:p>
        </p:txBody>
      </p:sp>
      <p:sp>
        <p:nvSpPr>
          <p:cNvPr id="15" name="Text Box 6">
            <a:extLst>
              <a:ext uri="{FF2B5EF4-FFF2-40B4-BE49-F238E27FC236}">
                <a16:creationId xmlns:a16="http://schemas.microsoft.com/office/drawing/2014/main" id="{93C711BA-3B62-F609-2378-84D3E92F2B9D}"/>
              </a:ext>
            </a:extLst>
          </p:cNvPr>
          <p:cNvSpPr txBox="1">
            <a:spLocks noChangeArrowheads="1"/>
          </p:cNvSpPr>
          <p:nvPr/>
        </p:nvSpPr>
        <p:spPr bwMode="auto">
          <a:xfrm>
            <a:off x="8588829" y="2711513"/>
            <a:ext cx="2667000" cy="29854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miter lim="800000"/>
            <a:headEnd/>
            <a:tailEnd/>
          </a:ln>
          <a:effectLst/>
        </p:spPr>
        <p:txBody>
          <a:bodyPr wrap="square">
            <a:spAutoFit/>
          </a:bodyPr>
          <a:lstStyle/>
          <a:p>
            <a:pPr algn="ctr" eaLnBrk="1" hangingPunct="1">
              <a:defRPr/>
            </a:pPr>
            <a:r>
              <a:rPr lang="en-US" sz="3200" b="1" dirty="0">
                <a:solidFill>
                  <a:srgbClr val="FFFF00"/>
                </a:solidFill>
                <a:effectLst>
                  <a:outerShdw blurRad="38100" dist="38100" dir="2700000" algn="tl">
                    <a:srgbClr val="000000"/>
                  </a:outerShdw>
                </a:effectLst>
              </a:rPr>
              <a:t>CLIMATE</a:t>
            </a:r>
          </a:p>
          <a:p>
            <a:pPr algn="ctr" eaLnBrk="1" hangingPunct="1">
              <a:defRPr/>
            </a:pPr>
            <a:r>
              <a:rPr lang="en-US" sz="3200" b="1" dirty="0">
                <a:solidFill>
                  <a:srgbClr val="FFFF00"/>
                </a:solidFill>
                <a:effectLst>
                  <a:outerShdw blurRad="38100" dist="38100" dir="2700000" algn="tl">
                    <a:srgbClr val="000000"/>
                  </a:outerShdw>
                </a:effectLst>
              </a:rPr>
              <a:t>SERVICES</a:t>
            </a:r>
          </a:p>
          <a:p>
            <a:pPr algn="ctr" eaLnBrk="1" hangingPunct="1">
              <a:defRPr/>
            </a:pPr>
            <a:endParaRPr lang="en-US" sz="2000" b="1" dirty="0">
              <a:solidFill>
                <a:srgbClr val="FFFF00"/>
              </a:solidFill>
              <a:effectLst>
                <a:outerShdw blurRad="38100" dist="38100" dir="2700000" algn="tl">
                  <a:srgbClr val="000000"/>
                </a:outerShdw>
              </a:effectLst>
            </a:endParaRPr>
          </a:p>
          <a:p>
            <a:pPr algn="ctr" eaLnBrk="1" hangingPunct="1">
              <a:buFontTx/>
              <a:buChar char="•"/>
              <a:defRPr/>
            </a:pPr>
            <a:r>
              <a:rPr lang="en-US" sz="1500" b="1" dirty="0">
                <a:effectLst>
                  <a:outerShdw blurRad="38100" dist="38100" dir="2700000" algn="tl">
                    <a:srgbClr val="000000"/>
                  </a:outerShdw>
                </a:effectLst>
              </a:rPr>
              <a:t> Data Acquisition Section</a:t>
            </a:r>
          </a:p>
          <a:p>
            <a:pPr algn="ctr" eaLnBrk="1" hangingPunct="1">
              <a:defRPr/>
            </a:pPr>
            <a:endParaRPr lang="en-US" sz="1500" b="1" dirty="0">
              <a:effectLst>
                <a:outerShdw blurRad="38100" dist="38100" dir="2700000" algn="tl">
                  <a:srgbClr val="000000"/>
                </a:outerShdw>
              </a:effectLst>
            </a:endParaRPr>
          </a:p>
          <a:p>
            <a:pPr algn="ctr" eaLnBrk="1" hangingPunct="1">
              <a:buFontTx/>
              <a:buChar char="•"/>
              <a:defRPr/>
            </a:pPr>
            <a:r>
              <a:rPr lang="en-US" sz="1500" b="1" dirty="0">
                <a:effectLst>
                  <a:outerShdw blurRad="38100" dist="38100" dir="2700000" algn="tl">
                    <a:srgbClr val="000000"/>
                  </a:outerShdw>
                </a:effectLst>
              </a:rPr>
              <a:t> Data Processing Section</a:t>
            </a:r>
          </a:p>
          <a:p>
            <a:pPr algn="ctr" eaLnBrk="1" hangingPunct="1">
              <a:defRPr/>
            </a:pPr>
            <a:endParaRPr lang="en-US" sz="1500" b="1" dirty="0">
              <a:effectLst>
                <a:outerShdw blurRad="38100" dist="38100" dir="2700000" algn="tl">
                  <a:srgbClr val="000000"/>
                </a:outerShdw>
              </a:effectLst>
            </a:endParaRPr>
          </a:p>
          <a:p>
            <a:pPr algn="ctr" eaLnBrk="1" hangingPunct="1">
              <a:buFontTx/>
              <a:buChar char="•"/>
              <a:defRPr/>
            </a:pPr>
            <a:r>
              <a:rPr lang="en-US" sz="1500" b="1" dirty="0">
                <a:effectLst>
                  <a:outerShdw blurRad="38100" dist="38100" dir="2700000" algn="tl">
                    <a:srgbClr val="000000"/>
                  </a:outerShdw>
                </a:effectLst>
              </a:rPr>
              <a:t> Applied Meteorology Section</a:t>
            </a:r>
          </a:p>
          <a:p>
            <a:pPr algn="ctr" eaLnBrk="1" hangingPunct="1">
              <a:buFontTx/>
              <a:buChar char="•"/>
              <a:defRPr/>
            </a:pPr>
            <a:endParaRPr lang="en-US" b="1" dirty="0">
              <a:effectLst>
                <a:outerShdw blurRad="38100" dist="38100" dir="2700000" algn="tl">
                  <a:srgbClr val="000000"/>
                </a:outerShdw>
              </a:effectLst>
            </a:endParaRPr>
          </a:p>
        </p:txBody>
      </p:sp>
      <p:pic>
        <p:nvPicPr>
          <p:cNvPr id="19" name="Picture 18" descr="Potential Tropical Cyclone strengthens to Tropical Storm Nana - Jamaica  Information Service">
            <a:extLst>
              <a:ext uri="{FF2B5EF4-FFF2-40B4-BE49-F238E27FC236}">
                <a16:creationId xmlns:a16="http://schemas.microsoft.com/office/drawing/2014/main" id="{45C5CD61-FBF8-CA5E-77A2-C2F6EF0A0B23}"/>
              </a:ext>
            </a:extLst>
          </p:cNvPr>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64133" y="-254000"/>
            <a:ext cx="3307699" cy="2133600"/>
          </a:xfrm>
          <a:prstGeom prst="rect">
            <a:avLst/>
          </a:prstGeom>
          <a:noFill/>
          <a:ln>
            <a:noFill/>
          </a:ln>
        </p:spPr>
      </p:pic>
      <p:pic>
        <p:nvPicPr>
          <p:cNvPr id="20" name="Picture 19">
            <a:extLst>
              <a:ext uri="{FF2B5EF4-FFF2-40B4-BE49-F238E27FC236}">
                <a16:creationId xmlns:a16="http://schemas.microsoft.com/office/drawing/2014/main" id="{8DDDBE0F-6392-2AD3-3F48-854C77144FEA}"/>
              </a:ext>
            </a:extLst>
          </p:cNvPr>
          <p:cNvPicPr>
            <a:picLocks noChangeAspect="1"/>
          </p:cNvPicPr>
          <p:nvPr/>
        </p:nvPicPr>
        <p:blipFill>
          <a:blip r:embed="rId5">
            <a:extLst>
              <a:ext uri="{28A0092B-C50C-407E-A947-70E740481C1C}">
                <a14:useLocalDpi xmlns:a14="http://schemas.microsoft.com/office/drawing/2010/main" val="0"/>
              </a:ext>
            </a:extLst>
          </a:blip>
          <a:srcRect b="7546"/>
          <a:stretch/>
        </p:blipFill>
        <p:spPr>
          <a:xfrm>
            <a:off x="28354" y="40400"/>
            <a:ext cx="1685910" cy="1479173"/>
          </a:xfrm>
          <a:prstGeom prst="rect">
            <a:avLst/>
          </a:prstGeom>
        </p:spPr>
      </p:pic>
      <p:sp>
        <p:nvSpPr>
          <p:cNvPr id="13" name="Text Box 5">
            <a:extLst>
              <a:ext uri="{FF2B5EF4-FFF2-40B4-BE49-F238E27FC236}">
                <a16:creationId xmlns:a16="http://schemas.microsoft.com/office/drawing/2014/main" id="{4A8A774D-2FAE-10CB-2971-EDE228807642}"/>
              </a:ext>
            </a:extLst>
          </p:cNvPr>
          <p:cNvSpPr txBox="1">
            <a:spLocks noChangeArrowheads="1"/>
          </p:cNvSpPr>
          <p:nvPr/>
        </p:nvSpPr>
        <p:spPr bwMode="auto">
          <a:xfrm>
            <a:off x="4348433" y="2711513"/>
            <a:ext cx="2908300" cy="32316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9525">
            <a:solidFill>
              <a:schemeClr val="tx1"/>
            </a:solidFill>
            <a:miter lim="800000"/>
            <a:headEnd/>
            <a:tailEnd/>
          </a:ln>
          <a:effectLst/>
        </p:spPr>
        <p:txBody>
          <a:bodyPr>
            <a:spAutoFit/>
          </a:bodyPr>
          <a:lstStyle/>
          <a:p>
            <a:pPr algn="ctr" eaLnBrk="1" hangingPunct="1">
              <a:defRPr/>
            </a:pPr>
            <a:r>
              <a:rPr lang="en-US" sz="3200" b="1" dirty="0">
                <a:solidFill>
                  <a:srgbClr val="FFFF00"/>
                </a:solidFill>
                <a:effectLst>
                  <a:outerShdw blurRad="38100" dist="38100" dir="2700000" algn="tl">
                    <a:srgbClr val="000000"/>
                  </a:outerShdw>
                </a:effectLst>
              </a:rPr>
              <a:t>SUPPORT SERVICES</a:t>
            </a:r>
          </a:p>
          <a:p>
            <a:pPr algn="ctr" eaLnBrk="1" hangingPunct="1">
              <a:defRPr/>
            </a:pPr>
            <a:r>
              <a:rPr lang="en-US" sz="2800" b="1" dirty="0">
                <a:solidFill>
                  <a:srgbClr val="FFFF00"/>
                </a:solidFill>
              </a:rPr>
              <a:t> </a:t>
            </a:r>
            <a:endParaRPr lang="en-US" sz="2000" b="1" dirty="0">
              <a:solidFill>
                <a:srgbClr val="FFFF00"/>
              </a:solidFill>
            </a:endParaRPr>
          </a:p>
          <a:p>
            <a:pPr algn="ctr" eaLnBrk="1" hangingPunct="1">
              <a:buFontTx/>
              <a:buChar char="•"/>
              <a:defRPr/>
            </a:pPr>
            <a:r>
              <a:rPr lang="en-US" b="1" dirty="0">
                <a:effectLst>
                  <a:outerShdw blurRad="38100" dist="38100" dir="2700000" algn="tl">
                    <a:srgbClr val="000000"/>
                  </a:outerShdw>
                </a:effectLst>
              </a:rPr>
              <a:t> Accounting Services</a:t>
            </a:r>
          </a:p>
          <a:p>
            <a:pPr algn="ctr" eaLnBrk="1" hangingPunct="1">
              <a:defRPr/>
            </a:pPr>
            <a:endParaRPr lang="en-US"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Clerical Services</a:t>
            </a:r>
          </a:p>
          <a:p>
            <a:pPr algn="ctr" eaLnBrk="1" hangingPunct="1">
              <a:defRPr/>
            </a:pPr>
            <a:endParaRPr lang="en-US"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Secretarial Services</a:t>
            </a:r>
          </a:p>
          <a:p>
            <a:pPr algn="ctr" eaLnBrk="1" hangingPunct="1">
              <a:defRPr/>
            </a:pPr>
            <a:endParaRPr lang="en-US" b="1" dirty="0">
              <a:effectLst>
                <a:outerShdw blurRad="38100" dist="38100" dir="2700000" algn="tl">
                  <a:srgbClr val="000000"/>
                </a:outerShdw>
              </a:effectLst>
            </a:endParaRPr>
          </a:p>
          <a:p>
            <a:pPr algn="ctr" eaLnBrk="1" hangingPunct="1">
              <a:buFontTx/>
              <a:buChar char="•"/>
              <a:defRPr/>
            </a:pPr>
            <a:r>
              <a:rPr lang="en-US" b="1" dirty="0">
                <a:effectLst>
                  <a:outerShdw blurRad="38100" dist="38100" dir="2700000" algn="tl">
                    <a:srgbClr val="000000"/>
                  </a:outerShdw>
                </a:effectLst>
              </a:rPr>
              <a:t> Ancillary Services</a:t>
            </a:r>
          </a:p>
          <a:p>
            <a:pPr algn="ctr" eaLnBrk="1" hangingPunct="1">
              <a:defRPr/>
            </a:pPr>
            <a:endParaRPr lang="en-GB" b="1" dirty="0">
              <a:effectLst>
                <a:outerShdw blurRad="38100" dist="38100" dir="2700000" algn="tl">
                  <a:srgbClr val="000000"/>
                </a:outerShdw>
              </a:effectLst>
            </a:endParaRPr>
          </a:p>
        </p:txBody>
      </p:sp>
    </p:spTree>
    <p:extLst>
      <p:ext uri="{BB962C8B-B14F-4D97-AF65-F5344CB8AC3E}">
        <p14:creationId xmlns:p14="http://schemas.microsoft.com/office/powerpoint/2010/main" val="318714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FEB525-7552-4FED-B980-5FAB3FE0BBD6}"/>
              </a:ext>
            </a:extLst>
          </p:cNvPr>
          <p:cNvSpPr>
            <a:spLocks noGrp="1"/>
          </p:cNvSpPr>
          <p:nvPr>
            <p:ph type="title"/>
          </p:nvPr>
        </p:nvSpPr>
        <p:spPr>
          <a:xfrm>
            <a:off x="409891" y="100154"/>
            <a:ext cx="5754165" cy="1125537"/>
          </a:xfrm>
        </p:spPr>
        <p:txBody>
          <a:bodyPr>
            <a:normAutofit/>
          </a:bodyPr>
          <a:lstStyle/>
          <a:p>
            <a:r>
              <a:rPr lang="en-GB" b="1" dirty="0"/>
              <a:t>GBON requirement </a:t>
            </a:r>
          </a:p>
        </p:txBody>
      </p:sp>
      <p:sp>
        <p:nvSpPr>
          <p:cNvPr id="6" name="Rectangle 3">
            <a:extLst>
              <a:ext uri="{FF2B5EF4-FFF2-40B4-BE49-F238E27FC236}">
                <a16:creationId xmlns:a16="http://schemas.microsoft.com/office/drawing/2014/main" id="{1C977D94-44CF-DB18-1EDA-22F0BFADB1F7}"/>
              </a:ext>
            </a:extLst>
          </p:cNvPr>
          <p:cNvSpPr>
            <a:spLocks noChangeArrowheads="1"/>
          </p:cNvSpPr>
          <p:nvPr/>
        </p:nvSpPr>
        <p:spPr bwMode="auto">
          <a:xfrm rot="10800000" flipV="1">
            <a:off x="409892" y="1364191"/>
            <a:ext cx="4633746"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rPr>
              <a:t>Jamaica</a:t>
            </a:r>
            <a:r>
              <a:rPr kumimoji="0" lang="en-GB" altLang="en-VI" sz="1800" b="0" i="0" u="sng" strike="noStrike" cap="none" normalizeH="0" baseline="0" dirty="0">
                <a:ln>
                  <a:noFill/>
                </a:ln>
                <a:solidFill>
                  <a:srgbClr val="008080"/>
                </a:solidFill>
                <a:effectLst/>
                <a:latin typeface="Rockwell" panose="02060603020205020403" pitchFamily="18" charset="0"/>
                <a:ea typeface="Calibri" panose="020F0502020204030204" pitchFamily="34" charset="0"/>
                <a:cs typeface="Segoe UI" panose="020B0502040204020203" pitchFamily="34" charset="0"/>
              </a:rPr>
              <a:t>, with an area of almost 11,000 square kilometres and stretching about 235 kilometres from east to west.</a:t>
            </a:r>
            <a:r>
              <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rPr>
              <a:t> </a:t>
            </a:r>
          </a:p>
          <a:p>
            <a:pPr marR="0" lvl="0" algn="l" defTabSz="914400" rtl="0" eaLnBrk="0" fontAlgn="base" latinLnBrk="0" hangingPunct="0">
              <a:lnSpc>
                <a:spcPct val="100000"/>
              </a:lnSpc>
              <a:spcBef>
                <a:spcPct val="0"/>
              </a:spcBef>
              <a:spcAft>
                <a:spcPct val="0"/>
              </a:spcAft>
              <a:buClrTx/>
              <a:buSzTx/>
              <a:tabLst/>
            </a:pPr>
            <a:endPar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lang="en-GB" altLang="en-VI" sz="1800" dirty="0">
                <a:latin typeface="Rockwell" panose="02060603020205020403" pitchFamily="18" charset="0"/>
                <a:ea typeface="Calibri" panose="020F0502020204030204" pitchFamily="34" charset="0"/>
                <a:cs typeface="Segoe UI" panose="020B0502040204020203" pitchFamily="34" charset="0"/>
              </a:rPr>
              <a:t>L</a:t>
            </a:r>
            <a:r>
              <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rPr>
              <a:t>arge surface weather station network</a:t>
            </a:r>
            <a:r>
              <a:rPr kumimoji="0" lang="en-GB" altLang="en-VI" sz="1800" b="0" i="0" u="sng" strike="noStrike" cap="none" normalizeH="0" baseline="0" dirty="0">
                <a:ln>
                  <a:noFill/>
                </a:ln>
                <a:solidFill>
                  <a:srgbClr val="008080"/>
                </a:solidFill>
                <a:effectLst/>
                <a:latin typeface="Rockwell" panose="02060603020205020403" pitchFamily="18" charset="0"/>
                <a:ea typeface="Calibri" panose="020F0502020204030204" pitchFamily="34" charset="0"/>
                <a:cs typeface="Segoe UI" panose="020B0502040204020203" pitchFamily="34" charset="0"/>
              </a:rPr>
              <a:t>,</a:t>
            </a:r>
            <a:r>
              <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rPr>
              <a:t> </a:t>
            </a:r>
            <a:r>
              <a:rPr kumimoji="0" lang="en-GB" altLang="en-VI" sz="1800" b="0" i="0" u="none" strike="noStrike" cap="none" normalizeH="0" baseline="0" dirty="0">
                <a:ln>
                  <a:noFill/>
                </a:ln>
                <a:solidFill>
                  <a:srgbClr val="FF0000"/>
                </a:solidFill>
                <a:effectLst/>
                <a:latin typeface="Rockwell" panose="02060603020205020403" pitchFamily="18" charset="0"/>
                <a:ea typeface="Calibri" panose="020F0502020204030204" pitchFamily="34" charset="0"/>
                <a:cs typeface="Segoe UI" panose="020B0502040204020203" pitchFamily="34" charset="0"/>
              </a:rPr>
              <a:t> </a:t>
            </a:r>
            <a:r>
              <a:rPr kumimoji="0" lang="en-GB" altLang="en-VI" sz="1800" b="0" i="0" strike="noStrike" cap="none" normalizeH="0" baseline="0" dirty="0">
                <a:ln>
                  <a:noFill/>
                </a:ln>
                <a:solidFill>
                  <a:schemeClr val="tx1"/>
                </a:solidFill>
                <a:effectLst/>
                <a:latin typeface="Rockwell" panose="02060603020205020403" pitchFamily="18" charset="0"/>
                <a:ea typeface="Calibri" panose="020F0502020204030204" pitchFamily="34" charset="0"/>
                <a:cs typeface="Segoe UI" panose="020B0502040204020203" pitchFamily="34" charset="0"/>
              </a:rPr>
              <a:t>which includes </a:t>
            </a:r>
            <a:r>
              <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rPr>
              <a:t>two surface weather stations registered to the GBON WDQMS database. The stations are </a:t>
            </a:r>
            <a:r>
              <a:rPr kumimoji="0" lang="en-GB" altLang="en-VI" sz="1800" b="0" i="0" u="sng" strike="noStrike" cap="none" normalizeH="0" baseline="0" dirty="0">
                <a:ln>
                  <a:noFill/>
                </a:ln>
                <a:solidFill>
                  <a:schemeClr val="accent3"/>
                </a:solidFill>
                <a:effectLst/>
                <a:latin typeface="Rockwell" panose="02060603020205020403" pitchFamily="18" charset="0"/>
                <a:ea typeface="Calibri" panose="020F0502020204030204" pitchFamily="34" charset="0"/>
                <a:cs typeface="Segoe UI" panose="020B0502040204020203" pitchFamily="34" charset="0"/>
              </a:rPr>
              <a:t>at the international airports in Montego Bay and Kingston </a:t>
            </a:r>
            <a:r>
              <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rPr>
              <a:t>with less than 150km space between them, thus fulfilling the GBON horizontal resolution regulation. </a:t>
            </a:r>
          </a:p>
          <a:p>
            <a:pPr marR="0" lvl="0" algn="l" defTabSz="914400" rtl="0" eaLnBrk="0" fontAlgn="base" latinLnBrk="0" hangingPunct="0">
              <a:lnSpc>
                <a:spcPct val="100000"/>
              </a:lnSpc>
              <a:spcBef>
                <a:spcPct val="0"/>
              </a:spcBef>
              <a:spcAft>
                <a:spcPct val="0"/>
              </a:spcAft>
              <a:buClrTx/>
              <a:buSzTx/>
              <a:tabLst/>
            </a:pPr>
            <a:endPar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GB" altLang="en-VI" sz="1800" b="0" i="0" u="none" strike="noStrike" cap="none" normalizeH="0" baseline="0" dirty="0">
                <a:ln>
                  <a:noFill/>
                </a:ln>
                <a:solidFill>
                  <a:srgbClr val="000000"/>
                </a:solidFill>
                <a:effectLst/>
                <a:latin typeface="Rockwell" panose="02060603020205020403" pitchFamily="18" charset="0"/>
                <a:ea typeface="Calibri" panose="020F0502020204030204" pitchFamily="34" charset="0"/>
                <a:cs typeface="Segoe UI" panose="020B0502040204020203" pitchFamily="34" charset="0"/>
              </a:rPr>
              <a:t>Both synoptic stations are reporting every 3 hours to the WDQMS database instead of the hourly resolution demanded for GBON. </a:t>
            </a:r>
            <a:r>
              <a:rPr kumimoji="0" lang="en-GB" altLang="en-VI" sz="1800" b="0" i="0" u="none" strike="noStrike" cap="none" normalizeH="0" baseline="0" dirty="0">
                <a:ln>
                  <a:noFill/>
                </a:ln>
                <a:solidFill>
                  <a:srgbClr val="FF0000"/>
                </a:solidFill>
                <a:effectLst/>
                <a:latin typeface="Rockwell" panose="02060603020205020403" pitchFamily="18" charset="0"/>
                <a:ea typeface="Calibri" panose="020F0502020204030204" pitchFamily="34" charset="0"/>
                <a:cs typeface="Segoe UI" panose="020B0502040204020203" pitchFamily="34" charset="0"/>
              </a:rPr>
              <a:t>Even though the observation reports are sent every hour</a:t>
            </a:r>
            <a:endParaRPr kumimoji="0" lang="en-GB" altLang="en-VI" sz="1800" b="0" i="0" u="none" strike="noStrike" cap="none" normalizeH="0" baseline="0" dirty="0">
              <a:ln>
                <a:noFill/>
              </a:ln>
              <a:solidFill>
                <a:srgbClr val="FF0000"/>
              </a:solidFill>
              <a:effectLst/>
              <a:latin typeface="Rockwell" panose="02060603020205020403" pitchFamily="18" charset="0"/>
            </a:endParaRPr>
          </a:p>
        </p:txBody>
      </p:sp>
      <p:sp>
        <p:nvSpPr>
          <p:cNvPr id="13" name="Rectangle 5">
            <a:extLst>
              <a:ext uri="{FF2B5EF4-FFF2-40B4-BE49-F238E27FC236}">
                <a16:creationId xmlns:a16="http://schemas.microsoft.com/office/drawing/2014/main" id="{3F233E34-0C8C-8AC9-EE2F-01E68D686CD3}"/>
              </a:ext>
            </a:extLst>
          </p:cNvPr>
          <p:cNvSpPr>
            <a:spLocks noChangeArrowheads="1"/>
          </p:cNvSpPr>
          <p:nvPr/>
        </p:nvSpPr>
        <p:spPr bwMode="auto">
          <a:xfrm>
            <a:off x="5797326" y="1225691"/>
            <a:ext cx="5073444"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VI" sz="11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lang="en-GB" sz="1800" dirty="0">
                <a:solidFill>
                  <a:srgbClr val="000000"/>
                </a:solidFill>
                <a:effectLst/>
                <a:latin typeface="Segoe UI" panose="020B0502040204020203" pitchFamily="34" charset="0"/>
                <a:ea typeface="Calibri" panose="020F0502020204030204" pitchFamily="34" charset="0"/>
              </a:rPr>
              <a:t>MSJ is currently working with assistance from the Caribbean Meteorological Organization (CMO) to solve the reporting issue,  to meet the hourly target, and is planning a way to migrate to WIS2.0 compatible operations</a:t>
            </a:r>
            <a:endParaRPr lang="en-GB" altLang="en-VI" sz="1800" dirty="0">
              <a:latin typeface="Segoe UI" panose="020B0502040204020203" pitchFamily="34" charset="0"/>
              <a:ea typeface="Calibri" panose="020F0502020204030204" pitchFamily="34" charset="0"/>
              <a:cs typeface="Segoe UI" panose="020B0502040204020203"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GB" altLang="en-VI" sz="18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GB" altLang="en-VI" sz="18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MSJ operates one upper-air sounding station </a:t>
            </a:r>
            <a:r>
              <a:rPr kumimoji="0" lang="en-GB" altLang="en-VI" sz="1800" b="0" i="0" u="sng" strike="noStrike" cap="none" normalizeH="0" baseline="0" dirty="0">
                <a:ln>
                  <a:noFill/>
                </a:ln>
                <a:solidFill>
                  <a:schemeClr val="accent3"/>
                </a:solidFill>
                <a:effectLst/>
                <a:latin typeface="Segoe UI" panose="020B0502040204020203" pitchFamily="34" charset="0"/>
                <a:ea typeface="Calibri" panose="020F0502020204030204" pitchFamily="34" charset="0"/>
                <a:cs typeface="Segoe UI" panose="020B0502040204020203" pitchFamily="34" charset="0"/>
              </a:rPr>
              <a:t>at the international airport in Kingston </a:t>
            </a:r>
            <a:r>
              <a:rPr kumimoji="0" lang="en-GB" altLang="en-VI" sz="18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that is delivering soundings reliably twice a day </a:t>
            </a:r>
            <a:r>
              <a:rPr kumimoji="0" lang="en-GB" altLang="en-VI" sz="1800" b="0" i="0" u="none" strike="noStrike" cap="none" normalizeH="0" baseline="0" dirty="0">
                <a:ln>
                  <a:noFill/>
                </a:ln>
                <a:solidFill>
                  <a:schemeClr val="accent6"/>
                </a:solidFill>
                <a:effectLst/>
                <a:latin typeface="Segoe UI" panose="020B0502040204020203" pitchFamily="34" charset="0"/>
                <a:ea typeface="Calibri" panose="020F0502020204030204" pitchFamily="34" charset="0"/>
                <a:cs typeface="Segoe UI" panose="020B0502040204020203" pitchFamily="34" charset="0"/>
              </a:rPr>
              <a:t>thus being fully compliant with the GBON upper-air regulations.</a:t>
            </a:r>
            <a:r>
              <a:rPr kumimoji="0" lang="en-GB" altLang="en-VI" sz="18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The station is supplied with equipment from National Weather Services as it is part of the Cooperative Hurricane Upper-Air Stations network. </a:t>
            </a:r>
          </a:p>
          <a:p>
            <a:pPr marR="0" lvl="0" algn="just" defTabSz="914400" rtl="0" eaLnBrk="0" fontAlgn="base" latinLnBrk="0" hangingPunct="0">
              <a:lnSpc>
                <a:spcPct val="100000"/>
              </a:lnSpc>
              <a:spcBef>
                <a:spcPct val="0"/>
              </a:spcBef>
              <a:spcAft>
                <a:spcPct val="0"/>
              </a:spcAft>
              <a:buClrTx/>
              <a:buSzTx/>
              <a:tabLst/>
            </a:pPr>
            <a:endParaRPr kumimoji="0" lang="en-GB" altLang="en-VI" sz="18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GB" altLang="en-VI" sz="18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GB" altLang="en-VI" sz="1100" dirty="0">
              <a:latin typeface="Segoe UI" panose="020B0502040204020203" pitchFamily="34" charset="0"/>
              <a:cs typeface="Segoe UI" panose="020B050204020402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V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39697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9C5C-7F6F-BC4F-B656-C0C859C2FC63}"/>
              </a:ext>
            </a:extLst>
          </p:cNvPr>
          <p:cNvSpPr>
            <a:spLocks noGrp="1"/>
          </p:cNvSpPr>
          <p:nvPr>
            <p:ph type="title"/>
          </p:nvPr>
        </p:nvSpPr>
        <p:spPr>
          <a:xfrm>
            <a:off x="838200" y="365125"/>
            <a:ext cx="10515600" cy="813435"/>
          </a:xfrm>
        </p:spPr>
        <p:txBody>
          <a:bodyPr>
            <a:normAutofit/>
          </a:bodyPr>
          <a:lstStyle/>
          <a:p>
            <a:r>
              <a:rPr lang="en-GB" b="1" dirty="0"/>
              <a:t>SOFF </a:t>
            </a:r>
            <a:r>
              <a:rPr lang="en-US" sz="4400" dirty="0"/>
              <a:t>Implementation </a:t>
            </a:r>
            <a:r>
              <a:rPr lang="en-US" sz="2800" dirty="0"/>
              <a:t>(Readiness Phase)</a:t>
            </a:r>
            <a:endParaRPr lang="en-GB" sz="2800" b="1" dirty="0"/>
          </a:p>
        </p:txBody>
      </p:sp>
      <p:sp>
        <p:nvSpPr>
          <p:cNvPr id="8" name="Content Placeholder 2">
            <a:extLst>
              <a:ext uri="{FF2B5EF4-FFF2-40B4-BE49-F238E27FC236}">
                <a16:creationId xmlns:a16="http://schemas.microsoft.com/office/drawing/2014/main" id="{23B694D3-8A95-537B-F84A-397D96B0B460}"/>
              </a:ext>
            </a:extLst>
          </p:cNvPr>
          <p:cNvSpPr txBox="1">
            <a:spLocks/>
          </p:cNvSpPr>
          <p:nvPr/>
        </p:nvSpPr>
        <p:spPr>
          <a:xfrm>
            <a:off x="23270" y="1514540"/>
            <a:ext cx="11878678" cy="466725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Open Sans"/>
                <a:ea typeface="Open Sans"/>
                <a:cs typeface="Open Sans"/>
                <a:sym typeface="Open Sans"/>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Open Sans"/>
                <a:ea typeface="Open Sans"/>
                <a:cs typeface="Open Sans"/>
                <a:sym typeface="Open Sans"/>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Open Sans"/>
                <a:ea typeface="Open Sans"/>
                <a:cs typeface="Open Sans"/>
                <a:sym typeface="Open Sans"/>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Open Sans"/>
                <a:ea typeface="Open Sans"/>
                <a:cs typeface="Open Sans"/>
                <a:sym typeface="Open Sans"/>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Open Sans"/>
                <a:ea typeface="Open Sans"/>
                <a:cs typeface="Open Sans"/>
                <a:sym typeface="Open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9pPr>
          </a:lstStyle>
          <a:p>
            <a:pPr marL="0" indent="0">
              <a:buFont typeface="Arial"/>
              <a:buNone/>
            </a:pPr>
            <a:r>
              <a:rPr lang="en-GB" sz="2900" b="1" dirty="0"/>
              <a:t>Gap Analysis Completed : </a:t>
            </a:r>
          </a:p>
          <a:p>
            <a:pPr marL="0" indent="0">
              <a:buFont typeface="Arial"/>
              <a:buNone/>
            </a:pPr>
            <a:endParaRPr lang="en-GB" sz="2900" b="1" dirty="0"/>
          </a:p>
          <a:p>
            <a:pPr marL="0" indent="0">
              <a:buFont typeface="Arial"/>
              <a:buNone/>
            </a:pPr>
            <a:r>
              <a:rPr lang="en-GB" dirty="0"/>
              <a:t>Lack of temporal resolution of the shared synoptic </a:t>
            </a:r>
            <a:r>
              <a:rPr lang="en-GB" dirty="0" err="1"/>
              <a:t>sfc</a:t>
            </a:r>
            <a:r>
              <a:rPr lang="en-GB" dirty="0"/>
              <a:t> </a:t>
            </a:r>
            <a:r>
              <a:rPr lang="en-GB" dirty="0" err="1"/>
              <a:t>obs</a:t>
            </a:r>
            <a:r>
              <a:rPr lang="en-GB" dirty="0"/>
              <a:t> data.</a:t>
            </a:r>
          </a:p>
          <a:p>
            <a:pPr marL="0" indent="0">
              <a:buFont typeface="Arial"/>
              <a:buNone/>
            </a:pPr>
            <a:endParaRPr lang="en-GB" dirty="0"/>
          </a:p>
          <a:p>
            <a:pPr marL="0" indent="0">
              <a:buFont typeface="Arial"/>
              <a:buNone/>
            </a:pPr>
            <a:r>
              <a:rPr lang="en-GB" dirty="0"/>
              <a:t>Real-time data collection, automatic data quality control, and data management systems need to be strengthened.</a:t>
            </a:r>
          </a:p>
          <a:p>
            <a:pPr marL="0" indent="0">
              <a:buFont typeface="Arial"/>
              <a:buNone/>
            </a:pPr>
            <a:endParaRPr lang="en-GB" dirty="0"/>
          </a:p>
          <a:p>
            <a:pPr marL="0" indent="0">
              <a:buFont typeface="Arial"/>
              <a:buNone/>
            </a:pPr>
            <a:r>
              <a:rPr lang="en-GB" dirty="0"/>
              <a:t>Sustainable network maintenance can be strengthened w/ capacity building focusing on calibration and maintenance of the network</a:t>
            </a:r>
          </a:p>
        </p:txBody>
      </p:sp>
    </p:spTree>
    <p:extLst>
      <p:ext uri="{BB962C8B-B14F-4D97-AF65-F5344CB8AC3E}">
        <p14:creationId xmlns:p14="http://schemas.microsoft.com/office/powerpoint/2010/main" val="2373649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000"/>
                                        <p:tgtEl>
                                          <p:spTgt spid="8">
                                            <p:txEl>
                                              <p:pRg st="4" end="4"/>
                                            </p:txEl>
                                          </p:spTgt>
                                        </p:tgtEl>
                                      </p:cBhvr>
                                    </p:animEffect>
                                    <p:anim calcmode="lin" valueType="num">
                                      <p:cBhvr>
                                        <p:cTn id="1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A0DEB-21F0-A8DF-B6CD-AD739FC231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5041FE-E9CA-E005-71E8-2C1F18696A15}"/>
              </a:ext>
            </a:extLst>
          </p:cNvPr>
          <p:cNvSpPr>
            <a:spLocks noGrp="1"/>
          </p:cNvSpPr>
          <p:nvPr>
            <p:ph type="title"/>
          </p:nvPr>
        </p:nvSpPr>
        <p:spPr>
          <a:xfrm>
            <a:off x="690880" y="365125"/>
            <a:ext cx="7361739" cy="1125537"/>
          </a:xfrm>
        </p:spPr>
        <p:txBody>
          <a:bodyPr>
            <a:normAutofit/>
          </a:bodyPr>
          <a:lstStyle/>
          <a:p>
            <a:r>
              <a:rPr lang="en-GB" b="1" dirty="0"/>
              <a:t>Lessons learnt   </a:t>
            </a:r>
          </a:p>
        </p:txBody>
      </p:sp>
      <p:sp>
        <p:nvSpPr>
          <p:cNvPr id="5" name="Content Placeholder 4">
            <a:extLst>
              <a:ext uri="{FF2B5EF4-FFF2-40B4-BE49-F238E27FC236}">
                <a16:creationId xmlns:a16="http://schemas.microsoft.com/office/drawing/2014/main" id="{72134CEE-E1FF-33A5-15C0-2752C7681A91}"/>
              </a:ext>
            </a:extLst>
          </p:cNvPr>
          <p:cNvSpPr>
            <a:spLocks noGrp="1"/>
          </p:cNvSpPr>
          <p:nvPr>
            <p:ph sz="half" idx="1"/>
          </p:nvPr>
        </p:nvSpPr>
        <p:spPr>
          <a:xfrm>
            <a:off x="247650" y="1721223"/>
            <a:ext cx="11772900" cy="4946277"/>
          </a:xfrm>
          <a:solidFill>
            <a:schemeClr val="accent4">
              <a:lumMod val="20000"/>
              <a:lumOff val="80000"/>
            </a:schemeClr>
          </a:solidFill>
        </p:spPr>
        <p:txBody>
          <a:bodyPr>
            <a:normAutofit fontScale="85000" lnSpcReduction="20000"/>
          </a:bodyPr>
          <a:lstStyle/>
          <a:p>
            <a:r>
              <a:rPr lang="en-GB" dirty="0"/>
              <a:t>Main take away….. not in the SOFF Implementation process…..but a specific  element…………</a:t>
            </a:r>
            <a:r>
              <a:rPr lang="en-GB" sz="3300" b="1" dirty="0">
                <a:solidFill>
                  <a:schemeClr val="accent2"/>
                </a:solidFill>
              </a:rPr>
              <a:t>Calibration</a:t>
            </a:r>
          </a:p>
          <a:p>
            <a:endParaRPr lang="en-GB" dirty="0"/>
          </a:p>
          <a:p>
            <a:r>
              <a:rPr lang="en-US" dirty="0"/>
              <a:t>Periodic calibration, Calibration tool, Calibration center,/laboratories, access to standards, calibrated check-instruments,, </a:t>
            </a:r>
            <a:r>
              <a:rPr lang="en-US" b="0" i="0" dirty="0">
                <a:solidFill>
                  <a:srgbClr val="0F172A"/>
                </a:solidFill>
                <a:effectLst/>
                <a:latin typeface="Montserrat" panose="00000500000000000000" pitchFamily="2" charset="0"/>
              </a:rPr>
              <a:t>traceability assurance systems,  field verification,</a:t>
            </a:r>
            <a:r>
              <a:rPr lang="en-US" dirty="0"/>
              <a:t> cost incurred in the calibration process,  </a:t>
            </a:r>
          </a:p>
          <a:p>
            <a:endParaRPr lang="en-US" dirty="0"/>
          </a:p>
          <a:p>
            <a:r>
              <a:rPr lang="en-US" dirty="0"/>
              <a:t>Not always high on the priority list….. But equally important</a:t>
            </a:r>
          </a:p>
          <a:p>
            <a:endParaRPr lang="en-US" dirty="0"/>
          </a:p>
          <a:p>
            <a:r>
              <a:rPr lang="en-US" dirty="0"/>
              <a:t>Accurate observations, verified, and easily accessible needed to close gap</a:t>
            </a:r>
          </a:p>
          <a:p>
            <a:pPr marL="50800" indent="0">
              <a:buNone/>
            </a:pPr>
            <a:endParaRPr lang="en-GB" dirty="0"/>
          </a:p>
          <a:p>
            <a:r>
              <a:rPr lang="en-GB" dirty="0"/>
              <a:t>With an increase in the number of AWS….. Requires an increase in the </a:t>
            </a:r>
            <a:r>
              <a:rPr lang="en-GB" sz="3100" b="1" dirty="0">
                <a:solidFill>
                  <a:schemeClr val="accent6"/>
                </a:solidFill>
              </a:rPr>
              <a:t>Budget Allocation</a:t>
            </a:r>
            <a:r>
              <a:rPr lang="en-GB" dirty="0">
                <a:solidFill>
                  <a:schemeClr val="accent6"/>
                </a:solidFill>
              </a:rPr>
              <a:t> </a:t>
            </a:r>
            <a:r>
              <a:rPr lang="en-GB" dirty="0"/>
              <a:t>for Calibration</a:t>
            </a:r>
          </a:p>
          <a:p>
            <a:endParaRPr lang="en-GB" dirty="0"/>
          </a:p>
          <a:p>
            <a:endParaRPr lang="en-GB" dirty="0"/>
          </a:p>
        </p:txBody>
      </p:sp>
    </p:spTree>
    <p:extLst>
      <p:ext uri="{BB962C8B-B14F-4D97-AF65-F5344CB8AC3E}">
        <p14:creationId xmlns:p14="http://schemas.microsoft.com/office/powerpoint/2010/main" val="80210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43A9-5724-92DC-B18C-BC52464CDCC1}"/>
              </a:ext>
            </a:extLst>
          </p:cNvPr>
          <p:cNvSpPr>
            <a:spLocks noGrp="1"/>
          </p:cNvSpPr>
          <p:nvPr>
            <p:ph type="title"/>
          </p:nvPr>
        </p:nvSpPr>
        <p:spPr>
          <a:xfrm>
            <a:off x="152400" y="274638"/>
            <a:ext cx="11430000" cy="1143000"/>
          </a:xfrm>
        </p:spPr>
        <p:txBody>
          <a:bodyPr>
            <a:normAutofit/>
          </a:bodyPr>
          <a:lstStyle/>
          <a:p>
            <a:r>
              <a:rPr lang="en-GB" sz="6600" b="1" dirty="0"/>
              <a:t>Next steps! </a:t>
            </a:r>
          </a:p>
        </p:txBody>
      </p:sp>
      <p:sp>
        <p:nvSpPr>
          <p:cNvPr id="3" name="Content Placeholder 2">
            <a:extLst>
              <a:ext uri="{FF2B5EF4-FFF2-40B4-BE49-F238E27FC236}">
                <a16:creationId xmlns:a16="http://schemas.microsoft.com/office/drawing/2014/main" id="{C4FF3EC1-6CC2-1020-472A-8C0E0A7AB969}"/>
              </a:ext>
            </a:extLst>
          </p:cNvPr>
          <p:cNvSpPr>
            <a:spLocks noGrp="1"/>
          </p:cNvSpPr>
          <p:nvPr>
            <p:ph sz="half" idx="1"/>
          </p:nvPr>
        </p:nvSpPr>
        <p:spPr>
          <a:xfrm>
            <a:off x="289560" y="1825625"/>
            <a:ext cx="6035040" cy="4942642"/>
          </a:xfrm>
        </p:spPr>
        <p:txBody>
          <a:bodyPr>
            <a:normAutofit fontScale="92500" lnSpcReduction="20000"/>
          </a:bodyPr>
          <a:lstStyle/>
          <a:p>
            <a:pPr marL="0" indent="0">
              <a:buNone/>
            </a:pPr>
            <a:r>
              <a:rPr lang="en-GB" b="1" dirty="0"/>
              <a:t>Completion of SOFF Project : </a:t>
            </a:r>
          </a:p>
          <a:p>
            <a:pPr indent="-457200">
              <a:buFont typeface="Wingdings" panose="05000000000000000000" pitchFamily="2" charset="2"/>
              <a:buChar char="Ø"/>
            </a:pPr>
            <a:r>
              <a:rPr lang="en-GB" dirty="0"/>
              <a:t>Await approval (SOFF + WMO Tech advisory team) re documents produced in readiness phase.</a:t>
            </a:r>
          </a:p>
          <a:p>
            <a:pPr marL="0" indent="0">
              <a:buNone/>
            </a:pPr>
            <a:endParaRPr lang="en-GB" dirty="0"/>
          </a:p>
          <a:p>
            <a:pPr indent="-457200">
              <a:buFont typeface="Wingdings" panose="05000000000000000000" pitchFamily="2" charset="2"/>
              <a:buChar char="Ø"/>
            </a:pPr>
            <a:r>
              <a:rPr lang="en-GB" dirty="0"/>
              <a:t>(IDB + MSJ + PA) to produce investment phase funding request</a:t>
            </a:r>
          </a:p>
          <a:p>
            <a:pPr marL="0" indent="0">
              <a:buNone/>
            </a:pPr>
            <a:r>
              <a:rPr lang="en-GB" dirty="0"/>
              <a:t> </a:t>
            </a:r>
          </a:p>
          <a:p>
            <a:pPr marL="0" indent="0">
              <a:buNone/>
            </a:pPr>
            <a:r>
              <a:rPr lang="en-GB" b="1" dirty="0"/>
              <a:t>Create Real time display platform for the  different types of AWS :</a:t>
            </a:r>
            <a:endParaRPr lang="en-GB" dirty="0"/>
          </a:p>
          <a:p>
            <a:pPr indent="-457200">
              <a:buFont typeface="Wingdings" panose="05000000000000000000" pitchFamily="2" charset="2"/>
              <a:buChar char="Ø"/>
            </a:pPr>
            <a:r>
              <a:rPr lang="en-GB" dirty="0"/>
              <a:t>Partnership with UWI, Synoptic and Telecoms provider (CIMH request)</a:t>
            </a:r>
          </a:p>
        </p:txBody>
      </p:sp>
      <p:sp>
        <p:nvSpPr>
          <p:cNvPr id="4" name="Content Placeholder 3">
            <a:extLst>
              <a:ext uri="{FF2B5EF4-FFF2-40B4-BE49-F238E27FC236}">
                <a16:creationId xmlns:a16="http://schemas.microsoft.com/office/drawing/2014/main" id="{886E633D-EF91-6633-495D-9763ACD0A9C4}"/>
              </a:ext>
            </a:extLst>
          </p:cNvPr>
          <p:cNvSpPr>
            <a:spLocks noGrp="1"/>
          </p:cNvSpPr>
          <p:nvPr>
            <p:ph sz="half" idx="2"/>
          </p:nvPr>
        </p:nvSpPr>
        <p:spPr>
          <a:xfrm>
            <a:off x="6634479" y="1825624"/>
            <a:ext cx="5267961" cy="5032375"/>
          </a:xfrm>
        </p:spPr>
        <p:txBody>
          <a:bodyPr>
            <a:normAutofit fontScale="92500" lnSpcReduction="20000"/>
          </a:bodyPr>
          <a:lstStyle/>
          <a:p>
            <a:pPr marL="50800" indent="0">
              <a:buNone/>
            </a:pPr>
            <a:r>
              <a:rPr lang="en-GB" b="1" dirty="0"/>
              <a:t>Fully GBON compliant</a:t>
            </a:r>
            <a:endParaRPr lang="en-GB" dirty="0"/>
          </a:p>
          <a:p>
            <a:pPr indent="-457200">
              <a:buFont typeface="Wingdings" panose="05000000000000000000" pitchFamily="2" charset="2"/>
              <a:buChar char="Ø"/>
            </a:pPr>
            <a:r>
              <a:rPr lang="en-GB" dirty="0"/>
              <a:t>Meet with CMO, Belize Met service, to resolve issue (WIS2.0 )</a:t>
            </a:r>
          </a:p>
          <a:p>
            <a:pPr marL="50800" indent="0">
              <a:buNone/>
            </a:pPr>
            <a:endParaRPr lang="en-GB" b="1" dirty="0"/>
          </a:p>
          <a:p>
            <a:pPr marL="50800" indent="0">
              <a:buNone/>
            </a:pPr>
            <a:endParaRPr lang="en-GB" b="1" dirty="0"/>
          </a:p>
          <a:p>
            <a:pPr marL="50800" indent="0">
              <a:buNone/>
            </a:pPr>
            <a:endParaRPr lang="en-GB" b="1" dirty="0"/>
          </a:p>
          <a:p>
            <a:pPr marL="50800" indent="0">
              <a:buNone/>
            </a:pPr>
            <a:r>
              <a:rPr lang="en-GB" b="1" dirty="0"/>
              <a:t>Additional investments in Calibration efforts</a:t>
            </a:r>
          </a:p>
          <a:p>
            <a:pPr indent="-457200">
              <a:buFont typeface="Wingdings" panose="05000000000000000000" pitchFamily="2" charset="2"/>
              <a:buChar char="Ø"/>
            </a:pPr>
            <a:r>
              <a:rPr lang="en-GB" dirty="0"/>
              <a:t>Budget for / seek funding for calibration</a:t>
            </a:r>
          </a:p>
          <a:p>
            <a:pPr marL="50800" indent="0">
              <a:buNone/>
            </a:pPr>
            <a:endParaRPr lang="fr-FR" b="1" dirty="0"/>
          </a:p>
        </p:txBody>
      </p:sp>
      <p:pic>
        <p:nvPicPr>
          <p:cNvPr id="5" name="Picture 4">
            <a:extLst>
              <a:ext uri="{FF2B5EF4-FFF2-40B4-BE49-F238E27FC236}">
                <a16:creationId xmlns:a16="http://schemas.microsoft.com/office/drawing/2014/main" id="{3A07A3A8-9A13-0DE2-3B37-5ED2AF9D0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603" y="89733"/>
            <a:ext cx="1524003" cy="1524003"/>
          </a:xfrm>
          <a:prstGeom prst="rect">
            <a:avLst/>
          </a:prstGeom>
        </p:spPr>
      </p:pic>
      <p:pic>
        <p:nvPicPr>
          <p:cNvPr id="8" name="Picture 7">
            <a:extLst>
              <a:ext uri="{FF2B5EF4-FFF2-40B4-BE49-F238E27FC236}">
                <a16:creationId xmlns:a16="http://schemas.microsoft.com/office/drawing/2014/main" id="{FC279903-775B-6D45-69EB-E17AEC488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082" y="42108"/>
            <a:ext cx="1527051" cy="1524003"/>
          </a:xfrm>
          <a:prstGeom prst="rect">
            <a:avLst/>
          </a:prstGeom>
        </p:spPr>
      </p:pic>
      <p:pic>
        <p:nvPicPr>
          <p:cNvPr id="10" name="Picture 9">
            <a:extLst>
              <a:ext uri="{FF2B5EF4-FFF2-40B4-BE49-F238E27FC236}">
                <a16:creationId xmlns:a16="http://schemas.microsoft.com/office/drawing/2014/main" id="{4949EC11-B36B-DD2A-0AF1-A304F5074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1880" y="153235"/>
            <a:ext cx="1527051" cy="1524003"/>
          </a:xfrm>
          <a:prstGeom prst="rect">
            <a:avLst/>
          </a:prstGeom>
        </p:spPr>
      </p:pic>
      <p:pic>
        <p:nvPicPr>
          <p:cNvPr id="6" name="Picture 5">
            <a:extLst>
              <a:ext uri="{FF2B5EF4-FFF2-40B4-BE49-F238E27FC236}">
                <a16:creationId xmlns:a16="http://schemas.microsoft.com/office/drawing/2014/main" id="{76E35944-5BFA-FFF9-CC46-0F2CD21D69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268653" y="5958147"/>
            <a:ext cx="1722120" cy="1144387"/>
          </a:xfrm>
          <a:prstGeom prst="rect">
            <a:avLst/>
          </a:prstGeom>
          <a:noFill/>
          <a:ln>
            <a:noFill/>
          </a:ln>
        </p:spPr>
      </p:pic>
      <p:pic>
        <p:nvPicPr>
          <p:cNvPr id="9" name="Picture 8">
            <a:extLst>
              <a:ext uri="{FF2B5EF4-FFF2-40B4-BE49-F238E27FC236}">
                <a16:creationId xmlns:a16="http://schemas.microsoft.com/office/drawing/2014/main" id="{AD5216B3-A8EE-3AA4-2E32-A52A5BBC3130}"/>
              </a:ext>
            </a:extLst>
          </p:cNvPr>
          <p:cNvPicPr>
            <a:picLocks noChangeAspect="1"/>
          </p:cNvPicPr>
          <p:nvPr/>
        </p:nvPicPr>
        <p:blipFill>
          <a:blip r:embed="rId6"/>
          <a:stretch>
            <a:fillRect/>
          </a:stretch>
        </p:blipFill>
        <p:spPr>
          <a:xfrm>
            <a:off x="5490093" y="89733"/>
            <a:ext cx="1987236" cy="1496182"/>
          </a:xfrm>
          <a:prstGeom prst="rect">
            <a:avLst/>
          </a:prstGeom>
        </p:spPr>
      </p:pic>
      <p:pic>
        <p:nvPicPr>
          <p:cNvPr id="3074" name="Picture 2" descr="Aviation Weather Center Information">
            <a:extLst>
              <a:ext uri="{FF2B5EF4-FFF2-40B4-BE49-F238E27FC236}">
                <a16:creationId xmlns:a16="http://schemas.microsoft.com/office/drawing/2014/main" id="{8A204C7A-A93D-1B49-ECE8-AC7C21384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3090" y="124575"/>
            <a:ext cx="2288610" cy="14712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D7C3921-F230-6E78-987F-B177B5EF997E}"/>
              </a:ext>
            </a:extLst>
          </p:cNvPr>
          <p:cNvPicPr>
            <a:picLocks noChangeAspect="1"/>
          </p:cNvPicPr>
          <p:nvPr/>
        </p:nvPicPr>
        <p:blipFill>
          <a:blip r:embed="rId8"/>
          <a:stretch>
            <a:fillRect/>
          </a:stretch>
        </p:blipFill>
        <p:spPr>
          <a:xfrm>
            <a:off x="9817461" y="124575"/>
            <a:ext cx="2424210" cy="1441536"/>
          </a:xfrm>
          <a:prstGeom prst="rect">
            <a:avLst/>
          </a:prstGeom>
        </p:spPr>
      </p:pic>
    </p:spTree>
    <p:extLst>
      <p:ext uri="{BB962C8B-B14F-4D97-AF65-F5344CB8AC3E}">
        <p14:creationId xmlns:p14="http://schemas.microsoft.com/office/powerpoint/2010/main" val="3958897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6620440-5CD2-0EBD-BA6C-30B0239E66B2}"/>
              </a:ext>
            </a:extLst>
          </p:cNvPr>
          <p:cNvSpPr>
            <a:spLocks noGrp="1"/>
          </p:cNvSpPr>
          <p:nvPr>
            <p:ph sz="quarter" idx="11"/>
          </p:nvPr>
        </p:nvSpPr>
        <p:spPr>
          <a:xfrm>
            <a:off x="2213752" y="2578134"/>
            <a:ext cx="6214533" cy="1276350"/>
          </a:xfrm>
        </p:spPr>
        <p:txBody>
          <a:bodyPr>
            <a:noAutofit/>
          </a:bodyPr>
          <a:lstStyle/>
          <a:p>
            <a:pPr marL="25400" indent="0" algn="ctr">
              <a:buNone/>
            </a:pPr>
            <a:r>
              <a:rPr lang="en-US" sz="6000" dirty="0">
                <a:solidFill>
                  <a:schemeClr val="accent4">
                    <a:lumMod val="75000"/>
                  </a:schemeClr>
                </a:solidFill>
                <a:latin typeface="Lucida Calligraphy" panose="03010101010101010101" pitchFamily="66" charset="0"/>
              </a:rPr>
              <a:t>Thank You</a:t>
            </a:r>
          </a:p>
        </p:txBody>
      </p:sp>
      <p:pic>
        <p:nvPicPr>
          <p:cNvPr id="23" name="Picture 22" descr="A logo of a volcano">
            <a:extLst>
              <a:ext uri="{FF2B5EF4-FFF2-40B4-BE49-F238E27FC236}">
                <a16:creationId xmlns:a16="http://schemas.microsoft.com/office/drawing/2014/main" id="{7275CBC0-3716-AD72-7536-073EE55D0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914" y="-400050"/>
            <a:ext cx="2510886" cy="2978184"/>
          </a:xfrm>
          <a:prstGeom prst="rect">
            <a:avLst/>
          </a:prstGeom>
        </p:spPr>
      </p:pic>
      <p:sp>
        <p:nvSpPr>
          <p:cNvPr id="25" name="TextBox 24">
            <a:extLst>
              <a:ext uri="{FF2B5EF4-FFF2-40B4-BE49-F238E27FC236}">
                <a16:creationId xmlns:a16="http://schemas.microsoft.com/office/drawing/2014/main" id="{EED1BC3A-76AB-BA31-D6FA-A5D9C039E640}"/>
              </a:ext>
            </a:extLst>
          </p:cNvPr>
          <p:cNvSpPr txBox="1"/>
          <p:nvPr/>
        </p:nvSpPr>
        <p:spPr>
          <a:xfrm>
            <a:off x="923622" y="4241869"/>
            <a:ext cx="8794794" cy="2554545"/>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txBody>
          <a:bodyPr wrap="square">
            <a:spAutoFit/>
          </a:bodyPr>
          <a:lstStyle/>
          <a:p>
            <a:pPr algn="ctr"/>
            <a:r>
              <a:rPr lang="en-US" sz="3200" b="1" i="0" dirty="0">
                <a:solidFill>
                  <a:srgbClr val="FFFF00"/>
                </a:solidFill>
                <a:effectLst/>
                <a:latin typeface="Times New Roman" panose="02020603050405020304" pitchFamily="18" charset="0"/>
              </a:rPr>
              <a:t>Thank</a:t>
            </a:r>
            <a:r>
              <a:rPr lang="en-US" sz="3200" b="1" dirty="0">
                <a:solidFill>
                  <a:srgbClr val="FFFF00"/>
                </a:solidFill>
                <a:latin typeface="Times New Roman" panose="02020603050405020304" pitchFamily="18" charset="0"/>
              </a:rPr>
              <a:t>s</a:t>
            </a:r>
            <a:r>
              <a:rPr lang="en-US" sz="3200" b="1" i="0" dirty="0">
                <a:solidFill>
                  <a:srgbClr val="FFFF00"/>
                </a:solidFill>
                <a:effectLst/>
                <a:latin typeface="Times New Roman" panose="02020603050405020304" pitchFamily="18" charset="0"/>
              </a:rPr>
              <a:t> to SOFF, Peer Advisor, WMO, CREWS, </a:t>
            </a:r>
            <a:r>
              <a:rPr lang="en-US" sz="3200" b="1" dirty="0">
                <a:solidFill>
                  <a:srgbClr val="FFFF00"/>
                </a:solidFill>
                <a:latin typeface="Times New Roman" panose="02020603050405020304" pitchFamily="18" charset="0"/>
              </a:rPr>
              <a:t>IDB, CMO, CIMH, regional NMHS, for the collaborative  support in closing the observational data gaps in Jamaica, the Region, and the World</a:t>
            </a:r>
            <a:endParaRPr lang="en-US" sz="3200" b="1" i="0" dirty="0">
              <a:solidFill>
                <a:srgbClr val="002060"/>
              </a:solidFill>
              <a:effectLst/>
              <a:latin typeface="Times New Roman" panose="02020603050405020304" pitchFamily="18" charset="0"/>
            </a:endParaRPr>
          </a:p>
        </p:txBody>
      </p:sp>
    </p:spTree>
    <p:extLst>
      <p:ext uri="{BB962C8B-B14F-4D97-AF65-F5344CB8AC3E}">
        <p14:creationId xmlns:p14="http://schemas.microsoft.com/office/powerpoint/2010/main" val="9362102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51BFE-1C84-5FAC-637F-C8B63F7347AF}"/>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BD1B3B4-6251-8377-A9FE-F3CB18E2DD82}"/>
              </a:ext>
            </a:extLst>
          </p:cNvPr>
          <p:cNvSpPr/>
          <p:nvPr/>
        </p:nvSpPr>
        <p:spPr>
          <a:xfrm>
            <a:off x="597569" y="1588169"/>
            <a:ext cx="10996862" cy="4740442"/>
          </a:xfrm>
          <a:prstGeom prst="rect">
            <a:avLst/>
          </a:prstGeom>
          <a:solidFill>
            <a:srgbClr val="D1C8EF"/>
          </a:solidFill>
          <a:ln>
            <a:noFill/>
          </a:ln>
          <a:effectLst>
            <a:outerShdw blurRad="317500" dist="152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a:extLst>
              <a:ext uri="{FF2B5EF4-FFF2-40B4-BE49-F238E27FC236}">
                <a16:creationId xmlns:a16="http://schemas.microsoft.com/office/drawing/2014/main" id="{03E37945-2EB4-9123-D627-4E2DBB902F1E}"/>
              </a:ext>
            </a:extLst>
          </p:cNvPr>
          <p:cNvSpPr/>
          <p:nvPr/>
        </p:nvSpPr>
        <p:spPr>
          <a:xfrm>
            <a:off x="0" y="0"/>
            <a:ext cx="12192000" cy="6858000"/>
          </a:xfrm>
          <a:prstGeom prst="rect">
            <a:avLst/>
          </a:prstGeom>
          <a:gradFill flip="none" rotWithShape="1">
            <a:gsLst>
              <a:gs pos="0">
                <a:srgbClr val="003300">
                  <a:tint val="66000"/>
                  <a:satMod val="160000"/>
                </a:srgbClr>
              </a:gs>
              <a:gs pos="50000">
                <a:srgbClr val="003300">
                  <a:tint val="44500"/>
                  <a:satMod val="160000"/>
                </a:srgbClr>
              </a:gs>
              <a:gs pos="100000">
                <a:srgbClr val="003300">
                  <a:tint val="23500"/>
                  <a:satMod val="160000"/>
                </a:srgbClr>
              </a:gs>
            </a:gsLst>
            <a:lin ang="10800000" scaled="1"/>
            <a:tileRect/>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28571">
              <a:spcBef>
                <a:spcPts val="600"/>
              </a:spcBef>
              <a:buClr>
                <a:srgbClr val="000066"/>
              </a:buClr>
              <a:buFont typeface="Arial"/>
              <a:buChar char="•"/>
            </a:pPr>
            <a:endParaRPr lang="x-none" sz="2000" b="1" dirty="0">
              <a:solidFill>
                <a:srgbClr val="000066"/>
              </a:solidFill>
              <a:latin typeface="+mn-lt"/>
            </a:endParaRPr>
          </a:p>
        </p:txBody>
      </p:sp>
      <p:sp>
        <p:nvSpPr>
          <p:cNvPr id="3" name="!!TextBox 2">
            <a:extLst>
              <a:ext uri="{FF2B5EF4-FFF2-40B4-BE49-F238E27FC236}">
                <a16:creationId xmlns:a16="http://schemas.microsoft.com/office/drawing/2014/main" id="{F145FA1D-41EC-10B7-80F9-28F0AD748454}"/>
              </a:ext>
            </a:extLst>
          </p:cNvPr>
          <p:cNvSpPr txBox="1"/>
          <p:nvPr/>
        </p:nvSpPr>
        <p:spPr>
          <a:xfrm>
            <a:off x="797427" y="3348907"/>
            <a:ext cx="2349500" cy="646331"/>
          </a:xfrm>
          <a:prstGeom prst="rect">
            <a:avLst/>
          </a:prstGeom>
          <a:noFill/>
        </p:spPr>
        <p:txBody>
          <a:bodyPr wrap="square" rtlCol="0">
            <a:spAutoFit/>
          </a:bodyPr>
          <a:lstStyle/>
          <a:p>
            <a:pPr algn="ctr"/>
            <a:endParaRPr lang="en-US" dirty="0">
              <a:solidFill>
                <a:schemeClr val="bg1"/>
              </a:solidFill>
            </a:endParaRPr>
          </a:p>
          <a:p>
            <a:pPr algn="ctr"/>
            <a:endParaRPr lang="en-US" dirty="0">
              <a:solidFill>
                <a:schemeClr val="bg1"/>
              </a:solidFill>
            </a:endParaRPr>
          </a:p>
        </p:txBody>
      </p:sp>
      <p:sp>
        <p:nvSpPr>
          <p:cNvPr id="10" name="!!TextBox 18">
            <a:extLst>
              <a:ext uri="{FF2B5EF4-FFF2-40B4-BE49-F238E27FC236}">
                <a16:creationId xmlns:a16="http://schemas.microsoft.com/office/drawing/2014/main" id="{6E57306B-37A3-168F-34D2-14BEF61FBA72}"/>
              </a:ext>
            </a:extLst>
          </p:cNvPr>
          <p:cNvSpPr txBox="1"/>
          <p:nvPr/>
        </p:nvSpPr>
        <p:spPr>
          <a:xfrm rot="16200000" flipH="1">
            <a:off x="7268089" y="1604022"/>
            <a:ext cx="405042" cy="584775"/>
          </a:xfrm>
          <a:prstGeom prst="rect">
            <a:avLst/>
          </a:prstGeom>
          <a:noFill/>
        </p:spPr>
        <p:txBody>
          <a:bodyPr wrap="square" rtlCol="0">
            <a:spAutoFit/>
          </a:bodyPr>
          <a:lstStyle/>
          <a:p>
            <a:pPr algn="ctr"/>
            <a:r>
              <a:rPr lang="en-US" sz="3200" dirty="0">
                <a:solidFill>
                  <a:schemeClr val="bg1"/>
                </a:solidFill>
                <a:latin typeface="Lilita One" panose="02000000000000000000" pitchFamily="2" charset="0"/>
              </a:rPr>
              <a:t> </a:t>
            </a:r>
            <a:endParaRPr lang="en-US" sz="3200" dirty="0"/>
          </a:p>
        </p:txBody>
      </p:sp>
      <p:sp>
        <p:nvSpPr>
          <p:cNvPr id="6" name="TextBox 5">
            <a:extLst>
              <a:ext uri="{FF2B5EF4-FFF2-40B4-BE49-F238E27FC236}">
                <a16:creationId xmlns:a16="http://schemas.microsoft.com/office/drawing/2014/main" id="{F0B8802E-81F5-DCDF-A069-320AAD8C17BC}"/>
              </a:ext>
            </a:extLst>
          </p:cNvPr>
          <p:cNvSpPr txBox="1"/>
          <p:nvPr/>
        </p:nvSpPr>
        <p:spPr>
          <a:xfrm>
            <a:off x="2387176" y="2177009"/>
            <a:ext cx="7841445" cy="1615827"/>
          </a:xfrm>
          <a:prstGeom prst="rect">
            <a:avLst/>
          </a:prstGeom>
          <a:noFill/>
        </p:spPr>
        <p:txBody>
          <a:bodyPr wrap="square" rtlCol="0">
            <a:spAutoFit/>
          </a:bodyPr>
          <a:lstStyle/>
          <a:p>
            <a:r>
              <a:rPr lang="en-US" sz="9900" b="1" dirty="0">
                <a:latin typeface="Lucida Handwriting" panose="03010101010101010101" pitchFamily="66" charset="0"/>
              </a:rPr>
              <a:t>THE END</a:t>
            </a:r>
            <a:endParaRPr lang="en-VI" sz="9900" b="1" dirty="0">
              <a:latin typeface="Lucida Handwriting" panose="03010101010101010101" pitchFamily="66" charset="0"/>
            </a:endParaRPr>
          </a:p>
        </p:txBody>
      </p:sp>
    </p:spTree>
    <p:extLst>
      <p:ext uri="{BB962C8B-B14F-4D97-AF65-F5344CB8AC3E}">
        <p14:creationId xmlns:p14="http://schemas.microsoft.com/office/powerpoint/2010/main" val="14206597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the </a:t>
            </a:r>
            <a:r>
              <a:rPr lang="en-US" sz="3200" b="1" i="0" u="none" strike="noStrike" cap="none" dirty="0" err="1">
                <a:solidFill>
                  <a:srgbClr val="112A42"/>
                </a:solidFill>
                <a:latin typeface="Open Sans"/>
                <a:ea typeface="Open Sans"/>
                <a:cs typeface="Open Sans"/>
                <a:sym typeface="Open Sans"/>
              </a:rPr>
              <a:t>Caribbean:</a:t>
            </a:r>
            <a:r>
              <a:rPr lang="en-US" sz="3200" b="0" i="0" u="none" strike="noStrike" cap="none" dirty="0" err="1">
                <a:solidFill>
                  <a:srgbClr val="1C3453"/>
                </a:solidFill>
                <a:latin typeface="Open Sans"/>
                <a:ea typeface="Open Sans"/>
                <a:cs typeface="Open Sans"/>
                <a:sym typeface="Open Sans"/>
              </a:rPr>
              <a:t>SOFF</a:t>
            </a:r>
            <a:r>
              <a:rPr lang="en-US" sz="3200" b="0" i="0" u="none" strike="noStrike" cap="none" dirty="0">
                <a:solidFill>
                  <a:srgbClr val="1C3453"/>
                </a:solidFill>
                <a:latin typeface="Open Sans"/>
                <a:ea typeface="Open Sans"/>
                <a:cs typeface="Open Sans"/>
                <a:sym typeface="Open Sans"/>
              </a:rPr>
              <a:t>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US" sz="3600" dirty="0"/>
              <a:t>St. Kitts</a:t>
            </a:r>
            <a:r>
              <a:rPr lang="en-CH" sz="3600" dirty="0"/>
              <a:t> &amp; Nevis</a:t>
            </a:r>
            <a:endParaRPr sz="3200" b="1" i="0" u="none" strike="noStrike" cap="none" dirty="0">
              <a:solidFill>
                <a:schemeClr val="lt1"/>
              </a:solidFill>
              <a:latin typeface="Open Sans"/>
              <a:ea typeface="Open Sans"/>
              <a:cs typeface="Open Sans"/>
              <a:sym typeface="Open Sans"/>
            </a:endParaRPr>
          </a:p>
        </p:txBody>
      </p:sp>
      <p:sp>
        <p:nvSpPr>
          <p:cNvPr id="38" name="Google Shape;38;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39" name="Google Shape;39;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0" name="Google Shape;40;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1" name="Google Shape;41;p1"/>
          <p:cNvPicPr preferRelativeResize="0"/>
          <p:nvPr/>
        </p:nvPicPr>
        <p:blipFill rotWithShape="1">
          <a:blip r:embed="rId4">
            <a:alphaModFix/>
          </a:blip>
          <a:srcRect/>
          <a:stretch/>
        </p:blipFill>
        <p:spPr>
          <a:xfrm>
            <a:off x="667925" y="366975"/>
            <a:ext cx="1799325" cy="781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txBox="1">
            <a:spLocks noGrp="1"/>
          </p:cNvSpPr>
          <p:nvPr>
            <p:ph type="title"/>
          </p:nvPr>
        </p:nvSpPr>
        <p:spPr>
          <a:xfrm>
            <a:off x="609600" y="274638"/>
            <a:ext cx="10972800" cy="579091"/>
          </a:xfrm>
          <a:prstGeom prst="rect">
            <a:avLst/>
          </a:prstGeom>
          <a:noFill/>
          <a:ln>
            <a:noFill/>
          </a:ln>
        </p:spPr>
        <p:txBody>
          <a:bodyPr spcFirstLastPara="1" wrap="square" lIns="91425" tIns="45700" rIns="91425" bIns="45700" anchor="ctr" anchorCtr="0">
            <a:normAutofit fontScale="90000"/>
          </a:bodyPr>
          <a:lstStyle/>
          <a:p>
            <a:pPr marL="457200" lvl="0" indent="-406400" algn="l" rtl="0">
              <a:lnSpc>
                <a:spcPct val="100000"/>
              </a:lnSpc>
              <a:spcBef>
                <a:spcPts val="0"/>
              </a:spcBef>
              <a:spcAft>
                <a:spcPts val="0"/>
              </a:spcAft>
              <a:buSzPct val="71428"/>
              <a:buNone/>
            </a:pPr>
            <a:br>
              <a:rPr lang="en-US" sz="2800" dirty="0"/>
            </a:br>
            <a:br>
              <a:rPr lang="en-US" sz="2800" dirty="0"/>
            </a:br>
            <a:r>
              <a:rPr lang="en-US" sz="2800" dirty="0"/>
              <a:t>St. Kitts Meteorological Services</a:t>
            </a:r>
            <a:br>
              <a:rPr lang="en-US" sz="2800" dirty="0"/>
            </a:br>
            <a:endParaRPr dirty="0"/>
          </a:p>
        </p:txBody>
      </p:sp>
      <p:sp>
        <p:nvSpPr>
          <p:cNvPr id="47" name="Google Shape;47;p2"/>
          <p:cNvSpPr txBox="1">
            <a:spLocks noGrp="1"/>
          </p:cNvSpPr>
          <p:nvPr>
            <p:ph type="body" idx="1"/>
          </p:nvPr>
        </p:nvSpPr>
        <p:spPr>
          <a:xfrm>
            <a:off x="420364" y="1118082"/>
            <a:ext cx="11162036" cy="1976144"/>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chemeClr val="dk1"/>
              </a:buClr>
              <a:buSzPts val="1800"/>
              <a:buChar char="•"/>
            </a:pPr>
            <a:r>
              <a:rPr lang="en-US" sz="2400"/>
              <a:t>As an Aeronautical Met Office SKMS currently transmit 16 observations via WIS2.0 during operation hours and intend to maintain this density of GBON station for the near future.</a:t>
            </a: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p:txBody>
      </p:sp>
      <p:grpSp>
        <p:nvGrpSpPr>
          <p:cNvPr id="48" name="Google Shape;48;p2"/>
          <p:cNvGrpSpPr/>
          <p:nvPr/>
        </p:nvGrpSpPr>
        <p:grpSpPr>
          <a:xfrm>
            <a:off x="2249164" y="2340184"/>
            <a:ext cx="6136307" cy="680354"/>
            <a:chOff x="0" y="13"/>
            <a:chExt cx="6136307" cy="680354"/>
          </a:xfrm>
        </p:grpSpPr>
        <p:sp>
          <p:nvSpPr>
            <p:cNvPr id="49" name="Google Shape;49;p2"/>
            <p:cNvSpPr/>
            <p:nvPr/>
          </p:nvSpPr>
          <p:spPr>
            <a:xfrm>
              <a:off x="0" y="13"/>
              <a:ext cx="1700886" cy="680354"/>
            </a:xfrm>
            <a:prstGeom prst="chevron">
              <a:avLst>
                <a:gd name="adj" fmla="val 50000"/>
              </a:avLst>
            </a:prstGeom>
            <a:solidFill>
              <a:srgbClr val="19335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txBox="1"/>
            <p:nvPr/>
          </p:nvSpPr>
          <p:spPr>
            <a:xfrm>
              <a:off x="340177" y="13"/>
              <a:ext cx="1020532" cy="680354"/>
            </a:xfrm>
            <a:prstGeom prst="rect">
              <a:avLst/>
            </a:prstGeom>
            <a:noFill/>
            <a:ln>
              <a:noFill/>
            </a:ln>
          </p:spPr>
          <p:txBody>
            <a:bodyPr spcFirstLastPara="1" wrap="square" lIns="12700" tIns="6350" rIns="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The SOFF initiative operates through three (3) phases, namely:</a:t>
              </a:r>
              <a:endParaRPr sz="1000" b="0" i="0" u="none" strike="noStrike" cap="none">
                <a:solidFill>
                  <a:schemeClr val="lt1"/>
                </a:solidFill>
                <a:latin typeface="Arial"/>
                <a:ea typeface="Arial"/>
                <a:cs typeface="Arial"/>
                <a:sym typeface="Arial"/>
              </a:endParaRPr>
            </a:p>
          </p:txBody>
        </p:sp>
        <p:sp>
          <p:nvSpPr>
            <p:cNvPr id="51" name="Google Shape;51;p2"/>
            <p:cNvSpPr/>
            <p:nvPr/>
          </p:nvSpPr>
          <p:spPr>
            <a:xfrm>
              <a:off x="1737354" y="62175"/>
              <a:ext cx="1411735" cy="564694"/>
            </a:xfrm>
            <a:prstGeom prst="chevron">
              <a:avLst>
                <a:gd name="adj" fmla="val 50000"/>
              </a:avLst>
            </a:prstGeom>
            <a:solidFill>
              <a:srgbClr val="92D050">
                <a:alpha val="89803"/>
              </a:srgb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txBox="1"/>
            <p:nvPr/>
          </p:nvSpPr>
          <p:spPr>
            <a:xfrm>
              <a:off x="2019701" y="62175"/>
              <a:ext cx="847041" cy="564694"/>
            </a:xfrm>
            <a:prstGeom prst="rect">
              <a:avLst/>
            </a:prstGeom>
            <a:noFill/>
            <a:ln>
              <a:noFill/>
            </a:ln>
          </p:spPr>
          <p:txBody>
            <a:bodyPr spcFirstLastPara="1" wrap="square" lIns="15225" tIns="7600" rIns="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Readiness Phase</a:t>
              </a:r>
              <a:endParaRPr sz="1200" b="0" i="0" u="none" strike="noStrike" cap="none">
                <a:solidFill>
                  <a:srgbClr val="000000"/>
                </a:solidFill>
                <a:latin typeface="Arial"/>
                <a:ea typeface="Arial"/>
                <a:cs typeface="Arial"/>
                <a:sym typeface="Arial"/>
              </a:endParaRPr>
            </a:p>
          </p:txBody>
        </p:sp>
        <p:sp>
          <p:nvSpPr>
            <p:cNvPr id="53" name="Google Shape;53;p2"/>
            <p:cNvSpPr/>
            <p:nvPr/>
          </p:nvSpPr>
          <p:spPr>
            <a:xfrm>
              <a:off x="3137781" y="75179"/>
              <a:ext cx="1411735" cy="564694"/>
            </a:xfrm>
            <a:prstGeom prst="chevron">
              <a:avLst>
                <a:gd name="adj" fmla="val 50000"/>
              </a:avLst>
            </a:prstGeom>
            <a:solidFill>
              <a:srgbClr val="CBCCCF">
                <a:alpha val="89803"/>
              </a:srgbClr>
            </a:solidFill>
            <a:ln w="25400" cap="flat" cmpd="sng">
              <a:solidFill>
                <a:srgbClr val="CBCCC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txBox="1"/>
            <p:nvPr/>
          </p:nvSpPr>
          <p:spPr>
            <a:xfrm>
              <a:off x="3420128" y="75179"/>
              <a:ext cx="847041" cy="564694"/>
            </a:xfrm>
            <a:prstGeom prst="rect">
              <a:avLst/>
            </a:prstGeom>
            <a:noFill/>
            <a:ln>
              <a:noFill/>
            </a:ln>
          </p:spPr>
          <p:txBody>
            <a:bodyPr spcFirstLastPara="1" wrap="square" lIns="15225" tIns="7600" rIns="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Investment Phase</a:t>
              </a:r>
              <a:endParaRPr sz="1200" b="0" i="0" u="none" strike="noStrike" cap="none">
                <a:solidFill>
                  <a:srgbClr val="000000"/>
                </a:solidFill>
                <a:latin typeface="Arial"/>
                <a:ea typeface="Arial"/>
                <a:cs typeface="Arial"/>
                <a:sym typeface="Arial"/>
              </a:endParaRPr>
            </a:p>
          </p:txBody>
        </p:sp>
        <p:sp>
          <p:nvSpPr>
            <p:cNvPr id="55" name="Google Shape;55;p2"/>
            <p:cNvSpPr/>
            <p:nvPr/>
          </p:nvSpPr>
          <p:spPr>
            <a:xfrm>
              <a:off x="4724572" y="57843"/>
              <a:ext cx="1411735" cy="564694"/>
            </a:xfrm>
            <a:prstGeom prst="chevron">
              <a:avLst>
                <a:gd name="adj" fmla="val 50000"/>
              </a:avLst>
            </a:prstGeom>
            <a:solidFill>
              <a:srgbClr val="CBCCCF">
                <a:alpha val="89803"/>
              </a:srgbClr>
            </a:solidFill>
            <a:ln w="25400" cap="flat" cmpd="sng">
              <a:solidFill>
                <a:srgbClr val="CBCCC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txBox="1"/>
            <p:nvPr/>
          </p:nvSpPr>
          <p:spPr>
            <a:xfrm>
              <a:off x="5006919" y="57843"/>
              <a:ext cx="847041" cy="564694"/>
            </a:xfrm>
            <a:prstGeom prst="rect">
              <a:avLst/>
            </a:prstGeom>
            <a:noFill/>
            <a:ln>
              <a:noFill/>
            </a:ln>
          </p:spPr>
          <p:txBody>
            <a:bodyPr spcFirstLastPara="1" wrap="square" lIns="15225" tIns="7600" rIns="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Compliance Phase</a:t>
              </a:r>
              <a:endParaRPr sz="1200" b="0" i="0" u="none" strike="noStrike" cap="none">
                <a:solidFill>
                  <a:srgbClr val="000000"/>
                </a:solidFill>
                <a:latin typeface="Arial"/>
                <a:ea typeface="Arial"/>
                <a:cs typeface="Arial"/>
                <a:sym typeface="Arial"/>
              </a:endParaRPr>
            </a:p>
          </p:txBody>
        </p:sp>
      </p:grpSp>
      <p:pic>
        <p:nvPicPr>
          <p:cNvPr id="57" name="Google Shape;57;p2"/>
          <p:cNvPicPr preferRelativeResize="0"/>
          <p:nvPr/>
        </p:nvPicPr>
        <p:blipFill rotWithShape="1">
          <a:blip r:embed="rId3">
            <a:alphaModFix/>
          </a:blip>
          <a:srcRect/>
          <a:stretch/>
        </p:blipFill>
        <p:spPr>
          <a:xfrm>
            <a:off x="911303" y="3020553"/>
            <a:ext cx="10972800" cy="377894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3570477d59f_0_0"/>
          <p:cNvSpPr txBox="1">
            <a:spLocks noGrp="1"/>
          </p:cNvSpPr>
          <p:nvPr>
            <p:ph type="body" idx="1"/>
          </p:nvPr>
        </p:nvSpPr>
        <p:spPr>
          <a:xfrm>
            <a:off x="534785" y="432261"/>
            <a:ext cx="5386800" cy="727500"/>
          </a:xfrm>
          <a:prstGeom prst="rect">
            <a:avLst/>
          </a:prstGeom>
          <a:noFill/>
          <a:ln>
            <a:noFill/>
          </a:ln>
        </p:spPr>
        <p:txBody>
          <a:bodyPr spcFirstLastPara="1" wrap="square" lIns="91425" tIns="45700" rIns="91425" bIns="45700" anchor="b" anchorCtr="0">
            <a:normAutofit fontScale="70000" lnSpcReduction="20000"/>
          </a:bodyPr>
          <a:lstStyle/>
          <a:p>
            <a:pPr marL="457200" lvl="0" indent="-228600" algn="l" rtl="0">
              <a:lnSpc>
                <a:spcPct val="100000"/>
              </a:lnSpc>
              <a:spcBef>
                <a:spcPts val="480"/>
              </a:spcBef>
              <a:spcAft>
                <a:spcPts val="0"/>
              </a:spcAft>
              <a:buClr>
                <a:schemeClr val="dk1"/>
              </a:buClr>
              <a:buSzPts val="3429"/>
              <a:buNone/>
            </a:pPr>
            <a:r>
              <a:rPr lang="en-US"/>
              <a:t>Challenges encountered and lessons learned</a:t>
            </a:r>
            <a:endParaRPr/>
          </a:p>
        </p:txBody>
      </p:sp>
      <p:sp>
        <p:nvSpPr>
          <p:cNvPr id="63" name="Google Shape;63;g3570477d59f_0_0"/>
          <p:cNvSpPr txBox="1">
            <a:spLocks noGrp="1"/>
          </p:cNvSpPr>
          <p:nvPr>
            <p:ph type="body" idx="2"/>
          </p:nvPr>
        </p:nvSpPr>
        <p:spPr>
          <a:xfrm>
            <a:off x="609600" y="1371600"/>
            <a:ext cx="5386800" cy="4754700"/>
          </a:xfrm>
          <a:prstGeom prst="rect">
            <a:avLst/>
          </a:prstGeom>
          <a:noFill/>
          <a:ln>
            <a:noFill/>
          </a:ln>
        </p:spPr>
        <p:txBody>
          <a:bodyPr spcFirstLastPara="1" wrap="square" lIns="91425" tIns="45700" rIns="91425" bIns="45700" anchor="t" anchorCtr="0">
            <a:normAutofit fontScale="92500" lnSpcReduction="20000"/>
          </a:bodyPr>
          <a:lstStyle/>
          <a:p>
            <a:pPr marL="457200" lvl="0" indent="-380999" algn="l" rtl="0">
              <a:lnSpc>
                <a:spcPct val="100000"/>
              </a:lnSpc>
              <a:spcBef>
                <a:spcPts val="480"/>
              </a:spcBef>
              <a:spcAft>
                <a:spcPts val="0"/>
              </a:spcAft>
              <a:buClr>
                <a:schemeClr val="dk1"/>
              </a:buClr>
              <a:buSzPct val="108107"/>
              <a:buChar char="•"/>
            </a:pPr>
            <a:r>
              <a:rPr lang="en-US"/>
              <a:t>Operating two (2) Met Offices in one country but managed daily by separate Airport authorities.</a:t>
            </a:r>
            <a:endParaRPr/>
          </a:p>
          <a:p>
            <a:pPr marL="457200" lvl="0" indent="-228600" algn="l" rtl="0">
              <a:lnSpc>
                <a:spcPct val="100000"/>
              </a:lnSpc>
              <a:spcBef>
                <a:spcPts val="480"/>
              </a:spcBef>
              <a:spcAft>
                <a:spcPts val="0"/>
              </a:spcAft>
              <a:buClr>
                <a:schemeClr val="dk1"/>
              </a:buClr>
              <a:buSzPct val="108107"/>
              <a:buNone/>
            </a:pPr>
            <a:endParaRPr/>
          </a:p>
          <a:p>
            <a:pPr marL="457200" lvl="0" indent="-380999" algn="l" rtl="0">
              <a:lnSpc>
                <a:spcPct val="100000"/>
              </a:lnSpc>
              <a:spcBef>
                <a:spcPts val="480"/>
              </a:spcBef>
              <a:spcAft>
                <a:spcPts val="0"/>
              </a:spcAft>
              <a:buClr>
                <a:schemeClr val="dk1"/>
              </a:buClr>
              <a:buSzPct val="108107"/>
              <a:buChar char="•"/>
            </a:pPr>
            <a:r>
              <a:rPr lang="en-US"/>
              <a:t>Having limited staff to support the documentation process so far.</a:t>
            </a:r>
            <a:endParaRPr/>
          </a:p>
          <a:p>
            <a:pPr marL="457200" lvl="0" indent="-228600" algn="l" rtl="0">
              <a:lnSpc>
                <a:spcPct val="100000"/>
              </a:lnSpc>
              <a:spcBef>
                <a:spcPts val="480"/>
              </a:spcBef>
              <a:spcAft>
                <a:spcPts val="0"/>
              </a:spcAft>
              <a:buClr>
                <a:schemeClr val="dk1"/>
              </a:buClr>
              <a:buSzPct val="108107"/>
              <a:buNone/>
            </a:pPr>
            <a:endParaRPr/>
          </a:p>
          <a:p>
            <a:pPr marL="457200" lvl="0" indent="-380999" algn="l" rtl="0">
              <a:lnSpc>
                <a:spcPct val="100000"/>
              </a:lnSpc>
              <a:spcBef>
                <a:spcPts val="480"/>
              </a:spcBef>
              <a:spcAft>
                <a:spcPts val="0"/>
              </a:spcAft>
              <a:buClr>
                <a:schemeClr val="dk1"/>
              </a:buClr>
              <a:buSzPct val="108107"/>
              <a:buChar char="•"/>
            </a:pPr>
            <a:r>
              <a:rPr lang="en-US"/>
              <a:t>No dedicated train staff within the dept. to maintain AWS; however, access to 1 within Airport operations.</a:t>
            </a:r>
            <a:endParaRPr/>
          </a:p>
          <a:p>
            <a:pPr marL="457200" lvl="0" indent="-228600" algn="l" rtl="0">
              <a:lnSpc>
                <a:spcPct val="100000"/>
              </a:lnSpc>
              <a:spcBef>
                <a:spcPts val="480"/>
              </a:spcBef>
              <a:spcAft>
                <a:spcPts val="0"/>
              </a:spcAft>
              <a:buClr>
                <a:schemeClr val="dk1"/>
              </a:buClr>
              <a:buSzPct val="108107"/>
              <a:buNone/>
            </a:pPr>
            <a:endParaRPr/>
          </a:p>
          <a:p>
            <a:pPr marL="457200" lvl="0" indent="-380999" algn="l" rtl="0">
              <a:lnSpc>
                <a:spcPct val="100000"/>
              </a:lnSpc>
              <a:spcBef>
                <a:spcPts val="480"/>
              </a:spcBef>
              <a:spcAft>
                <a:spcPts val="0"/>
              </a:spcAft>
              <a:buClr>
                <a:schemeClr val="dk1"/>
              </a:buClr>
              <a:buSzPct val="108107"/>
              <a:buChar char="•"/>
            </a:pPr>
            <a:r>
              <a:rPr lang="en-US"/>
              <a:t>Close proximity to 2 forecasting office may negate the need for upper-air station</a:t>
            </a:r>
            <a:endParaRPr/>
          </a:p>
        </p:txBody>
      </p:sp>
      <p:sp>
        <p:nvSpPr>
          <p:cNvPr id="64" name="Google Shape;64;g3570477d59f_0_0"/>
          <p:cNvSpPr txBox="1">
            <a:spLocks noGrp="1"/>
          </p:cNvSpPr>
          <p:nvPr>
            <p:ph type="body" idx="3"/>
          </p:nvPr>
        </p:nvSpPr>
        <p:spPr>
          <a:xfrm>
            <a:off x="6268182" y="466493"/>
            <a:ext cx="5388900" cy="644100"/>
          </a:xfrm>
          <a:prstGeom prst="rect">
            <a:avLst/>
          </a:prstGeom>
          <a:noFill/>
          <a:ln>
            <a:noFill/>
          </a:ln>
        </p:spPr>
        <p:txBody>
          <a:bodyPr spcFirstLastPara="1" wrap="square" lIns="91425" tIns="45700" rIns="91425" bIns="45700" anchor="b" anchorCtr="0">
            <a:normAutofit fontScale="70000" lnSpcReduction="20000"/>
          </a:bodyPr>
          <a:lstStyle/>
          <a:p>
            <a:pPr marL="457200" lvl="0" indent="-228600" algn="l" rtl="0">
              <a:lnSpc>
                <a:spcPct val="100000"/>
              </a:lnSpc>
              <a:spcBef>
                <a:spcPts val="480"/>
              </a:spcBef>
              <a:spcAft>
                <a:spcPts val="0"/>
              </a:spcAft>
              <a:buClr>
                <a:schemeClr val="dk1"/>
              </a:buClr>
              <a:buSzPct val="142857"/>
              <a:buNone/>
            </a:pPr>
            <a:endParaRPr sz="2400" b="0" i="0">
              <a:solidFill>
                <a:srgbClr val="242424"/>
              </a:solidFill>
              <a:latin typeface="Arial"/>
              <a:ea typeface="Arial"/>
              <a:cs typeface="Arial"/>
              <a:sym typeface="Arial"/>
            </a:endParaRPr>
          </a:p>
          <a:p>
            <a:pPr marL="457200" lvl="0" indent="-228600" algn="l" rtl="0">
              <a:lnSpc>
                <a:spcPct val="100000"/>
              </a:lnSpc>
              <a:spcBef>
                <a:spcPts val="480"/>
              </a:spcBef>
              <a:spcAft>
                <a:spcPts val="0"/>
              </a:spcAft>
              <a:buClr>
                <a:schemeClr val="dk1"/>
              </a:buClr>
              <a:buSzPct val="142857"/>
              <a:buNone/>
            </a:pPr>
            <a:r>
              <a:rPr lang="en-US"/>
              <a:t>Opportunities or support needed</a:t>
            </a:r>
            <a:endParaRPr/>
          </a:p>
        </p:txBody>
      </p:sp>
      <p:sp>
        <p:nvSpPr>
          <p:cNvPr id="65" name="Google Shape;65;g3570477d59f_0_0"/>
          <p:cNvSpPr txBox="1">
            <a:spLocks noGrp="1"/>
          </p:cNvSpPr>
          <p:nvPr>
            <p:ph type="body" idx="4"/>
          </p:nvPr>
        </p:nvSpPr>
        <p:spPr>
          <a:xfrm>
            <a:off x="6193368" y="1259378"/>
            <a:ext cx="5388900" cy="4866900"/>
          </a:xfrm>
          <a:prstGeom prst="rect">
            <a:avLst/>
          </a:prstGeom>
          <a:noFill/>
          <a:ln>
            <a:noFill/>
          </a:ln>
        </p:spPr>
        <p:txBody>
          <a:bodyPr spcFirstLastPara="1" wrap="square" lIns="91425" tIns="45700" rIns="91425" bIns="45700" anchor="t" anchorCtr="0">
            <a:normAutofit fontScale="92500" lnSpcReduction="20000"/>
          </a:bodyPr>
          <a:lstStyle/>
          <a:p>
            <a:pPr marL="457200" lvl="0" indent="-380999" algn="l" rtl="0">
              <a:lnSpc>
                <a:spcPct val="100000"/>
              </a:lnSpc>
              <a:spcBef>
                <a:spcPts val="480"/>
              </a:spcBef>
              <a:spcAft>
                <a:spcPts val="0"/>
              </a:spcAft>
              <a:buClr>
                <a:schemeClr val="dk1"/>
              </a:buClr>
              <a:buSzPct val="108107"/>
              <a:buChar char="•"/>
            </a:pPr>
            <a:r>
              <a:rPr lang="en-US"/>
              <a:t>Upgrading AWS at RLBIA to transmit 24-hours to satisfy GBON.</a:t>
            </a:r>
            <a:endParaRPr/>
          </a:p>
          <a:p>
            <a:pPr marL="457200" lvl="0" indent="-228600" algn="l" rtl="0">
              <a:lnSpc>
                <a:spcPct val="100000"/>
              </a:lnSpc>
              <a:spcBef>
                <a:spcPts val="480"/>
              </a:spcBef>
              <a:spcAft>
                <a:spcPts val="0"/>
              </a:spcAft>
              <a:buClr>
                <a:schemeClr val="dk1"/>
              </a:buClr>
              <a:buSzPct val="108107"/>
              <a:buNone/>
            </a:pPr>
            <a:endParaRPr/>
          </a:p>
          <a:p>
            <a:pPr marL="457200" lvl="0" indent="-380999" algn="l" rtl="0">
              <a:lnSpc>
                <a:spcPct val="100000"/>
              </a:lnSpc>
              <a:spcBef>
                <a:spcPts val="480"/>
              </a:spcBef>
              <a:spcAft>
                <a:spcPts val="0"/>
              </a:spcAft>
              <a:buClr>
                <a:schemeClr val="dk1"/>
              </a:buClr>
              <a:buSzPct val="108107"/>
              <a:buChar char="•"/>
            </a:pPr>
            <a:r>
              <a:rPr lang="en-US"/>
              <a:t>Train staff to maintain AWS</a:t>
            </a:r>
            <a:endParaRPr/>
          </a:p>
          <a:p>
            <a:pPr marL="457200" lvl="0" indent="-228600" algn="l" rtl="0">
              <a:lnSpc>
                <a:spcPct val="100000"/>
              </a:lnSpc>
              <a:spcBef>
                <a:spcPts val="480"/>
              </a:spcBef>
              <a:spcAft>
                <a:spcPts val="0"/>
              </a:spcAft>
              <a:buClr>
                <a:schemeClr val="dk1"/>
              </a:buClr>
              <a:buSzPct val="108107"/>
              <a:buNone/>
            </a:pPr>
            <a:endParaRPr/>
          </a:p>
          <a:p>
            <a:pPr marL="457200" lvl="0" indent="-380999" algn="l" rtl="0">
              <a:lnSpc>
                <a:spcPct val="100000"/>
              </a:lnSpc>
              <a:spcBef>
                <a:spcPts val="480"/>
              </a:spcBef>
              <a:spcAft>
                <a:spcPts val="0"/>
              </a:spcAft>
              <a:buClr>
                <a:schemeClr val="dk1"/>
              </a:buClr>
              <a:buSzPct val="108107"/>
              <a:buChar char="•"/>
            </a:pPr>
            <a:r>
              <a:rPr lang="en-US"/>
              <a:t>Capacity building for staff in data management and quality control.</a:t>
            </a:r>
            <a:endParaRPr/>
          </a:p>
          <a:p>
            <a:pPr marL="457200" lvl="0" indent="-228600" algn="l" rtl="0">
              <a:lnSpc>
                <a:spcPct val="100000"/>
              </a:lnSpc>
              <a:spcBef>
                <a:spcPts val="480"/>
              </a:spcBef>
              <a:spcAft>
                <a:spcPts val="0"/>
              </a:spcAft>
              <a:buClr>
                <a:schemeClr val="dk1"/>
              </a:buClr>
              <a:buSzPct val="108107"/>
              <a:buNone/>
            </a:pPr>
            <a:endParaRPr/>
          </a:p>
          <a:p>
            <a:pPr marL="457200" lvl="0" indent="-380999" algn="l" rtl="0">
              <a:lnSpc>
                <a:spcPct val="100000"/>
              </a:lnSpc>
              <a:spcBef>
                <a:spcPts val="480"/>
              </a:spcBef>
              <a:spcAft>
                <a:spcPts val="0"/>
              </a:spcAft>
              <a:buClr>
                <a:schemeClr val="dk1"/>
              </a:buClr>
              <a:buSzPct val="108107"/>
              <a:buChar char="•"/>
            </a:pPr>
            <a:r>
              <a:rPr lang="en-US"/>
              <a:t>Spares for prompt maintenance of station and to facilitate calibration of sensors.</a:t>
            </a:r>
            <a:endParaRPr/>
          </a:p>
          <a:p>
            <a:pPr marL="457200" lvl="0" indent="-228600" algn="l" rtl="0">
              <a:lnSpc>
                <a:spcPct val="100000"/>
              </a:lnSpc>
              <a:spcBef>
                <a:spcPts val="480"/>
              </a:spcBef>
              <a:spcAft>
                <a:spcPts val="0"/>
              </a:spcAft>
              <a:buClr>
                <a:schemeClr val="dk1"/>
              </a:buClr>
              <a:buSzPct val="108107"/>
              <a:buNone/>
            </a:pPr>
            <a:endParaRPr/>
          </a:p>
          <a:p>
            <a:pPr marL="457200" lvl="0" indent="-380999" algn="l" rtl="0">
              <a:lnSpc>
                <a:spcPct val="100000"/>
              </a:lnSpc>
              <a:spcBef>
                <a:spcPts val="480"/>
              </a:spcBef>
              <a:spcAft>
                <a:spcPts val="0"/>
              </a:spcAft>
              <a:buClr>
                <a:schemeClr val="dk1"/>
              </a:buClr>
              <a:buSzPct val="108107"/>
              <a:buChar char="•"/>
            </a:pPr>
            <a:r>
              <a:rPr lang="en-US"/>
              <a:t>Identifying a calibration center to calibrate AWS sensors</a:t>
            </a:r>
            <a:endParaRPr/>
          </a:p>
          <a:p>
            <a:pPr marL="457200" lvl="0" indent="-228600" algn="l" rtl="0">
              <a:lnSpc>
                <a:spcPct val="100000"/>
              </a:lnSpc>
              <a:spcBef>
                <a:spcPts val="480"/>
              </a:spcBef>
              <a:spcAft>
                <a:spcPts val="0"/>
              </a:spcAft>
              <a:buClr>
                <a:schemeClr val="dk1"/>
              </a:buClr>
              <a:buSzPct val="108107"/>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4"/>
          <p:cNvPicPr preferRelativeResize="0"/>
          <p:nvPr/>
        </p:nvPicPr>
        <p:blipFill rotWithShape="1">
          <a:blip r:embed="rId3">
            <a:alphaModFix/>
          </a:blip>
          <a:srcRect l="1006" t="6395" r="2408"/>
          <a:stretch/>
        </p:blipFill>
        <p:spPr>
          <a:xfrm>
            <a:off x="1" y="3699"/>
            <a:ext cx="12191999" cy="6854301"/>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g346696099c2_0_6"/>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0"/>
              </a:spcBef>
              <a:spcAft>
                <a:spcPts val="0"/>
              </a:spcAft>
              <a:buSzPts val="2800"/>
              <a:buChar char="●"/>
            </a:pPr>
            <a:r>
              <a:rPr lang="en-US" sz="2800"/>
              <a:t>Country/regional programmes and projects that align with SOFF Investments</a:t>
            </a:r>
            <a:endParaRPr/>
          </a:p>
          <a:p>
            <a:pPr marL="457200" lvl="0" indent="-228600" algn="l" rtl="0">
              <a:lnSpc>
                <a:spcPct val="100000"/>
              </a:lnSpc>
              <a:spcBef>
                <a:spcPts val="0"/>
              </a:spcBef>
              <a:spcAft>
                <a:spcPts val="0"/>
              </a:spcAft>
              <a:buSzPts val="2800"/>
              <a:buNone/>
            </a:pPr>
            <a:endParaRPr sz="2800"/>
          </a:p>
          <a:p>
            <a:pPr marL="914400" lvl="1" indent="-406400" algn="l" rtl="0">
              <a:lnSpc>
                <a:spcPct val="100000"/>
              </a:lnSpc>
              <a:spcBef>
                <a:spcPts val="0"/>
              </a:spcBef>
              <a:spcAft>
                <a:spcPts val="0"/>
              </a:spcAft>
              <a:buSzPts val="2800"/>
              <a:buFont typeface="Noto Sans Symbols"/>
              <a:buChar char="⮚"/>
            </a:pPr>
            <a:r>
              <a:rPr lang="en-US" sz="2400"/>
              <a:t>Uncertain at this moment</a:t>
            </a:r>
            <a:endParaRPr/>
          </a:p>
          <a:p>
            <a:pPr marL="457200" lvl="0" indent="-228600" algn="l" rtl="0">
              <a:lnSpc>
                <a:spcPct val="100000"/>
              </a:lnSpc>
              <a:spcBef>
                <a:spcPts val="0"/>
              </a:spcBef>
              <a:spcAft>
                <a:spcPts val="0"/>
              </a:spcAft>
              <a:buSzPts val="2800"/>
              <a:buNone/>
            </a:pP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sz="2800">
              <a:highlight>
                <a:schemeClr val="accent4"/>
              </a:highlight>
            </a:endParaRPr>
          </a:p>
          <a:p>
            <a:pPr marL="457200" lvl="0" indent="0" algn="l" rtl="0">
              <a:lnSpc>
                <a:spcPct val="100000"/>
              </a:lnSpc>
              <a:spcBef>
                <a:spcPts val="0"/>
              </a:spcBef>
              <a:spcAft>
                <a:spcPts val="0"/>
              </a:spcAft>
              <a:buSzPts val="1800"/>
              <a:buNone/>
            </a:pPr>
            <a:endParaRPr sz="2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12A42"/>
              </a:buClr>
              <a:buSzPts val="3200"/>
              <a:buFont typeface="Open Sans"/>
              <a:buNone/>
            </a:pPr>
            <a:r>
              <a:rPr lang="en-US" sz="3200" b="1" i="0" u="none" strike="noStrike" cap="none">
                <a:solidFill>
                  <a:srgbClr val="112A42"/>
                </a:solidFill>
                <a:latin typeface="Open Sans"/>
                <a:ea typeface="Open Sans"/>
                <a:cs typeface="Open Sans"/>
                <a:sym typeface="Open Sans"/>
              </a:rPr>
              <a:t>Closing the Basic Weather and Climate </a:t>
            </a:r>
            <a:br>
              <a:rPr lang="en-US" sz="3200" b="1" i="0" u="none" strike="noStrike" cap="none">
                <a:solidFill>
                  <a:srgbClr val="112A42"/>
                </a:solidFill>
                <a:latin typeface="Open Sans"/>
                <a:ea typeface="Open Sans"/>
                <a:cs typeface="Open Sans"/>
                <a:sym typeface="Open Sans"/>
              </a:rPr>
            </a:br>
            <a:r>
              <a:rPr lang="en-US" sz="3200" b="1" i="0" u="none" strike="noStrike" cap="none">
                <a:solidFill>
                  <a:srgbClr val="112A42"/>
                </a:solidFill>
                <a:latin typeface="Open Sans"/>
                <a:ea typeface="Open Sans"/>
                <a:cs typeface="Open Sans"/>
                <a:sym typeface="Open Sans"/>
              </a:rPr>
              <a:t>Data Gaps in the Caribbean:</a:t>
            </a:r>
            <a:r>
              <a:rPr lang="en-US" sz="3200" b="0" i="0" u="none" strike="noStrike" cap="none">
                <a:solidFill>
                  <a:srgbClr val="1C3453"/>
                </a:solidFill>
                <a:latin typeface="Open Sans"/>
                <a:ea typeface="Open Sans"/>
                <a:cs typeface="Open Sans"/>
                <a:sym typeface="Open Sans"/>
              </a:rPr>
              <a:t>SOFF regional implementation and creating synergies</a:t>
            </a:r>
            <a:br>
              <a:rPr lang="en-US" sz="3200" b="1" i="0" u="none" strike="noStrike" cap="none">
                <a:solidFill>
                  <a:srgbClr val="112A42"/>
                </a:solidFill>
                <a:latin typeface="Open Sans"/>
                <a:ea typeface="Open Sans"/>
                <a:cs typeface="Open Sans"/>
                <a:sym typeface="Open Sans"/>
              </a:rPr>
            </a:br>
            <a:br>
              <a:rPr lang="en-US" sz="3200" b="1" i="0" u="none" strike="noStrike" cap="none">
                <a:solidFill>
                  <a:srgbClr val="112A42"/>
                </a:solidFill>
                <a:latin typeface="Open Sans"/>
                <a:ea typeface="Open Sans"/>
                <a:cs typeface="Open Sans"/>
                <a:sym typeface="Open Sans"/>
              </a:rPr>
            </a:br>
            <a:r>
              <a:rPr lang="en-US" sz="3600" b="1" i="0" u="none" strike="noStrike" cap="none">
                <a:solidFill>
                  <a:schemeClr val="lt1"/>
                </a:solidFill>
                <a:latin typeface="Open Sans"/>
                <a:ea typeface="Open Sans"/>
                <a:cs typeface="Open Sans"/>
                <a:sym typeface="Open Sans"/>
              </a:rPr>
              <a:t>Country updates:  SAINT LUCIA</a:t>
            </a:r>
            <a:endParaRPr sz="3200" b="1" i="0" u="none" strike="noStrike" cap="none">
              <a:solidFill>
                <a:schemeClr val="lt1"/>
              </a:solidFill>
              <a:latin typeface="Open Sans"/>
              <a:ea typeface="Open Sans"/>
              <a:cs typeface="Open Sans"/>
              <a:sym typeface="Open Sans"/>
            </a:endParaRPr>
          </a:p>
        </p:txBody>
      </p:sp>
      <p:sp>
        <p:nvSpPr>
          <p:cNvPr id="43" name="Google Shape;43;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4" name="Google Shape;44;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5" name="Google Shape;45;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6" name="Google Shape;46;p1"/>
          <p:cNvPicPr preferRelativeResize="0"/>
          <p:nvPr/>
        </p:nvPicPr>
        <p:blipFill rotWithShape="1">
          <a:blip r:embed="rId4">
            <a:alphaModFix/>
          </a:blip>
          <a:srcRect/>
          <a:stretch/>
        </p:blipFill>
        <p:spPr>
          <a:xfrm>
            <a:off x="667925" y="366975"/>
            <a:ext cx="1799325" cy="781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3"/>
          <p:cNvSpPr txBox="1">
            <a:spLocks noGrp="1"/>
          </p:cNvSpPr>
          <p:nvPr>
            <p:ph type="title"/>
          </p:nvPr>
        </p:nvSpPr>
        <p:spPr>
          <a:xfrm>
            <a:off x="335522" y="0"/>
            <a:ext cx="10972800" cy="82741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85980"/>
              </a:buClr>
              <a:buSzPts val="4400"/>
              <a:buFont typeface="Open Sans"/>
              <a:buNone/>
            </a:pPr>
            <a:r>
              <a:rPr lang="en-US"/>
              <a:t>SAINT LUCIA</a:t>
            </a:r>
            <a:endParaRPr/>
          </a:p>
        </p:txBody>
      </p:sp>
      <p:sp>
        <p:nvSpPr>
          <p:cNvPr id="52" name="Google Shape;52;p3"/>
          <p:cNvSpPr txBox="1">
            <a:spLocks noGrp="1"/>
          </p:cNvSpPr>
          <p:nvPr>
            <p:ph type="body" idx="1"/>
          </p:nvPr>
        </p:nvSpPr>
        <p:spPr>
          <a:xfrm>
            <a:off x="335523" y="827412"/>
            <a:ext cx="10557378" cy="3664690"/>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100000"/>
              </a:lnSpc>
              <a:spcBef>
                <a:spcPts val="0"/>
              </a:spcBef>
              <a:spcAft>
                <a:spcPts val="0"/>
              </a:spcAft>
              <a:buSzPct val="151351"/>
              <a:buChar char="●"/>
            </a:pPr>
            <a:r>
              <a:rPr lang="en-US" sz="2000"/>
              <a:t>The NMS is small with </a:t>
            </a:r>
            <a:r>
              <a:rPr lang="en-US" sz="2000" b="1"/>
              <a:t>2 offices</a:t>
            </a:r>
            <a:r>
              <a:rPr lang="en-US" sz="2000"/>
              <a:t>.  </a:t>
            </a:r>
            <a:endParaRPr/>
          </a:p>
          <a:p>
            <a:pPr marL="914400" lvl="1" indent="-406400" algn="l" rtl="0">
              <a:lnSpc>
                <a:spcPct val="100000"/>
              </a:lnSpc>
              <a:spcBef>
                <a:spcPts val="0"/>
              </a:spcBef>
              <a:spcAft>
                <a:spcPts val="0"/>
              </a:spcAft>
              <a:buSzPct val="168168"/>
              <a:buChar char="●"/>
            </a:pPr>
            <a:r>
              <a:rPr lang="en-US" sz="1800"/>
              <a:t>1 main station located in the south of the island at the main airport</a:t>
            </a:r>
            <a:endParaRPr/>
          </a:p>
          <a:p>
            <a:pPr marL="1371600" lvl="2" indent="-406400" algn="l" rtl="0">
              <a:lnSpc>
                <a:spcPct val="100000"/>
              </a:lnSpc>
              <a:spcBef>
                <a:spcPts val="0"/>
              </a:spcBef>
              <a:spcAft>
                <a:spcPts val="0"/>
              </a:spcAft>
              <a:buSzPct val="189189"/>
              <a:buFont typeface="Courier New"/>
              <a:buChar char="o"/>
            </a:pPr>
            <a:r>
              <a:rPr lang="en-US" sz="1600"/>
              <a:t>1 meteorologist +7 forecasters + 7 observers + 1 apprentice = 16 Met. Officers</a:t>
            </a:r>
            <a:endParaRPr/>
          </a:p>
          <a:p>
            <a:pPr marL="965200" lvl="2" indent="0" algn="l" rtl="0">
              <a:lnSpc>
                <a:spcPct val="100000"/>
              </a:lnSpc>
              <a:spcBef>
                <a:spcPts val="0"/>
              </a:spcBef>
              <a:spcAft>
                <a:spcPts val="0"/>
              </a:spcAft>
              <a:buSzPct val="189189"/>
              <a:buNone/>
            </a:pPr>
            <a:endParaRPr sz="1600"/>
          </a:p>
          <a:p>
            <a:pPr marL="914400" lvl="1" indent="-406400" algn="l" rtl="0">
              <a:lnSpc>
                <a:spcPct val="100000"/>
              </a:lnSpc>
              <a:spcBef>
                <a:spcPts val="0"/>
              </a:spcBef>
              <a:spcAft>
                <a:spcPts val="0"/>
              </a:spcAft>
              <a:buSzPct val="168168"/>
              <a:buChar char="●"/>
            </a:pPr>
            <a:r>
              <a:rPr lang="en-US" sz="1800"/>
              <a:t> 1 small satellite station in the north of the island at the smaller airport</a:t>
            </a:r>
            <a:endParaRPr/>
          </a:p>
          <a:p>
            <a:pPr marL="1371600" lvl="2" indent="-406400" algn="l" rtl="0">
              <a:lnSpc>
                <a:spcPct val="100000"/>
              </a:lnSpc>
              <a:spcBef>
                <a:spcPts val="0"/>
              </a:spcBef>
              <a:spcAft>
                <a:spcPts val="0"/>
              </a:spcAft>
              <a:buSzPct val="189189"/>
              <a:buFont typeface="Courier New"/>
              <a:buChar char="o"/>
            </a:pPr>
            <a:r>
              <a:rPr lang="en-US" sz="1600"/>
              <a:t>5 observers + 1 apprentice = 6 Met. Officers</a:t>
            </a:r>
            <a:endParaRPr/>
          </a:p>
          <a:p>
            <a:pPr marL="965200" lvl="2" indent="0" algn="l" rtl="0">
              <a:lnSpc>
                <a:spcPct val="100000"/>
              </a:lnSpc>
              <a:spcBef>
                <a:spcPts val="0"/>
              </a:spcBef>
              <a:spcAft>
                <a:spcPts val="0"/>
              </a:spcAft>
              <a:buSzPct val="189189"/>
              <a:buNone/>
            </a:pPr>
            <a:endParaRPr sz="1600"/>
          </a:p>
          <a:p>
            <a:pPr marL="914400" lvl="1" indent="-406400" algn="l" rtl="0">
              <a:lnSpc>
                <a:spcPct val="100000"/>
              </a:lnSpc>
              <a:spcBef>
                <a:spcPts val="0"/>
              </a:spcBef>
              <a:spcAft>
                <a:spcPts val="0"/>
              </a:spcAft>
              <a:buSzPct val="168168"/>
              <a:buChar char="●"/>
            </a:pPr>
            <a:r>
              <a:rPr lang="en-US" sz="1800" b="1"/>
              <a:t>Total staff – 22 , plus 1 Director  </a:t>
            </a:r>
            <a:endParaRPr sz="1800" b="1"/>
          </a:p>
          <a:p>
            <a:pPr marL="508000" lvl="1" indent="0" algn="l" rtl="0">
              <a:lnSpc>
                <a:spcPct val="100000"/>
              </a:lnSpc>
              <a:spcBef>
                <a:spcPts val="0"/>
              </a:spcBef>
              <a:spcAft>
                <a:spcPts val="0"/>
              </a:spcAft>
              <a:buSzPct val="168168"/>
              <a:buNone/>
            </a:pPr>
            <a:endParaRPr sz="1800" b="1"/>
          </a:p>
          <a:p>
            <a:pPr marL="508000" lvl="1" indent="0" algn="l" rtl="0">
              <a:lnSpc>
                <a:spcPct val="100000"/>
              </a:lnSpc>
              <a:spcBef>
                <a:spcPts val="0"/>
              </a:spcBef>
              <a:spcAft>
                <a:spcPts val="0"/>
              </a:spcAft>
              <a:buSzPct val="168168"/>
              <a:buNone/>
            </a:pPr>
            <a:r>
              <a:rPr lang="en-US" sz="1800" b="1"/>
              <a:t> X-Band Radar (1) – </a:t>
            </a:r>
            <a:r>
              <a:rPr lang="en-US" sz="1800"/>
              <a:t>not in operation, discussion are ongoing for full maintenance check</a:t>
            </a:r>
            <a:endParaRPr sz="1800"/>
          </a:p>
          <a:p>
            <a:pPr marL="508000" lvl="1" indent="0" algn="l" rtl="0">
              <a:lnSpc>
                <a:spcPct val="100000"/>
              </a:lnSpc>
              <a:spcBef>
                <a:spcPts val="0"/>
              </a:spcBef>
              <a:spcAft>
                <a:spcPts val="0"/>
              </a:spcAft>
              <a:buSzPct val="168168"/>
              <a:buNone/>
            </a:pPr>
            <a:endParaRPr sz="1800"/>
          </a:p>
          <a:p>
            <a:pPr marL="508000" lvl="1" indent="0" algn="l" rtl="0">
              <a:lnSpc>
                <a:spcPct val="100000"/>
              </a:lnSpc>
              <a:spcBef>
                <a:spcPts val="0"/>
              </a:spcBef>
              <a:spcAft>
                <a:spcPts val="0"/>
              </a:spcAft>
              <a:buSzPct val="168168"/>
              <a:buNone/>
            </a:pPr>
            <a:r>
              <a:rPr lang="en-US" sz="1800"/>
              <a:t>Overall Network Functionality Summary</a:t>
            </a:r>
            <a:endParaRPr/>
          </a:p>
          <a:p>
            <a:pPr marL="914400" lvl="1" indent="-406400" algn="l" rtl="0">
              <a:lnSpc>
                <a:spcPct val="100000"/>
              </a:lnSpc>
              <a:spcBef>
                <a:spcPts val="0"/>
              </a:spcBef>
              <a:spcAft>
                <a:spcPts val="0"/>
              </a:spcAft>
              <a:buSzPct val="168168"/>
              <a:buFont typeface="Noto Sans Symbols"/>
              <a:buChar char="▪"/>
            </a:pPr>
            <a:r>
              <a:rPr lang="en-US" sz="1800"/>
              <a:t>HydroLynx Network (17 Stations, incl. 2 Repeaters)</a:t>
            </a:r>
            <a:endParaRPr/>
          </a:p>
          <a:p>
            <a:pPr marL="914400" lvl="1" indent="-406400" algn="l" rtl="0">
              <a:lnSpc>
                <a:spcPct val="100000"/>
              </a:lnSpc>
              <a:spcBef>
                <a:spcPts val="0"/>
              </a:spcBef>
              <a:spcAft>
                <a:spcPts val="0"/>
              </a:spcAft>
              <a:buSzPct val="168168"/>
              <a:buFont typeface="Noto Sans Symbols"/>
              <a:buChar char="▪"/>
            </a:pPr>
            <a:r>
              <a:rPr lang="en-US" sz="1800"/>
              <a:t>5 Sutron AWS Stations</a:t>
            </a:r>
            <a:endParaRPr/>
          </a:p>
          <a:p>
            <a:pPr marL="914400" lvl="1" indent="-406400" algn="l" rtl="0">
              <a:lnSpc>
                <a:spcPct val="100000"/>
              </a:lnSpc>
              <a:spcBef>
                <a:spcPts val="0"/>
              </a:spcBef>
              <a:spcAft>
                <a:spcPts val="0"/>
              </a:spcAft>
              <a:buSzPct val="168168"/>
              <a:buFont typeface="Noto Sans Symbols"/>
              <a:buChar char="▪"/>
            </a:pPr>
            <a:r>
              <a:rPr lang="en-US" sz="1800"/>
              <a:t>Tide gauges at 4 sites</a:t>
            </a:r>
            <a:endParaRPr/>
          </a:p>
          <a:p>
            <a:pPr marL="914400" lvl="1" indent="-228600" algn="l" rtl="0">
              <a:lnSpc>
                <a:spcPct val="100000"/>
              </a:lnSpc>
              <a:spcBef>
                <a:spcPts val="0"/>
              </a:spcBef>
              <a:spcAft>
                <a:spcPts val="0"/>
              </a:spcAft>
              <a:buSzPct val="168168"/>
              <a:buNone/>
            </a:pPr>
            <a:endParaRPr sz="1800" b="1"/>
          </a:p>
          <a:p>
            <a:pPr marL="508000" lvl="1" indent="0" algn="l" rtl="0">
              <a:lnSpc>
                <a:spcPct val="100000"/>
              </a:lnSpc>
              <a:spcBef>
                <a:spcPts val="0"/>
              </a:spcBef>
              <a:spcAft>
                <a:spcPts val="0"/>
              </a:spcAft>
              <a:buSzPct val="189189"/>
              <a:buNone/>
            </a:pPr>
            <a:endParaRPr sz="1600"/>
          </a:p>
          <a:p>
            <a:pPr marL="965200" lvl="2" indent="0" algn="l" rtl="0">
              <a:lnSpc>
                <a:spcPct val="100000"/>
              </a:lnSpc>
              <a:spcBef>
                <a:spcPts val="0"/>
              </a:spcBef>
              <a:spcAft>
                <a:spcPts val="0"/>
              </a:spcAft>
              <a:buSzPct val="168168"/>
              <a:buNone/>
            </a:pPr>
            <a:endParaRPr sz="1800" b="1"/>
          </a:p>
          <a:p>
            <a:pPr marL="965200" lvl="2" indent="0" algn="l" rtl="0">
              <a:lnSpc>
                <a:spcPct val="100000"/>
              </a:lnSpc>
              <a:spcBef>
                <a:spcPts val="0"/>
              </a:spcBef>
              <a:spcAft>
                <a:spcPts val="0"/>
              </a:spcAft>
              <a:buSzPct val="168168"/>
              <a:buNone/>
            </a:pPr>
            <a:endParaRPr sz="1800" b="1"/>
          </a:p>
          <a:p>
            <a:pPr marL="965200" lvl="2" indent="0" algn="l" rtl="0">
              <a:lnSpc>
                <a:spcPct val="100000"/>
              </a:lnSpc>
              <a:spcBef>
                <a:spcPts val="0"/>
              </a:spcBef>
              <a:spcAft>
                <a:spcPts val="0"/>
              </a:spcAft>
              <a:buSzPct val="126126"/>
              <a:buNone/>
            </a:pPr>
            <a:endParaRPr/>
          </a:p>
          <a:p>
            <a:pPr marL="0" lvl="0" indent="0" algn="l" rtl="0">
              <a:lnSpc>
                <a:spcPct val="100000"/>
              </a:lnSpc>
              <a:spcBef>
                <a:spcPts val="0"/>
              </a:spcBef>
              <a:spcAft>
                <a:spcPts val="0"/>
              </a:spcAft>
              <a:buSzPct val="69498"/>
              <a:buNone/>
            </a:pPr>
            <a:endParaRPr sz="2800">
              <a:highlight>
                <a:schemeClr val="accent4"/>
              </a:highlight>
            </a:endParaRPr>
          </a:p>
          <a:p>
            <a:pPr marL="457200" lvl="0" indent="0" algn="l" rtl="0">
              <a:lnSpc>
                <a:spcPct val="100000"/>
              </a:lnSpc>
              <a:spcBef>
                <a:spcPts val="0"/>
              </a:spcBef>
              <a:spcAft>
                <a:spcPts val="0"/>
              </a:spcAft>
              <a:buSzPct val="69498"/>
              <a:buNone/>
            </a:pPr>
            <a:endParaRPr sz="2800"/>
          </a:p>
        </p:txBody>
      </p:sp>
      <p:pic>
        <p:nvPicPr>
          <p:cNvPr id="53" name="Google Shape;53;p3"/>
          <p:cNvPicPr preferRelativeResize="0"/>
          <p:nvPr/>
        </p:nvPicPr>
        <p:blipFill rotWithShape="1">
          <a:blip r:embed="rId3">
            <a:alphaModFix/>
          </a:blip>
          <a:srcRect/>
          <a:stretch/>
        </p:blipFill>
        <p:spPr>
          <a:xfrm>
            <a:off x="2070892" y="4558382"/>
            <a:ext cx="7428215" cy="22519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46696099c2_0_6"/>
          <p:cNvSpPr txBox="1">
            <a:spLocks noGrp="1"/>
          </p:cNvSpPr>
          <p:nvPr>
            <p:ph type="body" idx="1"/>
          </p:nvPr>
        </p:nvSpPr>
        <p:spPr>
          <a:xfrm>
            <a:off x="609599" y="534572"/>
            <a:ext cx="11295355" cy="5791754"/>
          </a:xfrm>
          <a:prstGeom prst="rect">
            <a:avLst/>
          </a:prstGeom>
          <a:noFill/>
          <a:ln>
            <a:noFill/>
          </a:ln>
        </p:spPr>
        <p:txBody>
          <a:bodyPr spcFirstLastPara="1" wrap="square" lIns="91425" tIns="45700" rIns="91425" bIns="45700" anchor="t" anchorCtr="0">
            <a:normAutofit/>
          </a:bodyPr>
          <a:lstStyle/>
          <a:p>
            <a:pPr marL="457200" lvl="0" indent="-393065" algn="l" rtl="0">
              <a:lnSpc>
                <a:spcPct val="100000"/>
              </a:lnSpc>
              <a:spcBef>
                <a:spcPts val="0"/>
              </a:spcBef>
              <a:spcAft>
                <a:spcPts val="0"/>
              </a:spcAft>
              <a:buSzPct val="140000"/>
              <a:buChar char="●"/>
            </a:pPr>
            <a:r>
              <a:rPr lang="en-US" sz="2000"/>
              <a:t>Status of country in meeting GBON requirements</a:t>
            </a:r>
            <a:endParaRPr/>
          </a:p>
          <a:p>
            <a:pPr marL="914400" lvl="1" indent="-393065" algn="l" rtl="0">
              <a:lnSpc>
                <a:spcPct val="100000"/>
              </a:lnSpc>
              <a:spcBef>
                <a:spcPts val="0"/>
              </a:spcBef>
              <a:spcAft>
                <a:spcPts val="0"/>
              </a:spcAft>
              <a:buSzPct val="140000"/>
              <a:buChar char="○"/>
            </a:pPr>
            <a:r>
              <a:rPr lang="en-US" sz="2000"/>
              <a:t>SOFF Implementation update</a:t>
            </a:r>
            <a:endParaRPr/>
          </a:p>
          <a:p>
            <a:pPr marL="1371600" lvl="2" indent="-393064" algn="l" rtl="0">
              <a:lnSpc>
                <a:spcPct val="100000"/>
              </a:lnSpc>
              <a:spcBef>
                <a:spcPts val="0"/>
              </a:spcBef>
              <a:spcAft>
                <a:spcPts val="0"/>
              </a:spcAft>
              <a:buSzPct val="155555"/>
              <a:buFont typeface="Noto Sans Symbols"/>
              <a:buChar char="⮚"/>
            </a:pPr>
            <a:r>
              <a:rPr lang="en-US" sz="1800"/>
              <a:t>SOFF has conducted an assessment and have noted there is still much needed to be done to meet GBON requirements</a:t>
            </a:r>
            <a:endParaRPr/>
          </a:p>
          <a:p>
            <a:pPr marL="1371600" lvl="2" indent="-393064" algn="l" rtl="0">
              <a:lnSpc>
                <a:spcPct val="100000"/>
              </a:lnSpc>
              <a:spcBef>
                <a:spcPts val="0"/>
              </a:spcBef>
              <a:spcAft>
                <a:spcPts val="0"/>
              </a:spcAft>
              <a:buSzPct val="155555"/>
              <a:buFont typeface="Noto Sans Symbols"/>
              <a:buChar char="⮚"/>
            </a:pPr>
            <a:r>
              <a:rPr lang="en-US" sz="1800"/>
              <a:t>The island is going through the </a:t>
            </a:r>
            <a:r>
              <a:rPr lang="en-US" sz="2000" b="1"/>
              <a:t>readiness phase</a:t>
            </a:r>
            <a:endParaRPr sz="1800" b="1"/>
          </a:p>
          <a:p>
            <a:pPr marL="1371600" lvl="2" indent="-393064" algn="l" rtl="0">
              <a:lnSpc>
                <a:spcPct val="100000"/>
              </a:lnSpc>
              <a:spcBef>
                <a:spcPts val="0"/>
              </a:spcBef>
              <a:spcAft>
                <a:spcPts val="0"/>
              </a:spcAft>
              <a:buSzPct val="155555"/>
              <a:buFont typeface="Noto Sans Symbols"/>
              <a:buChar char="⮚"/>
            </a:pPr>
            <a:r>
              <a:rPr lang="en-US" sz="1800"/>
              <a:t>Peer advisor country -  </a:t>
            </a:r>
            <a:r>
              <a:rPr lang="en-US" sz="2000" b="1"/>
              <a:t>Austria, </a:t>
            </a:r>
            <a:endParaRPr/>
          </a:p>
          <a:p>
            <a:pPr marL="1371600" lvl="2" indent="-393064" algn="l" rtl="0">
              <a:lnSpc>
                <a:spcPct val="100000"/>
              </a:lnSpc>
              <a:spcBef>
                <a:spcPts val="0"/>
              </a:spcBef>
              <a:spcAft>
                <a:spcPts val="0"/>
              </a:spcAft>
              <a:buSzPct val="140000"/>
              <a:buFont typeface="Noto Sans Symbols"/>
              <a:buChar char="⮚"/>
            </a:pPr>
            <a:r>
              <a:rPr lang="en-US" sz="2000"/>
              <a:t>Implementation entity – </a:t>
            </a:r>
            <a:r>
              <a:rPr lang="en-US" sz="2000" b="1"/>
              <a:t>World Food Program (WFP)</a:t>
            </a:r>
            <a:endParaRPr/>
          </a:p>
          <a:p>
            <a:pPr marL="965200" lvl="2" indent="0" algn="l" rtl="0">
              <a:lnSpc>
                <a:spcPct val="100000"/>
              </a:lnSpc>
              <a:spcBef>
                <a:spcPts val="0"/>
              </a:spcBef>
              <a:spcAft>
                <a:spcPts val="0"/>
              </a:spcAft>
              <a:buSzPct val="140000"/>
              <a:buNone/>
            </a:pPr>
            <a:endParaRPr sz="2000" b="1"/>
          </a:p>
          <a:p>
            <a:pPr marL="965200" lvl="2" indent="0" algn="l" rtl="0">
              <a:lnSpc>
                <a:spcPct val="100000"/>
              </a:lnSpc>
              <a:spcBef>
                <a:spcPts val="0"/>
              </a:spcBef>
              <a:spcAft>
                <a:spcPts val="0"/>
              </a:spcAft>
              <a:buSzPct val="140000"/>
              <a:buNone/>
            </a:pPr>
            <a:endParaRPr sz="2000" b="1"/>
          </a:p>
          <a:p>
            <a:pPr marL="965200" lvl="2" indent="0" algn="l" rtl="0">
              <a:lnSpc>
                <a:spcPct val="100000"/>
              </a:lnSpc>
              <a:spcBef>
                <a:spcPts val="0"/>
              </a:spcBef>
              <a:spcAft>
                <a:spcPts val="0"/>
              </a:spcAft>
              <a:buSzPct val="140000"/>
              <a:buNone/>
            </a:pPr>
            <a:endParaRPr sz="2000" b="1"/>
          </a:p>
          <a:p>
            <a:pPr marL="457200" lvl="0" indent="-393065" algn="l" rtl="0">
              <a:lnSpc>
                <a:spcPct val="100000"/>
              </a:lnSpc>
              <a:spcBef>
                <a:spcPts val="0"/>
              </a:spcBef>
              <a:spcAft>
                <a:spcPts val="0"/>
              </a:spcAft>
              <a:buSzPct val="155555"/>
              <a:buFont typeface="Arial"/>
              <a:buChar char="●"/>
            </a:pPr>
            <a:r>
              <a:rPr lang="en-US" sz="1800"/>
              <a:t>Lessons learnt: </a:t>
            </a:r>
            <a:endParaRPr/>
          </a:p>
          <a:p>
            <a:pPr marL="914400" lvl="1" indent="-393065" algn="l" rtl="0">
              <a:lnSpc>
                <a:spcPct val="100000"/>
              </a:lnSpc>
              <a:spcBef>
                <a:spcPts val="0"/>
              </a:spcBef>
              <a:spcAft>
                <a:spcPts val="0"/>
              </a:spcAft>
              <a:buSzPct val="175000"/>
              <a:buFont typeface="Arial"/>
              <a:buChar char="●"/>
            </a:pPr>
            <a:r>
              <a:rPr lang="en-US" sz="1600"/>
              <a:t>Staff constraints due current governmental procedures and framework presents </a:t>
            </a:r>
            <a:endParaRPr sz="1600"/>
          </a:p>
          <a:p>
            <a:pPr marL="914400" lvl="0" indent="0" algn="l" rtl="0">
              <a:lnSpc>
                <a:spcPct val="100000"/>
              </a:lnSpc>
              <a:spcBef>
                <a:spcPts val="0"/>
              </a:spcBef>
              <a:spcAft>
                <a:spcPts val="0"/>
              </a:spcAft>
              <a:buNone/>
            </a:pPr>
            <a:r>
              <a:rPr lang="en-US" sz="1600"/>
              <a:t>an ongoing challenge to maintaining an optimal staffed and efficient service. </a:t>
            </a:r>
            <a:endParaRPr/>
          </a:p>
          <a:p>
            <a:pPr marL="914400" lvl="1" indent="-393065" algn="l" rtl="0">
              <a:lnSpc>
                <a:spcPct val="100000"/>
              </a:lnSpc>
              <a:spcBef>
                <a:spcPts val="0"/>
              </a:spcBef>
              <a:spcAft>
                <a:spcPts val="0"/>
              </a:spcAft>
              <a:buSzPct val="175000"/>
              <a:buFont typeface="Arial"/>
              <a:buChar char="●"/>
            </a:pPr>
            <a:r>
              <a:rPr lang="en-US" sz="1600"/>
              <a:t>Equipment necessary for operations are rapidly becoming outdated </a:t>
            </a:r>
            <a:endParaRPr/>
          </a:p>
          <a:p>
            <a:pPr marL="457200" lvl="0" indent="-228600" algn="l" rtl="0">
              <a:lnSpc>
                <a:spcPct val="100000"/>
              </a:lnSpc>
              <a:spcBef>
                <a:spcPts val="0"/>
              </a:spcBef>
              <a:spcAft>
                <a:spcPts val="0"/>
              </a:spcAft>
              <a:buSzPct val="155555"/>
              <a:buNone/>
            </a:pPr>
            <a:endParaRPr sz="1800"/>
          </a:p>
          <a:p>
            <a:pPr marL="457200" lvl="0" indent="-393065" algn="l" rtl="0">
              <a:lnSpc>
                <a:spcPct val="100000"/>
              </a:lnSpc>
              <a:spcBef>
                <a:spcPts val="0"/>
              </a:spcBef>
              <a:spcAft>
                <a:spcPts val="0"/>
              </a:spcAft>
              <a:buSzPct val="155555"/>
              <a:buChar char="●"/>
            </a:pPr>
            <a:r>
              <a:rPr lang="en-US" sz="1800"/>
              <a:t>Country/regional programmes and projects that align with SOFF Investments</a:t>
            </a:r>
            <a:endParaRPr/>
          </a:p>
          <a:p>
            <a:pPr marL="914400" lvl="1" indent="-393065" algn="l" rtl="0">
              <a:lnSpc>
                <a:spcPct val="100000"/>
              </a:lnSpc>
              <a:spcBef>
                <a:spcPts val="0"/>
              </a:spcBef>
              <a:spcAft>
                <a:spcPts val="0"/>
              </a:spcAft>
              <a:buSzPct val="175000"/>
              <a:buChar char="●"/>
            </a:pPr>
            <a:r>
              <a:rPr lang="en-US" sz="1600"/>
              <a:t>None at present</a:t>
            </a:r>
            <a:endParaRPr sz="1600"/>
          </a:p>
          <a:p>
            <a:pPr marL="0" lvl="0" indent="0" algn="l" rtl="0">
              <a:lnSpc>
                <a:spcPct val="100000"/>
              </a:lnSpc>
              <a:spcBef>
                <a:spcPts val="0"/>
              </a:spcBef>
              <a:spcAft>
                <a:spcPts val="0"/>
              </a:spcAft>
              <a:buSzPct val="64285"/>
              <a:buNone/>
            </a:pPr>
            <a:endParaRPr sz="2800"/>
          </a:p>
          <a:p>
            <a:pPr marL="0" lvl="0" indent="0" algn="l" rtl="0">
              <a:lnSpc>
                <a:spcPct val="100000"/>
              </a:lnSpc>
              <a:spcBef>
                <a:spcPts val="0"/>
              </a:spcBef>
              <a:spcAft>
                <a:spcPts val="0"/>
              </a:spcAft>
              <a:buSzPct val="64285"/>
              <a:buNone/>
            </a:pPr>
            <a:endParaRPr sz="2800">
              <a:highlight>
                <a:schemeClr val="accent4"/>
              </a:highlight>
            </a:endParaRPr>
          </a:p>
          <a:p>
            <a:pPr marL="457200" lvl="0" indent="0" algn="l" rtl="0">
              <a:lnSpc>
                <a:spcPct val="100000"/>
              </a:lnSpc>
              <a:spcBef>
                <a:spcPts val="0"/>
              </a:spcBef>
              <a:spcAft>
                <a:spcPts val="0"/>
              </a:spcAft>
              <a:buSzPct val="64285"/>
              <a:buNone/>
            </a:pPr>
            <a:endParaRPr sz="2800"/>
          </a:p>
        </p:txBody>
      </p:sp>
      <p:pic>
        <p:nvPicPr>
          <p:cNvPr id="59" name="Google Shape;59;g346696099c2_0_6"/>
          <p:cNvPicPr preferRelativeResize="0"/>
          <p:nvPr/>
        </p:nvPicPr>
        <p:blipFill rotWithShape="1">
          <a:blip r:embed="rId3">
            <a:alphaModFix/>
          </a:blip>
          <a:srcRect/>
          <a:stretch/>
        </p:blipFill>
        <p:spPr>
          <a:xfrm>
            <a:off x="8930936" y="1491447"/>
            <a:ext cx="2875938" cy="267792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0863" y="2071688"/>
            <a:ext cx="8999537" cy="290988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a:t>
            </a:r>
            <a:r>
              <a:rPr lang="en-US" sz="3200" dirty="0" err="1">
                <a:solidFill>
                  <a:srgbClr val="112A42"/>
                </a:solidFill>
              </a:rPr>
              <a:t>Caribbean:</a:t>
            </a:r>
            <a:r>
              <a:rPr lang="en-US" sz="3200" b="0" dirty="0" err="1">
                <a:solidFill>
                  <a:srgbClr val="1C3453"/>
                </a:solidFill>
              </a:rPr>
              <a:t>SOFF</a:t>
            </a:r>
            <a:r>
              <a:rPr lang="en-US" sz="3200" b="0" dirty="0">
                <a:solidFill>
                  <a:srgbClr val="1C3453"/>
                </a:solidFill>
              </a:rPr>
              <a:t>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CH" sz="3600" b="1" i="0" u="none" strike="noStrike" cap="none" dirty="0">
                <a:solidFill>
                  <a:schemeClr val="lt1"/>
                </a:solidFill>
                <a:latin typeface="Open Sans"/>
                <a:ea typeface="Open Sans"/>
                <a:cs typeface="Open Sans"/>
                <a:sym typeface="Open Sans"/>
              </a:rPr>
              <a:t>Suriname</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D130-1D4E-DF88-4466-5A71B984C7D5}"/>
              </a:ext>
            </a:extLst>
          </p:cNvPr>
          <p:cNvSpPr>
            <a:spLocks noGrp="1"/>
          </p:cNvSpPr>
          <p:nvPr>
            <p:ph type="title"/>
          </p:nvPr>
        </p:nvSpPr>
        <p:spPr/>
        <p:txBody>
          <a:bodyPr>
            <a:normAutofit/>
          </a:bodyPr>
          <a:lstStyle/>
          <a:p>
            <a:r>
              <a:rPr lang="en-US" sz="2800" dirty="0"/>
              <a:t>Suriname: Climate Risk &amp; Early Warning Systems Updates</a:t>
            </a:r>
          </a:p>
        </p:txBody>
      </p:sp>
      <p:sp>
        <p:nvSpPr>
          <p:cNvPr id="3" name="Text Placeholder 2">
            <a:extLst>
              <a:ext uri="{FF2B5EF4-FFF2-40B4-BE49-F238E27FC236}">
                <a16:creationId xmlns:a16="http://schemas.microsoft.com/office/drawing/2014/main" id="{89879919-3141-0924-6046-EEF42C5BDD83}"/>
              </a:ext>
            </a:extLst>
          </p:cNvPr>
          <p:cNvSpPr>
            <a:spLocks noGrp="1"/>
          </p:cNvSpPr>
          <p:nvPr>
            <p:ph type="body" idx="1"/>
          </p:nvPr>
        </p:nvSpPr>
        <p:spPr>
          <a:xfrm>
            <a:off x="609600" y="1600201"/>
            <a:ext cx="10972800" cy="4788242"/>
          </a:xfrm>
        </p:spPr>
        <p:txBody>
          <a:bodyPr>
            <a:normAutofit fontScale="92500" lnSpcReduction="10000"/>
          </a:bodyPr>
          <a:lstStyle/>
          <a:p>
            <a:pPr marL="114300" marR="0" lvl="0" indent="0" algn="ctr" defTabSz="914400" rtl="0" eaLnBrk="1" fontAlgn="auto" latinLnBrk="0" hangingPunct="1">
              <a:lnSpc>
                <a:spcPct val="100000"/>
              </a:lnSpc>
              <a:spcBef>
                <a:spcPts val="360"/>
              </a:spcBef>
              <a:spcAft>
                <a:spcPts val="0"/>
              </a:spcAft>
              <a:buClr>
                <a:srgbClr val="000000"/>
              </a:buClr>
              <a:buSzPts val="1800"/>
              <a:buFont typeface="Arial"/>
              <a:buNone/>
              <a:tabLst/>
              <a:defRPr/>
            </a:pPr>
            <a:r>
              <a:rPr kumimoji="0" lang="nl-NL" sz="3000" b="1" i="0" u="none" strike="noStrike" kern="0" cap="none" spc="0" normalizeH="0" baseline="0" noProof="0" dirty="0">
                <a:ln>
                  <a:noFill/>
                </a:ln>
                <a:solidFill>
                  <a:srgbClr val="000000"/>
                </a:solidFill>
                <a:effectLst/>
                <a:uLnTx/>
                <a:uFillTx/>
                <a:latin typeface="Open Sans"/>
                <a:ea typeface="Open Sans"/>
                <a:cs typeface="Open Sans"/>
                <a:sym typeface="Open Sans"/>
              </a:rPr>
              <a:t>SOFF Regional Implementation and Synergies</a:t>
            </a:r>
          </a:p>
          <a:p>
            <a:pPr marL="457200" marR="0" lvl="0" indent="-342900" algn="l" defTabSz="914400" rtl="0" eaLnBrk="1" fontAlgn="auto" latinLnBrk="0" hangingPunct="1">
              <a:lnSpc>
                <a:spcPct val="100000"/>
              </a:lnSpc>
              <a:spcBef>
                <a:spcPts val="360"/>
              </a:spcBef>
              <a:spcAft>
                <a:spcPts val="0"/>
              </a:spcAft>
              <a:buClr>
                <a:srgbClr val="000000"/>
              </a:buClr>
              <a:buSzPts val="1800"/>
              <a:buFont typeface="Arial"/>
              <a:buChar char="•"/>
              <a:tabLst/>
              <a:defRPr/>
            </a:pPr>
            <a:endParaRPr kumimoji="0" lang="nl-NL" sz="3000" b="1"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342900" algn="l" defTabSz="914400" rtl="0" eaLnBrk="1" fontAlgn="auto" latinLnBrk="0" hangingPunct="1">
              <a:lnSpc>
                <a:spcPct val="100000"/>
              </a:lnSpc>
              <a:spcBef>
                <a:spcPts val="360"/>
              </a:spcBef>
              <a:spcAft>
                <a:spcPts val="0"/>
              </a:spcAft>
              <a:buClr>
                <a:srgbClr val="000000"/>
              </a:buClr>
              <a:buSzPts val="1800"/>
              <a:buFont typeface="Arial"/>
              <a:buChar char="•"/>
              <a:tabLst/>
              <a:defRPr/>
            </a:pPr>
            <a:endParaRPr kumimoji="0" lang="nl-NL" sz="3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342900" algn="l" defTabSz="914400" rtl="0" eaLnBrk="1" fontAlgn="auto" latinLnBrk="0" hangingPunct="1">
              <a:lnSpc>
                <a:spcPct val="100000"/>
              </a:lnSpc>
              <a:spcBef>
                <a:spcPts val="360"/>
              </a:spcBef>
              <a:spcAft>
                <a:spcPts val="0"/>
              </a:spcAft>
              <a:buClr>
                <a:srgbClr val="000000"/>
              </a:buClr>
              <a:buSzPts val="1800"/>
              <a:buFont typeface="Arial"/>
              <a:buChar char="•"/>
              <a:tabLst/>
              <a:defRPr/>
            </a:pPr>
            <a:endParaRPr kumimoji="0" lang="nl-NL" sz="3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342900" algn="l" defTabSz="914400" rtl="0" eaLnBrk="1" fontAlgn="auto" latinLnBrk="0" hangingPunct="1">
              <a:lnSpc>
                <a:spcPct val="100000"/>
              </a:lnSpc>
              <a:spcBef>
                <a:spcPts val="360"/>
              </a:spcBef>
              <a:spcAft>
                <a:spcPts val="0"/>
              </a:spcAft>
              <a:buClr>
                <a:srgbClr val="000000"/>
              </a:buClr>
              <a:buSzPts val="1800"/>
              <a:buFont typeface="Arial"/>
              <a:buChar char="•"/>
              <a:tabLst/>
              <a:defRPr/>
            </a:pPr>
            <a:endParaRPr kumimoji="0" lang="nl-NL" sz="3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342900" algn="l" defTabSz="914400" rtl="0" eaLnBrk="1" fontAlgn="auto" latinLnBrk="0" hangingPunct="1">
              <a:lnSpc>
                <a:spcPct val="100000"/>
              </a:lnSpc>
              <a:spcBef>
                <a:spcPts val="360"/>
              </a:spcBef>
              <a:spcAft>
                <a:spcPts val="0"/>
              </a:spcAft>
              <a:buClr>
                <a:srgbClr val="000000"/>
              </a:buClr>
              <a:buSzPts val="1800"/>
              <a:buFont typeface="Arial"/>
              <a:buChar char="•"/>
              <a:tabLst/>
              <a:defRPr/>
            </a:pPr>
            <a:endParaRPr kumimoji="0" lang="nl-NL" sz="3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114300" marR="0" lvl="0" indent="0" algn="r" defTabSz="914400" rtl="0" eaLnBrk="1" fontAlgn="auto" latinLnBrk="0" hangingPunct="1">
              <a:lnSpc>
                <a:spcPct val="100000"/>
              </a:lnSpc>
              <a:spcBef>
                <a:spcPts val="360"/>
              </a:spcBef>
              <a:spcAft>
                <a:spcPts val="0"/>
              </a:spcAft>
              <a:buClr>
                <a:srgbClr val="000000"/>
              </a:buClr>
              <a:buSzPts val="1800"/>
              <a:buFont typeface="Arial"/>
              <a:buNone/>
              <a:tabLst/>
              <a:defRPr/>
            </a:pPr>
            <a:r>
              <a:rPr kumimoji="0" lang="en-US" sz="2800" b="1" i="0" u="none" strike="noStrike" kern="0" cap="none" spc="0" normalizeH="0" baseline="0" noProof="0" dirty="0">
                <a:ln>
                  <a:noFill/>
                </a:ln>
                <a:solidFill>
                  <a:srgbClr val="000000"/>
                </a:solidFill>
                <a:effectLst/>
                <a:uLnTx/>
                <a:uFillTx/>
                <a:latin typeface="Open Sans"/>
                <a:ea typeface="Open Sans"/>
                <a:cs typeface="Open Sans"/>
                <a:sym typeface="Open Sans"/>
              </a:rPr>
              <a:t>Organization: Meteorological Department Suriname (MDS)</a:t>
            </a:r>
          </a:p>
          <a:p>
            <a:pPr marL="114300" marR="0" lvl="0" indent="0" algn="r" defTabSz="914400" rtl="0" eaLnBrk="1" fontAlgn="auto" latinLnBrk="0" hangingPunct="1">
              <a:lnSpc>
                <a:spcPct val="100000"/>
              </a:lnSpc>
              <a:spcBef>
                <a:spcPts val="360"/>
              </a:spcBef>
              <a:spcAft>
                <a:spcPts val="0"/>
              </a:spcAft>
              <a:buClr>
                <a:srgbClr val="000000"/>
              </a:buClr>
              <a:buSzPts val="1800"/>
              <a:buFont typeface="Arial"/>
              <a:buNone/>
              <a:tabLst/>
              <a:defRPr/>
            </a:pPr>
            <a:r>
              <a:rPr kumimoji="0" lang="en-US" sz="2200" b="0" i="0" u="none" strike="noStrike" kern="0" cap="none" spc="0" normalizeH="0" baseline="0" noProof="0" dirty="0">
                <a:ln>
                  <a:noFill/>
                </a:ln>
                <a:solidFill>
                  <a:srgbClr val="000000"/>
                </a:solidFill>
                <a:effectLst/>
                <a:uLnTx/>
                <a:uFillTx/>
                <a:latin typeface="Yu Gothic UI Semibold" panose="020B0700000000000000" pitchFamily="34" charset="-128"/>
                <a:ea typeface="Yu Gothic UI Semibold" panose="020B0700000000000000" pitchFamily="34" charset="-128"/>
                <a:cs typeface="Open Sans"/>
                <a:sym typeface="Open Sans"/>
              </a:rPr>
              <a:t>Dew </a:t>
            </a:r>
            <a:r>
              <a:rPr kumimoji="0" lang="en-US" sz="2200" b="0" i="0" u="none" strike="noStrike" kern="0" cap="none" spc="0" normalizeH="0" baseline="0" noProof="0" dirty="0" err="1">
                <a:ln>
                  <a:noFill/>
                </a:ln>
                <a:solidFill>
                  <a:srgbClr val="000000"/>
                </a:solidFill>
                <a:effectLst/>
                <a:uLnTx/>
                <a:uFillTx/>
                <a:latin typeface="Yu Gothic UI Semibold" panose="020B0700000000000000" pitchFamily="34" charset="-128"/>
                <a:ea typeface="Yu Gothic UI Semibold" panose="020B0700000000000000" pitchFamily="34" charset="-128"/>
                <a:cs typeface="Open Sans"/>
                <a:sym typeface="Open Sans"/>
              </a:rPr>
              <a:t>Bhaggoe</a:t>
            </a:r>
            <a:r>
              <a:rPr kumimoji="0" lang="en-US" sz="2200" b="0" i="0" u="none" strike="noStrike" kern="0" cap="none" spc="0" normalizeH="0" baseline="0" noProof="0" dirty="0">
                <a:ln>
                  <a:noFill/>
                </a:ln>
                <a:solidFill>
                  <a:srgbClr val="000000"/>
                </a:solidFill>
                <a:effectLst/>
                <a:uLnTx/>
                <a:uFillTx/>
                <a:latin typeface="Yu Gothic UI Semibold" panose="020B0700000000000000" pitchFamily="34" charset="-128"/>
                <a:ea typeface="Yu Gothic UI Semibold" panose="020B0700000000000000" pitchFamily="34" charset="-128"/>
                <a:cs typeface="Open Sans"/>
                <a:sym typeface="Open Sans"/>
              </a:rPr>
              <a:t> (Deputy Director and PR WMO in Suriname)</a:t>
            </a:r>
          </a:p>
          <a:p>
            <a:pPr marL="114300" marR="0" lvl="0" indent="0" algn="r" defTabSz="914400" rtl="0" eaLnBrk="1" fontAlgn="auto" latinLnBrk="0" hangingPunct="1">
              <a:lnSpc>
                <a:spcPct val="100000"/>
              </a:lnSpc>
              <a:spcBef>
                <a:spcPts val="360"/>
              </a:spcBef>
              <a:spcAft>
                <a:spcPts val="0"/>
              </a:spcAft>
              <a:buClr>
                <a:srgbClr val="000000"/>
              </a:buClr>
              <a:buSzPts val="1800"/>
              <a:buFont typeface="Arial"/>
              <a:buNone/>
              <a:tabLst/>
              <a:defRPr/>
            </a:pPr>
            <a:r>
              <a:rPr kumimoji="0" lang="en-US" sz="2200" b="0" i="0" u="none" strike="noStrike" kern="0" cap="none" spc="0" normalizeH="0" baseline="0" noProof="0" dirty="0" err="1">
                <a:ln>
                  <a:noFill/>
                </a:ln>
                <a:solidFill>
                  <a:srgbClr val="000000"/>
                </a:solidFill>
                <a:effectLst/>
                <a:uLnTx/>
                <a:uFillTx/>
                <a:latin typeface="Yu Gothic UI Semibold" panose="020B0700000000000000" pitchFamily="34" charset="-128"/>
                <a:ea typeface="Yu Gothic UI Semibold" panose="020B0700000000000000" pitchFamily="34" charset="-128"/>
                <a:cs typeface="Open Sans"/>
                <a:sym typeface="Open Sans"/>
              </a:rPr>
              <a:t>Truusje</a:t>
            </a:r>
            <a:r>
              <a:rPr kumimoji="0" lang="en-US" sz="2200" b="0" i="0" u="none" strike="noStrike" kern="0" cap="none" spc="0" normalizeH="0" baseline="0" noProof="0" dirty="0">
                <a:ln>
                  <a:noFill/>
                </a:ln>
                <a:solidFill>
                  <a:srgbClr val="000000"/>
                </a:solidFill>
                <a:effectLst/>
                <a:uLnTx/>
                <a:uFillTx/>
                <a:latin typeface="Yu Gothic UI Semibold" panose="020B0700000000000000" pitchFamily="34" charset="-128"/>
                <a:ea typeface="Yu Gothic UI Semibold" panose="020B0700000000000000" pitchFamily="34" charset="-128"/>
                <a:cs typeface="Open Sans"/>
                <a:sym typeface="Open Sans"/>
              </a:rPr>
              <a:t> Warsodikromo (Advisor)</a:t>
            </a:r>
          </a:p>
          <a:p>
            <a:pPr marL="114300" marR="0" lvl="0" indent="0" algn="r" defTabSz="914400" rtl="0" eaLnBrk="1" fontAlgn="auto" latinLnBrk="0" hangingPunct="1">
              <a:lnSpc>
                <a:spcPct val="100000"/>
              </a:lnSpc>
              <a:spcBef>
                <a:spcPts val="360"/>
              </a:spcBef>
              <a:spcAft>
                <a:spcPts val="0"/>
              </a:spcAft>
              <a:buClr>
                <a:srgbClr val="000000"/>
              </a:buClr>
              <a:buSzPts val="1800"/>
              <a:buFont typeface="Arial"/>
              <a:buNone/>
              <a:tabLst/>
              <a:defRPr/>
            </a:pPr>
            <a:endParaRPr kumimoji="0" lang="en-US" sz="2200" b="0" i="0" u="none" strike="noStrike" kern="0" cap="none" spc="0" normalizeH="0" baseline="0" noProof="0" dirty="0">
              <a:ln>
                <a:noFill/>
              </a:ln>
              <a:solidFill>
                <a:srgbClr val="000000"/>
              </a:solidFill>
              <a:effectLst/>
              <a:uLnTx/>
              <a:uFillTx/>
              <a:latin typeface="Yu Gothic UI Semibold" panose="020B0700000000000000" pitchFamily="34" charset="-128"/>
              <a:ea typeface="Yu Gothic UI Semibold" panose="020B0700000000000000" pitchFamily="34" charset="-128"/>
              <a:cs typeface="Open Sans"/>
              <a:sym typeface="Open Sans"/>
            </a:endParaRPr>
          </a:p>
          <a:p>
            <a:pPr marL="114300" marR="0" lvl="0" indent="0" algn="r" defTabSz="914400" rtl="0" eaLnBrk="1" fontAlgn="auto" latinLnBrk="0" hangingPunct="1">
              <a:lnSpc>
                <a:spcPct val="100000"/>
              </a:lnSpc>
              <a:spcBef>
                <a:spcPts val="360"/>
              </a:spcBef>
              <a:spcAft>
                <a:spcPts val="0"/>
              </a:spcAft>
              <a:buClr>
                <a:srgbClr val="000000"/>
              </a:buClr>
              <a:buSzPts val="1800"/>
              <a:buFont typeface="Arial"/>
              <a:buNone/>
              <a:tabLst/>
              <a:defRPr/>
            </a:pPr>
            <a:r>
              <a:rPr kumimoji="0" lang="en-US" sz="2200" b="0" i="0" u="none" strike="noStrike" kern="0" cap="none" spc="0" normalizeH="0" baseline="0" noProof="0" dirty="0">
                <a:ln>
                  <a:noFill/>
                </a:ln>
                <a:solidFill>
                  <a:srgbClr val="000000"/>
                </a:solidFill>
                <a:effectLst/>
                <a:uLnTx/>
                <a:uFillTx/>
                <a:latin typeface="Yu Gothic UI Semibold" panose="020B0700000000000000" pitchFamily="34" charset="-128"/>
                <a:ea typeface="Yu Gothic UI Semibold" panose="020B0700000000000000" pitchFamily="34" charset="-128"/>
                <a:cs typeface="Open Sans"/>
                <a:sym typeface="Open Sans"/>
              </a:rPr>
              <a:t>Date: 5-7 May 2025</a:t>
            </a:r>
          </a:p>
          <a:p>
            <a:endParaRPr lang="en-US" dirty="0"/>
          </a:p>
        </p:txBody>
      </p:sp>
      <p:pic>
        <p:nvPicPr>
          <p:cNvPr id="4" name="Picture 3">
            <a:extLst>
              <a:ext uri="{FF2B5EF4-FFF2-40B4-BE49-F238E27FC236}">
                <a16:creationId xmlns:a16="http://schemas.microsoft.com/office/drawing/2014/main" id="{92B3563C-D9BD-540F-9A37-8C563B654947}"/>
              </a:ext>
            </a:extLst>
          </p:cNvPr>
          <p:cNvPicPr>
            <a:picLocks noChangeAspect="1"/>
          </p:cNvPicPr>
          <p:nvPr/>
        </p:nvPicPr>
        <p:blipFill>
          <a:blip r:embed="rId2"/>
          <a:stretch>
            <a:fillRect/>
          </a:stretch>
        </p:blipFill>
        <p:spPr>
          <a:xfrm>
            <a:off x="1019970" y="2041636"/>
            <a:ext cx="3402227" cy="1810942"/>
          </a:xfrm>
          <a:prstGeom prst="rect">
            <a:avLst/>
          </a:prstGeom>
        </p:spPr>
      </p:pic>
      <p:pic>
        <p:nvPicPr>
          <p:cNvPr id="5" name="Picture 4">
            <a:extLst>
              <a:ext uri="{FF2B5EF4-FFF2-40B4-BE49-F238E27FC236}">
                <a16:creationId xmlns:a16="http://schemas.microsoft.com/office/drawing/2014/main" id="{EBEC4208-5927-F2FC-AFCC-7B0F059A7199}"/>
              </a:ext>
            </a:extLst>
          </p:cNvPr>
          <p:cNvPicPr>
            <a:picLocks noChangeAspect="1"/>
          </p:cNvPicPr>
          <p:nvPr/>
        </p:nvPicPr>
        <p:blipFill>
          <a:blip r:embed="rId3"/>
          <a:stretch>
            <a:fillRect/>
          </a:stretch>
        </p:blipFill>
        <p:spPr>
          <a:xfrm>
            <a:off x="5127411" y="2097433"/>
            <a:ext cx="1675043" cy="1802715"/>
          </a:xfrm>
          <a:prstGeom prst="rect">
            <a:avLst/>
          </a:prstGeom>
        </p:spPr>
      </p:pic>
      <p:pic>
        <p:nvPicPr>
          <p:cNvPr id="6" name="Picture 5">
            <a:extLst>
              <a:ext uri="{FF2B5EF4-FFF2-40B4-BE49-F238E27FC236}">
                <a16:creationId xmlns:a16="http://schemas.microsoft.com/office/drawing/2014/main" id="{9991B798-D703-A572-C3F1-59C16C97DE53}"/>
              </a:ext>
            </a:extLst>
          </p:cNvPr>
          <p:cNvPicPr>
            <a:picLocks noChangeAspect="1"/>
          </p:cNvPicPr>
          <p:nvPr/>
        </p:nvPicPr>
        <p:blipFill>
          <a:blip r:embed="rId4"/>
          <a:stretch>
            <a:fillRect/>
          </a:stretch>
        </p:blipFill>
        <p:spPr>
          <a:xfrm>
            <a:off x="4101624" y="2784211"/>
            <a:ext cx="1408298" cy="957155"/>
          </a:xfrm>
          <a:prstGeom prst="rect">
            <a:avLst/>
          </a:prstGeom>
        </p:spPr>
      </p:pic>
      <p:pic>
        <p:nvPicPr>
          <p:cNvPr id="7" name="Picture 6" descr="A map with different colored circles&#10;&#10;Description automatically generated">
            <a:extLst>
              <a:ext uri="{FF2B5EF4-FFF2-40B4-BE49-F238E27FC236}">
                <a16:creationId xmlns:a16="http://schemas.microsoft.com/office/drawing/2014/main" id="{5FD32D01-5F81-53DA-3BE1-D2BFF45EA9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3745" y="2097433"/>
            <a:ext cx="2075662" cy="2047262"/>
          </a:xfrm>
          <a:prstGeom prst="rect">
            <a:avLst/>
          </a:prstGeom>
        </p:spPr>
      </p:pic>
      <p:pic>
        <p:nvPicPr>
          <p:cNvPr id="8" name="Picture 7">
            <a:extLst>
              <a:ext uri="{FF2B5EF4-FFF2-40B4-BE49-F238E27FC236}">
                <a16:creationId xmlns:a16="http://schemas.microsoft.com/office/drawing/2014/main" id="{2310B713-3876-193E-8099-1136AE67956F}"/>
              </a:ext>
            </a:extLst>
          </p:cNvPr>
          <p:cNvPicPr>
            <a:picLocks noChangeAspect="1"/>
          </p:cNvPicPr>
          <p:nvPr/>
        </p:nvPicPr>
        <p:blipFill>
          <a:blip r:embed="rId4"/>
          <a:stretch>
            <a:fillRect/>
          </a:stretch>
        </p:blipFill>
        <p:spPr>
          <a:xfrm>
            <a:off x="6408196" y="2520212"/>
            <a:ext cx="1408298" cy="957155"/>
          </a:xfrm>
          <a:prstGeom prst="rect">
            <a:avLst/>
          </a:prstGeom>
        </p:spPr>
      </p:pic>
    </p:spTree>
    <p:extLst>
      <p:ext uri="{BB962C8B-B14F-4D97-AF65-F5344CB8AC3E}">
        <p14:creationId xmlns:p14="http://schemas.microsoft.com/office/powerpoint/2010/main" val="3075848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304801" y="0"/>
            <a:ext cx="10972800" cy="74129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85980"/>
              </a:buClr>
              <a:buSzPts val="4400"/>
              <a:buFont typeface="Open Sans"/>
              <a:buNone/>
            </a:pPr>
            <a:r>
              <a:rPr lang="en-US" sz="3200" dirty="0"/>
              <a:t>Meteorological Department Suriname (MDS)</a:t>
            </a:r>
            <a:endParaRPr sz="3200" dirty="0"/>
          </a:p>
        </p:txBody>
      </p:sp>
      <p:sp>
        <p:nvSpPr>
          <p:cNvPr id="54" name="Google Shape;54;p3"/>
          <p:cNvSpPr txBox="1">
            <a:spLocks noGrp="1"/>
          </p:cNvSpPr>
          <p:nvPr>
            <p:ph type="body" idx="1"/>
          </p:nvPr>
        </p:nvSpPr>
        <p:spPr>
          <a:xfrm>
            <a:off x="156519" y="741185"/>
            <a:ext cx="11730680" cy="6116705"/>
          </a:xfrm>
          <a:prstGeom prst="rect">
            <a:avLst/>
          </a:prstGeom>
          <a:noFill/>
          <a:ln>
            <a:noFill/>
          </a:ln>
        </p:spPr>
        <p:txBody>
          <a:bodyPr spcFirstLastPara="1" wrap="square" lIns="91425" tIns="45700" rIns="91425" bIns="45700" anchor="t" anchorCtr="0">
            <a:normAutofit fontScale="40000" lnSpcReduction="20000"/>
          </a:bodyPr>
          <a:lstStyle/>
          <a:p>
            <a:pPr marL="50800" lvl="0" indent="0" algn="l" rtl="0">
              <a:spcBef>
                <a:spcPts val="0"/>
              </a:spcBef>
              <a:spcAft>
                <a:spcPts val="0"/>
              </a:spcAft>
              <a:buSzPts val="2800"/>
              <a:buNone/>
            </a:pPr>
            <a:r>
              <a:rPr lang="en-US" sz="4200" b="1" dirty="0">
                <a:latin typeface="Open Sans" panose="020B0606030504020204" pitchFamily="34" charset="0"/>
                <a:ea typeface="Open Sans" panose="020B0606030504020204" pitchFamily="34" charset="0"/>
                <a:cs typeface="Open Sans" panose="020B0606030504020204" pitchFamily="34" charset="0"/>
              </a:rPr>
              <a:t>Brief introduction of the NMHS</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Meteorological Department of Suriname (MDS) under Ministry of Public Works</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Responsible for weather observation, forecasting, and climate services</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Strategic focus: Capacity building and institutional reform (last 4 years)</a:t>
            </a:r>
          </a:p>
          <a:p>
            <a:pPr marL="457200" lvl="0" indent="-406400" algn="l" rtl="0">
              <a:spcBef>
                <a:spcPts val="0"/>
              </a:spcBef>
              <a:spcAft>
                <a:spcPts val="0"/>
              </a:spcAft>
              <a:buSzPts val="2800"/>
              <a:buChar char="●"/>
            </a:pPr>
            <a:endParaRPr sz="4200" dirty="0">
              <a:latin typeface="Open Sans" panose="020B0606030504020204" pitchFamily="34" charset="0"/>
              <a:ea typeface="Open Sans" panose="020B0606030504020204" pitchFamily="34" charset="0"/>
              <a:cs typeface="Open Sans" panose="020B0606030504020204" pitchFamily="34" charset="0"/>
            </a:endParaRPr>
          </a:p>
          <a:p>
            <a:pPr marL="50800" lvl="0" indent="0" algn="l" rtl="0">
              <a:spcBef>
                <a:spcPts val="0"/>
              </a:spcBef>
              <a:spcAft>
                <a:spcPts val="0"/>
              </a:spcAft>
              <a:buSzPts val="2800"/>
              <a:buNone/>
            </a:pPr>
            <a:r>
              <a:rPr lang="en-US" sz="4200" b="1" dirty="0">
                <a:latin typeface="Open Sans" panose="020B0606030504020204" pitchFamily="34" charset="0"/>
                <a:ea typeface="Open Sans" panose="020B0606030504020204" pitchFamily="34" charset="0"/>
                <a:cs typeface="Open Sans" panose="020B0606030504020204" pitchFamily="34" charset="0"/>
              </a:rPr>
              <a:t>Status of country in meeting GBON requirements:</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Maintains a functioning meteorological and hydrological observation network.</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Not yet met the full Global Basic Observing Network (GBON) requirements.</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Significant gaps persist in data frequency, quality, and calibration, as well as in international data exchange,</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particularly in relation to the implementation of key systems such as WIGOS, WIS, GTS, and OSCAR. </a:t>
            </a:r>
          </a:p>
          <a:p>
            <a:pPr marL="50800" lvl="0" indent="0" algn="l" rtl="0">
              <a:spcBef>
                <a:spcPts val="0"/>
              </a:spcBef>
              <a:spcAft>
                <a:spcPts val="0"/>
              </a:spcAft>
              <a:buSzPts val="2800"/>
              <a:buNone/>
            </a:pPr>
            <a:endParaRPr lang="en-US" sz="4200" b="1" dirty="0">
              <a:latin typeface="Open Sans" panose="020B0606030504020204" pitchFamily="34" charset="0"/>
              <a:ea typeface="Open Sans" panose="020B0606030504020204" pitchFamily="34" charset="0"/>
              <a:cs typeface="Open Sans" panose="020B0606030504020204" pitchFamily="34" charset="0"/>
            </a:endParaRPr>
          </a:p>
          <a:p>
            <a:pPr marL="50800" lvl="0" indent="0" algn="l" rtl="0">
              <a:spcBef>
                <a:spcPts val="0"/>
              </a:spcBef>
              <a:spcAft>
                <a:spcPts val="0"/>
              </a:spcAft>
              <a:buSzPts val="2800"/>
              <a:buNone/>
            </a:pPr>
            <a:r>
              <a:rPr lang="en-US" sz="4200" b="1" dirty="0">
                <a:latin typeface="Open Sans" panose="020B0606030504020204" pitchFamily="34" charset="0"/>
                <a:ea typeface="Open Sans" panose="020B0606030504020204" pitchFamily="34" charset="0"/>
                <a:cs typeface="Open Sans" panose="020B0606030504020204" pitchFamily="34" charset="0"/>
              </a:rPr>
              <a:t>SOFF Implementation update: </a:t>
            </a: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Peer Advisor: KNMI | Implementing Entity: UNDP</a:t>
            </a:r>
          </a:p>
          <a:p>
            <a:pPr marL="50800" lvl="0" indent="0" algn="l" rtl="0">
              <a:lnSpc>
                <a:spcPct val="120000"/>
              </a:lnSpc>
              <a:spcBef>
                <a:spcPts val="0"/>
              </a:spcBef>
              <a:spcAft>
                <a:spcPts val="0"/>
              </a:spcAft>
              <a:buSzPts val="2800"/>
              <a:buNone/>
            </a:pPr>
            <a:r>
              <a:rPr kumimoji="0" lang="en-US" sz="4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NGA, CHD, and NCP signed by KNMI and Suriname</a:t>
            </a:r>
            <a:endParaRPr lang="en-US" sz="4200" dirty="0">
              <a:latin typeface="Open Sans" panose="020B0606030504020204" pitchFamily="34" charset="0"/>
              <a:ea typeface="Open Sans" panose="020B0606030504020204" pitchFamily="34" charset="0"/>
              <a:cs typeface="Open Sans" panose="020B0606030504020204" pitchFamily="34" charset="0"/>
            </a:endParaRPr>
          </a:p>
          <a:p>
            <a:pPr marL="50800" lvl="0" indent="0" algn="l" rtl="0">
              <a:lnSpc>
                <a:spcPct val="120000"/>
              </a:lnSpc>
              <a:spcBef>
                <a:spcPts val="0"/>
              </a:spcBef>
              <a:spcAft>
                <a:spcPts val="0"/>
              </a:spcAft>
              <a:buSzPts val="2800"/>
              <a:buNone/>
            </a:pPr>
            <a:r>
              <a:rPr lang="en-US" sz="4200" dirty="0">
                <a:latin typeface="Open Sans" panose="020B0606030504020204" pitchFamily="34" charset="0"/>
                <a:ea typeface="Open Sans" panose="020B0606030504020204" pitchFamily="34" charset="0"/>
                <a:cs typeface="Open Sans" panose="020B0606030504020204" pitchFamily="34" charset="0"/>
              </a:rPr>
              <a:t>- Funding request submitted in April 2024</a:t>
            </a:r>
          </a:p>
          <a:p>
            <a:pPr marL="50800" lvl="0" indent="0" algn="l" rtl="0">
              <a:spcBef>
                <a:spcPts val="0"/>
              </a:spcBef>
              <a:spcAft>
                <a:spcPts val="0"/>
              </a:spcAft>
              <a:buSzPts val="2800"/>
              <a:buNone/>
            </a:pPr>
            <a:endParaRPr sz="42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r>
              <a:rPr kumimoji="0" lang="en-US" sz="4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Lessons:</a:t>
            </a:r>
            <a:r>
              <a:rPr kumimoji="0" lang="en-US" sz="4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lvl="0" indent="0" algn="l" rtl="0">
              <a:lnSpc>
                <a:spcPct val="120000"/>
              </a:lnSpc>
              <a:spcBef>
                <a:spcPts val="0"/>
              </a:spcBef>
              <a:spcAft>
                <a:spcPts val="0"/>
              </a:spcAft>
              <a:buNone/>
            </a:pPr>
            <a:r>
              <a:rPr kumimoji="0" lang="en-US" sz="4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Data Exchange &amp; Integration: Data currently shared with the Brazilian ICAO databank.</a:t>
            </a:r>
          </a:p>
          <a:p>
            <a:pPr marL="0" lvl="0" indent="0" algn="l" rtl="0">
              <a:lnSpc>
                <a:spcPct val="120000"/>
              </a:lnSpc>
              <a:spcBef>
                <a:spcPts val="0"/>
              </a:spcBef>
              <a:spcAft>
                <a:spcPts val="0"/>
              </a:spcAft>
              <a:buNone/>
            </a:pPr>
            <a:r>
              <a:rPr lang="en-US" sz="42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L</a:t>
            </a:r>
            <a:r>
              <a:rPr kumimoji="0" lang="en-US" sz="4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imiting</a:t>
            </a:r>
            <a:r>
              <a:rPr kumimoji="0" lang="en-US" sz="4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global data exchange.</a:t>
            </a:r>
          </a:p>
          <a:p>
            <a:pPr marL="0" lvl="0" indent="0" algn="l" rtl="0">
              <a:lnSpc>
                <a:spcPct val="120000"/>
              </a:lnSpc>
              <a:spcBef>
                <a:spcPts val="0"/>
              </a:spcBef>
              <a:spcAft>
                <a:spcPts val="0"/>
              </a:spcAft>
              <a:buNone/>
            </a:pPr>
            <a:r>
              <a:rPr lang="en-US" sz="42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4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Gaps highlight the need for stronger partnerships, targeted training, calibration and improved coordination.</a:t>
            </a:r>
            <a:endParaRPr lang="en-US" sz="4200" b="1"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lang="en-US" sz="4200" b="1"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r>
              <a:rPr lang="en-US" sz="4200" b="1" dirty="0">
                <a:latin typeface="Open Sans" panose="020B0606030504020204" pitchFamily="34" charset="0"/>
                <a:ea typeface="Open Sans" panose="020B0606030504020204" pitchFamily="34" charset="0"/>
                <a:cs typeface="Open Sans" panose="020B0606030504020204" pitchFamily="34" charset="0"/>
              </a:rPr>
              <a:t>Future Outlook:</a:t>
            </a:r>
          </a:p>
          <a:p>
            <a:pPr marL="0" lvl="0" indent="0" algn="l" rtl="0">
              <a:lnSpc>
                <a:spcPct val="120000"/>
              </a:lnSpc>
              <a:spcBef>
                <a:spcPts val="0"/>
              </a:spcBef>
              <a:spcAft>
                <a:spcPts val="0"/>
              </a:spcAft>
              <a:buNone/>
            </a:pPr>
            <a:r>
              <a:rPr lang="en-US" sz="4200" dirty="0">
                <a:latin typeface="Open Sans" panose="020B0606030504020204" pitchFamily="34" charset="0"/>
                <a:ea typeface="Open Sans" panose="020B0606030504020204" pitchFamily="34" charset="0"/>
                <a:cs typeface="Open Sans" panose="020B0606030504020204" pitchFamily="34" charset="0"/>
              </a:rPr>
              <a:t>- Integration of national investments with SOFF infrastructure</a:t>
            </a:r>
          </a:p>
          <a:p>
            <a:pPr marL="0" lvl="0" indent="0" algn="l" rtl="0">
              <a:lnSpc>
                <a:spcPct val="120000"/>
              </a:lnSpc>
              <a:spcBef>
                <a:spcPts val="0"/>
              </a:spcBef>
              <a:spcAft>
                <a:spcPts val="0"/>
              </a:spcAft>
              <a:buNone/>
            </a:pPr>
            <a:r>
              <a:rPr lang="en-US" sz="4200" dirty="0">
                <a:latin typeface="Open Sans" panose="020B0606030504020204" pitchFamily="34" charset="0"/>
                <a:ea typeface="Open Sans" panose="020B0606030504020204" pitchFamily="34" charset="0"/>
                <a:cs typeface="Open Sans" panose="020B0606030504020204" pitchFamily="34" charset="0"/>
              </a:rPr>
              <a:t>- Focus on sustainability, international systems, and regional collaboration</a:t>
            </a:r>
          </a:p>
          <a:p>
            <a:pPr marL="0" lvl="0" indent="0" algn="l" rtl="0">
              <a:spcBef>
                <a:spcPts val="0"/>
              </a:spcBef>
              <a:spcAft>
                <a:spcPts val="0"/>
              </a:spcAft>
              <a:buNone/>
            </a:pP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sz="26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9F43DC-A26A-59B9-7695-83687DC0F58A}"/>
              </a:ext>
            </a:extLst>
          </p:cNvPr>
          <p:cNvSpPr>
            <a:spLocks noGrp="1"/>
          </p:cNvSpPr>
          <p:nvPr>
            <p:ph type="body" idx="1"/>
          </p:nvPr>
        </p:nvSpPr>
        <p:spPr>
          <a:xfrm>
            <a:off x="135925" y="160639"/>
            <a:ext cx="11800702" cy="6561438"/>
          </a:xfrm>
        </p:spPr>
        <p:txBody>
          <a:bodyPr>
            <a:normAutofit fontScale="92500"/>
          </a:bodyPr>
          <a:lstStyle/>
          <a:p>
            <a:pPr marL="114300" indent="0">
              <a:buNone/>
            </a:pPr>
            <a:r>
              <a:rPr lang="en-US" sz="2400" b="1" dirty="0"/>
              <a:t>Country/regional </a:t>
            </a:r>
            <a:r>
              <a:rPr lang="en-US" sz="2400" b="1" dirty="0" err="1"/>
              <a:t>programmes</a:t>
            </a:r>
            <a:r>
              <a:rPr lang="en-US" sz="2400" b="1" dirty="0"/>
              <a:t> and projects that align with SOFF Investments</a:t>
            </a:r>
          </a:p>
          <a:p>
            <a:pPr marL="114300" indent="0">
              <a:buNone/>
            </a:pPr>
            <a:endParaRPr lang="en-US" sz="2400" b="1" dirty="0"/>
          </a:p>
          <a:p>
            <a:pPr marL="114300" indent="0">
              <a:buNone/>
            </a:pPr>
            <a:r>
              <a:rPr lang="en-US" sz="2400" b="1" dirty="0"/>
              <a:t>1. India–UNDP Fund                   : Early Warning for All/Floods</a:t>
            </a:r>
          </a:p>
          <a:p>
            <a:pPr marL="114300" indent="0">
              <a:buNone/>
            </a:pPr>
            <a:r>
              <a:rPr lang="en-US" sz="2400" dirty="0"/>
              <a:t>- AWS, AWLS, ICT equipment (PCs, laptops, servers)ArcGIS licenses and training</a:t>
            </a:r>
          </a:p>
          <a:p>
            <a:pPr marL="114300" indent="0">
              <a:buNone/>
            </a:pPr>
            <a:r>
              <a:rPr lang="en-US" sz="2400" dirty="0"/>
              <a:t>- SOFF Link: Strengthens observation network &amp; digital readiness for GBON compliance</a:t>
            </a:r>
          </a:p>
          <a:p>
            <a:pPr marL="114300" indent="0">
              <a:buNone/>
            </a:pPr>
            <a:endParaRPr lang="en-US" sz="2400" dirty="0"/>
          </a:p>
          <a:p>
            <a:pPr marL="114300" indent="0">
              <a:buNone/>
            </a:pPr>
            <a:r>
              <a:rPr lang="en-US" sz="2400" b="1" dirty="0"/>
              <a:t>2. </a:t>
            </a:r>
            <a:r>
              <a:rPr lang="en-US" sz="2400" b="1" dirty="0" err="1"/>
              <a:t>Makandra</a:t>
            </a:r>
            <a:r>
              <a:rPr lang="en-US" sz="2400" b="1" dirty="0"/>
              <a:t> </a:t>
            </a:r>
            <a:r>
              <a:rPr lang="en-US" sz="2400" b="1" dirty="0" err="1"/>
              <a:t>Programme</a:t>
            </a:r>
            <a:r>
              <a:rPr lang="en-US" sz="2400" b="1" dirty="0"/>
              <a:t>        : Early Warning for all and data Infrastructure </a:t>
            </a:r>
          </a:p>
          <a:p>
            <a:pPr marL="114300" indent="0">
              <a:buNone/>
            </a:pPr>
            <a:r>
              <a:rPr lang="en-US" sz="2400" dirty="0"/>
              <a:t>Training: CLIMSOFT, R-</a:t>
            </a:r>
            <a:r>
              <a:rPr lang="en-US" sz="2400" dirty="0" err="1"/>
              <a:t>Instat</a:t>
            </a:r>
            <a:r>
              <a:rPr lang="en-US" sz="2400" dirty="0"/>
              <a:t>, Training Personnel: Synoptic &amp; Climatological Forecasting (KNMI)</a:t>
            </a:r>
          </a:p>
          <a:p>
            <a:pPr marL="114300" indent="0">
              <a:buNone/>
            </a:pPr>
            <a:r>
              <a:rPr lang="en-US" sz="2400" dirty="0"/>
              <a:t>- SOFF Link: Builds national capacity for data management and forecasting</a:t>
            </a:r>
          </a:p>
          <a:p>
            <a:pPr>
              <a:buFont typeface="Wingdings" panose="05000000000000000000" pitchFamily="2" charset="2"/>
              <a:buChar char="Ø"/>
            </a:pPr>
            <a:endParaRPr lang="en-US" sz="2400" dirty="0"/>
          </a:p>
          <a:p>
            <a:pPr marL="114300" indent="0">
              <a:buNone/>
            </a:pPr>
            <a:r>
              <a:rPr lang="en-US" sz="2400" b="1" dirty="0"/>
              <a:t>3. GCCA+ Phases 1 &amp; 2: EU &amp; UNDP</a:t>
            </a:r>
          </a:p>
          <a:p>
            <a:pPr marL="114300" indent="0">
              <a:buNone/>
            </a:pPr>
            <a:r>
              <a:rPr lang="en-US" sz="2400" dirty="0"/>
              <a:t>- Climate resilience, early warning systems, water management</a:t>
            </a:r>
          </a:p>
          <a:p>
            <a:pPr marL="114300" indent="0">
              <a:buNone/>
            </a:pPr>
            <a:r>
              <a:rPr lang="en-US" sz="2400" dirty="0"/>
              <a:t>- Support for data integration, vulnerability assessments</a:t>
            </a:r>
          </a:p>
          <a:p>
            <a:pPr marL="114300" indent="0">
              <a:buNone/>
            </a:pPr>
            <a:r>
              <a:rPr lang="en-US" sz="2400" dirty="0"/>
              <a:t>- SOFF Link: Enhances adaptation, risk data platforms, and multi-hazard response</a:t>
            </a:r>
          </a:p>
        </p:txBody>
      </p:sp>
      <p:pic>
        <p:nvPicPr>
          <p:cNvPr id="2" name="Picture 1">
            <a:extLst>
              <a:ext uri="{FF2B5EF4-FFF2-40B4-BE49-F238E27FC236}">
                <a16:creationId xmlns:a16="http://schemas.microsoft.com/office/drawing/2014/main" id="{E47588C1-AD8D-7417-D420-402D7BD3F549}"/>
              </a:ext>
            </a:extLst>
          </p:cNvPr>
          <p:cNvPicPr>
            <a:picLocks noChangeAspect="1"/>
          </p:cNvPicPr>
          <p:nvPr/>
        </p:nvPicPr>
        <p:blipFill>
          <a:blip r:embed="rId2"/>
          <a:stretch>
            <a:fillRect/>
          </a:stretch>
        </p:blipFill>
        <p:spPr>
          <a:xfrm>
            <a:off x="3857170" y="2589193"/>
            <a:ext cx="446382" cy="388785"/>
          </a:xfrm>
          <a:prstGeom prst="rect">
            <a:avLst/>
          </a:prstGeom>
        </p:spPr>
      </p:pic>
      <p:pic>
        <p:nvPicPr>
          <p:cNvPr id="4" name="Google Shape;88;p1">
            <a:extLst>
              <a:ext uri="{FF2B5EF4-FFF2-40B4-BE49-F238E27FC236}">
                <a16:creationId xmlns:a16="http://schemas.microsoft.com/office/drawing/2014/main" id="{7B95222A-0E78-8D28-C0BB-F814AD6EDA84}"/>
              </a:ext>
            </a:extLst>
          </p:cNvPr>
          <p:cNvPicPr preferRelativeResize="0"/>
          <p:nvPr/>
        </p:nvPicPr>
        <p:blipFill>
          <a:blip r:embed="rId3">
            <a:alphaModFix/>
          </a:blip>
          <a:stretch>
            <a:fillRect/>
          </a:stretch>
        </p:blipFill>
        <p:spPr>
          <a:xfrm>
            <a:off x="3113602" y="1015934"/>
            <a:ext cx="1289428" cy="358982"/>
          </a:xfrm>
          <a:prstGeom prst="rect">
            <a:avLst/>
          </a:prstGeom>
          <a:noFill/>
          <a:ln>
            <a:noFill/>
          </a:ln>
        </p:spPr>
      </p:pic>
      <p:pic>
        <p:nvPicPr>
          <p:cNvPr id="6" name="Picture 5" descr="UNDP and the European Union Enter the Largest Agreement to Improve the  Economic and Social Wellbeing in Yemen | United Nations Development  Programme">
            <a:extLst>
              <a:ext uri="{FF2B5EF4-FFF2-40B4-BE49-F238E27FC236}">
                <a16:creationId xmlns:a16="http://schemas.microsoft.com/office/drawing/2014/main" id="{59DA0ABE-22F1-E407-45EF-8FC6C09912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605" y="4389240"/>
            <a:ext cx="831850" cy="402590"/>
          </a:xfrm>
          <a:prstGeom prst="rect">
            <a:avLst/>
          </a:prstGeom>
          <a:noFill/>
          <a:ln>
            <a:noFill/>
          </a:ln>
        </p:spPr>
      </p:pic>
    </p:spTree>
    <p:extLst>
      <p:ext uri="{BB962C8B-B14F-4D97-AF65-F5344CB8AC3E}">
        <p14:creationId xmlns:p14="http://schemas.microsoft.com/office/powerpoint/2010/main" val="2063248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a:t>
            </a:r>
            <a:r>
              <a:rPr lang="en-US" sz="3200" dirty="0" err="1">
                <a:solidFill>
                  <a:srgbClr val="112A42"/>
                </a:solidFill>
              </a:rPr>
              <a:t>Caribbean:</a:t>
            </a:r>
            <a:r>
              <a:rPr lang="en-US" sz="3200" b="0" dirty="0" err="1">
                <a:solidFill>
                  <a:srgbClr val="1C3453"/>
                </a:solidFill>
              </a:rPr>
              <a:t>SOFF</a:t>
            </a:r>
            <a:r>
              <a:rPr lang="en-US" sz="3200" b="0" dirty="0">
                <a:solidFill>
                  <a:srgbClr val="1C3453"/>
                </a:solidFill>
              </a:rPr>
              <a:t>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CH" sz="3600" b="1" i="0" u="none" strike="noStrike" cap="none" dirty="0">
                <a:solidFill>
                  <a:schemeClr val="lt1"/>
                </a:solidFill>
                <a:latin typeface="Open Sans"/>
                <a:ea typeface="Open Sans"/>
                <a:cs typeface="Open Sans"/>
                <a:sym typeface="Open Sans"/>
              </a:rPr>
              <a:t>St Vincent &amp; Grenadines</a:t>
            </a:r>
            <a:endParaRPr sz="3200" b="1" i="0" u="none" strike="noStrike" cap="none" dirty="0">
              <a:solidFill>
                <a:schemeClr val="lt1"/>
              </a:solidFill>
              <a:latin typeface="Open Sans"/>
              <a:ea typeface="Open Sans"/>
              <a:cs typeface="Open Sans"/>
              <a:sym typeface="Open Sans"/>
            </a:endParaRPr>
          </a:p>
        </p:txBody>
      </p:sp>
      <p:sp>
        <p:nvSpPr>
          <p:cNvPr id="45" name="Google Shape;45;p1"/>
          <p:cNvSpPr txBox="1"/>
          <p:nvPr/>
        </p:nvSpPr>
        <p:spPr>
          <a:xfrm>
            <a:off x="551384" y="1148073"/>
            <a:ext cx="9865096" cy="576063"/>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112A42"/>
              </a:buClr>
              <a:buSzPts val="2400"/>
              <a:buFont typeface="Arial"/>
              <a:buNone/>
            </a:pPr>
            <a:endParaRPr sz="2400" b="0" i="0" u="none" strike="noStrike" cap="none">
              <a:solidFill>
                <a:srgbClr val="1C3454"/>
              </a:solidFill>
              <a:latin typeface="Quattrocento Sans"/>
              <a:ea typeface="Quattrocento Sans"/>
              <a:cs typeface="Quattrocento Sans"/>
              <a:sym typeface="Quattrocento Sans"/>
            </a:endParaRPr>
          </a:p>
        </p:txBody>
      </p:sp>
      <p:sp>
        <p:nvSpPr>
          <p:cNvPr id="46" name="Google Shape;46;p1"/>
          <p:cNvSpPr txBox="1">
            <a:spLocks noGrp="1"/>
          </p:cNvSpPr>
          <p:nvPr>
            <p:ph type="body" idx="1"/>
          </p:nvPr>
        </p:nvSpPr>
        <p:spPr>
          <a:xfrm>
            <a:off x="551384" y="1441367"/>
            <a:ext cx="10107612" cy="569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C3454"/>
              </a:buClr>
              <a:buSzPts val="1800"/>
              <a:buNone/>
            </a:pPr>
            <a:r>
              <a:rPr lang="en-US" sz="1100" b="1">
                <a:solidFill>
                  <a:schemeClr val="dk1"/>
                </a:solidFill>
              </a:rPr>
              <a:t> </a:t>
            </a:r>
            <a:r>
              <a:rPr lang="en-US" sz="1800"/>
              <a:t>5 - 7 May 2025</a:t>
            </a:r>
            <a:endParaRPr sz="1800"/>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1409075" y="-250907"/>
            <a:ext cx="10782925" cy="109636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85980"/>
              </a:buClr>
              <a:buSzPts val="4400"/>
              <a:buFont typeface="Open Sans"/>
              <a:buNone/>
            </a:pPr>
            <a:r>
              <a:rPr lang="en-US" dirty="0"/>
              <a:t>SVG METEOROLOGICAL SERVICES</a:t>
            </a:r>
            <a:endParaRPr dirty="0"/>
          </a:p>
        </p:txBody>
      </p:sp>
      <p:sp>
        <p:nvSpPr>
          <p:cNvPr id="54" name="Google Shape;54;p3"/>
          <p:cNvSpPr txBox="1">
            <a:spLocks noGrp="1"/>
          </p:cNvSpPr>
          <p:nvPr>
            <p:ph type="body" idx="1"/>
          </p:nvPr>
        </p:nvSpPr>
        <p:spPr>
          <a:xfrm>
            <a:off x="494676" y="3365293"/>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sz="2800" dirty="0"/>
              <a:t>2023 Needs Gap analysis conducted. Recent Plan Drafted</a:t>
            </a:r>
          </a:p>
          <a:p>
            <a:pPr marL="457200" lvl="0" indent="-406400" algn="l" rtl="0">
              <a:spcBef>
                <a:spcPts val="0"/>
              </a:spcBef>
              <a:spcAft>
                <a:spcPts val="0"/>
              </a:spcAft>
              <a:buSzPts val="2800"/>
              <a:buChar char="●"/>
            </a:pPr>
            <a:r>
              <a:rPr lang="en-US" sz="2800" dirty="0"/>
              <a:t>SVG Not 24 hour operational. (16 hours ) 6am – 10 pm daily</a:t>
            </a:r>
          </a:p>
          <a:p>
            <a:pPr marL="457200" lvl="0" indent="-406400" algn="l" rtl="0">
              <a:spcBef>
                <a:spcPts val="0"/>
              </a:spcBef>
              <a:spcAft>
                <a:spcPts val="0"/>
              </a:spcAft>
              <a:buSzPts val="2800"/>
              <a:buChar char="●"/>
            </a:pPr>
            <a:r>
              <a:rPr lang="en-US" sz="2800" dirty="0"/>
              <a:t>WIS2 Compliant - Hourly SYNOP information transmitted</a:t>
            </a:r>
          </a:p>
          <a:p>
            <a:pPr marL="457200" lvl="0" indent="-406400" algn="l" rtl="0">
              <a:spcBef>
                <a:spcPts val="0"/>
              </a:spcBef>
              <a:spcAft>
                <a:spcPts val="0"/>
              </a:spcAft>
              <a:buSzPts val="2800"/>
              <a:buChar char="●"/>
            </a:pPr>
            <a:r>
              <a:rPr lang="en-US" sz="2800" dirty="0"/>
              <a:t>WIGOS Station Identifier Plan not completed (Ongoing plan to adopt GND scheme) </a:t>
            </a:r>
          </a:p>
          <a:p>
            <a:pPr marL="457200" lvl="0" indent="-406400" algn="l" rtl="0">
              <a:spcBef>
                <a:spcPts val="0"/>
              </a:spcBef>
              <a:spcAft>
                <a:spcPts val="0"/>
              </a:spcAft>
              <a:buSzPts val="2800"/>
              <a:buChar char="●"/>
            </a:pPr>
            <a:r>
              <a:rPr lang="en-US" sz="2800" dirty="0"/>
              <a:t>Human resource Gap major factor in SVG. AWS may be a solution to supplement missing data gaps.</a:t>
            </a:r>
          </a:p>
          <a:p>
            <a:pPr lvl="1" indent="-406400">
              <a:spcBef>
                <a:spcPts val="0"/>
              </a:spcBef>
              <a:buSzPts val="2800"/>
              <a:buChar char="●"/>
            </a:pPr>
            <a:r>
              <a:rPr lang="en-US" sz="2400" dirty="0"/>
              <a:t>Department Structure is not aligned with Regional Standards </a:t>
            </a:r>
            <a:endParaRPr sz="2800" dirty="0"/>
          </a:p>
          <a:p>
            <a:pPr marL="0" lvl="0" indent="0" algn="l" rtl="0">
              <a:spcBef>
                <a:spcPts val="0"/>
              </a:spcBef>
              <a:spcAft>
                <a:spcPts val="0"/>
              </a:spcAft>
              <a:buNone/>
            </a:pPr>
            <a:endParaRPr sz="2800" dirty="0"/>
          </a:p>
          <a:p>
            <a:pPr marL="457200" lvl="0" indent="0" algn="l" rtl="0">
              <a:spcBef>
                <a:spcPts val="0"/>
              </a:spcBef>
              <a:spcAft>
                <a:spcPts val="0"/>
              </a:spcAft>
              <a:buNone/>
            </a:pPr>
            <a:endParaRPr sz="2800" dirty="0"/>
          </a:p>
        </p:txBody>
      </p:sp>
      <p:pic>
        <p:nvPicPr>
          <p:cNvPr id="4" name="Google Shape;105;p2"/>
          <p:cNvPicPr preferRelativeResize="0">
            <a:picLocks/>
          </p:cNvPicPr>
          <p:nvPr/>
        </p:nvPicPr>
        <p:blipFill rotWithShape="1">
          <a:blip r:embed="rId3">
            <a:alphaModFix/>
          </a:blip>
          <a:srcRect/>
          <a:stretch/>
        </p:blipFill>
        <p:spPr>
          <a:xfrm>
            <a:off x="669885" y="557743"/>
            <a:ext cx="4811015" cy="2793384"/>
          </a:xfrm>
          <a:prstGeom prst="rect">
            <a:avLst/>
          </a:prstGeom>
          <a:noFill/>
          <a:ln>
            <a:noFill/>
          </a:ln>
        </p:spPr>
      </p:pic>
      <p:pic>
        <p:nvPicPr>
          <p:cNvPr id="5" name="Google Shape;106;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80900" y="571909"/>
            <a:ext cx="2600990" cy="2793384"/>
          </a:xfrm>
          <a:prstGeom prst="rect">
            <a:avLst/>
          </a:prstGeom>
          <a:noFill/>
          <a:ln>
            <a:noFill/>
          </a:ln>
        </p:spPr>
      </p:pic>
      <p:cxnSp>
        <p:nvCxnSpPr>
          <p:cNvPr id="3" name="Straight Arrow Connector 2"/>
          <p:cNvCxnSpPr/>
          <p:nvPr/>
        </p:nvCxnSpPr>
        <p:spPr>
          <a:xfrm flipV="1">
            <a:off x="5179393" y="1968601"/>
            <a:ext cx="1184223" cy="474796"/>
          </a:xfrm>
          <a:prstGeom prst="straightConnector1">
            <a:avLst/>
          </a:prstGeom>
          <a:ln>
            <a:solidFill>
              <a:srgbClr val="FF0000"/>
            </a:solidFill>
            <a:tailEnd type="arrow"/>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995500" y="2404851"/>
            <a:ext cx="183893" cy="95266"/>
          </a:xfrm>
          <a:prstGeom prst="rect">
            <a:avLst/>
          </a:prstGeom>
          <a:noFill/>
          <a:ln w="9525">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081890" y="572209"/>
            <a:ext cx="3995810" cy="2677656"/>
          </a:xfrm>
          <a:prstGeom prst="rect">
            <a:avLst/>
          </a:prstGeom>
          <a:noFill/>
        </p:spPr>
        <p:txBody>
          <a:bodyPr wrap="square" rtlCol="0">
            <a:spAutoFit/>
          </a:bodyPr>
          <a:lstStyle/>
          <a:p>
            <a:r>
              <a:rPr lang="en-US" b="1" dirty="0">
                <a:solidFill>
                  <a:schemeClr val="bg2">
                    <a:lumMod val="60000"/>
                    <a:lumOff val="40000"/>
                  </a:schemeClr>
                </a:solidFill>
              </a:rPr>
              <a:t>ETJ - CLIMO Station - 1979 to present</a:t>
            </a:r>
          </a:p>
          <a:p>
            <a:endParaRPr lang="en-US" b="1" dirty="0">
              <a:solidFill>
                <a:schemeClr val="bg2">
                  <a:lumMod val="60000"/>
                  <a:lumOff val="40000"/>
                </a:schemeClr>
              </a:solidFill>
            </a:endParaRPr>
          </a:p>
          <a:p>
            <a:r>
              <a:rPr lang="en-US" b="1" dirty="0">
                <a:solidFill>
                  <a:schemeClr val="bg2">
                    <a:lumMod val="60000"/>
                    <a:lumOff val="40000"/>
                  </a:schemeClr>
                </a:solidFill>
              </a:rPr>
              <a:t>AIA - AERONAUTICAL  2017 to present</a:t>
            </a:r>
          </a:p>
          <a:p>
            <a:endParaRPr lang="en-US" b="1" dirty="0">
              <a:solidFill>
                <a:schemeClr val="bg2">
                  <a:lumMod val="60000"/>
                  <a:lumOff val="40000"/>
                </a:schemeClr>
              </a:solidFill>
            </a:endParaRPr>
          </a:p>
          <a:p>
            <a:r>
              <a:rPr lang="en-US" b="1" dirty="0">
                <a:solidFill>
                  <a:schemeClr val="bg2">
                    <a:lumMod val="60000"/>
                    <a:lumOff val="40000"/>
                  </a:schemeClr>
                </a:solidFill>
              </a:rPr>
              <a:t>Upgrades to Monitoring Network (PPCR)</a:t>
            </a:r>
          </a:p>
          <a:p>
            <a:r>
              <a:rPr lang="en-US" b="1" dirty="0">
                <a:solidFill>
                  <a:schemeClr val="bg2">
                    <a:lumMod val="60000"/>
                    <a:lumOff val="40000"/>
                  </a:schemeClr>
                </a:solidFill>
              </a:rPr>
              <a:t>3 stations AIA* BQA CAI* </a:t>
            </a:r>
          </a:p>
          <a:p>
            <a:endParaRPr lang="en-US" b="1" dirty="0">
              <a:solidFill>
                <a:schemeClr val="bg2">
                  <a:lumMod val="60000"/>
                  <a:lumOff val="40000"/>
                </a:schemeClr>
              </a:solidFill>
            </a:endParaRPr>
          </a:p>
          <a:p>
            <a:r>
              <a:rPr lang="en-US" b="1" dirty="0">
                <a:solidFill>
                  <a:schemeClr val="bg2">
                    <a:lumMod val="60000"/>
                    <a:lumOff val="40000"/>
                  </a:schemeClr>
                </a:solidFill>
              </a:rPr>
              <a:t>Staff of 12</a:t>
            </a:r>
          </a:p>
          <a:p>
            <a:r>
              <a:rPr lang="en-US" b="1" dirty="0">
                <a:solidFill>
                  <a:schemeClr val="bg2">
                    <a:lumMod val="60000"/>
                    <a:lumOff val="40000"/>
                  </a:schemeClr>
                </a:solidFill>
              </a:rPr>
              <a:t>1 Manager, 2 Forecasters, 1 Instrument Head, 8 Meteorological Assistants </a:t>
            </a:r>
          </a:p>
          <a:p>
            <a:endParaRPr lang="en-US"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85980"/>
              </a:buClr>
              <a:buSzPts val="4400"/>
              <a:buFont typeface="Open Sans"/>
              <a:buNone/>
            </a:pPr>
            <a:r>
              <a:rPr lang="en-US"/>
              <a:t>           Status of A&amp;B Meeting GBON   	     Requirements</a:t>
            </a:r>
            <a:endParaRPr/>
          </a:p>
        </p:txBody>
      </p:sp>
      <p:sp>
        <p:nvSpPr>
          <p:cNvPr id="86" name="Google Shape;86;p15"/>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0"/>
              </a:spcBef>
              <a:spcAft>
                <a:spcPts val="0"/>
              </a:spcAft>
              <a:buSzPts val="2800"/>
              <a:buChar char="●"/>
            </a:pPr>
            <a:r>
              <a:rPr lang="en-US" sz="2800"/>
              <a:t>Status</a:t>
            </a:r>
            <a:endParaRPr/>
          </a:p>
          <a:p>
            <a:pPr marL="914400" lvl="1" indent="-406400" algn="l" rtl="0">
              <a:lnSpc>
                <a:spcPct val="100000"/>
              </a:lnSpc>
              <a:spcBef>
                <a:spcPts val="0"/>
              </a:spcBef>
              <a:spcAft>
                <a:spcPts val="0"/>
              </a:spcAft>
              <a:buSzPts val="2800"/>
              <a:buFont typeface="Courier New"/>
              <a:buChar char="o"/>
            </a:pPr>
            <a:r>
              <a:rPr lang="en-US" sz="2400"/>
              <a:t> Is this being met?:</a:t>
            </a:r>
            <a:endParaRPr/>
          </a:p>
          <a:p>
            <a:pPr marL="1371600" lvl="2" indent="-406400" algn="l" rtl="0">
              <a:lnSpc>
                <a:spcPct val="100000"/>
              </a:lnSpc>
              <a:spcBef>
                <a:spcPts val="0"/>
              </a:spcBef>
              <a:spcAft>
                <a:spcPts val="0"/>
              </a:spcAft>
              <a:buSzPts val="2800"/>
              <a:buFont typeface="Noto Sans Symbols"/>
              <a:buChar char="▪"/>
            </a:pPr>
            <a:r>
              <a:rPr lang="en-US" sz="2000"/>
              <a:t>Using two stations a mile apart (middle and threshold of the runway)</a:t>
            </a:r>
            <a:endParaRPr/>
          </a:p>
          <a:p>
            <a:pPr marL="1308100" lvl="2" indent="-342900" algn="l" rtl="0">
              <a:lnSpc>
                <a:spcPct val="100000"/>
              </a:lnSpc>
              <a:spcBef>
                <a:spcPts val="0"/>
              </a:spcBef>
              <a:spcAft>
                <a:spcPts val="0"/>
              </a:spcAft>
              <a:buSzPts val="2800"/>
              <a:buFont typeface="Noto Sans Symbols"/>
              <a:buChar char="▪"/>
            </a:pPr>
            <a:r>
              <a:rPr lang="en-US" sz="2000"/>
              <a:t>Stations are </a:t>
            </a:r>
            <a:r>
              <a:rPr lang="en-US" sz="2000" b="1"/>
              <a:t>25 and 8 years </a:t>
            </a:r>
            <a:r>
              <a:rPr lang="en-US" sz="2000"/>
              <a:t>old, respectively</a:t>
            </a:r>
            <a:endParaRPr/>
          </a:p>
          <a:p>
            <a:pPr marL="1371600" lvl="2" indent="-406400" algn="l" rtl="0">
              <a:lnSpc>
                <a:spcPct val="100000"/>
              </a:lnSpc>
              <a:spcBef>
                <a:spcPts val="0"/>
              </a:spcBef>
              <a:spcAft>
                <a:spcPts val="0"/>
              </a:spcAft>
              <a:buSzPts val="2800"/>
              <a:buFont typeface="Noto Sans Symbols"/>
              <a:buChar char="▪"/>
            </a:pPr>
            <a:r>
              <a:rPr lang="en-US" sz="2000"/>
              <a:t>The mask of the 25-year-old station is badly corroded; it </a:t>
            </a:r>
            <a:r>
              <a:rPr lang="en-US" sz="2000" b="1"/>
              <a:t>fell flat in Jan 2020</a:t>
            </a:r>
            <a:endParaRPr/>
          </a:p>
          <a:p>
            <a:pPr marL="1371600" lvl="2" indent="-406400" algn="l" rtl="0">
              <a:lnSpc>
                <a:spcPct val="100000"/>
              </a:lnSpc>
              <a:spcBef>
                <a:spcPts val="0"/>
              </a:spcBef>
              <a:spcAft>
                <a:spcPts val="0"/>
              </a:spcAft>
              <a:buSzPts val="2800"/>
              <a:buFont typeface="Noto Sans Symbols"/>
              <a:buChar char="▪"/>
            </a:pPr>
            <a:r>
              <a:rPr lang="en-US" sz="2000"/>
              <a:t>No calibration has ever been done</a:t>
            </a:r>
            <a:endParaRPr/>
          </a:p>
          <a:p>
            <a:pPr marL="1371600" lvl="2" indent="-406400" algn="l" rtl="0">
              <a:lnSpc>
                <a:spcPct val="100000"/>
              </a:lnSpc>
              <a:spcBef>
                <a:spcPts val="0"/>
              </a:spcBef>
              <a:spcAft>
                <a:spcPts val="0"/>
              </a:spcAft>
              <a:buSzPts val="2800"/>
              <a:buFont typeface="Noto Sans Symbols"/>
              <a:buChar char="▪"/>
            </a:pPr>
            <a:r>
              <a:rPr lang="en-US" sz="2000"/>
              <a:t>We have not been able to use </a:t>
            </a:r>
            <a:r>
              <a:rPr lang="en-US" sz="2000" b="1"/>
              <a:t>WIS2.0</a:t>
            </a:r>
            <a:r>
              <a:rPr lang="en-US" sz="2000"/>
              <a:t> as required.</a:t>
            </a:r>
            <a:endParaRPr/>
          </a:p>
          <a:p>
            <a:pPr marL="1371600" lvl="2" indent="-406400" algn="l" rtl="0">
              <a:lnSpc>
                <a:spcPct val="100000"/>
              </a:lnSpc>
              <a:spcBef>
                <a:spcPts val="0"/>
              </a:spcBef>
              <a:spcAft>
                <a:spcPts val="0"/>
              </a:spcAft>
              <a:buSzPts val="2800"/>
              <a:buFont typeface="Noto Sans Symbols"/>
              <a:buChar char="▪"/>
            </a:pPr>
            <a:r>
              <a:rPr lang="en-US" sz="2000"/>
              <a:t> We aspire to establish </a:t>
            </a:r>
            <a:r>
              <a:rPr lang="en-US" sz="2000" b="1"/>
              <a:t>at least two GBON land stations </a:t>
            </a:r>
            <a:r>
              <a:rPr lang="en-US" sz="2000"/>
              <a:t>— one on Antigua and one on Barbuda (48 km north of Antigua)</a:t>
            </a:r>
            <a:endParaRPr/>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sz="2800">
              <a:highlight>
                <a:schemeClr val="accent4"/>
              </a:highlight>
            </a:endParaRPr>
          </a:p>
          <a:p>
            <a:pPr marL="457200" lvl="0" indent="0" algn="l" rtl="0">
              <a:lnSpc>
                <a:spcPct val="100000"/>
              </a:lnSpc>
              <a:spcBef>
                <a:spcPts val="0"/>
              </a:spcBef>
              <a:spcAft>
                <a:spcPts val="0"/>
              </a:spcAft>
              <a:buSzPts val="1800"/>
              <a:buNone/>
            </a:pPr>
            <a:endParaRPr sz="2800"/>
          </a:p>
        </p:txBody>
      </p:sp>
      <p:pic>
        <p:nvPicPr>
          <p:cNvPr id="87" name="Google Shape;87;p15" descr="A logo with a sun and clouds&#10;&#10;AI-generated content may be incorrect."/>
          <p:cNvPicPr preferRelativeResize="0"/>
          <p:nvPr/>
        </p:nvPicPr>
        <p:blipFill rotWithShape="1">
          <a:blip r:embed="rId3">
            <a:alphaModFix/>
          </a:blip>
          <a:srcRect/>
          <a:stretch/>
        </p:blipFill>
        <p:spPr>
          <a:xfrm>
            <a:off x="490654" y="284714"/>
            <a:ext cx="1326995" cy="132699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346696099c2_0_6"/>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sz="2800" dirty="0"/>
              <a:t>Country/regional </a:t>
            </a:r>
            <a:r>
              <a:rPr lang="en-US" sz="2800" dirty="0" err="1"/>
              <a:t>programmes</a:t>
            </a:r>
            <a:r>
              <a:rPr lang="en-US" sz="2800" dirty="0"/>
              <a:t> and projects that align with SOFF Investments – </a:t>
            </a:r>
          </a:p>
          <a:p>
            <a:pPr marL="508000" lvl="1" indent="0">
              <a:spcBef>
                <a:spcPts val="0"/>
              </a:spcBef>
              <a:buSzPts val="2800"/>
              <a:buNone/>
            </a:pPr>
            <a:endParaRPr lang="en-US" sz="2400" dirty="0"/>
          </a:p>
          <a:p>
            <a:pPr marL="508000" lvl="1" indent="0">
              <a:spcBef>
                <a:spcPts val="0"/>
              </a:spcBef>
              <a:buSzPts val="2800"/>
              <a:buNone/>
            </a:pPr>
            <a:r>
              <a:rPr lang="en-US" sz="2400" dirty="0"/>
              <a:t>- N/A</a:t>
            </a:r>
            <a:endParaRPr sz="2400" dirty="0"/>
          </a:p>
          <a:p>
            <a:pPr marL="0" lvl="0" indent="0" algn="l" rtl="0">
              <a:spcBef>
                <a:spcPts val="0"/>
              </a:spcBef>
              <a:spcAft>
                <a:spcPts val="0"/>
              </a:spcAft>
              <a:buNone/>
            </a:pPr>
            <a:endParaRPr sz="2800" dirty="0"/>
          </a:p>
          <a:p>
            <a:pPr marL="0" lvl="0" indent="0" algn="l" rtl="0">
              <a:spcBef>
                <a:spcPts val="0"/>
              </a:spcBef>
              <a:spcAft>
                <a:spcPts val="0"/>
              </a:spcAft>
              <a:buNone/>
            </a:pPr>
            <a:r>
              <a:rPr lang="en-US" sz="2800" dirty="0">
                <a:highlight>
                  <a:schemeClr val="accent4"/>
                </a:highlight>
              </a:rPr>
              <a:t>WIGOS STATION IDENTIFIER?</a:t>
            </a:r>
          </a:p>
          <a:p>
            <a:pPr marL="0" lvl="0" indent="0" algn="l" rtl="0">
              <a:spcBef>
                <a:spcPts val="0"/>
              </a:spcBef>
              <a:spcAft>
                <a:spcPts val="0"/>
              </a:spcAft>
              <a:buNone/>
            </a:pPr>
            <a:r>
              <a:rPr lang="en-US" sz="2800" dirty="0">
                <a:highlight>
                  <a:schemeClr val="accent4"/>
                </a:highlight>
              </a:rPr>
              <a:t>AWS DEPLOYMENT FOR MONITORING –MINISTRY OF AGRICULTURE?</a:t>
            </a:r>
            <a:endParaRPr sz="2800" dirty="0">
              <a:highlight>
                <a:schemeClr val="accent4"/>
              </a:highlight>
            </a:endParaRPr>
          </a:p>
          <a:p>
            <a:pPr marL="457200" lvl="0" indent="0" algn="l" rtl="0">
              <a:spcBef>
                <a:spcPts val="0"/>
              </a:spcBef>
              <a:spcAft>
                <a:spcPts val="0"/>
              </a:spcAft>
              <a:buNone/>
            </a:pPr>
            <a:endParaRPr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ctrTitle" idx="4294967295"/>
          </p:nvPr>
        </p:nvSpPr>
        <p:spPr>
          <a:xfrm>
            <a:off x="551384" y="2072061"/>
            <a:ext cx="8999700" cy="2910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2A42"/>
              </a:buClr>
              <a:buSzPts val="3200"/>
              <a:buFont typeface="Open Sans"/>
              <a:buNone/>
            </a:pPr>
            <a:r>
              <a:rPr lang="en-US" sz="3200" b="1" i="0" u="none" strike="noStrike" cap="none" dirty="0">
                <a:solidFill>
                  <a:srgbClr val="112A42"/>
                </a:solidFill>
                <a:latin typeface="Open Sans"/>
                <a:ea typeface="Open Sans"/>
                <a:cs typeface="Open Sans"/>
                <a:sym typeface="Open Sans"/>
              </a:rPr>
              <a:t>Closing the Basic Weather and Climate </a:t>
            </a:r>
            <a:br>
              <a:rPr lang="en-US" sz="3200" b="1" i="0" u="none" strike="noStrike" cap="none" dirty="0">
                <a:solidFill>
                  <a:srgbClr val="112A42"/>
                </a:solidFill>
                <a:latin typeface="Open Sans"/>
                <a:ea typeface="Open Sans"/>
                <a:cs typeface="Open Sans"/>
                <a:sym typeface="Open Sans"/>
              </a:rPr>
            </a:br>
            <a:r>
              <a:rPr lang="en-US" sz="3200" b="1" i="0" u="none" strike="noStrike" cap="none" dirty="0">
                <a:solidFill>
                  <a:srgbClr val="112A42"/>
                </a:solidFill>
                <a:latin typeface="Open Sans"/>
                <a:ea typeface="Open Sans"/>
                <a:cs typeface="Open Sans"/>
                <a:sym typeface="Open Sans"/>
              </a:rPr>
              <a:t>Data Gaps in </a:t>
            </a:r>
            <a:r>
              <a:rPr lang="en-US" sz="3200" dirty="0">
                <a:solidFill>
                  <a:srgbClr val="112A42"/>
                </a:solidFill>
              </a:rPr>
              <a:t>the Caribbean: </a:t>
            </a:r>
            <a:r>
              <a:rPr lang="en-US" sz="3200" b="0" dirty="0">
                <a:solidFill>
                  <a:srgbClr val="1C3453"/>
                </a:solidFill>
              </a:rPr>
              <a:t>SOFF regional implementation and creating synergies</a:t>
            </a:r>
            <a:br>
              <a:rPr lang="en-US" sz="3200" b="1" i="0" u="none" strike="noStrike" cap="none" dirty="0">
                <a:solidFill>
                  <a:srgbClr val="112A42"/>
                </a:solidFill>
                <a:latin typeface="Open Sans"/>
                <a:ea typeface="Open Sans"/>
                <a:cs typeface="Open Sans"/>
                <a:sym typeface="Open Sans"/>
              </a:rPr>
            </a:br>
            <a:br>
              <a:rPr lang="en-US" sz="3200" b="1" i="0" u="none" strike="noStrike" cap="none" dirty="0">
                <a:solidFill>
                  <a:srgbClr val="112A42"/>
                </a:solidFill>
                <a:latin typeface="Open Sans"/>
                <a:ea typeface="Open Sans"/>
                <a:cs typeface="Open Sans"/>
                <a:sym typeface="Open Sans"/>
              </a:rPr>
            </a:br>
            <a:r>
              <a:rPr lang="en-US" sz="3600" b="1" i="0" u="none" strike="noStrike" cap="none" dirty="0">
                <a:solidFill>
                  <a:schemeClr val="lt1"/>
                </a:solidFill>
                <a:latin typeface="Open Sans"/>
                <a:ea typeface="Open Sans"/>
                <a:cs typeface="Open Sans"/>
                <a:sym typeface="Open Sans"/>
              </a:rPr>
              <a:t>Country updates</a:t>
            </a:r>
            <a:endParaRPr sz="3200" b="1" i="0" u="none" strike="noStrike" cap="none" dirty="0">
              <a:solidFill>
                <a:schemeClr val="lt1"/>
              </a:solidFill>
              <a:latin typeface="Open Sans"/>
              <a:ea typeface="Open Sans"/>
              <a:cs typeface="Open Sans"/>
              <a:sym typeface="Open Sans"/>
            </a:endParaRPr>
          </a:p>
        </p:txBody>
      </p:sp>
      <p:pic>
        <p:nvPicPr>
          <p:cNvPr id="47" name="Google Shape;47;p1"/>
          <p:cNvPicPr preferRelativeResize="0"/>
          <p:nvPr/>
        </p:nvPicPr>
        <p:blipFill rotWithShape="1">
          <a:blip r:embed="rId3">
            <a:alphaModFix/>
          </a:blip>
          <a:srcRect t="18181" b="18181"/>
          <a:stretch/>
        </p:blipFill>
        <p:spPr>
          <a:xfrm>
            <a:off x="4458100" y="318100"/>
            <a:ext cx="2012775" cy="942375"/>
          </a:xfrm>
          <a:prstGeom prst="rect">
            <a:avLst/>
          </a:prstGeom>
          <a:noFill/>
          <a:ln>
            <a:noFill/>
          </a:ln>
        </p:spPr>
      </p:pic>
      <p:pic>
        <p:nvPicPr>
          <p:cNvPr id="48" name="Google Shape;48;p1"/>
          <p:cNvPicPr preferRelativeResize="0"/>
          <p:nvPr/>
        </p:nvPicPr>
        <p:blipFill>
          <a:blip r:embed="rId4">
            <a:alphaModFix/>
          </a:blip>
          <a:stretch>
            <a:fillRect/>
          </a:stretch>
        </p:blipFill>
        <p:spPr>
          <a:xfrm>
            <a:off x="667925" y="366975"/>
            <a:ext cx="1799325" cy="781100"/>
          </a:xfrm>
          <a:prstGeom prst="rect">
            <a:avLst/>
          </a:prstGeom>
          <a:noFill/>
          <a:ln>
            <a:noFill/>
          </a:ln>
        </p:spPr>
      </p:pic>
      <p:sp>
        <p:nvSpPr>
          <p:cNvPr id="3" name="Text Placeholder 2">
            <a:extLst>
              <a:ext uri="{FF2B5EF4-FFF2-40B4-BE49-F238E27FC236}">
                <a16:creationId xmlns:a16="http://schemas.microsoft.com/office/drawing/2014/main" id="{9AFE8385-9146-EA4F-555D-3A6E74F101B6}"/>
              </a:ext>
            </a:extLst>
          </p:cNvPr>
          <p:cNvSpPr>
            <a:spLocks noGrp="1"/>
          </p:cNvSpPr>
          <p:nvPr>
            <p:ph type="body" idx="1"/>
          </p:nvPr>
        </p:nvSpPr>
        <p:spPr>
          <a:xfrm>
            <a:off x="367510" y="1260475"/>
            <a:ext cx="10107612" cy="569912"/>
          </a:xfrm>
        </p:spPr>
        <p:txBody>
          <a:bodyPr/>
          <a:lstStyle/>
          <a:p>
            <a:r>
              <a:rPr lang="en-US" dirty="0"/>
              <a:t>5 – 7 May 2025</a:t>
            </a:r>
          </a:p>
        </p:txBody>
      </p:sp>
      <p:sp>
        <p:nvSpPr>
          <p:cNvPr id="4" name="Text Placeholder 2">
            <a:extLst>
              <a:ext uri="{FF2B5EF4-FFF2-40B4-BE49-F238E27FC236}">
                <a16:creationId xmlns:a16="http://schemas.microsoft.com/office/drawing/2014/main" id="{0B2038D6-B22E-5EA8-E453-D942C8DBF1C1}"/>
              </a:ext>
            </a:extLst>
          </p:cNvPr>
          <p:cNvSpPr txBox="1">
            <a:spLocks/>
          </p:cNvSpPr>
          <p:nvPr/>
        </p:nvSpPr>
        <p:spPr>
          <a:xfrm>
            <a:off x="367510" y="5348770"/>
            <a:ext cx="10107612" cy="5699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rgbClr val="1C3454"/>
              </a:buClr>
              <a:buSzPts val="2400"/>
              <a:buFont typeface="Arial"/>
              <a:buNone/>
              <a:defRPr sz="2400" b="0" i="0" u="none" strike="noStrike" cap="none">
                <a:solidFill>
                  <a:srgbClr val="1C3454"/>
                </a:solidFill>
                <a:latin typeface="Open Sans"/>
                <a:ea typeface="Open Sans"/>
                <a:cs typeface="Open Sans"/>
                <a:sym typeface="Open Sans"/>
              </a:defRPr>
            </a:lvl1pPr>
            <a:lvl2pPr marL="914400" marR="0" lvl="1" indent="-228600" algn="l" rtl="0">
              <a:lnSpc>
                <a:spcPct val="100000"/>
              </a:lnSpc>
              <a:spcBef>
                <a:spcPts val="480"/>
              </a:spcBef>
              <a:spcAft>
                <a:spcPts val="0"/>
              </a:spcAft>
              <a:buClr>
                <a:srgbClr val="1C3454"/>
              </a:buClr>
              <a:buSzPts val="2400"/>
              <a:buFont typeface="Arial"/>
              <a:buNone/>
              <a:defRPr sz="2400" b="0" i="0" u="none" strike="noStrike" cap="none">
                <a:solidFill>
                  <a:srgbClr val="1C3454"/>
                </a:solidFill>
                <a:latin typeface="Open Sans"/>
                <a:ea typeface="Open Sans"/>
                <a:cs typeface="Open Sans"/>
                <a:sym typeface="Open Sans"/>
              </a:defRPr>
            </a:lvl2pPr>
            <a:lvl3pPr marL="1371600" marR="0" lvl="2" indent="-228600" algn="l" rtl="0">
              <a:lnSpc>
                <a:spcPct val="100000"/>
              </a:lnSpc>
              <a:spcBef>
                <a:spcPts val="480"/>
              </a:spcBef>
              <a:spcAft>
                <a:spcPts val="0"/>
              </a:spcAft>
              <a:buClr>
                <a:srgbClr val="1C3454"/>
              </a:buClr>
              <a:buSzPts val="2400"/>
              <a:buFont typeface="Arial"/>
              <a:buNone/>
              <a:defRPr sz="2400" b="0" i="0" u="none" strike="noStrike" cap="none">
                <a:solidFill>
                  <a:srgbClr val="1C3454"/>
                </a:solidFill>
                <a:latin typeface="Open Sans"/>
                <a:ea typeface="Open Sans"/>
                <a:cs typeface="Open Sans"/>
                <a:sym typeface="Open Sans"/>
              </a:defRPr>
            </a:lvl3pPr>
            <a:lvl4pPr marL="1828800" marR="0" lvl="3" indent="-228600" algn="l" rtl="0">
              <a:lnSpc>
                <a:spcPct val="100000"/>
              </a:lnSpc>
              <a:spcBef>
                <a:spcPts val="480"/>
              </a:spcBef>
              <a:spcAft>
                <a:spcPts val="0"/>
              </a:spcAft>
              <a:buClr>
                <a:srgbClr val="1C3454"/>
              </a:buClr>
              <a:buSzPts val="2400"/>
              <a:buFont typeface="Arial"/>
              <a:buNone/>
              <a:defRPr sz="2400" b="0" i="0" u="none" strike="noStrike" cap="none">
                <a:solidFill>
                  <a:srgbClr val="1C3454"/>
                </a:solidFill>
                <a:latin typeface="Open Sans"/>
                <a:ea typeface="Open Sans"/>
                <a:cs typeface="Open Sans"/>
                <a:sym typeface="Open Sans"/>
              </a:defRPr>
            </a:lvl4pPr>
            <a:lvl5pPr marL="2286000" marR="0" lvl="4" indent="-228600" algn="l" rtl="0">
              <a:lnSpc>
                <a:spcPct val="100000"/>
              </a:lnSpc>
              <a:spcBef>
                <a:spcPts val="480"/>
              </a:spcBef>
              <a:spcAft>
                <a:spcPts val="0"/>
              </a:spcAft>
              <a:buClr>
                <a:srgbClr val="1C3454"/>
              </a:buClr>
              <a:buSzPts val="2400"/>
              <a:buFont typeface="Arial"/>
              <a:buNone/>
              <a:defRPr sz="2400" b="0" i="0" u="none" strike="noStrike" cap="none">
                <a:solidFill>
                  <a:srgbClr val="1C3454"/>
                </a:solidFill>
                <a:latin typeface="Open Sans"/>
                <a:ea typeface="Open Sans"/>
                <a:cs typeface="Open Sans"/>
                <a:sym typeface="Open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rbel"/>
                <a:ea typeface="Corbel"/>
                <a:cs typeface="Corbel"/>
                <a:sym typeface="Corbel"/>
              </a:defRPr>
            </a:lvl9pPr>
          </a:lstStyle>
          <a:p>
            <a:r>
              <a:rPr lang="en-US" b="1" dirty="0">
                <a:solidFill>
                  <a:schemeClr val="bg1"/>
                </a:solidFill>
                <a:effectLst>
                  <a:outerShdw blurRad="38100" dist="38100" dir="2700000" algn="tl">
                    <a:srgbClr val="000000">
                      <a:alpha val="43137"/>
                    </a:srgbClr>
                  </a:outerShdw>
                </a:effectLst>
              </a:rPr>
              <a:t>TRINIDAD AND TOBAGO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9B84-832D-7888-E155-1C1FA7393181}"/>
              </a:ext>
            </a:extLst>
          </p:cNvPr>
          <p:cNvSpPr>
            <a:spLocks noGrp="1"/>
          </p:cNvSpPr>
          <p:nvPr>
            <p:ph type="title"/>
          </p:nvPr>
        </p:nvSpPr>
        <p:spPr/>
        <p:txBody>
          <a:bodyPr>
            <a:noAutofit/>
          </a:bodyPr>
          <a:lstStyle/>
          <a:p>
            <a:pPr algn="ctr"/>
            <a:r>
              <a:rPr lang="en-US" sz="3200" dirty="0"/>
              <a:t>Trinidad and Tobago Meteorological Service (TTMS</a:t>
            </a:r>
            <a:r>
              <a:rPr lang="en-US" sz="2800" dirty="0"/>
              <a:t>)</a:t>
            </a:r>
            <a:br>
              <a:rPr lang="en-US" sz="2800" dirty="0"/>
            </a:br>
            <a:r>
              <a:rPr lang="en-US" sz="2400" dirty="0"/>
              <a:t>SOFF Implementation</a:t>
            </a:r>
            <a:endParaRPr lang="en-US" sz="2800" dirty="0"/>
          </a:p>
        </p:txBody>
      </p:sp>
      <p:sp>
        <p:nvSpPr>
          <p:cNvPr id="3" name="Text Placeholder 2">
            <a:extLst>
              <a:ext uri="{FF2B5EF4-FFF2-40B4-BE49-F238E27FC236}">
                <a16:creationId xmlns:a16="http://schemas.microsoft.com/office/drawing/2014/main" id="{A710B363-E9F0-6A1B-6E12-7F3742551B45}"/>
              </a:ext>
            </a:extLst>
          </p:cNvPr>
          <p:cNvSpPr>
            <a:spLocks noGrp="1"/>
          </p:cNvSpPr>
          <p:nvPr>
            <p:ph type="body" idx="1"/>
          </p:nvPr>
        </p:nvSpPr>
        <p:spPr>
          <a:xfrm>
            <a:off x="300659" y="1417638"/>
            <a:ext cx="11590682" cy="5660335"/>
          </a:xfrm>
        </p:spPr>
        <p:txBody>
          <a:bodyPr>
            <a:normAutofit/>
          </a:bodyPr>
          <a:lstStyle/>
          <a:p>
            <a:pPr marL="114300" indent="0">
              <a:spcBef>
                <a:spcPts val="0"/>
              </a:spcBef>
              <a:buClr>
                <a:srgbClr val="000000"/>
              </a:buClr>
              <a:buNone/>
            </a:pPr>
            <a:r>
              <a:rPr lang="en-US" sz="1800" b="1" dirty="0">
                <a:latin typeface="Calibri" panose="020F0502020204030204" pitchFamily="34" charset="0"/>
                <a:cs typeface="Calibri" panose="020F0502020204030204" pitchFamily="34" charset="0"/>
              </a:rPr>
              <a:t>Brief introduction of the TTMS</a:t>
            </a:r>
          </a:p>
          <a:p>
            <a:pPr marL="114300" indent="0">
              <a:spcBef>
                <a:spcPts val="0"/>
              </a:spcBef>
              <a:buClr>
                <a:srgbClr val="000000"/>
              </a:buClr>
              <a:buNone/>
            </a:pPr>
            <a:r>
              <a:rPr lang="en-US" sz="1200" dirty="0">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Two</a:t>
            </a:r>
            <a:r>
              <a:rPr lang="en-US" sz="1800" b="0" i="0" u="none" strike="noStrike" cap="none" dirty="0">
                <a:solidFill>
                  <a:schemeClr val="tx1"/>
                </a:solidFill>
                <a:latin typeface="Calibri" panose="020F0502020204030204" pitchFamily="34" charset="0"/>
                <a:cs typeface="Calibri" panose="020F0502020204030204" pitchFamily="34" charset="0"/>
              </a:rPr>
              <a:t> Divisions: </a:t>
            </a:r>
            <a:r>
              <a:rPr lang="en-US" sz="1200" b="1" dirty="0">
                <a:solidFill>
                  <a:schemeClr val="tx1"/>
                </a:solidFill>
                <a:latin typeface="Calibri" panose="020F0502020204030204" pitchFamily="34" charset="0"/>
                <a:cs typeface="Calibri" panose="020F0502020204030204" pitchFamily="34" charset="0"/>
              </a:rPr>
              <a:t>→</a:t>
            </a:r>
            <a:r>
              <a:rPr lang="en-US" sz="1800" b="0" i="0" u="none" strike="noStrike" cap="none" dirty="0">
                <a:solidFill>
                  <a:schemeClr val="tx1"/>
                </a:solidFill>
                <a:latin typeface="Calibri" panose="020F0502020204030204" pitchFamily="34" charset="0"/>
                <a:cs typeface="Calibri" panose="020F0502020204030204" pitchFamily="34" charset="0"/>
              </a:rPr>
              <a:t> </a:t>
            </a:r>
            <a:r>
              <a:rPr lang="en-US" sz="1800" b="1" i="0" u="none" strike="noStrike" cap="none" dirty="0">
                <a:solidFill>
                  <a:schemeClr val="tx1"/>
                </a:solidFill>
                <a:latin typeface="Calibri" panose="020F0502020204030204" pitchFamily="34" charset="0"/>
                <a:cs typeface="Calibri" panose="020F0502020204030204" pitchFamily="34" charset="0"/>
              </a:rPr>
              <a:t>Piarco, Trinidad </a:t>
            </a:r>
            <a:r>
              <a:rPr lang="en-US" sz="1800" i="0" u="none" strike="noStrike" cap="none" dirty="0">
                <a:solidFill>
                  <a:schemeClr val="tx1"/>
                </a:solidFill>
                <a:latin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cs typeface="Calibri" panose="020F0502020204030204" pitchFamily="34" charset="0"/>
              </a:rPr>
              <a:t>→</a:t>
            </a:r>
            <a:r>
              <a:rPr lang="en-US" sz="1800" i="0" u="none" strike="noStrike" cap="none" dirty="0">
                <a:solidFill>
                  <a:schemeClr val="tx1"/>
                </a:solidFill>
                <a:latin typeface="Calibri" panose="020F0502020204030204" pitchFamily="34" charset="0"/>
                <a:cs typeface="Calibri" panose="020F0502020204030204" pitchFamily="34" charset="0"/>
              </a:rPr>
              <a:t> </a:t>
            </a:r>
            <a:r>
              <a:rPr lang="en-US" sz="1800" b="1" i="0" u="none" strike="noStrike" cap="none" dirty="0">
                <a:solidFill>
                  <a:schemeClr val="tx1"/>
                </a:solidFill>
                <a:latin typeface="Calibri" panose="020F0502020204030204" pitchFamily="34" charset="0"/>
                <a:cs typeface="Calibri" panose="020F0502020204030204" pitchFamily="34" charset="0"/>
              </a:rPr>
              <a:t>Crown Point, Tobago</a:t>
            </a:r>
            <a:r>
              <a:rPr lang="en-US" sz="1800" i="0" u="none" strike="noStrike" cap="none" dirty="0">
                <a:solidFill>
                  <a:schemeClr val="tx1"/>
                </a:solidFill>
                <a:latin typeface="Calibri" panose="020F0502020204030204" pitchFamily="34" charset="0"/>
                <a:cs typeface="Calibri" panose="020F0502020204030204" pitchFamily="34" charset="0"/>
              </a:rPr>
              <a:t>.</a:t>
            </a:r>
          </a:p>
          <a:p>
            <a:pPr marL="114300" indent="0">
              <a:spcBef>
                <a:spcPts val="0"/>
              </a:spcBef>
              <a:buClr>
                <a:srgbClr val="000000"/>
              </a:buClr>
              <a:buNone/>
            </a:pPr>
            <a:r>
              <a:rPr lang="en-US" sz="1200" dirty="0">
                <a:latin typeface="Calibri" panose="020F0502020204030204" pitchFamily="34" charset="0"/>
                <a:cs typeface="Calibri" panose="020F0502020204030204" pitchFamily="34" charset="0"/>
              </a:rPr>
              <a:t>🔹 </a:t>
            </a:r>
            <a:r>
              <a:rPr lang="en-US" sz="1800" b="0" i="0" u="none" strike="noStrike" cap="none" dirty="0">
                <a:solidFill>
                  <a:schemeClr val="tx1"/>
                </a:solidFill>
                <a:effectLst/>
                <a:latin typeface="Calibri" panose="020F0502020204030204" pitchFamily="34" charset="0"/>
                <a:cs typeface="Calibri" panose="020F0502020204030204" pitchFamily="34" charset="0"/>
              </a:rPr>
              <a:t>Piarco (Trinidad) office, </a:t>
            </a:r>
            <a:r>
              <a:rPr lang="en-US" sz="1800" i="0" u="none" strike="noStrike" cap="none" dirty="0">
                <a:solidFill>
                  <a:schemeClr val="tx1"/>
                </a:solidFill>
                <a:effectLst/>
                <a:latin typeface="Calibri" panose="020F0502020204030204" pitchFamily="34" charset="0"/>
                <a:cs typeface="Calibri" panose="020F0502020204030204" pitchFamily="34" charset="0"/>
              </a:rPr>
              <a:t>primary office: Forecast products, early warnings, observation station.</a:t>
            </a:r>
          </a:p>
          <a:p>
            <a:pPr marL="114300" indent="0">
              <a:spcBef>
                <a:spcPts val="0"/>
              </a:spcBef>
              <a:spcAft>
                <a:spcPts val="600"/>
              </a:spcAft>
              <a:buClr>
                <a:srgbClr val="000000"/>
              </a:buClr>
              <a:buNone/>
            </a:pPr>
            <a:r>
              <a:rPr lang="en-US" sz="12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Crown Point (Tobago) office: </a:t>
            </a:r>
            <a:r>
              <a:rPr lang="en-US" sz="1800" dirty="0">
                <a:latin typeface="Calibri" panose="020F0502020204030204" pitchFamily="34" charset="0"/>
                <a:cs typeface="Calibri" panose="020F0502020204030204" pitchFamily="34" charset="0"/>
              </a:rPr>
              <a:t>Observation station; supports some forecasting operations.</a:t>
            </a:r>
          </a:p>
          <a:p>
            <a:pPr marL="114300" indent="0">
              <a:spcBef>
                <a:spcPts val="0"/>
              </a:spcBef>
              <a:spcAft>
                <a:spcPts val="600"/>
              </a:spcAft>
              <a:buClr>
                <a:srgbClr val="000000"/>
              </a:buClr>
              <a:buNone/>
            </a:pPr>
            <a:endParaRPr lang="en-US" sz="1200" b="1" dirty="0">
              <a:latin typeface="Calibri" panose="020F0502020204030204" pitchFamily="34" charset="0"/>
              <a:cs typeface="Calibri" panose="020F0502020204030204" pitchFamily="34" charset="0"/>
            </a:endParaRPr>
          </a:p>
          <a:p>
            <a:pPr marL="114300" indent="0">
              <a:spcBef>
                <a:spcPts val="0"/>
              </a:spcBef>
              <a:spcAft>
                <a:spcPts val="600"/>
              </a:spcAft>
              <a:buClr>
                <a:srgbClr val="000000"/>
              </a:buClr>
              <a:buNone/>
            </a:pPr>
            <a:r>
              <a:rPr lang="en-US" sz="1800" b="1" dirty="0">
                <a:latin typeface="Calibri" panose="020F0502020204030204" pitchFamily="34" charset="0"/>
                <a:cs typeface="Calibri" panose="020F0502020204030204" pitchFamily="34" charset="0"/>
              </a:rPr>
              <a:t>Status in meeting GBON Requirements</a:t>
            </a:r>
          </a:p>
          <a:p>
            <a:pPr marL="114300" indent="0">
              <a:spcBef>
                <a:spcPts val="0"/>
              </a:spcBef>
              <a:buClr>
                <a:srgbClr val="000000"/>
              </a:buClr>
              <a:buNone/>
            </a:pPr>
            <a:r>
              <a:rPr lang="en-US" sz="1200" dirty="0">
                <a:latin typeface="Calibri" panose="020F0502020204030204" pitchFamily="34" charset="0"/>
                <a:cs typeface="Calibri" panose="020F0502020204030204" pitchFamily="34" charset="0"/>
              </a:rPr>
              <a:t>🔹 </a:t>
            </a:r>
            <a:r>
              <a:rPr kumimoji="0" lang="en-US" sz="180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t>Peer advisors:  Finnish Meteorological Institute (FMI).</a:t>
            </a:r>
          </a:p>
          <a:p>
            <a:pPr marL="114300" marR="0" lvl="0" indent="0" algn="l" defTabSz="914400" rtl="0" eaLnBrk="1" fontAlgn="auto" latinLnBrk="0" hangingPunct="1">
              <a:lnSpc>
                <a:spcPct val="100000"/>
              </a:lnSpc>
              <a:spcBef>
                <a:spcPts val="0"/>
              </a:spcBef>
              <a:buClr>
                <a:srgbClr val="000000"/>
              </a:buClr>
              <a:buSzPts val="1800"/>
              <a:buFont typeface="Arial"/>
              <a:buNone/>
              <a:tabLst/>
              <a:defRPr/>
            </a:pPr>
            <a:r>
              <a:rPr lang="en-US" sz="1200" dirty="0">
                <a:latin typeface="Calibri" panose="020F0502020204030204" pitchFamily="34" charset="0"/>
                <a:cs typeface="Calibri" panose="020F0502020204030204" pitchFamily="34" charset="0"/>
              </a:rPr>
              <a:t>🔹</a:t>
            </a:r>
            <a:r>
              <a:rPr kumimoji="0" lang="en-US" sz="180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t>Current Status: 	2 surface stations  and 1 upper-air station .</a:t>
            </a:r>
          </a:p>
          <a:p>
            <a:pPr marL="114300" marR="0" lvl="0" indent="0" algn="l" defTabSz="914400" rtl="0" eaLnBrk="1" fontAlgn="auto" latinLnBrk="0" hangingPunct="1">
              <a:lnSpc>
                <a:spcPct val="100000"/>
              </a:lnSpc>
              <a:spcBef>
                <a:spcPts val="0"/>
              </a:spcBef>
              <a:buClr>
                <a:srgbClr val="000000"/>
              </a:buClr>
              <a:buSzPts val="1800"/>
              <a:buFont typeface="Arial"/>
              <a:buNone/>
              <a:tabLst/>
              <a:defRPr/>
            </a:pPr>
            <a:r>
              <a:rPr lang="en-US" sz="12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Not fully GBON compliant: Significant gaps identified (stations require upgrading; lacking key components).</a:t>
            </a:r>
          </a:p>
          <a:p>
            <a:pPr marL="114300" indent="0">
              <a:spcBef>
                <a:spcPts val="0"/>
              </a:spcBef>
              <a:spcAft>
                <a:spcPts val="600"/>
              </a:spcAft>
              <a:buClr>
                <a:srgbClr val="000000"/>
              </a:buClr>
              <a:buNone/>
            </a:pPr>
            <a:endParaRPr kumimoji="0" lang="en-US" sz="120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endParaRPr>
          </a:p>
          <a:p>
            <a:pPr marL="114300" indent="0">
              <a:spcBef>
                <a:spcPts val="0"/>
              </a:spcBef>
              <a:buClr>
                <a:srgbClr val="000000"/>
              </a:buClr>
              <a:buNone/>
            </a:pPr>
            <a:r>
              <a:rPr lang="en-US" sz="1800" b="1" dirty="0">
                <a:latin typeface="Calibri" panose="020F0502020204030204" pitchFamily="34" charset="0"/>
                <a:cs typeface="Calibri" panose="020F0502020204030204" pitchFamily="34" charset="0"/>
              </a:rPr>
              <a:t>SOFF Implementation Update</a:t>
            </a:r>
          </a:p>
          <a:p>
            <a:pPr marL="114300" indent="0">
              <a:spcBef>
                <a:spcPts val="0"/>
              </a:spcBef>
              <a:buClr>
                <a:srgbClr val="000000"/>
              </a:buClr>
              <a:buNone/>
              <a:defRPr/>
            </a:pPr>
            <a:r>
              <a:rPr lang="en-US" sz="12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Completed: National Gap Analysis and Country Hydromet Diagnostic report.</a:t>
            </a:r>
          </a:p>
          <a:p>
            <a:pPr marL="114300" indent="0">
              <a:spcBef>
                <a:spcPts val="0"/>
              </a:spcBef>
              <a:buClr>
                <a:srgbClr val="000000"/>
              </a:buClr>
              <a:buNone/>
              <a:defRPr/>
            </a:pPr>
            <a:r>
              <a:rPr lang="en-US" sz="12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Final Stages: National Contribution Plan</a:t>
            </a:r>
          </a:p>
          <a:p>
            <a:pPr marL="114300" indent="0">
              <a:buNone/>
            </a:pPr>
            <a:r>
              <a:rPr lang="en-US" sz="12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a:t>
            </a:r>
            <a:r>
              <a:rPr lang="en-US" sz="1800" i="0" u="none" strike="noStrike" baseline="0" dirty="0">
                <a:solidFill>
                  <a:srgbClr val="000000"/>
                </a:solidFill>
                <a:latin typeface="Calibri" panose="020F0502020204030204" pitchFamily="34" charset="0"/>
                <a:cs typeface="Calibri" panose="020F0502020204030204" pitchFamily="34" charset="0"/>
              </a:rPr>
              <a:t>Readiness activities enabled TTMS to:</a:t>
            </a:r>
          </a:p>
          <a:p>
            <a:pPr marL="114300" indent="0">
              <a:buNone/>
            </a:pPr>
            <a:r>
              <a:rPr lang="en-US" sz="1800" b="1" i="0" u="none" strike="noStrike" baseline="0" dirty="0">
                <a:solidFill>
                  <a:srgbClr val="000000"/>
                </a:solidFill>
                <a:latin typeface="Calibri" panose="020F0502020204030204" pitchFamily="34" charset="0"/>
                <a:cs typeface="Calibri" panose="020F0502020204030204" pitchFamily="34" charset="0"/>
              </a:rPr>
              <a:t>	</a:t>
            </a:r>
            <a:r>
              <a:rPr lang="en-US" sz="1200" b="1" i="0" u="none" strike="noStrike" baseline="0" dirty="0">
                <a:solidFill>
                  <a:srgbClr val="000000"/>
                </a:solidFill>
                <a:latin typeface="Calibri" panose="020F0502020204030204" pitchFamily="34" charset="0"/>
                <a:cs typeface="Calibri" panose="020F0502020204030204" pitchFamily="34" charset="0"/>
              </a:rPr>
              <a:t>→ </a:t>
            </a:r>
            <a:r>
              <a:rPr lang="en-US" sz="1800" b="0" i="0" u="none" strike="noStrike" baseline="0" dirty="0">
                <a:solidFill>
                  <a:srgbClr val="000000"/>
                </a:solidFill>
                <a:latin typeface="Calibri" panose="020F0502020204030204" pitchFamily="34" charset="0"/>
                <a:cs typeface="Calibri" panose="020F0502020204030204" pitchFamily="34" charset="0"/>
              </a:rPr>
              <a:t>Clearly define infrastructure and capacity gaps</a:t>
            </a:r>
          </a:p>
          <a:p>
            <a:pPr marL="114300" indent="0">
              <a:buNone/>
            </a:pPr>
            <a:r>
              <a:rPr lang="en-US" sz="1800" b="1" i="0" u="none" strike="noStrike" baseline="0" dirty="0">
                <a:solidFill>
                  <a:srgbClr val="000000"/>
                </a:solidFill>
                <a:latin typeface="Calibri" panose="020F0502020204030204" pitchFamily="34" charset="0"/>
                <a:cs typeface="Calibri" panose="020F0502020204030204" pitchFamily="34" charset="0"/>
              </a:rPr>
              <a:t>	</a:t>
            </a:r>
            <a:r>
              <a:rPr lang="en-US" sz="1200" b="1" i="0" u="none" strike="noStrike" baseline="0" dirty="0">
                <a:solidFill>
                  <a:srgbClr val="000000"/>
                </a:solidFill>
                <a:latin typeface="Calibri" panose="020F0502020204030204" pitchFamily="34" charset="0"/>
                <a:cs typeface="Calibri" panose="020F0502020204030204" pitchFamily="34" charset="0"/>
              </a:rPr>
              <a:t>→</a:t>
            </a:r>
            <a:r>
              <a:rPr lang="en-US" sz="1800" b="1" dirty="0">
                <a:solidFill>
                  <a:srgbClr val="000000"/>
                </a:solidFill>
                <a:latin typeface="Calibri" panose="020F0502020204030204" pitchFamily="34" charset="0"/>
                <a:cs typeface="Calibri" panose="020F0502020204030204" pitchFamily="34" charset="0"/>
              </a:rPr>
              <a:t> </a:t>
            </a:r>
            <a:r>
              <a:rPr lang="en-US" sz="1800" b="0" i="0" u="none" strike="noStrike" baseline="0" dirty="0">
                <a:solidFill>
                  <a:srgbClr val="000000"/>
                </a:solidFill>
                <a:latin typeface="Calibri" panose="020F0502020204030204" pitchFamily="34" charset="0"/>
                <a:cs typeface="Calibri" panose="020F0502020204030204" pitchFamily="34" charset="0"/>
              </a:rPr>
              <a:t>Draft lifecycle maintenance and calibration plans</a:t>
            </a:r>
          </a:p>
          <a:p>
            <a:pPr marL="114300" indent="0">
              <a:buNone/>
            </a:pPr>
            <a:r>
              <a:rPr lang="en-US" sz="1800" b="1" i="0" u="none" strike="noStrike" baseline="0" dirty="0">
                <a:solidFill>
                  <a:srgbClr val="000000"/>
                </a:solidFill>
                <a:latin typeface="Calibri" panose="020F0502020204030204" pitchFamily="34" charset="0"/>
                <a:cs typeface="Calibri" panose="020F0502020204030204" pitchFamily="34" charset="0"/>
              </a:rPr>
              <a:t>	</a:t>
            </a:r>
            <a:r>
              <a:rPr lang="en-US" sz="1200" b="1" i="0" u="none" strike="noStrike" baseline="0" dirty="0">
                <a:solidFill>
                  <a:srgbClr val="000000"/>
                </a:solidFill>
                <a:latin typeface="Calibri" panose="020F0502020204030204" pitchFamily="34" charset="0"/>
                <a:cs typeface="Calibri" panose="020F0502020204030204" pitchFamily="34" charset="0"/>
              </a:rPr>
              <a:t>→ </a:t>
            </a:r>
            <a:r>
              <a:rPr lang="en-US" sz="1800" b="0" i="0" u="none" strike="noStrike" baseline="0" dirty="0">
                <a:solidFill>
                  <a:srgbClr val="000000"/>
                </a:solidFill>
                <a:latin typeface="Calibri" panose="020F0502020204030204" pitchFamily="34" charset="0"/>
                <a:cs typeface="Calibri" panose="020F0502020204030204" pitchFamily="34" charset="0"/>
              </a:rPr>
              <a:t>Strengthen inter-agency collaboration </a:t>
            </a:r>
            <a:endParaRPr lang="en-US" sz="1800" b="1" dirty="0">
              <a:latin typeface="Calibri" panose="020F0502020204030204" pitchFamily="34" charset="0"/>
              <a:cs typeface="Calibri" panose="020F0502020204030204" pitchFamily="34" charset="0"/>
            </a:endParaRPr>
          </a:p>
          <a:p>
            <a:pPr marL="114300" indent="0">
              <a:spcBef>
                <a:spcPts val="0"/>
              </a:spcBef>
              <a:spcAft>
                <a:spcPts val="600"/>
              </a:spcAft>
              <a:buClr>
                <a:srgbClr val="000000"/>
              </a:buClr>
              <a:buNone/>
            </a:pPr>
            <a:endParaRPr lang="en-US" sz="18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9053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1FB29-1ED2-8852-1EF0-2C6B2AF3F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BC4F0-F3C6-95A1-AEF8-FF7CA7B9F401}"/>
              </a:ext>
            </a:extLst>
          </p:cNvPr>
          <p:cNvSpPr>
            <a:spLocks noGrp="1"/>
          </p:cNvSpPr>
          <p:nvPr>
            <p:ph type="title"/>
          </p:nvPr>
        </p:nvSpPr>
        <p:spPr/>
        <p:txBody>
          <a:bodyPr>
            <a:noAutofit/>
          </a:bodyPr>
          <a:lstStyle/>
          <a:p>
            <a:pPr algn="ctr"/>
            <a:r>
              <a:rPr lang="en-US" sz="3200" dirty="0"/>
              <a:t>Trinidad and Tobago Meteorological Service (TTMS</a:t>
            </a:r>
            <a:r>
              <a:rPr lang="en-US" sz="2800" dirty="0"/>
              <a:t>)</a:t>
            </a:r>
            <a:br>
              <a:rPr lang="en-US" sz="2800" dirty="0"/>
            </a:br>
            <a:r>
              <a:rPr lang="en-US" sz="2400" dirty="0"/>
              <a:t>SOFF Implementation</a:t>
            </a:r>
            <a:endParaRPr lang="en-US" sz="2800" dirty="0"/>
          </a:p>
        </p:txBody>
      </p:sp>
      <p:sp>
        <p:nvSpPr>
          <p:cNvPr id="3" name="Text Placeholder 2">
            <a:extLst>
              <a:ext uri="{FF2B5EF4-FFF2-40B4-BE49-F238E27FC236}">
                <a16:creationId xmlns:a16="http://schemas.microsoft.com/office/drawing/2014/main" id="{63881CEF-B498-ED6D-2CB1-485E20B8CBF4}"/>
              </a:ext>
            </a:extLst>
          </p:cNvPr>
          <p:cNvSpPr>
            <a:spLocks noGrp="1"/>
          </p:cNvSpPr>
          <p:nvPr>
            <p:ph type="body" idx="1"/>
          </p:nvPr>
        </p:nvSpPr>
        <p:spPr>
          <a:xfrm>
            <a:off x="300659" y="1417638"/>
            <a:ext cx="11590682" cy="5660335"/>
          </a:xfrm>
        </p:spPr>
        <p:txBody>
          <a:bodyPr>
            <a:normAutofit/>
          </a:bodyPr>
          <a:lstStyle/>
          <a:p>
            <a:pPr marL="114300" marR="0" lvl="0" indent="0" algn="l" defTabSz="914400" rtl="0" eaLnBrk="1" fontAlgn="auto" latinLnBrk="0" hangingPunct="1">
              <a:lnSpc>
                <a:spcPct val="100000"/>
              </a:lnSpc>
              <a:spcBef>
                <a:spcPts val="36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pen Sans"/>
              </a:rPr>
              <a:t>Lessons Learned: 	</a:t>
            </a:r>
            <a:r>
              <a:rPr lang="en-US" sz="1200" b="1" dirty="0">
                <a:solidFill>
                  <a:schemeClr val="tx1"/>
                </a:solidFill>
                <a:latin typeface="Calibri" panose="020F0502020204030204" pitchFamily="34" charset="0"/>
                <a:cs typeface="Calibri" panose="020F0502020204030204" pitchFamily="34" charset="0"/>
              </a:rPr>
              <a:t>→</a:t>
            </a:r>
            <a:r>
              <a:rPr lang="en-US" sz="1800" b="1" dirty="0">
                <a:solidFill>
                  <a:schemeClr val="tx1"/>
                </a:solidFill>
                <a:latin typeface="Calibri" panose="020F0502020204030204" pitchFamily="34" charset="0"/>
                <a:cs typeface="Calibri" panose="020F0502020204030204" pitchFamily="34" charset="0"/>
              </a:rPr>
              <a:t>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t>Peer collaboration (FMI, CMO, CIMH) is essential.</a:t>
            </a:r>
            <a:b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br>
            <a: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t>	</a:t>
            </a:r>
            <a:r>
              <a:rPr lang="en-US" sz="1800" dirty="0">
                <a:solidFill>
                  <a:schemeClr val="tx1"/>
                </a:solidFill>
                <a:latin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cs typeface="Calibri" panose="020F0502020204030204" pitchFamily="34" charset="0"/>
              </a:rPr>
              <a:t>→</a:t>
            </a:r>
            <a:r>
              <a:rPr lang="en-US" sz="1800" b="1" dirty="0">
                <a:solidFill>
                  <a:schemeClr val="tx1"/>
                </a:solidFill>
                <a:latin typeface="Calibri" panose="020F0502020204030204" pitchFamily="34" charset="0"/>
                <a:cs typeface="Calibri" panose="020F0502020204030204" pitchFamily="34" charset="0"/>
              </a:rPr>
              <a:t>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t>Regional calibration facilities need strengthening.</a:t>
            </a:r>
            <a:b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br>
            <a:r>
              <a:rPr lang="en-US" sz="1800" dirty="0">
                <a:solidFill>
                  <a:schemeClr val="tx1"/>
                </a:solidFill>
                <a:latin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cs typeface="Calibri" panose="020F0502020204030204" pitchFamily="34" charset="0"/>
              </a:rPr>
              <a:t>→</a:t>
            </a:r>
            <a:r>
              <a:rPr lang="en-US" sz="1800" b="1" dirty="0">
                <a:solidFill>
                  <a:schemeClr val="tx1"/>
                </a:solidFill>
                <a:latin typeface="Calibri" panose="020F0502020204030204" pitchFamily="34" charset="0"/>
                <a:cs typeface="Calibri" panose="020F0502020204030204" pitchFamily="34" charset="0"/>
              </a:rPr>
              <a:t>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rPr>
              <a:t>Staffing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pen Sans"/>
              </a:rPr>
              <a:t>and succession planning are crucial for sustainability.</a:t>
            </a:r>
          </a:p>
          <a:p>
            <a:pPr marL="114300" marR="0" lvl="0" indent="0" algn="l" defTabSz="914400" rtl="0" eaLnBrk="1" fontAlgn="auto" latinLnBrk="0" hangingPunct="1">
              <a:lnSpc>
                <a:spcPct val="100000"/>
              </a:lnSpc>
              <a:spcBef>
                <a:spcPts val="360"/>
              </a:spcBef>
              <a:spcAft>
                <a:spcPts val="0"/>
              </a:spcAft>
              <a:buClr>
                <a:srgbClr val="000000"/>
              </a:buClr>
              <a:buSzPts val="1800"/>
              <a:buFont typeface="Arial"/>
              <a:buNone/>
              <a:tabLst/>
              <a:defRPr/>
            </a:pPr>
            <a:endParaRPr lang="en-US" sz="1200" dirty="0">
              <a:solidFill>
                <a:srgbClr val="000000"/>
              </a:solidFill>
              <a:latin typeface="Calibri" panose="020F0502020204030204" pitchFamily="34" charset="0"/>
              <a:cs typeface="Calibri" panose="020F0502020204030204" pitchFamily="34" charset="0"/>
            </a:endParaRPr>
          </a:p>
          <a:p>
            <a:pPr marL="114300" marR="0" lvl="0" indent="0" algn="l" defTabSz="914400" rtl="0" eaLnBrk="1" fontAlgn="auto" latinLnBrk="0" hangingPunct="1">
              <a:lnSpc>
                <a:spcPct val="100000"/>
              </a:lnSpc>
              <a:spcBef>
                <a:spcPts val="360"/>
              </a:spcBef>
              <a:spcAft>
                <a:spcPts val="0"/>
              </a:spcAft>
              <a:buClr>
                <a:srgbClr val="000000"/>
              </a:buClr>
              <a:buSzPts val="1800"/>
              <a:buFont typeface="Arial"/>
              <a:buNone/>
              <a:tabLst/>
              <a:defRPr/>
            </a:pPr>
            <a:r>
              <a:rPr lang="en-US" sz="1800" b="1" dirty="0">
                <a:latin typeface="Calibri" panose="020F0502020204030204" pitchFamily="34" charset="0"/>
                <a:cs typeface="Calibri" panose="020F0502020204030204" pitchFamily="34" charset="0"/>
              </a:rPr>
              <a:t>National and Regional Programmes/Projects</a:t>
            </a:r>
            <a:endParaRPr lang="en-US" sz="1800" dirty="0">
              <a:solidFill>
                <a:srgbClr val="000000"/>
              </a:solidFill>
              <a:latin typeface="Calibri" panose="020F0502020204030204" pitchFamily="34" charset="0"/>
              <a:cs typeface="Calibri" panose="020F0502020204030204" pitchFamily="34" charset="0"/>
            </a:endParaRPr>
          </a:p>
          <a:p>
            <a:pPr marL="114300" indent="0">
              <a:buClr>
                <a:srgbClr val="000000"/>
              </a:buClr>
              <a:buNone/>
              <a:defRPr/>
            </a:pPr>
            <a:r>
              <a:rPr lang="en-US" sz="1200" dirty="0"/>
              <a:t>🔹 </a:t>
            </a:r>
            <a:r>
              <a:rPr lang="en-US" sz="1800" dirty="0">
                <a:solidFill>
                  <a:srgbClr val="000000"/>
                </a:solidFill>
                <a:effectLst/>
                <a:latin typeface="Calibri" panose="020F0502020204030204" pitchFamily="34" charset="0"/>
                <a:cs typeface="Calibri" panose="020F0502020204030204" pitchFamily="34" charset="0"/>
              </a:rPr>
              <a:t>CHUAS (in partnership with US NWS): Continued support for upper-air observations.</a:t>
            </a:r>
            <a:r>
              <a:rPr lang="en-US" sz="1800" dirty="0">
                <a:solidFill>
                  <a:srgbClr val="000000"/>
                </a:solidFill>
                <a:latin typeface="Calibri" panose="020F0502020204030204" pitchFamily="34" charset="0"/>
                <a:cs typeface="Calibri" panose="020F0502020204030204" pitchFamily="34" charset="0"/>
              </a:rPr>
              <a:t> </a:t>
            </a:r>
          </a:p>
          <a:p>
            <a:pPr marL="114300" indent="0">
              <a:buClr>
                <a:srgbClr val="000000"/>
              </a:buClr>
              <a:buNone/>
              <a:defRPr/>
            </a:pPr>
            <a:r>
              <a:rPr lang="en-US" sz="1200" dirty="0"/>
              <a:t>🔹</a:t>
            </a:r>
            <a:r>
              <a:rPr lang="en-US" sz="1100" dirty="0"/>
              <a:t> </a:t>
            </a:r>
            <a:r>
              <a:rPr lang="en-US" sz="1800" dirty="0">
                <a:latin typeface="Calibri" panose="020F0502020204030204" pitchFamily="34" charset="0"/>
                <a:cs typeface="Calibri" panose="020F0502020204030204" pitchFamily="34" charset="0"/>
              </a:rPr>
              <a:t>Membership in CIMH and CMO enables participation in regional modeling, training, and calibration efforts.</a:t>
            </a:r>
            <a:endParaRPr kumimoji="0" lang="en-US" sz="1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Open Sans"/>
            </a:endParaRPr>
          </a:p>
          <a:p>
            <a:pPr marL="114300" indent="0">
              <a:buClr>
                <a:srgbClr val="000000"/>
              </a:buClr>
              <a:buNone/>
              <a:defRPr/>
            </a:pPr>
            <a:r>
              <a:rPr lang="en-US" sz="1200" dirty="0">
                <a:latin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cs typeface="Calibri" panose="020F0502020204030204" pitchFamily="34" charset="0"/>
              </a:rPr>
              <a:t>Collaboration with the national Water Resources Agency: Sharing of hydrology data</a:t>
            </a:r>
            <a:r>
              <a:rPr lang="en-US" sz="1800" dirty="0">
                <a:latin typeface="Calibri" panose="020F0502020204030204" pitchFamily="34" charset="0"/>
                <a:cs typeface="Calibri" panose="020F0502020204030204" pitchFamily="34" charset="0"/>
              </a:rPr>
              <a:t> supports EW4All goals.</a:t>
            </a:r>
            <a:endParaRPr lang="en-US" sz="1800" dirty="0">
              <a:solidFill>
                <a:srgbClr val="000000"/>
              </a:solidFill>
              <a:effectLst/>
              <a:latin typeface="Calibri" panose="020F0502020204030204" pitchFamily="34" charset="0"/>
              <a:cs typeface="Calibri" panose="020F0502020204030204" pitchFamily="34" charset="0"/>
            </a:endParaRPr>
          </a:p>
          <a:p>
            <a:pPr marL="114300" indent="0">
              <a:buClr>
                <a:srgbClr val="000000"/>
              </a:buClr>
              <a:buNone/>
              <a:defRPr/>
            </a:pPr>
            <a:endParaRPr lang="en-US" sz="1200" dirty="0">
              <a:solidFill>
                <a:srgbClr val="000000"/>
              </a:solidFill>
              <a:effectLst/>
              <a:latin typeface="Calibri" panose="020F0502020204030204" pitchFamily="34" charset="0"/>
              <a:cs typeface="Calibri" panose="020F0502020204030204" pitchFamily="34" charset="0"/>
            </a:endParaRPr>
          </a:p>
          <a:p>
            <a:pPr marL="114300" indent="0">
              <a:buClr>
                <a:srgbClr val="000000"/>
              </a:buClr>
              <a:buNone/>
              <a:defRPr/>
            </a:pPr>
            <a:r>
              <a:rPr lang="en-US" sz="1800" b="1" i="1" dirty="0">
                <a:solidFill>
                  <a:srgbClr val="000000"/>
                </a:solidFill>
                <a:effectLst/>
                <a:latin typeface="Calibri" panose="020F0502020204030204" pitchFamily="34" charset="0"/>
                <a:cs typeface="Calibri" panose="020F0502020204030204" pitchFamily="34" charset="0"/>
              </a:rPr>
              <a:t>Upcoming programmes/projects:</a:t>
            </a:r>
            <a:endParaRPr lang="en-US" sz="1800" i="1" dirty="0">
              <a:solidFill>
                <a:srgbClr val="000000"/>
              </a:solidFill>
              <a:effectLst/>
              <a:latin typeface="Calibri" panose="020F0502020204030204" pitchFamily="34" charset="0"/>
              <a:cs typeface="Calibri" panose="020F0502020204030204" pitchFamily="34" charset="0"/>
            </a:endParaRPr>
          </a:p>
          <a:p>
            <a:pPr marL="114300" indent="0" algn="just">
              <a:buClr>
                <a:srgbClr val="000000"/>
              </a:buClr>
              <a:buNone/>
              <a:defRPr/>
            </a:pPr>
            <a:r>
              <a:rPr lang="en-US" sz="12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Partnership with CCRIF and Ministry of Finance:  Acquisition of  additional AWS.</a:t>
            </a:r>
          </a:p>
          <a:p>
            <a:pPr marL="114300" indent="0" algn="just">
              <a:buClr>
                <a:srgbClr val="000000"/>
              </a:buClr>
              <a:buNone/>
              <a:defRPr/>
            </a:pPr>
            <a:r>
              <a:rPr lang="en-US" sz="1200" dirty="0">
                <a:latin typeface="Calibri" panose="020F0502020204030204" pitchFamily="34" charset="0"/>
                <a:cs typeface="Calibri" panose="020F0502020204030204" pitchFamily="34" charset="0"/>
              </a:rPr>
              <a:t>🔹</a:t>
            </a:r>
            <a:r>
              <a:rPr lang="en-US" sz="1800" b="0" i="0" dirty="0">
                <a:solidFill>
                  <a:srgbClr val="212121"/>
                </a:solidFill>
                <a:effectLst/>
                <a:latin typeface="Calibri" panose="020F0502020204030204" pitchFamily="34" charset="0"/>
                <a:cs typeface="Calibri" panose="020F0502020204030204" pitchFamily="34" charset="0"/>
              </a:rPr>
              <a:t> Partnership with South Oropouche River Basin (SORB) Project: </a:t>
            </a:r>
            <a:r>
              <a:rPr lang="en-US" sz="1800" dirty="0">
                <a:latin typeface="Calibri" panose="020F0502020204030204" pitchFamily="34" charset="0"/>
                <a:cs typeface="Calibri" panose="020F0502020204030204" pitchFamily="34" charset="0"/>
              </a:rPr>
              <a:t>Acquisition of additional AWS.</a:t>
            </a:r>
          </a:p>
          <a:p>
            <a:pPr marL="114300" indent="0" algn="just">
              <a:buClr>
                <a:srgbClr val="000000"/>
              </a:buClr>
              <a:buNone/>
              <a:defRPr/>
            </a:pPr>
            <a:r>
              <a:rPr lang="en-US" sz="12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Future expansion </a:t>
            </a:r>
            <a:r>
              <a:rPr lang="en-US" sz="1800" dirty="0">
                <a:latin typeface="Calibri" panose="020F0502020204030204" pitchFamily="34" charset="0"/>
                <a:cs typeface="Calibri" panose="020F0502020204030204" pitchFamily="34" charset="0"/>
              </a:rPr>
              <a:t>plans include new surface observation network stations at </a:t>
            </a:r>
          </a:p>
          <a:p>
            <a:pPr marL="114300" indent="0" algn="just">
              <a:buClr>
                <a:srgbClr val="000000"/>
              </a:buClr>
              <a:buNone/>
              <a:defRPr/>
            </a:pPr>
            <a:r>
              <a:rPr lang="en-US" sz="1800" dirty="0">
                <a:latin typeface="Calibri" panose="020F0502020204030204" pitchFamily="34" charset="0"/>
                <a:cs typeface="Calibri" panose="020F0502020204030204" pitchFamily="34" charset="0"/>
              </a:rPr>
              <a:t>    Central and Southwestern Trinidad, aimed at strengthening national coverage  </a:t>
            </a:r>
          </a:p>
          <a:p>
            <a:pPr marL="114300" indent="0" algn="just">
              <a:buClr>
                <a:srgbClr val="000000"/>
              </a:buClr>
              <a:buNone/>
              <a:defRPr/>
            </a:pPr>
            <a:r>
              <a:rPr lang="en-US" sz="1800" dirty="0">
                <a:latin typeface="Calibri" panose="020F0502020204030204" pitchFamily="34" charset="0"/>
                <a:cs typeface="Calibri" panose="020F0502020204030204" pitchFamily="34" charset="0"/>
              </a:rPr>
              <a:t>    and </a:t>
            </a:r>
            <a:r>
              <a:rPr lang="en-US" sz="1800" i="1" dirty="0">
                <a:latin typeface="Calibri" panose="020F0502020204030204" pitchFamily="34" charset="0"/>
                <a:cs typeface="Calibri" panose="020F0502020204030204" pitchFamily="34" charset="0"/>
              </a:rPr>
              <a:t>achieving a higher GBON station density </a:t>
            </a:r>
            <a:r>
              <a:rPr lang="en-US" sz="1800" dirty="0">
                <a:latin typeface="Calibri" panose="020F0502020204030204" pitchFamily="34" charset="0"/>
                <a:cs typeface="Calibri" panose="020F0502020204030204" pitchFamily="34" charset="0"/>
              </a:rPr>
              <a:t>over time. </a:t>
            </a:r>
          </a:p>
          <a:p>
            <a:pPr marL="114300" indent="0">
              <a:buClr>
                <a:srgbClr val="000000"/>
              </a:buClr>
              <a:buNone/>
              <a:defRPr/>
            </a:pPr>
            <a:r>
              <a:rPr lang="en-US"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5423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85980"/>
              </a:buClr>
              <a:buSzPts val="4400"/>
              <a:buFont typeface="Open Sans"/>
              <a:buNone/>
            </a:pPr>
            <a:r>
              <a:rPr lang="en-US"/>
              <a:t>           SOFF Implementation Update &amp; 	    Lessons Learnt</a:t>
            </a:r>
            <a:endParaRPr/>
          </a:p>
        </p:txBody>
      </p:sp>
      <p:sp>
        <p:nvSpPr>
          <p:cNvPr id="93" name="Google Shape;93;p16"/>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914400" lvl="1" indent="-406400" algn="l" rtl="0">
              <a:lnSpc>
                <a:spcPct val="100000"/>
              </a:lnSpc>
              <a:spcBef>
                <a:spcPts val="0"/>
              </a:spcBef>
              <a:spcAft>
                <a:spcPts val="0"/>
              </a:spcAft>
              <a:buSzPts val="2800"/>
              <a:buChar char="○"/>
            </a:pPr>
            <a:r>
              <a:rPr lang="en-US" sz="2800"/>
              <a:t>SOFF Implementation </a:t>
            </a:r>
            <a:r>
              <a:rPr lang="en-US"/>
              <a:t>U</a:t>
            </a:r>
            <a:r>
              <a:rPr lang="en-US" sz="2800"/>
              <a:t>pdate:</a:t>
            </a:r>
            <a:endParaRPr/>
          </a:p>
          <a:p>
            <a:pPr marL="1371600" lvl="2" indent="-406400" algn="l" rtl="0">
              <a:lnSpc>
                <a:spcPct val="100000"/>
              </a:lnSpc>
              <a:spcBef>
                <a:spcPts val="0"/>
              </a:spcBef>
              <a:spcAft>
                <a:spcPts val="0"/>
              </a:spcAft>
              <a:buSzPts val="2800"/>
              <a:buChar char="○"/>
            </a:pPr>
            <a:r>
              <a:rPr lang="en-US"/>
              <a:t>Readiness phase completed (GBON Gap analysis, National Contribution Plan &amp; Country Hydromet Diagnostic)</a:t>
            </a:r>
            <a:endParaRPr/>
          </a:p>
          <a:p>
            <a:pPr marL="1371600" lvl="2" indent="-406400" algn="l" rtl="0">
              <a:lnSpc>
                <a:spcPct val="100000"/>
              </a:lnSpc>
              <a:spcBef>
                <a:spcPts val="0"/>
              </a:spcBef>
              <a:spcAft>
                <a:spcPts val="0"/>
              </a:spcAft>
              <a:buSzPts val="2800"/>
              <a:buChar char="○"/>
            </a:pPr>
            <a:r>
              <a:rPr lang="en-US"/>
              <a:t>Project proposal submitted; Investment phase funding requested</a:t>
            </a:r>
            <a:endParaRPr/>
          </a:p>
          <a:p>
            <a:pPr marL="914400" lvl="1" indent="-406400" algn="l" rtl="0">
              <a:lnSpc>
                <a:spcPct val="100000"/>
              </a:lnSpc>
              <a:spcBef>
                <a:spcPts val="0"/>
              </a:spcBef>
              <a:spcAft>
                <a:spcPts val="0"/>
              </a:spcAft>
              <a:buSzPts val="2800"/>
              <a:buChar char="○"/>
            </a:pPr>
            <a:r>
              <a:rPr lang="en-US"/>
              <a:t>Lessons learned:</a:t>
            </a:r>
            <a:endParaRPr/>
          </a:p>
          <a:p>
            <a:pPr marL="1828800" lvl="3" indent="-406400" algn="l" rtl="0">
              <a:lnSpc>
                <a:spcPct val="100000"/>
              </a:lnSpc>
              <a:spcBef>
                <a:spcPts val="0"/>
              </a:spcBef>
              <a:spcAft>
                <a:spcPts val="0"/>
              </a:spcAft>
              <a:buSzPts val="2800"/>
              <a:buChar char="○"/>
            </a:pPr>
            <a:r>
              <a:rPr lang="en-US" sz="2400"/>
              <a:t>Peer Advisor role is invaluable </a:t>
            </a:r>
            <a:endParaRPr/>
          </a:p>
          <a:p>
            <a:pPr marL="1828800" lvl="3" indent="-406400" algn="l" rtl="0">
              <a:lnSpc>
                <a:spcPct val="100000"/>
              </a:lnSpc>
              <a:spcBef>
                <a:spcPts val="0"/>
              </a:spcBef>
              <a:spcAft>
                <a:spcPts val="0"/>
              </a:spcAft>
              <a:buSzPts val="2800"/>
              <a:buChar char="○"/>
            </a:pPr>
            <a:r>
              <a:rPr lang="en-US" sz="2400"/>
              <a:t>The process is not quick</a:t>
            </a:r>
            <a:endParaRPr/>
          </a:p>
          <a:p>
            <a:pPr marL="1828800" lvl="3" indent="-406400" algn="l" rtl="0">
              <a:lnSpc>
                <a:spcPct val="100000"/>
              </a:lnSpc>
              <a:spcBef>
                <a:spcPts val="0"/>
              </a:spcBef>
              <a:spcAft>
                <a:spcPts val="0"/>
              </a:spcAft>
              <a:buSzPts val="2800"/>
              <a:buChar char="○"/>
            </a:pPr>
            <a:r>
              <a:rPr lang="en-US" sz="2400"/>
              <a:t>Time intensive</a:t>
            </a:r>
            <a:endParaRPr/>
          </a:p>
          <a:p>
            <a:pPr marL="1828800" lvl="3" indent="-406400" algn="l" rtl="0">
              <a:lnSpc>
                <a:spcPct val="100000"/>
              </a:lnSpc>
              <a:spcBef>
                <a:spcPts val="0"/>
              </a:spcBef>
              <a:spcAft>
                <a:spcPts val="0"/>
              </a:spcAft>
              <a:buSzPts val="2800"/>
              <a:buChar char="○"/>
            </a:pPr>
            <a:r>
              <a:rPr lang="en-US" sz="2400"/>
              <a:t>ABMS needs restructuring [too much work for the Director]</a:t>
            </a:r>
            <a:endParaRPr/>
          </a:p>
          <a:p>
            <a:pPr marL="1828800" lvl="3" indent="-228600" algn="l" rtl="0">
              <a:lnSpc>
                <a:spcPct val="100000"/>
              </a:lnSpc>
              <a:spcBef>
                <a:spcPts val="0"/>
              </a:spcBef>
              <a:spcAft>
                <a:spcPts val="0"/>
              </a:spcAft>
              <a:buSzPts val="2800"/>
              <a:buNone/>
            </a:pPr>
            <a:endParaRPr/>
          </a:p>
          <a:p>
            <a:pPr marL="1828800" lvl="3" indent="-228600" algn="l" rtl="0">
              <a:lnSpc>
                <a:spcPct val="100000"/>
              </a:lnSpc>
              <a:spcBef>
                <a:spcPts val="0"/>
              </a:spcBef>
              <a:spcAft>
                <a:spcPts val="0"/>
              </a:spcAft>
              <a:buSzPts val="2800"/>
              <a:buNone/>
            </a:pPr>
            <a:endParaRPr/>
          </a:p>
          <a:p>
            <a:pPr marL="1371600" lvl="2" indent="-22860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sz="2800">
              <a:highlight>
                <a:schemeClr val="accent4"/>
              </a:highlight>
            </a:endParaRPr>
          </a:p>
          <a:p>
            <a:pPr marL="457200" lvl="0" indent="0" algn="l" rtl="0">
              <a:lnSpc>
                <a:spcPct val="100000"/>
              </a:lnSpc>
              <a:spcBef>
                <a:spcPts val="0"/>
              </a:spcBef>
              <a:spcAft>
                <a:spcPts val="0"/>
              </a:spcAft>
              <a:buSzPts val="1800"/>
              <a:buNone/>
            </a:pPr>
            <a:endParaRPr sz="2800"/>
          </a:p>
        </p:txBody>
      </p:sp>
      <p:pic>
        <p:nvPicPr>
          <p:cNvPr id="94" name="Google Shape;94;p16" descr="A logo with a sun and clouds&#10;&#10;AI-generated content may be incorrect."/>
          <p:cNvPicPr preferRelativeResize="0"/>
          <p:nvPr/>
        </p:nvPicPr>
        <p:blipFill rotWithShape="1">
          <a:blip r:embed="rId3">
            <a:alphaModFix/>
          </a:blip>
          <a:srcRect/>
          <a:stretch/>
        </p:blipFill>
        <p:spPr>
          <a:xfrm>
            <a:off x="490654" y="284714"/>
            <a:ext cx="1326995" cy="13269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46696099c2_0_6"/>
          <p:cNvSpPr txBox="1">
            <a:spLocks noGrp="1"/>
          </p:cNvSpPr>
          <p:nvPr>
            <p:ph type="body" idx="1"/>
          </p:nvPr>
        </p:nvSpPr>
        <p:spPr>
          <a:xfrm>
            <a:off x="609600" y="1800226"/>
            <a:ext cx="10972800" cy="45261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0"/>
              </a:spcBef>
              <a:spcAft>
                <a:spcPts val="0"/>
              </a:spcAft>
              <a:buSzPts val="2800"/>
              <a:buChar char="●"/>
            </a:pPr>
            <a:r>
              <a:rPr lang="en-US" sz="2800"/>
              <a:t>Country/regional programmes and projects:</a:t>
            </a:r>
            <a:endParaRPr/>
          </a:p>
          <a:p>
            <a:pPr marL="914400" lvl="1" indent="-406400" algn="l" rtl="0">
              <a:lnSpc>
                <a:spcPct val="100000"/>
              </a:lnSpc>
              <a:spcBef>
                <a:spcPts val="0"/>
              </a:spcBef>
              <a:spcAft>
                <a:spcPts val="0"/>
              </a:spcAft>
              <a:buSzPts val="2800"/>
              <a:buFont typeface="Courier New"/>
              <a:buChar char="o"/>
            </a:pPr>
            <a:r>
              <a:rPr lang="en-US" sz="2400"/>
              <a:t>GCF Build Project</a:t>
            </a:r>
            <a:endParaRPr/>
          </a:p>
          <a:p>
            <a:pPr marL="914400" lvl="1" indent="-406400" algn="l" rtl="0">
              <a:lnSpc>
                <a:spcPct val="100000"/>
              </a:lnSpc>
              <a:spcBef>
                <a:spcPts val="0"/>
              </a:spcBef>
              <a:spcAft>
                <a:spcPts val="0"/>
              </a:spcAft>
              <a:buSzPts val="2800"/>
              <a:buFont typeface="Courier New"/>
              <a:buChar char="o"/>
            </a:pPr>
            <a:r>
              <a:rPr lang="en-US" sz="2400"/>
              <a:t>Air Safety Support International (ASSI) Initiative/UK FCDO Project</a:t>
            </a:r>
            <a:endParaRPr/>
          </a:p>
          <a:p>
            <a:pPr marL="914400" lvl="1" indent="-406400" algn="l" rtl="0">
              <a:lnSpc>
                <a:spcPct val="100000"/>
              </a:lnSpc>
              <a:spcBef>
                <a:spcPts val="0"/>
              </a:spcBef>
              <a:spcAft>
                <a:spcPts val="0"/>
              </a:spcAft>
              <a:buSzPts val="2800"/>
              <a:buFont typeface="Courier New"/>
              <a:buChar char="o"/>
            </a:pPr>
            <a:r>
              <a:rPr lang="en-US" sz="2400" b="1"/>
              <a:t>EW4ALL Project </a:t>
            </a:r>
            <a:endParaRPr/>
          </a:p>
          <a:p>
            <a:pPr marL="914400" lvl="1" indent="-406400" algn="l" rtl="0">
              <a:lnSpc>
                <a:spcPct val="100000"/>
              </a:lnSpc>
              <a:spcBef>
                <a:spcPts val="0"/>
              </a:spcBef>
              <a:spcAft>
                <a:spcPts val="0"/>
              </a:spcAft>
              <a:buSzPts val="2800"/>
              <a:buFont typeface="Courier New"/>
              <a:buChar char="o"/>
            </a:pPr>
            <a:r>
              <a:rPr lang="en-US" sz="2400"/>
              <a:t>CREWS 2.0</a:t>
            </a:r>
            <a:endParaRPr/>
          </a:p>
          <a:p>
            <a:pPr marL="914400" lvl="1" indent="-406400" algn="l" rtl="0">
              <a:lnSpc>
                <a:spcPct val="100000"/>
              </a:lnSpc>
              <a:spcBef>
                <a:spcPts val="0"/>
              </a:spcBef>
              <a:spcAft>
                <a:spcPts val="0"/>
              </a:spcAft>
              <a:buSzPts val="2800"/>
              <a:buFont typeface="Courier New"/>
              <a:buChar char="o"/>
            </a:pPr>
            <a:r>
              <a:rPr lang="en-US" sz="2400"/>
              <a:t>RCCAME Project</a:t>
            </a:r>
            <a:endParaRPr/>
          </a:p>
          <a:p>
            <a:pPr marL="914400" lvl="1" indent="-406400" algn="l" rtl="0">
              <a:lnSpc>
                <a:spcPct val="100000"/>
              </a:lnSpc>
              <a:spcBef>
                <a:spcPts val="0"/>
              </a:spcBef>
              <a:spcAft>
                <a:spcPts val="0"/>
              </a:spcAft>
              <a:buSzPts val="2800"/>
              <a:buFont typeface="Courier New"/>
              <a:buChar char="o"/>
            </a:pPr>
            <a:r>
              <a:rPr lang="en-US" sz="2400"/>
              <a:t>SWFP</a:t>
            </a:r>
            <a:endParaRPr sz="2400"/>
          </a:p>
          <a:p>
            <a:pPr marL="914400" lvl="1" indent="-406400" algn="l" rtl="0">
              <a:lnSpc>
                <a:spcPct val="100000"/>
              </a:lnSpc>
              <a:spcBef>
                <a:spcPts val="0"/>
              </a:spcBef>
              <a:spcAft>
                <a:spcPts val="0"/>
              </a:spcAft>
              <a:buSzPts val="2800"/>
              <a:buFont typeface="Courier New"/>
              <a:buChar char="o"/>
            </a:pPr>
            <a:r>
              <a:rPr lang="en-US" sz="2400"/>
              <a:t>Flash Flood EWS</a:t>
            </a:r>
            <a:endParaRPr/>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sz="2800">
              <a:highlight>
                <a:schemeClr val="accent4"/>
              </a:highlight>
            </a:endParaRPr>
          </a:p>
          <a:p>
            <a:pPr marL="457200" lvl="0" indent="0" algn="l" rtl="0">
              <a:lnSpc>
                <a:spcPct val="100000"/>
              </a:lnSpc>
              <a:spcBef>
                <a:spcPts val="0"/>
              </a:spcBef>
              <a:spcAft>
                <a:spcPts val="0"/>
              </a:spcAft>
              <a:buSzPts val="1800"/>
              <a:buNone/>
            </a:pPr>
            <a:endParaRPr sz="2800"/>
          </a:p>
        </p:txBody>
      </p:sp>
      <p:sp>
        <p:nvSpPr>
          <p:cNvPr id="100" name="Google Shape;100;g346696099c2_0_6"/>
          <p:cNvSpPr txBox="1">
            <a:spLocks noGrp="1"/>
          </p:cNvSpPr>
          <p:nvPr>
            <p:ph type="title"/>
          </p:nvPr>
        </p:nvSpPr>
        <p:spPr>
          <a:xfrm>
            <a:off x="377725" y="185462"/>
            <a:ext cx="10972800" cy="1525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85980"/>
              </a:buClr>
              <a:buSzPts val="4400"/>
              <a:buFont typeface="Open Sans"/>
              <a:buNone/>
            </a:pPr>
            <a:r>
              <a:rPr lang="en-US"/>
              <a:t>           Programmes &amp; Projects That 		            </a:t>
            </a:r>
            <a:endParaRPr/>
          </a:p>
          <a:p>
            <a:pPr marL="0" lvl="0" indent="0" algn="l" rtl="0">
              <a:lnSpc>
                <a:spcPct val="100000"/>
              </a:lnSpc>
              <a:spcBef>
                <a:spcPts val="0"/>
              </a:spcBef>
              <a:spcAft>
                <a:spcPts val="0"/>
              </a:spcAft>
              <a:buClr>
                <a:srgbClr val="185980"/>
              </a:buClr>
              <a:buSzPts val="4400"/>
              <a:buFont typeface="Open Sans"/>
              <a:buNone/>
            </a:pPr>
            <a:r>
              <a:rPr lang="en-US"/>
              <a:t>           Align with SOFF Investments</a:t>
            </a:r>
            <a:endParaRPr/>
          </a:p>
        </p:txBody>
      </p:sp>
      <p:pic>
        <p:nvPicPr>
          <p:cNvPr id="101" name="Google Shape;101;g346696099c2_0_6" descr="A logo with a sun and clouds&#10;&#10;AI-generated content may be incorrect."/>
          <p:cNvPicPr preferRelativeResize="0"/>
          <p:nvPr/>
        </p:nvPicPr>
        <p:blipFill rotWithShape="1">
          <a:blip r:embed="rId3">
            <a:alphaModFix/>
          </a:blip>
          <a:srcRect/>
          <a:stretch/>
        </p:blipFill>
        <p:spPr>
          <a:xfrm>
            <a:off x="490654" y="284714"/>
            <a:ext cx="1326995" cy="1326995"/>
          </a:xfrm>
          <a:prstGeom prst="rect">
            <a:avLst/>
          </a:prstGeom>
          <a:noFill/>
          <a:ln>
            <a:noFill/>
          </a:ln>
        </p:spPr>
      </p:pic>
    </p:spTree>
  </p:cSld>
  <p:clrMapOvr>
    <a:masterClrMapping/>
  </p:clrMapOvr>
</p:sld>
</file>

<file path=ppt/theme/theme1.xml><?xml version="1.0" encoding="utf-8"?>
<a:theme xmlns:a="http://schemas.openxmlformats.org/drawingml/2006/main" name="SOFF Theme">
  <a:themeElements>
    <a:clrScheme name="SOFF">
      <a:dk1>
        <a:srgbClr val="000000"/>
      </a:dk1>
      <a:lt1>
        <a:srgbClr val="FFFFFF"/>
      </a:lt1>
      <a:dk2>
        <a:srgbClr val="1C3353"/>
      </a:dk2>
      <a:lt2>
        <a:srgbClr val="D9D9D9"/>
      </a:lt2>
      <a:accent1>
        <a:srgbClr val="1C3353"/>
      </a:accent1>
      <a:accent2>
        <a:srgbClr val="185980"/>
      </a:accent2>
      <a:accent3>
        <a:srgbClr val="008B85"/>
      </a:accent3>
      <a:accent4>
        <a:srgbClr val="FFCC4F"/>
      </a:accent4>
      <a:accent5>
        <a:srgbClr val="FF593A"/>
      </a:accent5>
      <a:accent6>
        <a:srgbClr val="8C0108"/>
      </a:accent6>
      <a:hlink>
        <a:srgbClr val="18587F"/>
      </a:hlink>
      <a:folHlink>
        <a:srgbClr val="3332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5324</Words>
  <Application>Microsoft Office PowerPoint</Application>
  <PresentationFormat>Widescreen</PresentationFormat>
  <Paragraphs>732</Paragraphs>
  <Slides>73</Slides>
  <Notes>59</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73</vt:i4>
      </vt:variant>
    </vt:vector>
  </HeadingPairs>
  <TitlesOfParts>
    <vt:vector size="95" baseType="lpstr">
      <vt:lpstr>Arial Black</vt:lpstr>
      <vt:lpstr>Lucida Handwriting</vt:lpstr>
      <vt:lpstr>Calibri</vt:lpstr>
      <vt:lpstr>Arial</vt:lpstr>
      <vt:lpstr>Cambria</vt:lpstr>
      <vt:lpstr>Segoe UI</vt:lpstr>
      <vt:lpstr>Lucida Calligraphy</vt:lpstr>
      <vt:lpstr>Courier New</vt:lpstr>
      <vt:lpstr>Lilita One</vt:lpstr>
      <vt:lpstr>Montserrat</vt:lpstr>
      <vt:lpstr>Helvetica Neue</vt:lpstr>
      <vt:lpstr>Open Sans</vt:lpstr>
      <vt:lpstr>Wingdings</vt:lpstr>
      <vt:lpstr>Rockwell</vt:lpstr>
      <vt:lpstr>Roboto</vt:lpstr>
      <vt:lpstr>Times New Roman</vt:lpstr>
      <vt:lpstr>Impact</vt:lpstr>
      <vt:lpstr>Quattrocento Sans</vt:lpstr>
      <vt:lpstr>Yu Gothic UI Semibold</vt:lpstr>
      <vt:lpstr>Noto Sans Symbols</vt:lpstr>
      <vt:lpstr>Arial </vt:lpstr>
      <vt:lpstr>SOFF Theme</vt:lpstr>
      <vt:lpstr>Closing the Basic Weather and Climate  Data Gaps in the Caribbean: SOFF regional implementation and creating synergies  Antigua and Barbuda Update</vt:lpstr>
      <vt:lpstr>PowerPoint Presentation</vt:lpstr>
      <vt:lpstr>PowerPoint Presentation</vt:lpstr>
      <vt:lpstr>          Brief Introduction to the ABMS</vt:lpstr>
      <vt:lpstr>PowerPoint Presentation</vt:lpstr>
      <vt:lpstr>PowerPoint Presentation</vt:lpstr>
      <vt:lpstr>           Status of A&amp;B Meeting GBON         Requirements</vt:lpstr>
      <vt:lpstr>           SOFF Implementation Update &amp;      Lessons Learnt</vt:lpstr>
      <vt:lpstr>           Programmes &amp; Projects That                           Align with SOFF Investments</vt:lpstr>
      <vt:lpstr>PowerPoint Presentation</vt:lpstr>
      <vt:lpstr>Closing the Basic Weather and Climate  Data Gaps in the Caribbean: SOFF Regional Implementation and Creating Synergies  Country Update: The Bahamas by Mary Butler Chief Meteorological Officer/QMS Manager Email: marybutler@bahamas.gov.bs</vt:lpstr>
      <vt:lpstr>               The Bahamas Department of           Meteorology</vt:lpstr>
      <vt:lpstr> The Bahamas Department of    Meteorology</vt:lpstr>
      <vt:lpstr>        The Bahamas Department of            Meteorology</vt:lpstr>
      <vt:lpstr>Closing the Basic Weather and Climate  Data Gaps in the Caribbean: SOFF regional implementation and creating synergies  Belize</vt:lpstr>
      <vt:lpstr>NATIONAL METEOROLOGICAL SERVICE OF BELIZE Brief Overview of the NMSB and the Current GBON Status</vt:lpstr>
      <vt:lpstr>NATIONAL METEOROLOGICAL SERVICE OF BELIZE Challenges and Opportunities</vt:lpstr>
      <vt:lpstr>NATIONAL METEOROLOGICAL SERVICE OF BELIZE National &amp; Regional Projects aligned with SOFF Investment</vt:lpstr>
      <vt:lpstr>PowerPoint Presentation</vt:lpstr>
      <vt:lpstr>Closing the Basic Weather and Climate  Data Gaps in the Caribbean: SOFF regional implementation and creating synergies  Barbados Update</vt:lpstr>
      <vt:lpstr>Barbados Meteorological Services Observing Capacity</vt:lpstr>
      <vt:lpstr>Barbados GBON Status</vt:lpstr>
      <vt:lpstr>Projects that Align with SOFF Investments </vt:lpstr>
      <vt:lpstr>Questions?</vt:lpstr>
      <vt:lpstr>Closing the Basic Weather and Climate  Data Gaps in the Caribbean: SOFF regional implementation and creating synergies  Update from Cuba</vt:lpstr>
      <vt:lpstr>PowerPoint Presentation</vt:lpstr>
      <vt:lpstr>PowerPoint Presentation</vt:lpstr>
      <vt:lpstr>Closing the Basic Weather and Climate  Data Gaps in the Caribbean: SOFF regional implementation and creating synergies  Dominica</vt:lpstr>
      <vt:lpstr>Dominica Meteorological Service</vt:lpstr>
      <vt:lpstr>PowerPoint Presentation</vt:lpstr>
      <vt:lpstr>Closing the Basic Weather and Climate  Data Gaps in the Caribbean: SOFF regional implementation and creating synergies  Dominican Republic</vt:lpstr>
      <vt:lpstr>Dominican Institute of Meteorology INDOMET</vt:lpstr>
      <vt:lpstr>Instituto Dominicano de Meteorologia INDOMET</vt:lpstr>
      <vt:lpstr>PowerPoint Presentation</vt:lpstr>
      <vt:lpstr>PowerPoint Presentation</vt:lpstr>
      <vt:lpstr>Closing the Basic Weather and Climate  Data Gaps in the Caribbean: SOFF regional implementation and creating synergies  Grenada update.</vt:lpstr>
      <vt:lpstr>Grenada Meteorological Service</vt:lpstr>
      <vt:lpstr>Grenada</vt:lpstr>
      <vt:lpstr>PowerPoint Presentation</vt:lpstr>
      <vt:lpstr>Closing the Basic Weather and Climate  Data Gaps in the Caribbean: SOFF regional implementation and creating synergies  Country updates - GUYANA</vt:lpstr>
      <vt:lpstr>Hydrometeorological Service </vt:lpstr>
      <vt:lpstr>Hydrometeorological Service </vt:lpstr>
      <vt:lpstr>Hydrometeorological Service </vt:lpstr>
      <vt:lpstr>Closing the Basic Weather and Climate  Data Gaps in the Caribbean:SOFF regional implementation and creating synergies  HAITI </vt:lpstr>
      <vt:lpstr>UNITE HYDROMETEOROLOGIE (UHM)</vt:lpstr>
      <vt:lpstr>PowerPoint Presentation</vt:lpstr>
      <vt:lpstr>Closing the Basic Weather and Climate  Data Gaps in the Caribbean: SOFF regional implementation and creating synergies         Jamaica Country update           </vt:lpstr>
      <vt:lpstr>PowerPoint Presentation</vt:lpstr>
      <vt:lpstr>PowerPoint Presentation</vt:lpstr>
      <vt:lpstr>PowerPoint Presentation</vt:lpstr>
      <vt:lpstr>GBON requirement </vt:lpstr>
      <vt:lpstr>SOFF Implementation (Readiness Phase)</vt:lpstr>
      <vt:lpstr>Lessons learnt   </vt:lpstr>
      <vt:lpstr>Next steps! </vt:lpstr>
      <vt:lpstr>PowerPoint Presentation</vt:lpstr>
      <vt:lpstr>PowerPoint Presentation</vt:lpstr>
      <vt:lpstr>Closing the Basic Weather and Climate  Data Gaps in the Caribbean:SOFF regional implementation and creating synergies  St. Kitts &amp; Nevis</vt:lpstr>
      <vt:lpstr>  St. Kitts Meteorological Services </vt:lpstr>
      <vt:lpstr>PowerPoint Presentation</vt:lpstr>
      <vt:lpstr>PowerPoint Presentation</vt:lpstr>
      <vt:lpstr>Closing the Basic Weather and Climate  Data Gaps in the Caribbean:SOFF regional implementation and creating synergies  Country updates:  SAINT LUCIA</vt:lpstr>
      <vt:lpstr>SAINT LUCIA</vt:lpstr>
      <vt:lpstr>PowerPoint Presentation</vt:lpstr>
      <vt:lpstr>Closing the Basic Weather and Climate  Data Gaps in the Caribbean:SOFF regional implementation and creating synergies  Suriname</vt:lpstr>
      <vt:lpstr>Suriname: Climate Risk &amp; Early Warning Systems Updates</vt:lpstr>
      <vt:lpstr>Meteorological Department Suriname (MDS)</vt:lpstr>
      <vt:lpstr>PowerPoint Presentation</vt:lpstr>
      <vt:lpstr>Closing the Basic Weather and Climate  Data Gaps in the Caribbean:SOFF regional implementation and creating synergies  St Vincent &amp; Grenadines</vt:lpstr>
      <vt:lpstr>SVG METEOROLOGICAL SERVICES</vt:lpstr>
      <vt:lpstr>PowerPoint Presentation</vt:lpstr>
      <vt:lpstr>Closing the Basic Weather and Climate  Data Gaps in the Caribbean: SOFF regional implementation and creating synergies  Country updates</vt:lpstr>
      <vt:lpstr>Trinidad and Tobago Meteorological Service (TTMS) SOFF Implementation</vt:lpstr>
      <vt:lpstr>Trinidad and Tobago Meteorological Service (TTMS) SOFF Implementation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Tshering Lhamo</dc:creator>
  <cp:lastModifiedBy>Tshering Lhamo</cp:lastModifiedBy>
  <cp:revision>1</cp:revision>
  <dcterms:created xsi:type="dcterms:W3CDTF">2024-08-16T08:48:23Z</dcterms:created>
  <dcterms:modified xsi:type="dcterms:W3CDTF">2025-05-07T11:14:02Z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0x010100752F777A3B37C245853E6762AE9D7153</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SharedWithUsers">
    <vt:lpwstr>10;#Markus Repnik</vt:lpwstr>
  </property>
</Properties>
</file>