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58" r:id="rId4"/>
    <p:sldId id="267" r:id="rId5"/>
    <p:sldId id="1490" r:id="rId6"/>
    <p:sldId id="288" r:id="rId7"/>
    <p:sldId id="262" r:id="rId8"/>
    <p:sldId id="274" r:id="rId9"/>
    <p:sldId id="275" r:id="rId10"/>
    <p:sldId id="276" r:id="rId11"/>
    <p:sldId id="284" r:id="rId12"/>
    <p:sldId id="1488" r:id="rId13"/>
    <p:sldId id="263" r:id="rId14"/>
    <p:sldId id="264" r:id="rId15"/>
    <p:sldId id="265" r:id="rId16"/>
    <p:sldId id="266" r:id="rId17"/>
    <p:sldId id="278" r:id="rId18"/>
    <p:sldId id="270" r:id="rId19"/>
    <p:sldId id="1489" r:id="rId20"/>
    <p:sldId id="537" r:id="rId21"/>
    <p:sldId id="28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QROhYL3UbofflWGV+X57q1jJRe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MO PDO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FF40FF"/>
    <a:srgbClr val="0432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/>
    <p:restoredTop sz="94674"/>
  </p:normalViewPr>
  <p:slideViewPr>
    <p:cSldViewPr snapToGrid="0">
      <p:cViewPr varScale="1">
        <p:scale>
          <a:sx n="159" d="100"/>
          <a:sy n="159" d="100"/>
        </p:scale>
        <p:origin x="9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9C72B-E6DB-43B6-AE5A-E82DF21F336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C16D9C-9E32-4647-A153-D4F35920518A}">
      <dgm:prSet phldrT="[Text]"/>
      <dgm:spPr>
        <a:solidFill>
          <a:srgbClr val="3366CC"/>
        </a:solidFill>
      </dgm:spPr>
      <dgm:t>
        <a:bodyPr/>
        <a:lstStyle/>
        <a:p>
          <a:r>
            <a:rPr lang="en-US" b="1" dirty="0"/>
            <a:t>CORG FEEDBACK LOOP</a:t>
          </a:r>
        </a:p>
      </dgm:t>
    </dgm:pt>
    <dgm:pt modelId="{5CCF2C39-2336-4014-BD96-7F1669ADC5E0}" type="parTrans" cxnId="{FE29285E-4288-4E8F-A4B0-E6D33F548ED4}">
      <dgm:prSet/>
      <dgm:spPr/>
      <dgm:t>
        <a:bodyPr/>
        <a:lstStyle/>
        <a:p>
          <a:endParaRPr lang="en-US"/>
        </a:p>
      </dgm:t>
    </dgm:pt>
    <dgm:pt modelId="{F18A3579-E5AC-426B-B2F9-3E2C4A68FA35}" type="sibTrans" cxnId="{FE29285E-4288-4E8F-A4B0-E6D33F548ED4}">
      <dgm:prSet/>
      <dgm:spPr/>
      <dgm:t>
        <a:bodyPr/>
        <a:lstStyle/>
        <a:p>
          <a:endParaRPr lang="en-US"/>
        </a:p>
      </dgm:t>
    </dgm:pt>
    <dgm:pt modelId="{76B2B35A-1CB9-47D4-A8AA-C2C7547534CD}">
      <dgm:prSet phldrT="[Text]" custT="1"/>
      <dgm:spPr>
        <a:solidFill>
          <a:srgbClr val="7EBA56"/>
        </a:solidFill>
      </dgm:spPr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Cultivate Strong Relationships</a:t>
          </a:r>
        </a:p>
      </dgm:t>
    </dgm:pt>
    <dgm:pt modelId="{DADD596D-8397-442D-9ED1-011500C6068D}" type="parTrans" cxnId="{2A75770E-F02E-4327-B98D-49935968D626}">
      <dgm:prSet/>
      <dgm:spPr/>
      <dgm:t>
        <a:bodyPr/>
        <a:lstStyle/>
        <a:p>
          <a:endParaRPr lang="en-US"/>
        </a:p>
      </dgm:t>
    </dgm:pt>
    <dgm:pt modelId="{6B7F7E6D-F99F-47E3-B7BC-83CA4F87DEEA}" type="sibTrans" cxnId="{2A75770E-F02E-4327-B98D-49935968D626}">
      <dgm:prSet/>
      <dgm:spPr/>
      <dgm:t>
        <a:bodyPr/>
        <a:lstStyle/>
        <a:p>
          <a:endParaRPr lang="en-US"/>
        </a:p>
      </dgm:t>
    </dgm:pt>
    <dgm:pt modelId="{4D5EFFAB-B26C-4790-A004-ABD02F9947F0}">
      <dgm:prSet phldrT="[Text]" custT="1"/>
      <dgm:spPr>
        <a:solidFill>
          <a:srgbClr val="EBB031"/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Seek  Feedback</a:t>
          </a:r>
        </a:p>
      </dgm:t>
    </dgm:pt>
    <dgm:pt modelId="{BCB73821-BEBA-4BE9-9EF5-8032DE9D9402}" type="parTrans" cxnId="{3850B792-4526-4FCA-94EE-B95195B77392}">
      <dgm:prSet/>
      <dgm:spPr/>
      <dgm:t>
        <a:bodyPr/>
        <a:lstStyle/>
        <a:p>
          <a:endParaRPr lang="en-US"/>
        </a:p>
      </dgm:t>
    </dgm:pt>
    <dgm:pt modelId="{DDD68647-008C-483A-B281-B23485647292}" type="sibTrans" cxnId="{3850B792-4526-4FCA-94EE-B95195B77392}">
      <dgm:prSet/>
      <dgm:spPr/>
      <dgm:t>
        <a:bodyPr/>
        <a:lstStyle/>
        <a:p>
          <a:endParaRPr lang="en-US"/>
        </a:p>
      </dgm:t>
    </dgm:pt>
    <dgm:pt modelId="{AF7FEBE4-B6A4-4880-AE91-83E19A2BCD1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Listen and Learn</a:t>
          </a:r>
        </a:p>
      </dgm:t>
    </dgm:pt>
    <dgm:pt modelId="{A4B229AB-31CA-4A58-9238-1939460BB651}" type="parTrans" cxnId="{59FE46A7-B9DF-425E-A130-8CDB98E7398F}">
      <dgm:prSet/>
      <dgm:spPr/>
      <dgm:t>
        <a:bodyPr/>
        <a:lstStyle/>
        <a:p>
          <a:endParaRPr lang="en-US"/>
        </a:p>
      </dgm:t>
    </dgm:pt>
    <dgm:pt modelId="{095AE65E-B5C1-464B-956E-0E8247D06737}" type="sibTrans" cxnId="{59FE46A7-B9DF-425E-A130-8CDB98E7398F}">
      <dgm:prSet/>
      <dgm:spPr/>
      <dgm:t>
        <a:bodyPr/>
        <a:lstStyle/>
        <a:p>
          <a:endParaRPr lang="en-US"/>
        </a:p>
      </dgm:t>
    </dgm:pt>
    <dgm:pt modelId="{71356C25-1CC8-4C03-B235-161E7B4A9A8E}">
      <dgm:prSet phldrT="[Text]" custT="1"/>
      <dgm:spPr>
        <a:solidFill>
          <a:srgbClr val="009AD0"/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Take Action</a:t>
          </a:r>
        </a:p>
      </dgm:t>
    </dgm:pt>
    <dgm:pt modelId="{B495277A-B855-40B5-BB7B-8464FB4B2734}" type="parTrans" cxnId="{9CFD6F1D-56A4-436F-B1EB-B39B36182DC8}">
      <dgm:prSet/>
      <dgm:spPr/>
      <dgm:t>
        <a:bodyPr/>
        <a:lstStyle/>
        <a:p>
          <a:endParaRPr lang="en-US"/>
        </a:p>
      </dgm:t>
    </dgm:pt>
    <dgm:pt modelId="{39C4FB5E-6053-4360-B666-DE9D3A56DCB5}" type="sibTrans" cxnId="{9CFD6F1D-56A4-436F-B1EB-B39B36182DC8}">
      <dgm:prSet/>
      <dgm:spPr/>
      <dgm:t>
        <a:bodyPr/>
        <a:lstStyle/>
        <a:p>
          <a:endParaRPr lang="en-US"/>
        </a:p>
      </dgm:t>
    </dgm:pt>
    <dgm:pt modelId="{6D0F8DFA-B094-49E4-8569-BBD6BA848A12}">
      <dgm:prSet custT="1"/>
      <dgm:spPr>
        <a:solidFill>
          <a:srgbClr val="89C4FF"/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Share Back</a:t>
          </a:r>
        </a:p>
      </dgm:t>
    </dgm:pt>
    <dgm:pt modelId="{C9B158ED-BE6C-4DB3-8C5A-7B19C7C2813C}" type="parTrans" cxnId="{14F6BE0A-9CB5-46AC-A13C-E606AB309A42}">
      <dgm:prSet/>
      <dgm:spPr/>
      <dgm:t>
        <a:bodyPr/>
        <a:lstStyle/>
        <a:p>
          <a:endParaRPr lang="en-US"/>
        </a:p>
      </dgm:t>
    </dgm:pt>
    <dgm:pt modelId="{89C2930B-0A4E-4C26-84D5-3D0F75FDEC0C}" type="sibTrans" cxnId="{14F6BE0A-9CB5-46AC-A13C-E606AB309A42}">
      <dgm:prSet/>
      <dgm:spPr/>
      <dgm:t>
        <a:bodyPr/>
        <a:lstStyle/>
        <a:p>
          <a:endParaRPr lang="en-US"/>
        </a:p>
      </dgm:t>
    </dgm:pt>
    <dgm:pt modelId="{521940D5-D787-41D6-AB60-92E57E6161CE}">
      <dgm:prSet/>
      <dgm:spPr/>
      <dgm:t>
        <a:bodyPr/>
        <a:lstStyle/>
        <a:p>
          <a:endParaRPr lang="en-US"/>
        </a:p>
      </dgm:t>
    </dgm:pt>
    <dgm:pt modelId="{6B4C3892-A029-41F3-8D00-FB05AC1CD802}" type="parTrans" cxnId="{C9C0620F-BE7E-4B0E-BA91-43413F894061}">
      <dgm:prSet/>
      <dgm:spPr/>
      <dgm:t>
        <a:bodyPr/>
        <a:lstStyle/>
        <a:p>
          <a:endParaRPr lang="en-US"/>
        </a:p>
      </dgm:t>
    </dgm:pt>
    <dgm:pt modelId="{5FDDB0A2-FF53-4BF4-A1EC-029A3AD342CE}" type="sibTrans" cxnId="{C9C0620F-BE7E-4B0E-BA91-43413F894061}">
      <dgm:prSet/>
      <dgm:spPr/>
      <dgm:t>
        <a:bodyPr/>
        <a:lstStyle/>
        <a:p>
          <a:endParaRPr lang="en-US"/>
        </a:p>
      </dgm:t>
    </dgm:pt>
    <dgm:pt modelId="{DB568DA6-3BCE-4BB4-9524-9E1E34259042}" type="pres">
      <dgm:prSet presAssocID="{4629C72B-E6DB-43B6-AE5A-E82DF21F336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EC13450-BFDC-41D1-8AC0-A0A79F2D0419}" type="pres">
      <dgm:prSet presAssocID="{F4C16D9C-9E32-4647-A153-D4F35920518A}" presName="centerShape" presStyleLbl="node0" presStyleIdx="0" presStyleCnt="1"/>
      <dgm:spPr/>
    </dgm:pt>
    <dgm:pt modelId="{D02895D2-7CD2-4E3D-BC26-F31CF726442E}" type="pres">
      <dgm:prSet presAssocID="{76B2B35A-1CB9-47D4-A8AA-C2C7547534CD}" presName="node" presStyleLbl="node1" presStyleIdx="0" presStyleCnt="5" custScaleX="180127" custScaleY="91368" custRadScaleRad="95291" custRadScaleInc="-23469">
        <dgm:presLayoutVars>
          <dgm:bulletEnabled val="1"/>
        </dgm:presLayoutVars>
      </dgm:prSet>
      <dgm:spPr/>
    </dgm:pt>
    <dgm:pt modelId="{A831C980-6C84-4D36-B2B0-0C8ACF5B7FD2}" type="pres">
      <dgm:prSet presAssocID="{76B2B35A-1CB9-47D4-A8AA-C2C7547534CD}" presName="dummy" presStyleCnt="0"/>
      <dgm:spPr/>
    </dgm:pt>
    <dgm:pt modelId="{A128B15B-4A24-4691-9B78-16641AAB7D07}" type="pres">
      <dgm:prSet presAssocID="{6B7F7E6D-F99F-47E3-B7BC-83CA4F87DEEA}" presName="sibTrans" presStyleLbl="sibTrans2D1" presStyleIdx="0" presStyleCnt="5"/>
      <dgm:spPr/>
    </dgm:pt>
    <dgm:pt modelId="{713FA32D-17AA-4651-9C92-40BE739F9F87}" type="pres">
      <dgm:prSet presAssocID="{4D5EFFAB-B26C-4790-A004-ABD02F9947F0}" presName="node" presStyleLbl="node1" presStyleIdx="1" presStyleCnt="5" custScaleX="129271" custScaleY="109908" custRadScaleRad="94145" custRadScaleInc="-29901">
        <dgm:presLayoutVars>
          <dgm:bulletEnabled val="1"/>
        </dgm:presLayoutVars>
      </dgm:prSet>
      <dgm:spPr/>
    </dgm:pt>
    <dgm:pt modelId="{D651AF85-3EF0-4902-9BED-4E4384647317}" type="pres">
      <dgm:prSet presAssocID="{4D5EFFAB-B26C-4790-A004-ABD02F9947F0}" presName="dummy" presStyleCnt="0"/>
      <dgm:spPr/>
    </dgm:pt>
    <dgm:pt modelId="{39647E66-84DF-4D44-B321-4F936840D81E}" type="pres">
      <dgm:prSet presAssocID="{DDD68647-008C-483A-B281-B23485647292}" presName="sibTrans" presStyleLbl="sibTrans2D1" presStyleIdx="1" presStyleCnt="5"/>
      <dgm:spPr/>
    </dgm:pt>
    <dgm:pt modelId="{13BA286B-868B-4B06-8B9A-A5ADB205DDE3}" type="pres">
      <dgm:prSet presAssocID="{AF7FEBE4-B6A4-4880-AE91-83E19A2BCD14}" presName="node" presStyleLbl="node1" presStyleIdx="2" presStyleCnt="5" custScaleX="127801" custScaleY="108128" custRadScaleRad="98958" custRadScaleInc="-29122">
        <dgm:presLayoutVars>
          <dgm:bulletEnabled val="1"/>
        </dgm:presLayoutVars>
      </dgm:prSet>
      <dgm:spPr/>
    </dgm:pt>
    <dgm:pt modelId="{917809E9-05B0-489A-9BA6-2E7713C5118D}" type="pres">
      <dgm:prSet presAssocID="{AF7FEBE4-B6A4-4880-AE91-83E19A2BCD14}" presName="dummy" presStyleCnt="0"/>
      <dgm:spPr/>
    </dgm:pt>
    <dgm:pt modelId="{E0E92834-0016-4B11-9D2D-2425DE72EC7D}" type="pres">
      <dgm:prSet presAssocID="{095AE65E-B5C1-464B-956E-0E8247D06737}" presName="sibTrans" presStyleLbl="sibTrans2D1" presStyleIdx="2" presStyleCnt="5"/>
      <dgm:spPr/>
    </dgm:pt>
    <dgm:pt modelId="{EED1B51D-337C-408C-9247-48DB453FCCB0}" type="pres">
      <dgm:prSet presAssocID="{71356C25-1CC8-4C03-B235-161E7B4A9A8E}" presName="node" presStyleLbl="node1" presStyleIdx="3" presStyleCnt="5" custScaleX="125006" custScaleY="104612" custRadScaleRad="97175" custRadScaleInc="-542">
        <dgm:presLayoutVars>
          <dgm:bulletEnabled val="1"/>
        </dgm:presLayoutVars>
      </dgm:prSet>
      <dgm:spPr/>
    </dgm:pt>
    <dgm:pt modelId="{F36EF9A0-46EB-49A3-ABD2-CEB2D1868572}" type="pres">
      <dgm:prSet presAssocID="{71356C25-1CC8-4C03-B235-161E7B4A9A8E}" presName="dummy" presStyleCnt="0"/>
      <dgm:spPr/>
    </dgm:pt>
    <dgm:pt modelId="{3BFE7074-3D21-4F91-BBE1-250FAF94D9F4}" type="pres">
      <dgm:prSet presAssocID="{39C4FB5E-6053-4360-B666-DE9D3A56DCB5}" presName="sibTrans" presStyleLbl="sibTrans2D1" presStyleIdx="3" presStyleCnt="5"/>
      <dgm:spPr/>
    </dgm:pt>
    <dgm:pt modelId="{9D5A4ED5-A68E-490F-B6BA-2097268D8E57}" type="pres">
      <dgm:prSet presAssocID="{6D0F8DFA-B094-49E4-8569-BBD6BA848A12}" presName="node" presStyleLbl="node1" presStyleIdx="4" presStyleCnt="5" custScaleX="122764" custScaleY="112551" custRadScaleRad="96599" custRadScaleInc="-16738">
        <dgm:presLayoutVars>
          <dgm:bulletEnabled val="1"/>
        </dgm:presLayoutVars>
      </dgm:prSet>
      <dgm:spPr/>
    </dgm:pt>
    <dgm:pt modelId="{F0DF7B17-663F-4F98-A3AE-5A1FB4E428E9}" type="pres">
      <dgm:prSet presAssocID="{6D0F8DFA-B094-49E4-8569-BBD6BA848A12}" presName="dummy" presStyleCnt="0"/>
      <dgm:spPr/>
    </dgm:pt>
    <dgm:pt modelId="{071A7BD4-074C-4579-8DDB-ECB6CE890481}" type="pres">
      <dgm:prSet presAssocID="{89C2930B-0A4E-4C26-84D5-3D0F75FDEC0C}" presName="sibTrans" presStyleLbl="sibTrans2D1" presStyleIdx="4" presStyleCnt="5"/>
      <dgm:spPr/>
    </dgm:pt>
  </dgm:ptLst>
  <dgm:cxnLst>
    <dgm:cxn modelId="{14F6BE0A-9CB5-46AC-A13C-E606AB309A42}" srcId="{F4C16D9C-9E32-4647-A153-D4F35920518A}" destId="{6D0F8DFA-B094-49E4-8569-BBD6BA848A12}" srcOrd="4" destOrd="0" parTransId="{C9B158ED-BE6C-4DB3-8C5A-7B19C7C2813C}" sibTransId="{89C2930B-0A4E-4C26-84D5-3D0F75FDEC0C}"/>
    <dgm:cxn modelId="{2A75770E-F02E-4327-B98D-49935968D626}" srcId="{F4C16D9C-9E32-4647-A153-D4F35920518A}" destId="{76B2B35A-1CB9-47D4-A8AA-C2C7547534CD}" srcOrd="0" destOrd="0" parTransId="{DADD596D-8397-442D-9ED1-011500C6068D}" sibTransId="{6B7F7E6D-F99F-47E3-B7BC-83CA4F87DEEA}"/>
    <dgm:cxn modelId="{C9C0620F-BE7E-4B0E-BA91-43413F894061}" srcId="{4629C72B-E6DB-43B6-AE5A-E82DF21F3360}" destId="{521940D5-D787-41D6-AB60-92E57E6161CE}" srcOrd="1" destOrd="0" parTransId="{6B4C3892-A029-41F3-8D00-FB05AC1CD802}" sibTransId="{5FDDB0A2-FF53-4BF4-A1EC-029A3AD342CE}"/>
    <dgm:cxn modelId="{9CFD6F1D-56A4-436F-B1EB-B39B36182DC8}" srcId="{F4C16D9C-9E32-4647-A153-D4F35920518A}" destId="{71356C25-1CC8-4C03-B235-161E7B4A9A8E}" srcOrd="3" destOrd="0" parTransId="{B495277A-B855-40B5-BB7B-8464FB4B2734}" sibTransId="{39C4FB5E-6053-4360-B666-DE9D3A56DCB5}"/>
    <dgm:cxn modelId="{747DA92C-49F6-435E-B657-E1DD46D743AA}" type="presOf" srcId="{AF7FEBE4-B6A4-4880-AE91-83E19A2BCD14}" destId="{13BA286B-868B-4B06-8B9A-A5ADB205DDE3}" srcOrd="0" destOrd="0" presId="urn:microsoft.com/office/officeart/2005/8/layout/radial6"/>
    <dgm:cxn modelId="{5626C558-F568-484A-94BB-45705B52A4AF}" type="presOf" srcId="{4D5EFFAB-B26C-4790-A004-ABD02F9947F0}" destId="{713FA32D-17AA-4651-9C92-40BE739F9F87}" srcOrd="0" destOrd="0" presId="urn:microsoft.com/office/officeart/2005/8/layout/radial6"/>
    <dgm:cxn modelId="{E05C405D-D893-4F49-8636-7C4D7AB10889}" type="presOf" srcId="{4629C72B-E6DB-43B6-AE5A-E82DF21F3360}" destId="{DB568DA6-3BCE-4BB4-9524-9E1E34259042}" srcOrd="0" destOrd="0" presId="urn:microsoft.com/office/officeart/2005/8/layout/radial6"/>
    <dgm:cxn modelId="{04F5F55D-A76E-4A0C-8739-3BEB267FEA69}" type="presOf" srcId="{6D0F8DFA-B094-49E4-8569-BBD6BA848A12}" destId="{9D5A4ED5-A68E-490F-B6BA-2097268D8E57}" srcOrd="0" destOrd="0" presId="urn:microsoft.com/office/officeart/2005/8/layout/radial6"/>
    <dgm:cxn modelId="{FE29285E-4288-4E8F-A4B0-E6D33F548ED4}" srcId="{4629C72B-E6DB-43B6-AE5A-E82DF21F3360}" destId="{F4C16D9C-9E32-4647-A153-D4F35920518A}" srcOrd="0" destOrd="0" parTransId="{5CCF2C39-2336-4014-BD96-7F1669ADC5E0}" sibTransId="{F18A3579-E5AC-426B-B2F9-3E2C4A68FA35}"/>
    <dgm:cxn modelId="{DF5A0167-5199-4D42-90AB-FEDC5EAF3477}" type="presOf" srcId="{6B7F7E6D-F99F-47E3-B7BC-83CA4F87DEEA}" destId="{A128B15B-4A24-4691-9B78-16641AAB7D07}" srcOrd="0" destOrd="0" presId="urn:microsoft.com/office/officeart/2005/8/layout/radial6"/>
    <dgm:cxn modelId="{6338B784-D841-43F7-9F3F-59D5303A8404}" type="presOf" srcId="{71356C25-1CC8-4C03-B235-161E7B4A9A8E}" destId="{EED1B51D-337C-408C-9247-48DB453FCCB0}" srcOrd="0" destOrd="0" presId="urn:microsoft.com/office/officeart/2005/8/layout/radial6"/>
    <dgm:cxn modelId="{F1006A87-E403-41A5-962F-A7C0A53E8C52}" type="presOf" srcId="{39C4FB5E-6053-4360-B666-DE9D3A56DCB5}" destId="{3BFE7074-3D21-4F91-BBE1-250FAF94D9F4}" srcOrd="0" destOrd="0" presId="urn:microsoft.com/office/officeart/2005/8/layout/radial6"/>
    <dgm:cxn modelId="{3850B792-4526-4FCA-94EE-B95195B77392}" srcId="{F4C16D9C-9E32-4647-A153-D4F35920518A}" destId="{4D5EFFAB-B26C-4790-A004-ABD02F9947F0}" srcOrd="1" destOrd="0" parTransId="{BCB73821-BEBA-4BE9-9EF5-8032DE9D9402}" sibTransId="{DDD68647-008C-483A-B281-B23485647292}"/>
    <dgm:cxn modelId="{59FE46A7-B9DF-425E-A130-8CDB98E7398F}" srcId="{F4C16D9C-9E32-4647-A153-D4F35920518A}" destId="{AF7FEBE4-B6A4-4880-AE91-83E19A2BCD14}" srcOrd="2" destOrd="0" parTransId="{A4B229AB-31CA-4A58-9238-1939460BB651}" sibTransId="{095AE65E-B5C1-464B-956E-0E8247D06737}"/>
    <dgm:cxn modelId="{70B235CB-81C7-4B10-A40B-2709B29EE56C}" type="presOf" srcId="{89C2930B-0A4E-4C26-84D5-3D0F75FDEC0C}" destId="{071A7BD4-074C-4579-8DDB-ECB6CE890481}" srcOrd="0" destOrd="0" presId="urn:microsoft.com/office/officeart/2005/8/layout/radial6"/>
    <dgm:cxn modelId="{89837BCD-6A3B-4275-B79D-5A3916D92C5C}" type="presOf" srcId="{76B2B35A-1CB9-47D4-A8AA-C2C7547534CD}" destId="{D02895D2-7CD2-4E3D-BC26-F31CF726442E}" srcOrd="0" destOrd="0" presId="urn:microsoft.com/office/officeart/2005/8/layout/radial6"/>
    <dgm:cxn modelId="{9E6C5AD4-98C1-4F99-B257-1E7BE33A1600}" type="presOf" srcId="{095AE65E-B5C1-464B-956E-0E8247D06737}" destId="{E0E92834-0016-4B11-9D2D-2425DE72EC7D}" srcOrd="0" destOrd="0" presId="urn:microsoft.com/office/officeart/2005/8/layout/radial6"/>
    <dgm:cxn modelId="{4DE3C7E9-D520-4A88-9BC1-6306B0783DF1}" type="presOf" srcId="{F4C16D9C-9E32-4647-A153-D4F35920518A}" destId="{7EC13450-BFDC-41D1-8AC0-A0A79F2D0419}" srcOrd="0" destOrd="0" presId="urn:microsoft.com/office/officeart/2005/8/layout/radial6"/>
    <dgm:cxn modelId="{61E258F3-C0A1-40BA-9684-CB9EC2979719}" type="presOf" srcId="{DDD68647-008C-483A-B281-B23485647292}" destId="{39647E66-84DF-4D44-B321-4F936840D81E}" srcOrd="0" destOrd="0" presId="urn:microsoft.com/office/officeart/2005/8/layout/radial6"/>
    <dgm:cxn modelId="{C87F2745-3788-41D4-B275-422089EA8220}" type="presParOf" srcId="{DB568DA6-3BCE-4BB4-9524-9E1E34259042}" destId="{7EC13450-BFDC-41D1-8AC0-A0A79F2D0419}" srcOrd="0" destOrd="0" presId="urn:microsoft.com/office/officeart/2005/8/layout/radial6"/>
    <dgm:cxn modelId="{49F02A65-555E-47CF-99C3-9499518E1B0B}" type="presParOf" srcId="{DB568DA6-3BCE-4BB4-9524-9E1E34259042}" destId="{D02895D2-7CD2-4E3D-BC26-F31CF726442E}" srcOrd="1" destOrd="0" presId="urn:microsoft.com/office/officeart/2005/8/layout/radial6"/>
    <dgm:cxn modelId="{9E5DAAB7-AD04-4A25-9C51-50B1D8B650C6}" type="presParOf" srcId="{DB568DA6-3BCE-4BB4-9524-9E1E34259042}" destId="{A831C980-6C84-4D36-B2B0-0C8ACF5B7FD2}" srcOrd="2" destOrd="0" presId="urn:microsoft.com/office/officeart/2005/8/layout/radial6"/>
    <dgm:cxn modelId="{1B30C46C-B36B-4435-B39C-32471C134BCE}" type="presParOf" srcId="{DB568DA6-3BCE-4BB4-9524-9E1E34259042}" destId="{A128B15B-4A24-4691-9B78-16641AAB7D07}" srcOrd="3" destOrd="0" presId="urn:microsoft.com/office/officeart/2005/8/layout/radial6"/>
    <dgm:cxn modelId="{4E4A4B88-AC99-421A-BE05-FCA7526C0846}" type="presParOf" srcId="{DB568DA6-3BCE-4BB4-9524-9E1E34259042}" destId="{713FA32D-17AA-4651-9C92-40BE739F9F87}" srcOrd="4" destOrd="0" presId="urn:microsoft.com/office/officeart/2005/8/layout/radial6"/>
    <dgm:cxn modelId="{60872F3F-1A02-4257-8A89-BDA3807C8A4C}" type="presParOf" srcId="{DB568DA6-3BCE-4BB4-9524-9E1E34259042}" destId="{D651AF85-3EF0-4902-9BED-4E4384647317}" srcOrd="5" destOrd="0" presId="urn:microsoft.com/office/officeart/2005/8/layout/radial6"/>
    <dgm:cxn modelId="{08118DAE-782D-43E2-8AE5-77F831426AD7}" type="presParOf" srcId="{DB568DA6-3BCE-4BB4-9524-9E1E34259042}" destId="{39647E66-84DF-4D44-B321-4F936840D81E}" srcOrd="6" destOrd="0" presId="urn:microsoft.com/office/officeart/2005/8/layout/radial6"/>
    <dgm:cxn modelId="{E4E46920-FF3B-4DAF-AF61-D5450E8C48DD}" type="presParOf" srcId="{DB568DA6-3BCE-4BB4-9524-9E1E34259042}" destId="{13BA286B-868B-4B06-8B9A-A5ADB205DDE3}" srcOrd="7" destOrd="0" presId="urn:microsoft.com/office/officeart/2005/8/layout/radial6"/>
    <dgm:cxn modelId="{028B2AED-B4AB-414A-BF39-DFD1F5CF0D7C}" type="presParOf" srcId="{DB568DA6-3BCE-4BB4-9524-9E1E34259042}" destId="{917809E9-05B0-489A-9BA6-2E7713C5118D}" srcOrd="8" destOrd="0" presId="urn:microsoft.com/office/officeart/2005/8/layout/radial6"/>
    <dgm:cxn modelId="{BE4130C5-AEBA-45FE-9669-3F2F72398AD9}" type="presParOf" srcId="{DB568DA6-3BCE-4BB4-9524-9E1E34259042}" destId="{E0E92834-0016-4B11-9D2D-2425DE72EC7D}" srcOrd="9" destOrd="0" presId="urn:microsoft.com/office/officeart/2005/8/layout/radial6"/>
    <dgm:cxn modelId="{E5031465-97F0-423D-A196-64994A3DA200}" type="presParOf" srcId="{DB568DA6-3BCE-4BB4-9524-9E1E34259042}" destId="{EED1B51D-337C-408C-9247-48DB453FCCB0}" srcOrd="10" destOrd="0" presId="urn:microsoft.com/office/officeart/2005/8/layout/radial6"/>
    <dgm:cxn modelId="{9982FC03-ED35-495A-8282-8717F87FCEF2}" type="presParOf" srcId="{DB568DA6-3BCE-4BB4-9524-9E1E34259042}" destId="{F36EF9A0-46EB-49A3-ABD2-CEB2D1868572}" srcOrd="11" destOrd="0" presId="urn:microsoft.com/office/officeart/2005/8/layout/radial6"/>
    <dgm:cxn modelId="{33F9448C-6B3D-426A-B9BE-53F437D06BE1}" type="presParOf" srcId="{DB568DA6-3BCE-4BB4-9524-9E1E34259042}" destId="{3BFE7074-3D21-4F91-BBE1-250FAF94D9F4}" srcOrd="12" destOrd="0" presId="urn:microsoft.com/office/officeart/2005/8/layout/radial6"/>
    <dgm:cxn modelId="{F6EA87C4-1957-41C9-8A93-5978A7108B97}" type="presParOf" srcId="{DB568DA6-3BCE-4BB4-9524-9E1E34259042}" destId="{9D5A4ED5-A68E-490F-B6BA-2097268D8E57}" srcOrd="13" destOrd="0" presId="urn:microsoft.com/office/officeart/2005/8/layout/radial6"/>
    <dgm:cxn modelId="{459A2407-CC81-414A-A284-ADD4D0E17A44}" type="presParOf" srcId="{DB568DA6-3BCE-4BB4-9524-9E1E34259042}" destId="{F0DF7B17-663F-4F98-A3AE-5A1FB4E428E9}" srcOrd="14" destOrd="0" presId="urn:microsoft.com/office/officeart/2005/8/layout/radial6"/>
    <dgm:cxn modelId="{F4AA89AF-386A-4508-882A-F58DAE2C73FF}" type="presParOf" srcId="{DB568DA6-3BCE-4BB4-9524-9E1E34259042}" destId="{071A7BD4-074C-4579-8DDB-ECB6CE89048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A7BD4-074C-4579-8DDB-ECB6CE890481}">
      <dsp:nvSpPr>
        <dsp:cNvPr id="0" name=""/>
        <dsp:cNvSpPr/>
      </dsp:nvSpPr>
      <dsp:spPr>
        <a:xfrm>
          <a:off x="1395211" y="543169"/>
          <a:ext cx="3346149" cy="3346149"/>
        </a:xfrm>
        <a:prstGeom prst="blockArc">
          <a:avLst>
            <a:gd name="adj1" fmla="val 11769442"/>
            <a:gd name="adj2" fmla="val 15798031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E7074-3D21-4F91-BBE1-250FAF94D9F4}">
      <dsp:nvSpPr>
        <dsp:cNvPr id="0" name=""/>
        <dsp:cNvSpPr/>
      </dsp:nvSpPr>
      <dsp:spPr>
        <a:xfrm>
          <a:off x="1417633" y="457074"/>
          <a:ext cx="3346149" cy="3346149"/>
        </a:xfrm>
        <a:prstGeom prst="blockArc">
          <a:avLst>
            <a:gd name="adj1" fmla="val 7639127"/>
            <a:gd name="adj2" fmla="val 11582277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92834-0016-4B11-9D2D-2425DE72EC7D}">
      <dsp:nvSpPr>
        <dsp:cNvPr id="0" name=""/>
        <dsp:cNvSpPr/>
      </dsp:nvSpPr>
      <dsp:spPr>
        <a:xfrm>
          <a:off x="1378228" y="427958"/>
          <a:ext cx="3346149" cy="3346149"/>
        </a:xfrm>
        <a:prstGeom prst="blockArc">
          <a:avLst>
            <a:gd name="adj1" fmla="val 2912786"/>
            <a:gd name="adj2" fmla="val 7536062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47E66-84DF-4D44-B321-4F936840D81E}">
      <dsp:nvSpPr>
        <dsp:cNvPr id="0" name=""/>
        <dsp:cNvSpPr/>
      </dsp:nvSpPr>
      <dsp:spPr>
        <a:xfrm>
          <a:off x="1277589" y="524814"/>
          <a:ext cx="3346149" cy="3346149"/>
        </a:xfrm>
        <a:prstGeom prst="blockArc">
          <a:avLst>
            <a:gd name="adj1" fmla="val 20056211"/>
            <a:gd name="adj2" fmla="val 2618889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8B15B-4A24-4691-9B78-16641AAB7D07}">
      <dsp:nvSpPr>
        <dsp:cNvPr id="0" name=""/>
        <dsp:cNvSpPr/>
      </dsp:nvSpPr>
      <dsp:spPr>
        <a:xfrm>
          <a:off x="1291022" y="552040"/>
          <a:ext cx="3346149" cy="3346149"/>
        </a:xfrm>
        <a:prstGeom prst="blockArc">
          <a:avLst>
            <a:gd name="adj1" fmla="val 16018022"/>
            <a:gd name="adj2" fmla="val 1999235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13450-BFDC-41D1-8AC0-A0A79F2D0419}">
      <dsp:nvSpPr>
        <dsp:cNvPr id="0" name=""/>
        <dsp:cNvSpPr/>
      </dsp:nvSpPr>
      <dsp:spPr>
        <a:xfrm>
          <a:off x="2261034" y="1373484"/>
          <a:ext cx="1538882" cy="1538882"/>
        </a:xfrm>
        <a:prstGeom prst="ellipse">
          <a:avLst/>
        </a:prstGeom>
        <a:solidFill>
          <a:srgbClr val="33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CORG FEEDBACK LOOP</a:t>
          </a:r>
        </a:p>
      </dsp:txBody>
      <dsp:txXfrm>
        <a:off x="2486398" y="1598848"/>
        <a:ext cx="1088154" cy="1088154"/>
      </dsp:txXfrm>
    </dsp:sp>
    <dsp:sp modelId="{D02895D2-7CD2-4E3D-BC26-F31CF726442E}">
      <dsp:nvSpPr>
        <dsp:cNvPr id="0" name=""/>
        <dsp:cNvSpPr/>
      </dsp:nvSpPr>
      <dsp:spPr>
        <a:xfrm>
          <a:off x="1907446" y="100992"/>
          <a:ext cx="1940360" cy="984232"/>
        </a:xfrm>
        <a:prstGeom prst="ellipse">
          <a:avLst/>
        </a:prstGeom>
        <a:solidFill>
          <a:srgbClr val="7EBA5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Cultivate Strong Relationships</a:t>
          </a:r>
        </a:p>
      </dsp:txBody>
      <dsp:txXfrm>
        <a:off x="2191605" y="245129"/>
        <a:ext cx="1372042" cy="695958"/>
      </dsp:txXfrm>
    </dsp:sp>
    <dsp:sp modelId="{713FA32D-17AA-4651-9C92-40BE739F9F87}">
      <dsp:nvSpPr>
        <dsp:cNvPr id="0" name=""/>
        <dsp:cNvSpPr/>
      </dsp:nvSpPr>
      <dsp:spPr>
        <a:xfrm>
          <a:off x="3726655" y="896421"/>
          <a:ext cx="1392530" cy="1183948"/>
        </a:xfrm>
        <a:prstGeom prst="ellipse">
          <a:avLst/>
        </a:prstGeom>
        <a:solidFill>
          <a:srgbClr val="EBB0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Seek  Feedback</a:t>
          </a:r>
        </a:p>
      </dsp:txBody>
      <dsp:txXfrm>
        <a:off x="3930586" y="1069806"/>
        <a:ext cx="984668" cy="837178"/>
      </dsp:txXfrm>
    </dsp:sp>
    <dsp:sp modelId="{13BA286B-868B-4B06-8B9A-A5ADB205DDE3}">
      <dsp:nvSpPr>
        <dsp:cNvPr id="0" name=""/>
        <dsp:cNvSpPr/>
      </dsp:nvSpPr>
      <dsp:spPr>
        <a:xfrm>
          <a:off x="3444879" y="2743538"/>
          <a:ext cx="1376695" cy="1164774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Listen and Learn</a:t>
          </a:r>
        </a:p>
      </dsp:txBody>
      <dsp:txXfrm>
        <a:off x="3646491" y="2914115"/>
        <a:ext cx="973471" cy="823620"/>
      </dsp:txXfrm>
    </dsp:sp>
    <dsp:sp modelId="{EED1B51D-337C-408C-9247-48DB453FCCB0}">
      <dsp:nvSpPr>
        <dsp:cNvPr id="0" name=""/>
        <dsp:cNvSpPr/>
      </dsp:nvSpPr>
      <dsp:spPr>
        <a:xfrm>
          <a:off x="1426625" y="2866413"/>
          <a:ext cx="1346587" cy="1126899"/>
        </a:xfrm>
        <a:prstGeom prst="ellipse">
          <a:avLst/>
        </a:prstGeom>
        <a:solidFill>
          <a:srgbClr val="009A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Take Action</a:t>
          </a:r>
        </a:p>
      </dsp:txBody>
      <dsp:txXfrm>
        <a:off x="1623828" y="3031444"/>
        <a:ext cx="952181" cy="796837"/>
      </dsp:txXfrm>
    </dsp:sp>
    <dsp:sp modelId="{9D5A4ED5-A68E-490F-B6BA-2097268D8E57}">
      <dsp:nvSpPr>
        <dsp:cNvPr id="0" name=""/>
        <dsp:cNvSpPr/>
      </dsp:nvSpPr>
      <dsp:spPr>
        <a:xfrm>
          <a:off x="837326" y="1155248"/>
          <a:ext cx="1322435" cy="1212419"/>
        </a:xfrm>
        <a:prstGeom prst="ellipse">
          <a:avLst/>
        </a:prstGeom>
        <a:solidFill>
          <a:srgbClr val="89C4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Share Back</a:t>
          </a:r>
        </a:p>
      </dsp:txBody>
      <dsp:txXfrm>
        <a:off x="1030992" y="1332803"/>
        <a:ext cx="935103" cy="857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Such an occurrence is not an abstract thought, one of the Caribbean’s radar systems was hacked last year, resulting in the system being out of operations for some months.</a:t>
            </a:r>
            <a:endParaRPr/>
          </a:p>
        </p:txBody>
      </p:sp>
      <p:sp>
        <p:nvSpPr>
          <p:cNvPr id="333" name="Google Shape;33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32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3243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5" name="Google Shape;47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253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9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7A6D4-ADD0-4C35-8C39-EA28A14E1A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0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413538" y="1434868"/>
            <a:ext cx="5972975" cy="242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598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body" idx="1"/>
          </p:nvPr>
        </p:nvSpPr>
        <p:spPr>
          <a:xfrm>
            <a:off x="413538" y="833531"/>
            <a:ext cx="7580709" cy="42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rgbClr val="1C3454"/>
              </a:buClr>
              <a:buSzPts val="2400"/>
              <a:buNone/>
              <a:defRPr sz="1800">
                <a:solidFill>
                  <a:srgbClr val="1C3454"/>
                </a:solidFill>
              </a:defRPr>
            </a:lvl1pPr>
            <a:lvl2pPr marL="685800" lvl="1" indent="-171450" algn="l">
              <a:spcBef>
                <a:spcPts val="360"/>
              </a:spcBef>
              <a:spcAft>
                <a:spcPts val="0"/>
              </a:spcAft>
              <a:buClr>
                <a:srgbClr val="1C3454"/>
              </a:buClr>
              <a:buSzPts val="2400"/>
              <a:buNone/>
              <a:defRPr sz="1800">
                <a:solidFill>
                  <a:srgbClr val="1C3454"/>
                </a:solidFill>
              </a:defRPr>
            </a:lvl2pPr>
            <a:lvl3pPr marL="1028700" lvl="2" indent="-171450" algn="l">
              <a:spcBef>
                <a:spcPts val="360"/>
              </a:spcBef>
              <a:spcAft>
                <a:spcPts val="0"/>
              </a:spcAft>
              <a:buClr>
                <a:srgbClr val="1C3454"/>
              </a:buClr>
              <a:buSzPts val="2400"/>
              <a:buNone/>
              <a:defRPr sz="1800">
                <a:solidFill>
                  <a:srgbClr val="1C3454"/>
                </a:solidFill>
              </a:defRPr>
            </a:lvl3pPr>
            <a:lvl4pPr marL="1371600" lvl="3" indent="-171450" algn="l">
              <a:spcBef>
                <a:spcPts val="360"/>
              </a:spcBef>
              <a:spcAft>
                <a:spcPts val="0"/>
              </a:spcAft>
              <a:buClr>
                <a:srgbClr val="1C3454"/>
              </a:buClr>
              <a:buSzPts val="2400"/>
              <a:buNone/>
              <a:defRPr sz="1800">
                <a:solidFill>
                  <a:srgbClr val="1C3454"/>
                </a:solidFill>
              </a:defRPr>
            </a:lvl4pPr>
            <a:lvl5pPr marL="1714500" lvl="4" indent="-171450" algn="l">
              <a:spcBef>
                <a:spcPts val="360"/>
              </a:spcBef>
              <a:spcAft>
                <a:spcPts val="0"/>
              </a:spcAft>
              <a:buClr>
                <a:srgbClr val="1C3454"/>
              </a:buClr>
              <a:buSzPts val="2400"/>
              <a:buNone/>
              <a:defRPr sz="1800">
                <a:solidFill>
                  <a:srgbClr val="1C3454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" name="Google Shape;16;p7"/>
          <p:cNvCxnSpPr/>
          <p:nvPr/>
        </p:nvCxnSpPr>
        <p:spPr>
          <a:xfrm>
            <a:off x="500937" y="3859526"/>
            <a:ext cx="2187616" cy="0"/>
          </a:xfrm>
          <a:prstGeom prst="straightConnector1">
            <a:avLst/>
          </a:prstGeom>
          <a:noFill/>
          <a:ln w="25400" cap="flat" cmpd="sng">
            <a:solidFill>
              <a:srgbClr val="1C3454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11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1"/>
          <p:cNvSpPr txBox="1">
            <a:spLocks noGrp="1"/>
          </p:cNvSpPr>
          <p:nvPr>
            <p:ph type="title"/>
          </p:nvPr>
        </p:nvSpPr>
        <p:spPr>
          <a:xfrm>
            <a:off x="164592" y="116586"/>
            <a:ext cx="2525150" cy="52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45700" rIns="4570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2000"/>
              <a:buFont typeface="Calibri"/>
              <a:buNone/>
              <a:defRPr sz="2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>
            <a:spLocks noGrp="1"/>
          </p:cNvSpPr>
          <p:nvPr>
            <p:ph type="pic" idx="2"/>
          </p:nvPr>
        </p:nvSpPr>
        <p:spPr>
          <a:xfrm>
            <a:off x="2903806" y="921224"/>
            <a:ext cx="6247397" cy="4222276"/>
          </a:xfrm>
          <a:prstGeom prst="rect">
            <a:avLst/>
          </a:prstGeom>
          <a:solidFill>
            <a:srgbClr val="D0CFC5"/>
          </a:solidFill>
          <a:ln>
            <a:noFill/>
          </a:ln>
        </p:spPr>
      </p:sp>
      <p:sp>
        <p:nvSpPr>
          <p:cNvPr id="100" name="Google Shape;100;p41"/>
          <p:cNvSpPr txBox="1">
            <a:spLocks noGrp="1"/>
          </p:cNvSpPr>
          <p:nvPr>
            <p:ph type="body" idx="1"/>
          </p:nvPr>
        </p:nvSpPr>
        <p:spPr>
          <a:xfrm>
            <a:off x="164592" y="907576"/>
            <a:ext cx="2468880" cy="38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8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41"/>
          <p:cNvSpPr txBox="1">
            <a:spLocks noGrp="1"/>
          </p:cNvSpPr>
          <p:nvPr>
            <p:ph type="dt" idx="10"/>
          </p:nvPr>
        </p:nvSpPr>
        <p:spPr>
          <a:xfrm>
            <a:off x="164592" y="714048"/>
            <a:ext cx="2523744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1"/>
          <p:cNvSpPr/>
          <p:nvPr/>
        </p:nvSpPr>
        <p:spPr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 txBox="1">
            <a:spLocks noGrp="1"/>
          </p:cNvSpPr>
          <p:nvPr>
            <p:ph type="ftr" idx="11"/>
          </p:nvPr>
        </p:nvSpPr>
        <p:spPr>
          <a:xfrm>
            <a:off x="3035808" y="720872"/>
            <a:ext cx="5193792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ABAB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1"/>
          <p:cNvSpPr txBox="1">
            <a:spLocks noGrp="1"/>
          </p:cNvSpPr>
          <p:nvPr>
            <p:ph type="sldNum" idx="12"/>
          </p:nvPr>
        </p:nvSpPr>
        <p:spPr>
          <a:xfrm>
            <a:off x="8339328" y="720872"/>
            <a:ext cx="733864" cy="1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2"/>
          <p:cNvSpPr txBox="1">
            <a:spLocks noGrp="1"/>
          </p:cNvSpPr>
          <p:nvPr>
            <p:ph type="title"/>
          </p:nvPr>
        </p:nvSpPr>
        <p:spPr>
          <a:xfrm>
            <a:off x="457200" y="5118"/>
            <a:ext cx="8229600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2"/>
          <p:cNvSpPr txBox="1">
            <a:spLocks noGrp="1"/>
          </p:cNvSpPr>
          <p:nvPr>
            <p:ph type="body" idx="1"/>
          </p:nvPr>
        </p:nvSpPr>
        <p:spPr>
          <a:xfrm rot="5400000">
            <a:off x="2526541" y="-1359657"/>
            <a:ext cx="409091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20040" algn="l">
              <a:spcBef>
                <a:spcPts val="600"/>
              </a:spcBef>
              <a:spcAft>
                <a:spcPts val="0"/>
              </a:spcAft>
              <a:buSzPts val="1440"/>
              <a:buChar char="◼"/>
              <a:defRPr/>
            </a:lvl1pPr>
            <a:lvl2pPr marL="914400" lvl="1" indent="-331469" algn="l">
              <a:spcBef>
                <a:spcPts val="4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9" name="Google Shape;109;p42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2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2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3"/>
          <p:cNvSpPr/>
          <p:nvPr/>
        </p:nvSpPr>
        <p:spPr>
          <a:xfrm>
            <a:off x="6598920" y="0"/>
            <a:ext cx="4572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3"/>
          <p:cNvSpPr/>
          <p:nvPr/>
        </p:nvSpPr>
        <p:spPr>
          <a:xfrm>
            <a:off x="6647688" y="0"/>
            <a:ext cx="2514601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3"/>
          <p:cNvSpPr txBox="1">
            <a:spLocks noGrp="1"/>
          </p:cNvSpPr>
          <p:nvPr>
            <p:ph type="title"/>
          </p:nvPr>
        </p:nvSpPr>
        <p:spPr>
          <a:xfrm rot="5400000">
            <a:off x="5539978" y="1447802"/>
            <a:ext cx="4388644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body" idx="1"/>
          </p:nvPr>
        </p:nvSpPr>
        <p:spPr>
          <a:xfrm rot="5400000">
            <a:off x="1333738" y="-647938"/>
            <a:ext cx="4388644" cy="614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20040" algn="l">
              <a:spcBef>
                <a:spcPts val="600"/>
              </a:spcBef>
              <a:spcAft>
                <a:spcPts val="0"/>
              </a:spcAft>
              <a:buSzPts val="1440"/>
              <a:buChar char="◼"/>
              <a:defRPr/>
            </a:lvl1pPr>
            <a:lvl2pPr marL="914400" lvl="1" indent="-331469" algn="l">
              <a:spcBef>
                <a:spcPts val="4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7" name="Google Shape;117;p43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ftr" idx="11"/>
          </p:nvPr>
        </p:nvSpPr>
        <p:spPr>
          <a:xfrm>
            <a:off x="2640597" y="4858603"/>
            <a:ext cx="3836404" cy="19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C799-4231-2346-88CD-50EB4F7D6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A7F83-D93D-B848-B8B4-C00862A7B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0179-53D6-2541-984B-2302772D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A9576-B9E5-EC45-822F-70872F47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FFFE-58EC-AD47-BCC4-79F7901E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65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1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14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2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ctrTitle"/>
          </p:nvPr>
        </p:nvSpPr>
        <p:spPr>
          <a:xfrm>
            <a:off x="685800" y="1370454"/>
            <a:ext cx="8077200" cy="125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4570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4700"/>
              <a:buFont typeface="Calibri"/>
              <a:buNone/>
              <a:defRPr sz="4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subTitle" idx="1"/>
          </p:nvPr>
        </p:nvSpPr>
        <p:spPr>
          <a:xfrm>
            <a:off x="685800" y="2133003"/>
            <a:ext cx="80772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0" rIns="45700" bIns="0" anchor="b" anchorCtr="0">
            <a:normAutofit/>
          </a:bodyPr>
          <a:lstStyle>
            <a:lvl1pPr lvl="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52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dt" idx="10"/>
          </p:nvPr>
        </p:nvSpPr>
        <p:spPr>
          <a:xfrm>
            <a:off x="7997754" y="4993293"/>
            <a:ext cx="733864" cy="13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ftr" idx="11"/>
          </p:nvPr>
        </p:nvSpPr>
        <p:spPr>
          <a:xfrm>
            <a:off x="0" y="5015382"/>
            <a:ext cx="920884" cy="13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sldNum" idx="12"/>
          </p:nvPr>
        </p:nvSpPr>
        <p:spPr>
          <a:xfrm>
            <a:off x="8396068" y="5006360"/>
            <a:ext cx="733864" cy="13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32"/>
          <p:cNvSpPr/>
          <p:nvPr/>
        </p:nvSpPr>
        <p:spPr>
          <a:xfrm>
            <a:off x="10753" y="3282169"/>
            <a:ext cx="9144000" cy="3429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32"/>
          <p:cNvGrpSpPr/>
          <p:nvPr/>
        </p:nvGrpSpPr>
        <p:grpSpPr>
          <a:xfrm>
            <a:off x="0" y="10258"/>
            <a:ext cx="9144000" cy="179324"/>
            <a:chOff x="13798" y="2843"/>
            <a:chExt cx="6023370" cy="260077"/>
          </a:xfrm>
        </p:grpSpPr>
        <p:pic>
          <p:nvPicPr>
            <p:cNvPr id="25" name="Google Shape;25;p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3798" y="16237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0892" y="18362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5080" y="14286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2170" y="14286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01294" y="14285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78385" y="8570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55471" y="14285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3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32566" y="17527"/>
              <a:ext cx="365760" cy="24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3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09661" y="14286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3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163407" y="14286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3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542037" y="9193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916348" y="3778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296164" y="6917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3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671408" y="2843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3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784514" y="19080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3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67984" y="14287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9564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457200" y="7402"/>
            <a:ext cx="8229600" cy="65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3200"/>
              <a:buFont typeface="Calibri"/>
              <a:buNone/>
              <a:defRPr sz="3200">
                <a:solidFill>
                  <a:srgbClr val="01189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>
            <a:off x="457200" y="700644"/>
            <a:ext cx="8229600" cy="409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91160" algn="l">
              <a:spcBef>
                <a:spcPts val="600"/>
              </a:spcBef>
              <a:spcAft>
                <a:spcPts val="0"/>
              </a:spcAft>
              <a:buSzPts val="2560"/>
              <a:buFont typeface="Wingdings" pitchFamily="2" charset="2"/>
              <a:buChar char="§"/>
              <a:defRPr/>
            </a:lvl1pPr>
            <a:lvl2pPr marL="914400" lvl="1" indent="-388619" algn="l">
              <a:spcBef>
                <a:spcPts val="4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1000" algn="l">
              <a:spcBef>
                <a:spcPts val="30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algn="l">
              <a:spcBef>
                <a:spcPts val="300"/>
              </a:spcBef>
              <a:spcAft>
                <a:spcPts val="0"/>
              </a:spcAft>
              <a:buSzPts val="2000"/>
              <a:buChar char="▪"/>
              <a:defRPr/>
            </a:lvl4pPr>
            <a:lvl5pPr marL="2286000" lvl="4" indent="-355600" algn="l">
              <a:spcBef>
                <a:spcPts val="300"/>
              </a:spcBef>
              <a:spcAft>
                <a:spcPts val="0"/>
              </a:spcAft>
              <a:buSzPts val="2000"/>
              <a:buChar char="🢝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 dirty="0"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579004" y="4961208"/>
            <a:ext cx="553605" cy="1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33"/>
          <p:cNvSpPr/>
          <p:nvPr/>
        </p:nvSpPr>
        <p:spPr>
          <a:xfrm>
            <a:off x="0" y="646473"/>
            <a:ext cx="9144000" cy="3429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i="1">
                <a:solidFill>
                  <a:srgbClr val="59595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0" y="5018912"/>
            <a:ext cx="1485767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i="1">
                <a:solidFill>
                  <a:srgbClr val="59595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33" descr="CMO Logo.png"/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004" y="-7814"/>
            <a:ext cx="762767" cy="716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457200" y="5118"/>
            <a:ext cx="8229600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35" descr="CMO Logo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88144" y="-83125"/>
            <a:ext cx="855856" cy="8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5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6"/>
          <p:cNvSpPr/>
          <p:nvPr/>
        </p:nvSpPr>
        <p:spPr>
          <a:xfrm>
            <a:off x="0" y="1951890"/>
            <a:ext cx="9144000" cy="3429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6"/>
          <p:cNvSpPr txBox="1">
            <a:spLocks noGrp="1"/>
          </p:cNvSpPr>
          <p:nvPr>
            <p:ph type="title"/>
          </p:nvPr>
        </p:nvSpPr>
        <p:spPr>
          <a:xfrm>
            <a:off x="730155" y="89154"/>
            <a:ext cx="8032845" cy="122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4700"/>
              <a:buFont typeface="Calibri"/>
              <a:buNone/>
              <a:defRPr sz="4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body" idx="1"/>
          </p:nvPr>
        </p:nvSpPr>
        <p:spPr>
          <a:xfrm>
            <a:off x="740664" y="1371600"/>
            <a:ext cx="8022336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0" rIns="45700" bIns="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2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sldNum" idx="12"/>
          </p:nvPr>
        </p:nvSpPr>
        <p:spPr>
          <a:xfrm>
            <a:off x="8396068" y="4937760"/>
            <a:ext cx="733864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i="1">
                <a:solidFill>
                  <a:srgbClr val="4141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ftr" idx="11"/>
          </p:nvPr>
        </p:nvSpPr>
        <p:spPr>
          <a:xfrm>
            <a:off x="0" y="5018912"/>
            <a:ext cx="1485767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i="1">
                <a:solidFill>
                  <a:srgbClr val="4141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36" descr="CMO Logo.png"/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004" y="-7814"/>
            <a:ext cx="762767" cy="716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457200" y="5118"/>
            <a:ext cx="8229600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>
            <a:off x="457200" y="600501"/>
            <a:ext cx="4038600" cy="419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370840" algn="l">
              <a:spcBef>
                <a:spcPts val="600"/>
              </a:spcBef>
              <a:spcAft>
                <a:spcPts val="0"/>
              </a:spcAft>
              <a:buSzPts val="2240"/>
              <a:buFont typeface="Wingdings" pitchFamily="2" charset="2"/>
              <a:buChar char="§"/>
              <a:defRPr sz="2800"/>
            </a:lvl1pPr>
            <a:lvl2pPr marL="914400" lvl="1" indent="-365760" algn="l">
              <a:spcBef>
                <a:spcPts val="400"/>
              </a:spcBef>
              <a:spcAft>
                <a:spcPts val="0"/>
              </a:spcAft>
              <a:buSzPts val="2160"/>
              <a:buChar char="▪"/>
              <a:defRPr sz="2400"/>
            </a:lvl2pPr>
            <a:lvl3pPr marL="1371600" lvl="2" indent="-355600" algn="l">
              <a:spcBef>
                <a:spcPts val="3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🢝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body" idx="2"/>
          </p:nvPr>
        </p:nvSpPr>
        <p:spPr>
          <a:xfrm>
            <a:off x="4648200" y="593678"/>
            <a:ext cx="4038600" cy="420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70840" algn="l">
              <a:spcBef>
                <a:spcPts val="600"/>
              </a:spcBef>
              <a:spcAft>
                <a:spcPts val="0"/>
              </a:spcAft>
              <a:buSzPts val="2240"/>
              <a:buFont typeface="Wingdings" pitchFamily="2" charset="2"/>
              <a:buChar char="§"/>
              <a:defRPr sz="2800"/>
            </a:lvl1pPr>
            <a:lvl2pPr marL="914400" lvl="1" indent="-365760" algn="l">
              <a:spcBef>
                <a:spcPts val="400"/>
              </a:spcBef>
              <a:spcAft>
                <a:spcPts val="0"/>
              </a:spcAft>
              <a:buSzPts val="2160"/>
              <a:buChar char="▪"/>
              <a:defRPr sz="2400"/>
            </a:lvl2pPr>
            <a:lvl3pPr marL="1371600" lvl="2" indent="-355600" algn="l">
              <a:spcBef>
                <a:spcPts val="3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🢝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9"/>
          <p:cNvSpPr txBox="1">
            <a:spLocks noGrp="1"/>
          </p:cNvSpPr>
          <p:nvPr>
            <p:ph type="title"/>
          </p:nvPr>
        </p:nvSpPr>
        <p:spPr>
          <a:xfrm>
            <a:off x="457200" y="5118"/>
            <a:ext cx="8229600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body" idx="1"/>
          </p:nvPr>
        </p:nvSpPr>
        <p:spPr>
          <a:xfrm>
            <a:off x="457200" y="598665"/>
            <a:ext cx="4040188" cy="536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91425" rIns="91425" bIns="45700" anchor="ctr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300" b="1" cap="none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body" idx="2"/>
          </p:nvPr>
        </p:nvSpPr>
        <p:spPr>
          <a:xfrm>
            <a:off x="457200" y="1173707"/>
            <a:ext cx="4040188" cy="3626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50520" algn="l">
              <a:spcBef>
                <a:spcPts val="600"/>
              </a:spcBef>
              <a:spcAft>
                <a:spcPts val="0"/>
              </a:spcAft>
              <a:buSzPts val="1920"/>
              <a:buChar char="◼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2000"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00"/>
              </a:spcBef>
              <a:spcAft>
                <a:spcPts val="0"/>
              </a:spcAft>
              <a:buSzPts val="1600"/>
              <a:buChar char="🢝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body" idx="3"/>
          </p:nvPr>
        </p:nvSpPr>
        <p:spPr>
          <a:xfrm>
            <a:off x="4645026" y="598665"/>
            <a:ext cx="4041775" cy="536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91425" rIns="91425" bIns="45700" anchor="ctr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300" b="1" cap="none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body" idx="4"/>
          </p:nvPr>
        </p:nvSpPr>
        <p:spPr>
          <a:xfrm>
            <a:off x="4645026" y="1173707"/>
            <a:ext cx="4041775" cy="3626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50520" algn="l">
              <a:spcBef>
                <a:spcPts val="600"/>
              </a:spcBef>
              <a:spcAft>
                <a:spcPts val="0"/>
              </a:spcAft>
              <a:buSzPts val="1920"/>
              <a:buChar char="◼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2000"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00"/>
              </a:spcBef>
              <a:spcAft>
                <a:spcPts val="0"/>
              </a:spcAft>
              <a:buSzPts val="1600"/>
              <a:buChar char="🢝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title"/>
          </p:nvPr>
        </p:nvSpPr>
        <p:spPr>
          <a:xfrm>
            <a:off x="167838" y="59708"/>
            <a:ext cx="2523744" cy="59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45700" rIns="4570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2000"/>
              <a:buFont typeface="Calibri"/>
              <a:buNone/>
              <a:defRPr sz="2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body" idx="1"/>
          </p:nvPr>
        </p:nvSpPr>
        <p:spPr>
          <a:xfrm>
            <a:off x="3019378" y="716507"/>
            <a:ext cx="5920641" cy="401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91160" algn="l">
              <a:spcBef>
                <a:spcPts val="600"/>
              </a:spcBef>
              <a:spcAft>
                <a:spcPts val="0"/>
              </a:spcAft>
              <a:buSzPts val="2560"/>
              <a:buChar char="◼"/>
              <a:defRPr sz="3200"/>
            </a:lvl1pPr>
            <a:lvl2pPr marL="914400" lvl="1" indent="-388619" algn="l">
              <a:spcBef>
                <a:spcPts val="400"/>
              </a:spcBef>
              <a:spcAft>
                <a:spcPts val="0"/>
              </a:spcAft>
              <a:buSzPts val="2520"/>
              <a:buChar char="▪"/>
              <a:defRPr sz="2800"/>
            </a:lvl2pPr>
            <a:lvl3pPr marL="1371600" lvl="2" indent="-381000" algn="l">
              <a:spcBef>
                <a:spcPts val="3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3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spcBef>
                <a:spcPts val="300"/>
              </a:spcBef>
              <a:spcAft>
                <a:spcPts val="0"/>
              </a:spcAft>
              <a:buSzPts val="2000"/>
              <a:buChar char="🢝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2"/>
          </p:nvPr>
        </p:nvSpPr>
        <p:spPr>
          <a:xfrm>
            <a:off x="167838" y="709685"/>
            <a:ext cx="2468880" cy="401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8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40"/>
          <p:cNvSpPr/>
          <p:nvPr/>
        </p:nvSpPr>
        <p:spPr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0"/>
          <p:cNvSpPr/>
          <p:nvPr/>
        </p:nvSpPr>
        <p:spPr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/>
          <p:nvPr/>
        </p:nvSpPr>
        <p:spPr>
          <a:xfrm>
            <a:off x="0" y="646473"/>
            <a:ext cx="9144000" cy="3429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1"/>
          <p:cNvSpPr txBox="1">
            <a:spLocks noGrp="1"/>
          </p:cNvSpPr>
          <p:nvPr>
            <p:ph type="title"/>
          </p:nvPr>
        </p:nvSpPr>
        <p:spPr>
          <a:xfrm>
            <a:off x="457200" y="5118"/>
            <a:ext cx="8229600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1819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31"/>
          <p:cNvSpPr txBox="1">
            <a:spLocks noGrp="1"/>
          </p:cNvSpPr>
          <p:nvPr>
            <p:ph type="body" idx="1"/>
          </p:nvPr>
        </p:nvSpPr>
        <p:spPr>
          <a:xfrm>
            <a:off x="457200" y="700644"/>
            <a:ext cx="8229600" cy="409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marR="0" lvl="0" indent="-39116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🢝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1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" name="Google Shape;16;p31" descr="CMO Logo.png"/>
          <p:cNvPicPr preferRelativeResize="0"/>
          <p:nvPr userDrawn="1"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004" y="-7814"/>
            <a:ext cx="762767" cy="71666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11893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9116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itchFamily="2" charset="2"/>
        <a:buChar char="§"/>
        <a:defRPr sz="1400" b="0" i="0" u="none" strike="noStrike" cap="none">
          <a:solidFill>
            <a:srgbClr val="FF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hyperlink" Target="https://community.wmo.int/en/news/wis-news-2023-06-the-2nd-wis2-training-workshop-trinidad-and-tobag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hyperlink" Target="https://wiscaribbeancmo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hyperlink" Target="https://www.youtube.com/watch?v=4QRLcoJM05M" TargetMode="Externa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"/>
          <p:cNvSpPr txBox="1">
            <a:spLocks noGrp="1"/>
          </p:cNvSpPr>
          <p:nvPr>
            <p:ph type="ctrTitle"/>
          </p:nvPr>
        </p:nvSpPr>
        <p:spPr>
          <a:xfrm>
            <a:off x="682320" y="1194876"/>
            <a:ext cx="8077200" cy="1894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45700" bIns="0" anchor="t" anchorCtr="0">
            <a:normAutofit/>
          </a:bodyPr>
          <a:lstStyle/>
          <a:p>
            <a:pPr lvl="0" algn="ctr">
              <a:buClr>
                <a:srgbClr val="2D3193"/>
              </a:buClr>
              <a:buSzPct val="100000"/>
            </a:pPr>
            <a:r>
              <a:rPr lang="en-US" sz="3600" dirty="0">
                <a:solidFill>
                  <a:srgbClr val="011893"/>
                </a:solidFill>
              </a:rPr>
              <a:t>Regional Context in the Caribbean -</a:t>
            </a:r>
            <a:br>
              <a:rPr lang="en-US" sz="3600" dirty="0">
                <a:solidFill>
                  <a:srgbClr val="011893"/>
                </a:solidFill>
              </a:rPr>
            </a:br>
            <a:r>
              <a:rPr lang="en-US" sz="3600" dirty="0" err="1">
                <a:solidFill>
                  <a:srgbClr val="011893"/>
                </a:solidFill>
              </a:rPr>
              <a:t>Hydromet</a:t>
            </a:r>
            <a:r>
              <a:rPr lang="en-US" sz="3600" dirty="0">
                <a:solidFill>
                  <a:srgbClr val="011893"/>
                </a:solidFill>
              </a:rPr>
              <a:t> Updates</a:t>
            </a:r>
            <a:endParaRPr dirty="0">
              <a:solidFill>
                <a:srgbClr val="011893"/>
              </a:solidFill>
            </a:endParaRPr>
          </a:p>
        </p:txBody>
      </p:sp>
      <p:sp>
        <p:nvSpPr>
          <p:cNvPr id="212" name="Google Shape;212;p1"/>
          <p:cNvSpPr txBox="1">
            <a:spLocks noGrp="1"/>
          </p:cNvSpPr>
          <p:nvPr>
            <p:ph type="subTitle" idx="1"/>
          </p:nvPr>
        </p:nvSpPr>
        <p:spPr>
          <a:xfrm>
            <a:off x="340033" y="3448819"/>
            <a:ext cx="80772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0" rIns="4570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b="1" dirty="0"/>
              <a:t>Arlene Laing, PhD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b="1" dirty="0"/>
              <a:t>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Caribbean Meteorological Organization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Headquarters Unit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Trinidad &amp; Tobago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213" name="Google Shape;213;p1" descr="C:\laing\cmo\CMO &amp; BCT NewTemplates\CMO 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744" y="3356145"/>
            <a:ext cx="1295249" cy="121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4767" y="3448819"/>
            <a:ext cx="652489" cy="7648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C8EBCD-243E-0017-2213-92F33067E89F}"/>
              </a:ext>
            </a:extLst>
          </p:cNvPr>
          <p:cNvSpPr txBox="1"/>
          <p:nvPr/>
        </p:nvSpPr>
        <p:spPr>
          <a:xfrm>
            <a:off x="196744" y="252363"/>
            <a:ext cx="8710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12A42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Closing the Basic Weather and Climate Data Gaps in </a:t>
            </a:r>
            <a:r>
              <a:rPr lang="en-US" sz="1200" dirty="0">
                <a:solidFill>
                  <a:srgbClr val="112A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Caribbean: </a:t>
            </a:r>
            <a:r>
              <a:rPr lang="en-US" sz="1200" b="0" dirty="0">
                <a:solidFill>
                  <a:srgbClr val="1C34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SOFF regional implementation and creating synergies, 5- 7 May 2025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1"/>
          <p:cNvSpPr txBox="1">
            <a:spLocks noGrp="1"/>
          </p:cNvSpPr>
          <p:nvPr>
            <p:ph type="title"/>
          </p:nvPr>
        </p:nvSpPr>
        <p:spPr>
          <a:xfrm>
            <a:off x="0" y="14890"/>
            <a:ext cx="8229600" cy="65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ct val="100000"/>
              <a:buFont typeface="Arial"/>
              <a:buNone/>
            </a:pPr>
            <a:br>
              <a:rPr lang="en-US" sz="2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2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Regional WIGOS Center: Monitoring and Activities</a:t>
            </a:r>
            <a:br>
              <a:rPr lang="en-US" sz="2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9" name="Google Shape;489;p21"/>
          <p:cNvSpPr txBox="1">
            <a:spLocks noGrp="1"/>
          </p:cNvSpPr>
          <p:nvPr>
            <p:ph type="body" idx="1"/>
          </p:nvPr>
        </p:nvSpPr>
        <p:spPr>
          <a:xfrm>
            <a:off x="187923" y="919735"/>
            <a:ext cx="3551808" cy="359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 fontScale="85000" lnSpcReduction="20000"/>
          </a:bodyPr>
          <a:lstStyle/>
          <a:p>
            <a:pPr marL="118871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Contributing nodes: CMO HQ &amp;  TTMS for English-speaking States</a:t>
            </a:r>
            <a:endParaRPr dirty="0"/>
          </a:p>
          <a:p>
            <a:pPr marL="118871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18871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Performing mandatory functions &amp; more </a:t>
            </a:r>
            <a:endParaRPr dirty="0"/>
          </a:p>
          <a:p>
            <a:pPr marL="118871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18871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Assisting CMO members with data availability and quality issues </a:t>
            </a:r>
            <a:endParaRPr dirty="0"/>
          </a:p>
          <a:p>
            <a:pPr marL="118871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18871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r>
              <a:rPr lang="en-US" sz="2200" b="1" dirty="0">
                <a:solidFill>
                  <a:srgbClr val="0432FF"/>
                </a:solidFill>
              </a:rPr>
              <a:t>Improved data availability</a:t>
            </a:r>
            <a:r>
              <a:rPr lang="en-US" sz="2200" dirty="0">
                <a:solidFill>
                  <a:srgbClr val="0432FF"/>
                </a:solidFill>
              </a:rPr>
              <a:t> and </a:t>
            </a:r>
            <a:r>
              <a:rPr lang="en-US" sz="2200" b="1" dirty="0">
                <a:solidFill>
                  <a:srgbClr val="0432FF"/>
                </a:solidFill>
              </a:rPr>
              <a:t>quality</a:t>
            </a:r>
            <a:r>
              <a:rPr lang="en-US" sz="2200" dirty="0">
                <a:solidFill>
                  <a:srgbClr val="0432FF"/>
                </a:solidFill>
              </a:rPr>
              <a:t> across the region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490" name="Google Shape;490;p21"/>
          <p:cNvSpPr/>
          <p:nvPr/>
        </p:nvSpPr>
        <p:spPr>
          <a:xfrm>
            <a:off x="4000500" y="845114"/>
            <a:ext cx="39183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more than 2 years outstanding</a:t>
            </a:r>
            <a:endParaRPr/>
          </a:p>
        </p:txBody>
      </p:sp>
      <p:pic>
        <p:nvPicPr>
          <p:cNvPr id="491" name="Google Shape;4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3473" y="1157513"/>
            <a:ext cx="2166975" cy="2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7932" y="2164798"/>
            <a:ext cx="2475127" cy="276875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1"/>
          <p:cNvSpPr/>
          <p:nvPr/>
        </p:nvSpPr>
        <p:spPr>
          <a:xfrm>
            <a:off x="6135676" y="1731945"/>
            <a:ext cx="30083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Solved</a:t>
            </a: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1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green since May 2024</a:t>
            </a:r>
            <a:endParaRPr sz="1800">
              <a:solidFill>
                <a:srgbClr val="00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1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  <p:sp>
        <p:nvSpPr>
          <p:cNvPr id="495" name="Google Shape;495;p21"/>
          <p:cNvSpPr txBox="1">
            <a:spLocks noGrp="1"/>
          </p:cNvSpPr>
          <p:nvPr>
            <p:ph type="ftr" idx="11"/>
          </p:nvPr>
        </p:nvSpPr>
        <p:spPr>
          <a:xfrm>
            <a:off x="0" y="5018912"/>
            <a:ext cx="1485767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  <p:sp>
        <p:nvSpPr>
          <p:cNvPr id="496" name="Google Shape;496;p21"/>
          <p:cNvSpPr txBox="1">
            <a:spLocks noGrp="1"/>
          </p:cNvSpPr>
          <p:nvPr>
            <p:ph type="sldNum" idx="12"/>
          </p:nvPr>
        </p:nvSpPr>
        <p:spPr>
          <a:xfrm>
            <a:off x="8579004" y="4961208"/>
            <a:ext cx="553605" cy="1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3B6E6-F5E7-E320-662D-24B7D4E707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39" y="0"/>
            <a:ext cx="1144270" cy="919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538510-464F-6410-E966-918576413DB8}"/>
              </a:ext>
            </a:extLst>
          </p:cNvPr>
          <p:cNvSpPr txBox="1"/>
          <p:nvPr/>
        </p:nvSpPr>
        <p:spPr>
          <a:xfrm>
            <a:off x="6395364" y="4895859"/>
            <a:ext cx="11801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Courtesy, K Kerr</a:t>
            </a:r>
          </a:p>
        </p:txBody>
      </p:sp>
    </p:spTree>
    <p:extLst>
      <p:ext uri="{BB962C8B-B14F-4D97-AF65-F5344CB8AC3E}">
        <p14:creationId xmlns:p14="http://schemas.microsoft.com/office/powerpoint/2010/main" val="238321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38041129"/>
              </p:ext>
            </p:extLst>
          </p:nvPr>
        </p:nvGraphicFramePr>
        <p:xfrm>
          <a:off x="1789066" y="9134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73995" y="699420"/>
            <a:ext cx="37828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Built trust &amp; cooperation among CMO radar operators &amp; invited neighbouring operators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3999" y="1817690"/>
            <a:ext cx="21128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Focused dialogue on common </a:t>
            </a: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to generate feedback </a:t>
            </a:r>
            <a:endParaRPr lang="en-US" sz="13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761" y="3728499"/>
            <a:ext cx="25148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Encouraged sharing of innovative solutions, know-how, best practices adopted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575" y="3728498"/>
            <a:ext cx="280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Documented best practices, lessons learned, and solutions</a:t>
            </a:r>
          </a:p>
          <a:p>
            <a:pPr defTabSz="685800"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data archiving, retrieval, dissemination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0" y="1493864"/>
            <a:ext cx="320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online repository to access shared information to aid capacity building &amp; similar future projects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F3C1E50-241B-B53C-4316-0C8E353F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0" y="38849"/>
            <a:ext cx="5532698" cy="61322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Enhancing Resilience of Observations: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CMO Operational Radar Group (CORG)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D66FB-F10C-FA9E-D19F-115C6D5ABAB8}"/>
              </a:ext>
            </a:extLst>
          </p:cNvPr>
          <p:cNvSpPr txBox="1"/>
          <p:nvPr/>
        </p:nvSpPr>
        <p:spPr>
          <a:xfrm>
            <a:off x="7963869" y="4850476"/>
            <a:ext cx="11801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Courtesy, K Kerr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0736C-A7A0-4DAB-8FF8-4BE464DD67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036" y="35749"/>
            <a:ext cx="860966" cy="6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9">
            <a:extLst>
              <a:ext uri="{FF2B5EF4-FFF2-40B4-BE49-F238E27FC236}">
                <a16:creationId xmlns:a16="http://schemas.microsoft.com/office/drawing/2014/main" id="{A5C1E12B-A08D-2317-629C-6BFBC3F2A2DC}"/>
              </a:ext>
            </a:extLst>
          </p:cNvPr>
          <p:cNvSpPr/>
          <p:nvPr/>
        </p:nvSpPr>
        <p:spPr>
          <a:xfrm>
            <a:off x="181933" y="242536"/>
            <a:ext cx="8608763" cy="342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520"/>
              </a:lnSpc>
              <a:defRPr sz="1800"/>
            </a:pPr>
            <a:r>
              <a:rPr lang="en-US" sz="3000" b="1" kern="1000" dirty="0">
                <a:solidFill>
                  <a:srgbClr val="01189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Ocean observations vital to the Caribbean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9CE37A-0492-E47E-7836-19F9F386C539}"/>
              </a:ext>
            </a:extLst>
          </p:cNvPr>
          <p:cNvSpPr txBox="1"/>
          <p:nvPr/>
        </p:nvSpPr>
        <p:spPr>
          <a:xfrm>
            <a:off x="76381" y="683562"/>
            <a:ext cx="560648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Air–sea interface processes key to intensification of tropical cyclones &amp; severe local storms </a:t>
            </a:r>
            <a:r>
              <a:rPr lang="en-US" sz="1800" dirty="0">
                <a:ea typeface="Verdana" panose="020B0604030504040204" pitchFamily="34" charset="0"/>
                <a:cs typeface="Arial" panose="020B0604020202020204" pitchFamily="34" charset="0"/>
              </a:rPr>
              <a:t>Accurate estimates and forecasts of physical processes rely on observations </a:t>
            </a:r>
            <a:endParaRPr lang="en-US" sz="1800" dirty="0">
              <a:solidFill>
                <a:srgbClr val="C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777F8-7139-4D85-4860-E4CE134C5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973" y="734482"/>
            <a:ext cx="2314063" cy="1130842"/>
          </a:xfrm>
          <a:prstGeom prst="rect">
            <a:avLst/>
          </a:prstGeom>
        </p:spPr>
      </p:pic>
      <p:sp>
        <p:nvSpPr>
          <p:cNvPr id="3" name="CuadroTexto 3">
            <a:extLst>
              <a:ext uri="{FF2B5EF4-FFF2-40B4-BE49-F238E27FC236}">
                <a16:creationId xmlns:a16="http://schemas.microsoft.com/office/drawing/2014/main" id="{6702E518-C674-AD05-2357-3C0CA830E652}"/>
              </a:ext>
            </a:extLst>
          </p:cNvPr>
          <p:cNvSpPr txBox="1"/>
          <p:nvPr/>
        </p:nvSpPr>
        <p:spPr>
          <a:xfrm>
            <a:off x="126735" y="1746520"/>
            <a:ext cx="5254361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432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Need more marine observations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432F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Barbados Met Service: Operational </a:t>
            </a:r>
            <a:r>
              <a:rPr lang="en-US" sz="1800" dirty="0" err="1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Autonauts</a:t>
            </a:r>
            <a:endParaRPr lang="en-US" sz="1800" dirty="0">
              <a:solidFill>
                <a:schemeClr val="tx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Rutgers University/NOAA led sub-surface transects – 2024 – used for Beryl forecasts</a:t>
            </a:r>
          </a:p>
          <a:p>
            <a:pPr marL="541338" lvl="3" indent="-1492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2025 Planned Caribbean Profile Observations Ocean Gliders + Argo + Fishing Vessel Observation Network (FVON) - real-time profile data for assimilation by hurricane forecast models</a:t>
            </a:r>
            <a:endParaRPr lang="en-US" sz="1600" dirty="0">
              <a:solidFill>
                <a:schemeClr val="tx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CIMH expanding near-shore marine observations, funds from Caribbean Development Bank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BEDEE9-BF1F-91DA-7B8D-D6CD4FD9A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096" y="1872101"/>
            <a:ext cx="3659213" cy="1552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F28F2-3C92-E9BA-0158-A6B40C718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036" y="35749"/>
            <a:ext cx="860966" cy="689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B2B871-BDDA-0DEB-65B2-739E1E3CAF3A}"/>
              </a:ext>
            </a:extLst>
          </p:cNvPr>
          <p:cNvSpPr txBox="1"/>
          <p:nvPr/>
        </p:nvSpPr>
        <p:spPr>
          <a:xfrm>
            <a:off x="6076507" y="1564324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Caribbean EEZ</a:t>
            </a:r>
          </a:p>
        </p:txBody>
      </p:sp>
      <p:pic>
        <p:nvPicPr>
          <p:cNvPr id="12" name="Google Shape;298;g3125e805c28_0_343">
            <a:extLst>
              <a:ext uri="{FF2B5EF4-FFF2-40B4-BE49-F238E27FC236}">
                <a16:creationId xmlns:a16="http://schemas.microsoft.com/office/drawing/2014/main" id="{2638902B-DBFA-4251-D6BE-A03619F2DE2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873" y="2919642"/>
            <a:ext cx="3425392" cy="20808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89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"/>
          <p:cNvSpPr txBox="1">
            <a:spLocks noGrp="1"/>
          </p:cNvSpPr>
          <p:nvPr>
            <p:ph type="body" idx="1"/>
          </p:nvPr>
        </p:nvSpPr>
        <p:spPr>
          <a:xfrm>
            <a:off x="4815068" y="1060029"/>
            <a:ext cx="4328932" cy="301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Autofit/>
          </a:bodyPr>
          <a:lstStyle/>
          <a:p>
            <a:pPr marL="438912" lvl="0" indent="-320040" algn="l" rtl="0">
              <a:spcBef>
                <a:spcPts val="0"/>
              </a:spcBef>
              <a:spcAft>
                <a:spcPts val="0"/>
              </a:spcAft>
              <a:buSzPts val="1320"/>
            </a:pPr>
            <a:r>
              <a:rPr lang="en-US" sz="1800" dirty="0">
                <a:solidFill>
                  <a:srgbClr val="0070C0"/>
                </a:solidFill>
              </a:rPr>
              <a:t>Real-time (24/7) </a:t>
            </a:r>
            <a:r>
              <a:rPr lang="en-US" sz="1800" dirty="0"/>
              <a:t>international data exchange to safeguard lives and property and support economic development.  </a:t>
            </a:r>
            <a:endParaRPr sz="1800" dirty="0"/>
          </a:p>
          <a:p>
            <a:pPr marL="438912" lvl="0" indent="-320040" algn="l" rtl="0">
              <a:spcBef>
                <a:spcPts val="900"/>
              </a:spcBef>
              <a:spcAft>
                <a:spcPts val="0"/>
              </a:spcAft>
              <a:buSzPts val="1320"/>
            </a:pPr>
            <a:r>
              <a:rPr lang="en-US" sz="1800" b="1" dirty="0">
                <a:solidFill>
                  <a:srgbClr val="0070C0"/>
                </a:solidFill>
              </a:rPr>
              <a:t>WMO Unified Data Policy </a:t>
            </a:r>
            <a:r>
              <a:rPr lang="en-US" sz="1800" dirty="0"/>
              <a:t>(free exchange of core and recommended data)</a:t>
            </a:r>
            <a:endParaRPr sz="1800" dirty="0"/>
          </a:p>
          <a:p>
            <a:pPr marL="438912" lvl="0" indent="-320040" algn="l" rtl="0">
              <a:spcBef>
                <a:spcPts val="900"/>
              </a:spcBef>
              <a:spcAft>
                <a:spcPts val="0"/>
              </a:spcAft>
              <a:buSzPts val="1320"/>
            </a:pPr>
            <a:r>
              <a:rPr lang="en-US" sz="1800" dirty="0"/>
              <a:t>NOAA is Regional Telecommunications Hub (RTH-Washington)</a:t>
            </a:r>
            <a:endParaRPr sz="1800" dirty="0"/>
          </a:p>
          <a:p>
            <a:pPr marL="438912" lvl="0" indent="-236220" algn="l" rtl="0">
              <a:spcBef>
                <a:spcPts val="900"/>
              </a:spcBef>
              <a:spcAft>
                <a:spcPts val="0"/>
              </a:spcAft>
              <a:buSzPts val="1320"/>
              <a:buNone/>
            </a:pPr>
            <a:endParaRPr sz="1800" dirty="0"/>
          </a:p>
        </p:txBody>
      </p: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166255" y="1"/>
            <a:ext cx="8604766" cy="71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3200"/>
              <a:buFont typeface="Calibri"/>
              <a:buNone/>
            </a:pPr>
            <a:r>
              <a:rPr lang="en-US" dirty="0">
                <a:solidFill>
                  <a:srgbClr val="011893"/>
                </a:solidFill>
              </a:rPr>
              <a:t>2. WMO International Data Exchange</a:t>
            </a:r>
            <a:endParaRPr dirty="0"/>
          </a:p>
        </p:txBody>
      </p:sp>
      <p:pic>
        <p:nvPicPr>
          <p:cNvPr id="337" name="Google Shape;337;p8" descr="C:\laing\cmo\ccrif\gtsstructur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926" y="1000156"/>
            <a:ext cx="4189924" cy="299994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8"/>
          <p:cNvSpPr/>
          <p:nvPr/>
        </p:nvSpPr>
        <p:spPr>
          <a:xfrm>
            <a:off x="663788" y="665241"/>
            <a:ext cx="406729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WMO Global Telecommunication System</a:t>
            </a: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249186" y="4143344"/>
            <a:ext cx="5331482" cy="78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Special component carries meteorological data for aviation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Supports multi-hazard, multipurpose early warning systems, e.g., tsunamis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0977D-3332-2B9C-BA9D-9F51CB4FE4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469" y="0"/>
            <a:ext cx="1202531" cy="951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175239" y="20833"/>
            <a:ext cx="8746434" cy="643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2600"/>
              <a:buFont typeface="Calibri"/>
              <a:buNone/>
            </a:pPr>
            <a:r>
              <a:rPr lang="en-US" sz="2600" dirty="0">
                <a:solidFill>
                  <a:srgbClr val="011893"/>
                </a:solidFill>
              </a:rPr>
              <a:t>2. Transition to WMO Information System (WIS  2.0)</a:t>
            </a:r>
            <a:endParaRPr dirty="0"/>
          </a:p>
        </p:txBody>
      </p:sp>
      <p:sp>
        <p:nvSpPr>
          <p:cNvPr id="345" name="Google Shape;345;p9"/>
          <p:cNvSpPr txBox="1">
            <a:spLocks noGrp="1"/>
          </p:cNvSpPr>
          <p:nvPr>
            <p:ph type="body" idx="4294967295"/>
          </p:nvPr>
        </p:nvSpPr>
        <p:spPr>
          <a:xfrm>
            <a:off x="136293" y="866131"/>
            <a:ext cx="5049838" cy="372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/>
          <a:p>
            <a:pPr marL="257168" lvl="0" indent="-25716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en-US" sz="1800" dirty="0"/>
              <a:t>WMO WIS 2.0 Training Workshop hosted by CMO HQ, 19 persons trained, June 2023</a:t>
            </a:r>
            <a:endParaRPr dirty="0"/>
          </a:p>
          <a:p>
            <a:pPr marL="257168" lvl="0" indent="-257168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en-US" sz="1800" dirty="0"/>
              <a:t>Belize, T&amp;T, Cayman Is. – led piloting of WIS2.0</a:t>
            </a:r>
            <a:endParaRPr dirty="0"/>
          </a:p>
          <a:p>
            <a:pPr marL="257168" lvl="0" indent="-257168" algn="l" rtl="0">
              <a:spcBef>
                <a:spcPts val="6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CMO WIS2.0 Node established Oct 2023, with cloud services from WMO, 16 Members</a:t>
            </a:r>
            <a:endParaRPr dirty="0"/>
          </a:p>
        </p:txBody>
      </p:sp>
      <p:pic>
        <p:nvPicPr>
          <p:cNvPr id="346" name="Google Shape;3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781" y="2966137"/>
            <a:ext cx="3829722" cy="134472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9"/>
          <p:cNvSpPr txBox="1"/>
          <p:nvPr/>
        </p:nvSpPr>
        <p:spPr>
          <a:xfrm>
            <a:off x="511191" y="4365607"/>
            <a:ext cx="40350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u="sng" dirty="0">
                <a:solidFill>
                  <a:srgbClr val="011EB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https://community.wmo.int/en/news/wis-news-2023-06-the-2nd-wis2-training-workshop-trinidad-and-tobago</a:t>
            </a:r>
            <a:endParaRPr sz="900" i="1" dirty="0">
              <a:solidFill>
                <a:srgbClr val="011E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7185" y="860959"/>
            <a:ext cx="3996815" cy="298813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9"/>
          <p:cNvSpPr txBox="1"/>
          <p:nvPr/>
        </p:nvSpPr>
        <p:spPr>
          <a:xfrm>
            <a:off x="4752922" y="3849093"/>
            <a:ext cx="42547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- SOFF funding contingent on international data exchange</a:t>
            </a:r>
            <a:endParaRPr sz="16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 txBox="1"/>
          <p:nvPr/>
        </p:nvSpPr>
        <p:spPr>
          <a:xfrm>
            <a:off x="1189316" y="2486265"/>
            <a:ext cx="271328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1600" i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wiscaribbeancmo.org</a:t>
            </a:r>
            <a:endParaRPr sz="1600" i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7A3E1-69F2-6CF7-9F70-7394877514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469" y="-4705"/>
            <a:ext cx="1202531" cy="951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"/>
          <p:cNvSpPr txBox="1">
            <a:spLocks noGrp="1"/>
          </p:cNvSpPr>
          <p:nvPr>
            <p:ph type="title"/>
          </p:nvPr>
        </p:nvSpPr>
        <p:spPr>
          <a:xfrm>
            <a:off x="26507" y="102340"/>
            <a:ext cx="8912774" cy="38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lvl="0">
              <a:buClr>
                <a:srgbClr val="011893"/>
              </a:buClr>
              <a:buSzPts val="2800"/>
            </a:pPr>
            <a:r>
              <a:rPr lang="en-US" sz="2600" dirty="0">
                <a:solidFill>
                  <a:srgbClr val="011893"/>
                </a:solidFill>
              </a:rPr>
              <a:t>2. </a:t>
            </a:r>
            <a:r>
              <a:rPr lang="en-US" sz="2600" dirty="0"/>
              <a:t>Transition to WMO Information System (WIS 2.0)</a:t>
            </a:r>
            <a:endParaRPr sz="2600" dirty="0">
              <a:solidFill>
                <a:srgbClr val="011893"/>
              </a:solidFill>
            </a:endParaRPr>
          </a:p>
        </p:txBody>
      </p:sp>
      <p:pic>
        <p:nvPicPr>
          <p:cNvPr id="357" name="Google Shape;357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779" y="590470"/>
            <a:ext cx="3150525" cy="193895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0"/>
          <p:cNvSpPr/>
          <p:nvPr/>
        </p:nvSpPr>
        <p:spPr>
          <a:xfrm>
            <a:off x="202418" y="2499060"/>
            <a:ext cx="5571787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CMO Members &amp; Neighbouring States among global leaders using WIS2 to share data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of 16 Members currently sharing </a:t>
            </a:r>
            <a:r>
              <a:rPr lang="en-US" sz="1500" b="1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BUFR</a:t>
            </a: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on WIS2.0 in real time </a:t>
            </a:r>
            <a:r>
              <a:rPr lang="en-US" sz="1500" b="1" dirty="0">
                <a:solidFill>
                  <a:srgbClr val="1819CC"/>
                </a:solidFill>
                <a:latin typeface="Arial"/>
                <a:ea typeface="Arial"/>
                <a:cs typeface="Arial"/>
                <a:sym typeface="Arial"/>
              </a:rPr>
              <a:t>every hour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Barbados, Belize, Trinidad </a:t>
            </a:r>
            <a:r>
              <a:rPr lang="en-US" sz="1500" b="1" dirty="0">
                <a:solidFill>
                  <a:schemeClr val="dk1"/>
                </a:solidFill>
              </a:rPr>
              <a:t>&amp;</a:t>
            </a: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Tobago -</a:t>
            </a:r>
            <a:r>
              <a:rPr lang="en-US" sz="1500" b="1" dirty="0">
                <a:solidFill>
                  <a:schemeClr val="dk1"/>
                </a:solidFill>
              </a:rPr>
              <a:t> </a:t>
            </a: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WIS2 nodes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b="1" dirty="0">
              <a:solidFill>
                <a:schemeClr val="dk1"/>
              </a:solidFill>
            </a:endParaRPr>
          </a:p>
          <a:p>
            <a:pPr lvl="0"/>
            <a:r>
              <a:rPr lang="en" b="1" u="sng" dirty="0"/>
              <a:t>S</a:t>
            </a:r>
            <a:r>
              <a:rPr lang="en" dirty="0"/>
              <a:t>ystem for </a:t>
            </a:r>
            <a:r>
              <a:rPr lang="en" b="1" u="sng" dirty="0"/>
              <a:t>U</a:t>
            </a:r>
            <a:r>
              <a:rPr lang="en" dirty="0"/>
              <a:t>nified </a:t>
            </a:r>
            <a:r>
              <a:rPr lang="en" b="1" u="sng" dirty="0"/>
              <a:t>R</a:t>
            </a:r>
            <a:r>
              <a:rPr lang="en" dirty="0"/>
              <a:t>eal-time monitoring and </a:t>
            </a:r>
            <a:r>
              <a:rPr lang="en" b="1" u="sng" dirty="0"/>
              <a:t>F</a:t>
            </a:r>
            <a:r>
              <a:rPr lang="en" dirty="0"/>
              <a:t>orecasting of </a:t>
            </a:r>
            <a:r>
              <a:rPr lang="en" b="1" u="sng" dirty="0"/>
              <a:t>A</a:t>
            </a:r>
            <a:r>
              <a:rPr lang="en" dirty="0"/>
              <a:t>tmospheric and </a:t>
            </a:r>
            <a:r>
              <a:rPr lang="en" b="1" u="sng" dirty="0"/>
              <a:t>C</a:t>
            </a:r>
            <a:r>
              <a:rPr lang="en" dirty="0"/>
              <a:t>limatic </a:t>
            </a:r>
            <a:r>
              <a:rPr lang="en" b="1" u="sng" dirty="0"/>
              <a:t>E</a:t>
            </a:r>
            <a:r>
              <a:rPr lang="en" dirty="0"/>
              <a:t>vents (SURFACE) – </a:t>
            </a:r>
            <a:r>
              <a:rPr lang="en" b="1" dirty="0">
                <a:solidFill>
                  <a:srgbClr val="0432FF"/>
                </a:solidFill>
              </a:rPr>
              <a:t>Belize initiative</a:t>
            </a:r>
            <a:endParaRPr b="1" dirty="0">
              <a:solidFill>
                <a:srgbClr val="0432FF"/>
              </a:solidFill>
            </a:endParaRPr>
          </a:p>
        </p:txBody>
      </p:sp>
      <p:sp>
        <p:nvSpPr>
          <p:cNvPr id="360" name="Google Shape;360;p10"/>
          <p:cNvSpPr/>
          <p:nvPr/>
        </p:nvSpPr>
        <p:spPr>
          <a:xfrm>
            <a:off x="5690882" y="4780443"/>
            <a:ext cx="33420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https://wiscaribbeancmo.org/</a:t>
            </a:r>
            <a:endParaRPr sz="1800" b="1" dirty="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3070" y="625302"/>
            <a:ext cx="3417687" cy="425643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0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  <p:sp>
        <p:nvSpPr>
          <p:cNvPr id="363" name="Google Shape;363;p10"/>
          <p:cNvSpPr txBox="1">
            <a:spLocks noGrp="1"/>
          </p:cNvSpPr>
          <p:nvPr>
            <p:ph type="ftr" idx="11"/>
          </p:nvPr>
        </p:nvSpPr>
        <p:spPr>
          <a:xfrm>
            <a:off x="0" y="5018912"/>
            <a:ext cx="1485767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sldNum" idx="12"/>
          </p:nvPr>
        </p:nvSpPr>
        <p:spPr>
          <a:xfrm>
            <a:off x="8579004" y="4961208"/>
            <a:ext cx="553605" cy="1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96AD6-C810-2F92-B91B-B5599FA0B1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469" y="0"/>
            <a:ext cx="1202531" cy="951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"/>
          <p:cNvSpPr txBox="1">
            <a:spLocks noGrp="1"/>
          </p:cNvSpPr>
          <p:nvPr>
            <p:ph type="title"/>
          </p:nvPr>
        </p:nvSpPr>
        <p:spPr>
          <a:xfrm>
            <a:off x="151140" y="36663"/>
            <a:ext cx="8518157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3000"/>
              <a:buFont typeface="Calibri"/>
              <a:buNone/>
            </a:pPr>
            <a:r>
              <a:rPr lang="en-US" sz="2800" dirty="0">
                <a:solidFill>
                  <a:srgbClr val="011893"/>
                </a:solidFill>
              </a:rPr>
              <a:t>2. Weather Radar: Data Shared for Early Warnings</a:t>
            </a:r>
            <a:endParaRPr sz="2800" dirty="0"/>
          </a:p>
        </p:txBody>
      </p:sp>
      <p:sp>
        <p:nvSpPr>
          <p:cNvPr id="371" name="Google Shape;371;p11"/>
          <p:cNvSpPr txBox="1">
            <a:spLocks noGrp="1"/>
          </p:cNvSpPr>
          <p:nvPr>
            <p:ph type="body" idx="4294967295"/>
          </p:nvPr>
        </p:nvSpPr>
        <p:spPr>
          <a:xfrm>
            <a:off x="-5" y="637852"/>
            <a:ext cx="4924800" cy="4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404811" lvl="0" indent="-285750" algn="l" rtl="0">
              <a:spcBef>
                <a:spcPts val="1200"/>
              </a:spcBef>
              <a:spcAft>
                <a:spcPts val="0"/>
              </a:spcAft>
              <a:buSzPts val="1320"/>
              <a:buFont typeface="Wingdings" pitchFamily="2" charset="2"/>
              <a:buChar char="§"/>
            </a:pPr>
            <a:r>
              <a:rPr lang="en-US" sz="1650" dirty="0"/>
              <a:t>In 2009, network of 4 Doppler weather radars</a:t>
            </a:r>
            <a:r>
              <a:rPr lang="en-US" sz="1650" dirty="0">
                <a:solidFill>
                  <a:srgbClr val="0070C0"/>
                </a:solidFill>
              </a:rPr>
              <a:t> implemented by CMO HQ, funded by the EU</a:t>
            </a:r>
            <a:r>
              <a:rPr lang="en-US" sz="1650" dirty="0"/>
              <a:t>, for 13-million Euro. In 2013, CMO HQ implemented dual-polarized Doppler radar in Grand Cayman</a:t>
            </a:r>
            <a:endParaRPr dirty="0"/>
          </a:p>
          <a:p>
            <a:pPr marL="404811" lvl="0" indent="-285750" algn="l" rtl="0">
              <a:spcBef>
                <a:spcPts val="1200"/>
              </a:spcBef>
              <a:spcAft>
                <a:spcPts val="0"/>
              </a:spcAft>
              <a:buSzPts val="1320"/>
              <a:buFont typeface="Wingdings" pitchFamily="2" charset="2"/>
              <a:buChar char="§"/>
            </a:pPr>
            <a:r>
              <a:rPr lang="en-US" sz="1650" i="1" dirty="0" err="1"/>
              <a:t>Météo</a:t>
            </a:r>
            <a:r>
              <a:rPr lang="en-US" sz="1650" i="1" dirty="0"/>
              <a:t>-France</a:t>
            </a:r>
            <a:r>
              <a:rPr lang="en-US" sz="1650" dirty="0"/>
              <a:t> developed first Caribbean radar base reflectivity mosaic. </a:t>
            </a:r>
            <a:r>
              <a:rPr lang="en-US" sz="1650" i="1" dirty="0">
                <a:solidFill>
                  <a:srgbClr val="0432FF"/>
                </a:solidFill>
              </a:rPr>
              <a:t>Barbados Met Service </a:t>
            </a:r>
            <a:r>
              <a:rPr lang="en-US" sz="1650" dirty="0">
                <a:solidFill>
                  <a:srgbClr val="0432FF"/>
                </a:solidFill>
              </a:rPr>
              <a:t>expanded mosaic.</a:t>
            </a:r>
            <a:endParaRPr dirty="0">
              <a:solidFill>
                <a:srgbClr val="0432FF"/>
              </a:solidFill>
            </a:endParaRPr>
          </a:p>
          <a:p>
            <a:pPr marL="404811" lvl="0" indent="-285750" algn="l" rtl="0">
              <a:spcBef>
                <a:spcPts val="1200"/>
              </a:spcBef>
              <a:spcAft>
                <a:spcPts val="0"/>
              </a:spcAft>
              <a:buSzPts val="1320"/>
              <a:buFont typeface="Wingdings" pitchFamily="2" charset="2"/>
              <a:buChar char="§"/>
            </a:pPr>
            <a:r>
              <a:rPr lang="en-US" sz="1650" b="1" dirty="0">
                <a:solidFill>
                  <a:srgbClr val="1819CC"/>
                </a:solidFill>
              </a:rPr>
              <a:t>Radar data for mosaic shared via NOAA/NWS RA IV GIFS Server, every 15-minutes</a:t>
            </a:r>
            <a:endParaRPr dirty="0"/>
          </a:p>
          <a:p>
            <a:pPr marL="404811" lvl="0" indent="-285750" algn="l" rtl="0">
              <a:spcBef>
                <a:spcPts val="1200"/>
              </a:spcBef>
              <a:spcAft>
                <a:spcPts val="0"/>
              </a:spcAft>
              <a:buSzPts val="1320"/>
              <a:buFont typeface="Wingdings" pitchFamily="2" charset="2"/>
              <a:buChar char="§"/>
            </a:pPr>
            <a:r>
              <a:rPr lang="en-US" sz="1650" dirty="0"/>
              <a:t>NOAA/NWS transitioning to WMO Information Systems (WIS2.0)</a:t>
            </a:r>
          </a:p>
          <a:p>
            <a:pPr marL="404811" indent="-285750">
              <a:spcBef>
                <a:spcPts val="1200"/>
              </a:spcBef>
              <a:buSzPts val="1320"/>
              <a:buFont typeface="Wingdings" pitchFamily="2" charset="2"/>
              <a:buChar char="§"/>
            </a:pPr>
            <a:r>
              <a:rPr lang="en-US" sz="1600" dirty="0">
                <a:solidFill>
                  <a:srgbClr val="1819CC"/>
                </a:solidFill>
              </a:rPr>
              <a:t>Will WIS 2.0 be good fit for exchange of radar data?</a:t>
            </a:r>
            <a:endParaRPr lang="en-US" sz="1600" dirty="0"/>
          </a:p>
        </p:txBody>
      </p:sp>
      <p:pic>
        <p:nvPicPr>
          <p:cNvPr id="372" name="Google Shape;37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3960" y="3396363"/>
            <a:ext cx="2688774" cy="165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789" y="868541"/>
            <a:ext cx="4092211" cy="22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B132CD-D5C4-7F39-CEFA-F824ADE15A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469" y="0"/>
            <a:ext cx="1202531" cy="95148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3"/>
          <p:cNvSpPr txBox="1">
            <a:spLocks noGrp="1"/>
          </p:cNvSpPr>
          <p:nvPr>
            <p:ph type="title"/>
          </p:nvPr>
        </p:nvSpPr>
        <p:spPr>
          <a:xfrm>
            <a:off x="180536" y="18725"/>
            <a:ext cx="8229600" cy="65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4000"/>
              <a:buFont typeface="Calibri"/>
              <a:buNone/>
            </a:pPr>
            <a:r>
              <a:rPr lang="en-US" dirty="0"/>
              <a:t>1. Meteorological Services to Aviation</a:t>
            </a:r>
            <a:endParaRPr dirty="0"/>
          </a:p>
        </p:txBody>
      </p:sp>
      <p:sp>
        <p:nvSpPr>
          <p:cNvPr id="513" name="Google Shape;513;p23"/>
          <p:cNvSpPr txBox="1">
            <a:spLocks noGrp="1"/>
          </p:cNvSpPr>
          <p:nvPr>
            <p:ph type="body" idx="1"/>
          </p:nvPr>
        </p:nvSpPr>
        <p:spPr>
          <a:xfrm>
            <a:off x="115070" y="797647"/>
            <a:ext cx="8427664" cy="2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0" rIns="45700" bIns="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0000"/>
            </a:pPr>
            <a:r>
              <a:rPr lang="en-US" sz="2200" dirty="0"/>
              <a:t>Infrastructure and Information Systems</a:t>
            </a:r>
            <a:endParaRPr dirty="0"/>
          </a:p>
          <a:p>
            <a:pPr marL="806450" lvl="1" indent="-350838">
              <a:lnSpc>
                <a:spcPct val="90000"/>
              </a:lnSpc>
              <a:spcBef>
                <a:spcPts val="1200"/>
              </a:spcBef>
              <a:buSzPct val="90000"/>
              <a:buFont typeface="Wingdings" pitchFamily="2" charset="2"/>
              <a:buChar char="§"/>
            </a:pPr>
            <a:r>
              <a:rPr lang="en-US" sz="2000" dirty="0">
                <a:solidFill>
                  <a:srgbClr val="0432FF"/>
                </a:solidFill>
              </a:rPr>
              <a:t>ICAO Meteorological Information Exchange Model (IWXXM)                      </a:t>
            </a:r>
            <a:r>
              <a:rPr lang="en-US" sz="2000" dirty="0">
                <a:solidFill>
                  <a:schemeClr val="dk1"/>
                </a:solidFill>
              </a:rPr>
              <a:t>- CMO HQ  provided software to Members for conversion</a:t>
            </a:r>
          </a:p>
          <a:p>
            <a:pPr marL="806450" lvl="1" indent="-350838">
              <a:lnSpc>
                <a:spcPct val="90000"/>
              </a:lnSpc>
              <a:spcBef>
                <a:spcPts val="1200"/>
              </a:spcBef>
              <a:buSzPct val="90000"/>
              <a:buFont typeface="Wingdings" pitchFamily="2" charset="2"/>
              <a:buChar char="§"/>
            </a:pPr>
            <a:r>
              <a:rPr lang="en-US" sz="2000" dirty="0">
                <a:solidFill>
                  <a:srgbClr val="1819CC"/>
                </a:solidFill>
              </a:rPr>
              <a:t>Will WIS 2.0 be good fit for exchange of data for aviation?</a:t>
            </a:r>
            <a:endParaRPr lang="en-US" sz="2000" dirty="0"/>
          </a:p>
        </p:txBody>
      </p:sp>
      <p:sp>
        <p:nvSpPr>
          <p:cNvPr id="514" name="Google Shape;514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515" name="Google Shape;515;p2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69635A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900" i="1">
              <a:solidFill>
                <a:srgbClr val="69635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Laing/CMO HQ</a:t>
            </a:r>
            <a:endParaRPr sz="9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7B7D2-1724-E8A1-732B-F02C9618F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469" y="0"/>
            <a:ext cx="1202531" cy="951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  <p:sp>
        <p:nvSpPr>
          <p:cNvPr id="425" name="Google Shape;425;p1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  <p:sp>
        <p:nvSpPr>
          <p:cNvPr id="424" name="Google Shape;424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426" name="Google Shape;426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32" y="648026"/>
            <a:ext cx="9028735" cy="449974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5"/>
          <p:cNvSpPr txBox="1"/>
          <p:nvPr/>
        </p:nvSpPr>
        <p:spPr>
          <a:xfrm>
            <a:off x="1564035" y="4799828"/>
            <a:ext cx="48086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Courtesy, Emmanuel </a:t>
            </a:r>
            <a:r>
              <a:rPr lang="en-US" sz="16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Cloppet</a:t>
            </a:r>
            <a: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</a:t>
            </a:r>
            <a: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-France-Martinique</a:t>
            </a: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F9335-3C4F-D369-82CB-20C875AC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36" y="0"/>
            <a:ext cx="8229600" cy="648026"/>
          </a:xfrm>
        </p:spPr>
        <p:txBody>
          <a:bodyPr/>
          <a:lstStyle/>
          <a:p>
            <a:r>
              <a:rPr lang="en-US" dirty="0"/>
              <a:t>3. WIPPS Global Centres &amp; SWFP Caribbean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C7137-9BC0-65BC-8475-61879D9B499A}"/>
              </a:ext>
            </a:extLst>
          </p:cNvPr>
          <p:cNvSpPr txBox="1"/>
          <p:nvPr/>
        </p:nvSpPr>
        <p:spPr>
          <a:xfrm>
            <a:off x="251436" y="624716"/>
            <a:ext cx="4496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SWFP Caribbean: Deterministic Global NWP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4D6C6-F41D-A082-C778-F2A716029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942" y="0"/>
            <a:ext cx="1050325" cy="894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0BAA2-DECB-A143-480B-B45048446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92" y="935992"/>
            <a:ext cx="4601724" cy="258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C85AD-722E-0990-9202-0B997046D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15" y="2367126"/>
            <a:ext cx="2421788" cy="1116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ABD29BC2-20D8-013F-9ED0-73CB97E6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2" y="3934"/>
            <a:ext cx="8229600" cy="648026"/>
          </a:xfrm>
        </p:spPr>
        <p:txBody>
          <a:bodyPr>
            <a:normAutofit/>
          </a:bodyPr>
          <a:lstStyle/>
          <a:p>
            <a:r>
              <a:rPr lang="en-US" sz="2800" dirty="0"/>
              <a:t>3. Machine Learning and AI in Weather Prediction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F7085-1869-9313-8426-731AD3FAD6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CDD24-29BA-2356-3342-9743F2D9B50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Laing, CMO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C45A9-2D11-4088-5757-0F3885B5B2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39FB4-EAD3-B5E0-9139-4A725E9020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0" y="3817254"/>
            <a:ext cx="5071065" cy="754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DA3A7-3978-31FD-5918-B621C9E78707}"/>
              </a:ext>
            </a:extLst>
          </p:cNvPr>
          <p:cNvSpPr txBox="1"/>
          <p:nvPr/>
        </p:nvSpPr>
        <p:spPr>
          <a:xfrm>
            <a:off x="193657" y="4471367"/>
            <a:ext cx="4589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https://www.youtube.com/watch?v=4QRLcoJM05M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A0374-0E4B-54D6-CEC2-F7B0AFC6A354}"/>
              </a:ext>
            </a:extLst>
          </p:cNvPr>
          <p:cNvSpPr txBox="1"/>
          <p:nvPr/>
        </p:nvSpPr>
        <p:spPr>
          <a:xfrm>
            <a:off x="118758" y="67168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E1F809-6614-21A2-45A4-C562A8CC5660}"/>
              </a:ext>
            </a:extLst>
          </p:cNvPr>
          <p:cNvSpPr txBox="1"/>
          <p:nvPr/>
        </p:nvSpPr>
        <p:spPr>
          <a:xfrm>
            <a:off x="147792" y="3518043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E0D1FF-274E-28DD-81CA-6DD997F293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077" y="3563598"/>
            <a:ext cx="4187142" cy="1283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E18240-D786-172E-081A-1D2DE4EBF4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947" y="466151"/>
            <a:ext cx="3768121" cy="2925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B0A68F-F790-DF12-11A4-54D32EB643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942" y="0"/>
            <a:ext cx="1050325" cy="89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"/>
          <p:cNvSpPr txBox="1">
            <a:spLocks noGrp="1"/>
          </p:cNvSpPr>
          <p:nvPr>
            <p:ph type="title"/>
          </p:nvPr>
        </p:nvSpPr>
        <p:spPr>
          <a:xfrm>
            <a:off x="457200" y="5118"/>
            <a:ext cx="8229600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ts val="3200"/>
              <a:buFont typeface="Calibri"/>
              <a:buNone/>
            </a:pPr>
            <a:r>
              <a:rPr lang="en-US" dirty="0">
                <a:solidFill>
                  <a:srgbClr val="011893"/>
                </a:solidFill>
              </a:rPr>
              <a:t>Caribbean Meteorological Organization (CMO)</a:t>
            </a:r>
            <a:endParaRPr dirty="0">
              <a:solidFill>
                <a:srgbClr val="011893"/>
              </a:solidFill>
            </a:endParaRPr>
          </a:p>
        </p:txBody>
      </p:sp>
      <p:sp>
        <p:nvSpPr>
          <p:cNvPr id="239" name="Google Shape;239;p4"/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  <p:sp>
        <p:nvSpPr>
          <p:cNvPr id="240" name="Google Shape;240;p4"/>
          <p:cNvSpPr txBox="1">
            <a:spLocks noGrp="1"/>
          </p:cNvSpPr>
          <p:nvPr>
            <p:ph type="sldNum" idx="12"/>
          </p:nvPr>
        </p:nvSpPr>
        <p:spPr>
          <a:xfrm>
            <a:off x="8637955" y="4962580"/>
            <a:ext cx="407960" cy="17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41" name="Google Shape;241;p4"/>
          <p:cNvSpPr txBox="1"/>
          <p:nvPr/>
        </p:nvSpPr>
        <p:spPr>
          <a:xfrm>
            <a:off x="142980" y="769069"/>
            <a:ext cx="8902935" cy="1056492"/>
          </a:xfrm>
          <a:prstGeom prst="rect">
            <a:avLst/>
          </a:prstGeom>
          <a:solidFill>
            <a:srgbClr val="50D5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3" marR="0" lvl="0" indent="-241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 – UK Air Ministry, 1941, </a:t>
            </a:r>
            <a:r>
              <a:rPr lang="en-US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Caribbean Meteorological Service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established 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1951</a:t>
            </a:r>
            <a:endParaRPr dirty="0"/>
          </a:p>
          <a:p>
            <a:pPr marL="360363" marR="0" lvl="0" indent="-2413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lang="en-US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Met. Council</a:t>
            </a:r>
            <a:r>
              <a:rPr lang="en-US" sz="15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(1962), </a:t>
            </a:r>
            <a:r>
              <a:rPr lang="en-US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Met. Service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(1963) established 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Met. Institute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(1967)</a:t>
            </a:r>
            <a:endParaRPr dirty="0"/>
          </a:p>
          <a:p>
            <a:pPr marL="360363" marR="0" lvl="0" indent="-2413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Community (CARICOM) established – 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1973 </a:t>
            </a:r>
            <a:endParaRPr dirty="0"/>
          </a:p>
          <a:p>
            <a:pPr marL="360363" marR="0" lvl="0" indent="-2413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lang="en-US" sz="1500" b="1" dirty="0">
                <a:solidFill>
                  <a:srgbClr val="011893"/>
                </a:solidFill>
                <a:latin typeface="Calibri"/>
                <a:ea typeface="Calibri"/>
                <a:cs typeface="Calibri"/>
                <a:sym typeface="Calibri"/>
              </a:rPr>
              <a:t>CMO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established as umbrella of Ministerial Council, Caribbean Met Service &amp; Institute – 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 1973</a:t>
            </a:r>
            <a:endParaRPr dirty="0"/>
          </a:p>
        </p:txBody>
      </p:sp>
      <p:grpSp>
        <p:nvGrpSpPr>
          <p:cNvPr id="242" name="Google Shape;242;p4"/>
          <p:cNvGrpSpPr/>
          <p:nvPr/>
        </p:nvGrpSpPr>
        <p:grpSpPr>
          <a:xfrm>
            <a:off x="156776" y="2108789"/>
            <a:ext cx="8685159" cy="2609570"/>
            <a:chOff x="156776" y="2108789"/>
            <a:chExt cx="8685159" cy="2609570"/>
          </a:xfrm>
        </p:grpSpPr>
        <p:sp>
          <p:nvSpPr>
            <p:cNvPr id="243" name="Google Shape;243;p4"/>
            <p:cNvSpPr txBox="1"/>
            <p:nvPr/>
          </p:nvSpPr>
          <p:spPr>
            <a:xfrm>
              <a:off x="156776" y="2147626"/>
              <a:ext cx="4859080" cy="2570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850" tIns="91425" rIns="91425" bIns="45700" anchor="t" anchorCtr="0">
              <a:noAutofit/>
            </a:bodyPr>
            <a:lstStyle/>
            <a:p>
              <a:pPr marL="118871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u="sng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Organs of CMO</a:t>
              </a:r>
              <a:endParaRPr sz="2400" b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38912" marR="0" lvl="0" indent="-320040" algn="l" rtl="0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70C0"/>
                </a:buClr>
                <a:buSzPts val="2160"/>
                <a:buFont typeface="Noto Sans Symbols"/>
                <a:buChar char="▪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Caribbean Meteorological Council (</a:t>
              </a:r>
              <a:r>
                <a:rPr lang="en-US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CMC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– </a:t>
              </a:r>
              <a:r>
                <a:rPr lang="en-US" sz="18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Ministerial-level, Governing body</a:t>
              </a:r>
              <a:endParaRPr/>
            </a:p>
            <a:p>
              <a:pPr marL="438912" marR="0" lvl="0" indent="-320040" algn="l" rtl="0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70C0"/>
                </a:buClr>
                <a:buSzPts val="2160"/>
                <a:buFont typeface="Noto Sans Symbols"/>
                <a:buChar char="▪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Caribbean Institute for Meteorology &amp; Hydrology (</a:t>
              </a:r>
              <a:r>
                <a:rPr lang="en-US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CIMH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  <a:p>
              <a:pPr marL="438912" marR="0" lvl="0" indent="-320040" algn="l" rtl="0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70C0"/>
                </a:buClr>
                <a:buSzPts val="2160"/>
                <a:buFont typeface="Noto Sans Symbols"/>
                <a:buChar char="▪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CMO Headquarters Unit (</a:t>
              </a:r>
              <a:r>
                <a:rPr lang="en-US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CMO-HQ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  <a:p>
              <a:pPr marL="438912" marR="0" lvl="0" indent="-320040" algn="l" rtl="0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70C0"/>
                </a:buClr>
                <a:buSzPts val="2160"/>
                <a:buFont typeface="Noto Sans Symbols"/>
                <a:buChar char="▪"/>
              </a:pPr>
              <a:r>
                <a:rPr lang="en-US" sz="18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Caribbean Meteorological Foundation (CMF)*</a:t>
              </a:r>
              <a:endParaRPr/>
            </a:p>
            <a:p>
              <a:pPr marL="576072" marR="0" lvl="1" indent="0" algn="l" rtl="0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*non-functioning</a:t>
              </a:r>
              <a:endPara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4" name="Google Shape;244;p4"/>
            <p:cNvGrpSpPr/>
            <p:nvPr/>
          </p:nvGrpSpPr>
          <p:grpSpPr>
            <a:xfrm>
              <a:off x="5026744" y="2108789"/>
              <a:ext cx="3815191" cy="2570733"/>
              <a:chOff x="1723291" y="614665"/>
              <a:chExt cx="4161047" cy="2828668"/>
            </a:xfrm>
          </p:grpSpPr>
          <p:sp>
            <p:nvSpPr>
              <p:cNvPr id="245" name="Google Shape;245;p4"/>
              <p:cNvSpPr/>
              <p:nvPr/>
            </p:nvSpPr>
            <p:spPr>
              <a:xfrm>
                <a:off x="1723291" y="614665"/>
                <a:ext cx="4161047" cy="2828668"/>
              </a:xfrm>
              <a:prstGeom prst="ellipse">
                <a:avLst/>
              </a:prstGeom>
              <a:noFill/>
              <a:ln w="12700" cap="flat" cmpd="sng">
                <a:solidFill>
                  <a:schemeClr val="dk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3375061" y="1043033"/>
                <a:ext cx="960120" cy="914399"/>
              </a:xfrm>
              <a:prstGeom prst="ellipse">
                <a:avLst/>
              </a:prstGeom>
              <a:noFill/>
              <a:ln w="25400" cap="flat" cmpd="dbl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4275" tIns="45700" rIns="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b="1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CMC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1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Governing Body</a:t>
                </a: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2346361" y="1843133"/>
                <a:ext cx="857250" cy="800100"/>
              </a:xfrm>
              <a:prstGeom prst="ellipse">
                <a:avLst/>
              </a:prstGeom>
              <a:noFill/>
              <a:ln w="1905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4275" tIns="45700" rIns="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b="1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CIMH</a:t>
                </a: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3375061" y="2128883"/>
                <a:ext cx="914400" cy="857250"/>
              </a:xfrm>
              <a:prstGeom prst="ellipse">
                <a:avLst/>
              </a:prstGeom>
              <a:noFill/>
              <a:ln w="1905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75" b="1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HQ</a:t>
                </a:r>
                <a:endParaRPr sz="1275" i="1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Secretariat</a:t>
                </a: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4460910" y="1797413"/>
                <a:ext cx="800100" cy="808681"/>
              </a:xfrm>
              <a:prstGeom prst="ellipse">
                <a:avLst/>
              </a:prstGeom>
              <a:noFill/>
              <a:ln w="12700" cap="flat" cmpd="sng">
                <a:solidFill>
                  <a:srgbClr val="00B050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34275" tIns="45700" rIns="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i="1">
                    <a:solidFill>
                      <a:srgbClr val="8CB3E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CMF*</a:t>
                </a:r>
                <a:r>
                  <a:rPr lang="en-US" sz="1350" b="1" i="1">
                    <a:solidFill>
                      <a:srgbClr val="8CB3E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/>
              </a:p>
            </p:txBody>
          </p:sp>
          <p:pic>
            <p:nvPicPr>
              <p:cNvPr id="250" name="Google Shape;250;p4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32161" y="763436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251;p4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86391" y="928733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2" name="Google Shape;252;p4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4911" y="1260202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900591" y="1728833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4" name="Google Shape;254;p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946311" y="2174602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5" name="Google Shape;255;p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243491" y="2643233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643541" y="2928983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7" name="Google Shape;257;p4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146461" y="3157583"/>
                <a:ext cx="274320" cy="1828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8" name="Google Shape;258;p4"/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3741" y="74585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9" name="Google Shape;259;p4"/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46661" y="91730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0" name="Google Shape;260;p4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5432461" y="161453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1" name="Google Shape;261;p4"/>
              <p:cNvPicPr preferRelativeResize="0"/>
              <p:nvPr/>
            </p:nvPicPr>
            <p:blipFill rotWithShape="1">
              <a:blip r:embed="rId1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89611" y="207173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2" name="Google Shape;262;p4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03861" y="258608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3" name="Google Shape;263;p4"/>
              <p:cNvPicPr preferRelativeResize="0"/>
              <p:nvPr/>
            </p:nvPicPr>
            <p:blipFill rotWithShape="1">
              <a:blip r:embed="rId1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03811" y="291755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4" name="Google Shape;264;p4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4300891" y="310043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5" name="Google Shape;265;p4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5100991" y="1203053"/>
                <a:ext cx="274320" cy="1828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6" name="Google Shape;266;p4"/>
              <p:cNvSpPr txBox="1"/>
              <p:nvPr/>
            </p:nvSpPr>
            <p:spPr>
              <a:xfrm>
                <a:off x="3432003" y="650796"/>
                <a:ext cx="800514" cy="3301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Organs</a:t>
                </a:r>
                <a:endParaRPr dirty="0"/>
              </a:p>
            </p:txBody>
          </p:sp>
          <p:cxnSp>
            <p:nvCxnSpPr>
              <p:cNvPr id="267" name="Google Shape;267;p4"/>
              <p:cNvCxnSpPr/>
              <p:nvPr/>
            </p:nvCxnSpPr>
            <p:spPr>
              <a:xfrm rot="10800000" flipH="1">
                <a:off x="3078069" y="1668812"/>
                <a:ext cx="296992" cy="288621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68" name="Google Shape;268;p4"/>
              <p:cNvCxnSpPr/>
              <p:nvPr/>
            </p:nvCxnSpPr>
            <p:spPr>
              <a:xfrm rot="10800000">
                <a:off x="4232311" y="1728833"/>
                <a:ext cx="285750" cy="228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dot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69" name="Google Shape;269;p4"/>
              <p:cNvCxnSpPr/>
              <p:nvPr/>
            </p:nvCxnSpPr>
            <p:spPr>
              <a:xfrm>
                <a:off x="3089311" y="2471783"/>
                <a:ext cx="285750" cy="1143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</p:cxnSp>
          <p:cxnSp>
            <p:nvCxnSpPr>
              <p:cNvPr id="270" name="Google Shape;270;p4"/>
              <p:cNvCxnSpPr>
                <a:stCxn id="248" idx="0"/>
                <a:endCxn id="246" idx="4"/>
              </p:cNvCxnSpPr>
              <p:nvPr/>
            </p:nvCxnSpPr>
            <p:spPr>
              <a:xfrm rot="10800000" flipH="1">
                <a:off x="3832261" y="1957283"/>
                <a:ext cx="22800" cy="171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71" name="Google Shape;271;p4"/>
              <p:cNvCxnSpPr>
                <a:cxnSpLocks/>
                <a:endCxn id="249" idx="3"/>
              </p:cNvCxnSpPr>
              <p:nvPr/>
            </p:nvCxnSpPr>
            <p:spPr>
              <a:xfrm flipV="1">
                <a:off x="4299629" y="2487665"/>
                <a:ext cx="278453" cy="97964"/>
              </a:xfrm>
              <a:prstGeom prst="straightConnector1">
                <a:avLst/>
              </a:prstGeom>
              <a:noFill/>
              <a:ln w="22225" cap="flat" cmpd="sng">
                <a:solidFill>
                  <a:schemeClr val="accent2"/>
                </a:solidFill>
                <a:prstDash val="sysDot"/>
                <a:round/>
                <a:headEnd type="stealth" w="med" len="med"/>
                <a:tailEnd type="stealth" w="med" len="med"/>
              </a:ln>
            </p:spPr>
          </p:cxnSp>
          <p:sp>
            <p:nvSpPr>
              <p:cNvPr id="272" name="Google Shape;272;p4"/>
              <p:cNvSpPr/>
              <p:nvPr/>
            </p:nvSpPr>
            <p:spPr>
              <a:xfrm>
                <a:off x="2941612" y="2583212"/>
                <a:ext cx="1805048" cy="518209"/>
              </a:xfrm>
              <a:custGeom>
                <a:avLst/>
                <a:gdLst/>
                <a:ahLst/>
                <a:cxnLst/>
                <a:rect l="l" t="t" r="r" b="b"/>
                <a:pathLst>
                  <a:path w="2254332" h="618837" extrusionOk="0">
                    <a:moveTo>
                      <a:pt x="2254332" y="7917"/>
                    </a:moveTo>
                    <a:cubicBezTo>
                      <a:pt x="2070265" y="163286"/>
                      <a:pt x="1563253" y="618837"/>
                      <a:pt x="1187531" y="617517"/>
                    </a:cubicBezTo>
                    <a:cubicBezTo>
                      <a:pt x="811809" y="616198"/>
                      <a:pt x="160317" y="126670"/>
                      <a:pt x="0" y="0"/>
                    </a:cubicBezTo>
                  </a:path>
                </a:pathLst>
              </a:custGeom>
              <a:noFill/>
              <a:ln w="25400" cap="flat" cmpd="sng">
                <a:solidFill>
                  <a:schemeClr val="accent2"/>
                </a:solidFill>
                <a:prstDash val="sysDot"/>
                <a:round/>
                <a:headEnd type="stealth" w="med" len="med"/>
                <a:tailEnd type="stealth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3" name="Google Shape;273;p4"/>
          <p:cNvSpPr txBox="1">
            <a:spLocks noGrp="1"/>
          </p:cNvSpPr>
          <p:nvPr>
            <p:ph type="dt" idx="10"/>
          </p:nvPr>
        </p:nvSpPr>
        <p:spPr>
          <a:xfrm>
            <a:off x="7851219" y="4986327"/>
            <a:ext cx="665200" cy="17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774150-E09D-0852-2ED2-6E3772C6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01" y="-2118"/>
            <a:ext cx="8148430" cy="696599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sz="2800" dirty="0"/>
              <a:t>4. Local Data Processing, forecast, warning, &amp; advisory products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F029E3-5B68-4643-B80E-A18AAFF926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03710"/>
            <a:ext cx="7886700" cy="352901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 marL="85725" indent="0">
              <a:spcBef>
                <a:spcPts val="1200"/>
              </a:spcBef>
              <a:buNone/>
            </a:pPr>
            <a:endParaRPr lang="en-US" sz="240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D4474F1-6CBE-7041-86EE-207B8DE2A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26" y="878274"/>
            <a:ext cx="4768789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</a:pPr>
            <a:r>
              <a:rPr lang="en-US" altLang="en-US" sz="1500" b="1" i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National Framework for Weather, Water, and Climate &amp; Ocean Services</a:t>
            </a:r>
            <a:endParaRPr lang="en-US" altLang="en-US" sz="15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2" indent="-342892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b="1" dirty="0">
                <a:solidFill>
                  <a:srgbClr val="0070C0"/>
                </a:solidFill>
                <a:cs typeface="Arial" panose="020B0604020202020204" pitchFamily="34" charset="0"/>
              </a:rPr>
              <a:t>National Institutionalized mechanism </a:t>
            </a:r>
            <a:r>
              <a:rPr lang="en-US" sz="1500" dirty="0">
                <a:cs typeface="Arial" panose="020B0604020202020204" pitchFamily="34" charset="0"/>
              </a:rPr>
              <a:t>to coordinate </a:t>
            </a:r>
            <a:r>
              <a:rPr lang="en-US" sz="1500" dirty="0"/>
              <a:t>elements pertaining to entire value chain for the </a:t>
            </a:r>
            <a:r>
              <a:rPr lang="en-US" sz="1500" b="1" dirty="0">
                <a:solidFill>
                  <a:srgbClr val="0070C0"/>
                </a:solidFill>
              </a:rPr>
              <a:t>production, delivery and application of weather, water, and climate services  </a:t>
            </a:r>
            <a:r>
              <a:rPr lang="en-US" sz="1500" dirty="0"/>
              <a:t>(e.g., National Climate Outlook Forum, Hurricane Alerts, Drought Bulletins, etc.…)</a:t>
            </a:r>
          </a:p>
          <a:p>
            <a:pPr marL="342892" indent="-342892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b="1" dirty="0">
                <a:solidFill>
                  <a:srgbClr val="0070C0"/>
                </a:solidFill>
              </a:rPr>
              <a:t>Engage all national stakeholders </a:t>
            </a:r>
            <a:r>
              <a:rPr lang="en-US" sz="1500" dirty="0"/>
              <a:t>– in co-production, tailoring, communication and </a:t>
            </a:r>
            <a:r>
              <a:rPr lang="en-US" sz="1500" dirty="0">
                <a:solidFill>
                  <a:srgbClr val="C00000"/>
                </a:solidFill>
              </a:rPr>
              <a:t>utilization of weather, water, and climate services in a national dialogue </a:t>
            </a:r>
            <a:endParaRPr lang="en-US" altLang="en-US" sz="15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D472D-7298-BB4E-815E-7436E5A61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68" y="1428456"/>
            <a:ext cx="4070044" cy="2879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52139-76E7-4E92-2ECF-A85E096E280C}"/>
              </a:ext>
            </a:extLst>
          </p:cNvPr>
          <p:cNvSpPr txBox="1"/>
          <p:nvPr/>
        </p:nvSpPr>
        <p:spPr>
          <a:xfrm>
            <a:off x="5217640" y="897308"/>
            <a:ext cx="37294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Met Service &amp; Disaster Office </a:t>
            </a:r>
          </a:p>
          <a:p>
            <a:r>
              <a:rPr lang="en-US" sz="1500" b="1" dirty="0">
                <a:solidFill>
                  <a:srgbClr val="0070C0"/>
                </a:solidFill>
              </a:rPr>
              <a:t>co-production, co-design, co-delivery</a:t>
            </a:r>
            <a:endParaRPr lang="en-US" sz="15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B4016E-6C2A-35D6-D410-A4DB8183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5459" y="1"/>
            <a:ext cx="918253" cy="8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0"/>
          <p:cNvSpPr txBox="1">
            <a:spLocks noGrp="1"/>
          </p:cNvSpPr>
          <p:nvPr>
            <p:ph type="title"/>
          </p:nvPr>
        </p:nvSpPr>
        <p:spPr>
          <a:xfrm>
            <a:off x="517477" y="615608"/>
            <a:ext cx="8032845" cy="62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ct val="100000"/>
              <a:buFont typeface="Calibri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body" idx="1"/>
          </p:nvPr>
        </p:nvSpPr>
        <p:spPr>
          <a:xfrm>
            <a:off x="133350" y="1647505"/>
            <a:ext cx="880110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0" rIns="457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b="1"/>
              <a:t>CMO Headquarters Unit, www.cmo.org.tt</a:t>
            </a:r>
            <a:endParaRPr b="1"/>
          </a:p>
        </p:txBody>
      </p:sp>
      <p:sp>
        <p:nvSpPr>
          <p:cNvPr id="609" name="Google Shape;609;p30"/>
          <p:cNvSpPr txBox="1">
            <a:spLocks noGrp="1"/>
          </p:cNvSpPr>
          <p:nvPr>
            <p:ph type="sldNum" idx="12"/>
          </p:nvPr>
        </p:nvSpPr>
        <p:spPr>
          <a:xfrm>
            <a:off x="8396068" y="4937760"/>
            <a:ext cx="733864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610" name="Google Shape;610;p30"/>
          <p:cNvSpPr txBox="1">
            <a:spLocks noGrp="1"/>
          </p:cNvSpPr>
          <p:nvPr>
            <p:ph type="ftr" idx="11"/>
          </p:nvPr>
        </p:nvSpPr>
        <p:spPr>
          <a:xfrm>
            <a:off x="2444607" y="4905955"/>
            <a:ext cx="4254786" cy="23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  <p:sp>
        <p:nvSpPr>
          <p:cNvPr id="611" name="Google Shape;611;p30"/>
          <p:cNvSpPr txBox="1">
            <a:spLocks noGrp="1"/>
          </p:cNvSpPr>
          <p:nvPr>
            <p:ph type="dt" idx="10"/>
          </p:nvPr>
        </p:nvSpPr>
        <p:spPr>
          <a:xfrm>
            <a:off x="-6832" y="4975370"/>
            <a:ext cx="754763" cy="16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  <p:grpSp>
        <p:nvGrpSpPr>
          <p:cNvPr id="612" name="Google Shape;612;p30"/>
          <p:cNvGrpSpPr/>
          <p:nvPr/>
        </p:nvGrpSpPr>
        <p:grpSpPr>
          <a:xfrm>
            <a:off x="0" y="10258"/>
            <a:ext cx="9144000" cy="179324"/>
            <a:chOff x="13798" y="2843"/>
            <a:chExt cx="6023370" cy="260077"/>
          </a:xfrm>
        </p:grpSpPr>
        <p:pic>
          <p:nvPicPr>
            <p:cNvPr id="613" name="Google Shape;613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98" y="16237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4" name="Google Shape;614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0892" y="18362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5" name="Google Shape;615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45080" y="14286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6" name="Google Shape;616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22170" y="14286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7" name="Google Shape;617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01294" y="14285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Google Shape;618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78385" y="8570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55471" y="14285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3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2566" y="17527"/>
              <a:ext cx="365760" cy="24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3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409661" y="14286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3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163407" y="14286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3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542037" y="9193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3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916348" y="3778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3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296164" y="6917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30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671408" y="2843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30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784514" y="19080"/>
              <a:ext cx="365760" cy="243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30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67984" y="14287"/>
              <a:ext cx="365760" cy="2438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683" y="931705"/>
            <a:ext cx="6814211" cy="412831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"/>
          <p:cNvSpPr txBox="1">
            <a:spLocks noGrp="1"/>
          </p:cNvSpPr>
          <p:nvPr>
            <p:ph type="title"/>
          </p:nvPr>
        </p:nvSpPr>
        <p:spPr>
          <a:xfrm>
            <a:off x="180536" y="0"/>
            <a:ext cx="8229600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819CC"/>
              </a:buClr>
              <a:buSzPct val="100000"/>
              <a:buFont typeface="Calibri"/>
              <a:buNone/>
            </a:pPr>
            <a:r>
              <a:rPr lang="en-US" dirty="0">
                <a:solidFill>
                  <a:srgbClr val="011893"/>
                </a:solidFill>
              </a:rPr>
              <a:t>Weather &amp; Climate Value Cycle</a:t>
            </a:r>
            <a:endParaRPr dirty="0">
              <a:solidFill>
                <a:srgbClr val="011893"/>
              </a:solidFill>
            </a:endParaRPr>
          </a:p>
        </p:txBody>
      </p:sp>
      <p:sp>
        <p:nvSpPr>
          <p:cNvPr id="230" name="Google Shape;230;p3"/>
          <p:cNvSpPr txBox="1">
            <a:spLocks noGrp="1"/>
          </p:cNvSpPr>
          <p:nvPr>
            <p:ph type="sldNum" idx="12"/>
          </p:nvPr>
        </p:nvSpPr>
        <p:spPr>
          <a:xfrm>
            <a:off x="8410136" y="4994587"/>
            <a:ext cx="733864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31" name="Google Shape;231;p3"/>
          <p:cNvSpPr txBox="1"/>
          <p:nvPr/>
        </p:nvSpPr>
        <p:spPr>
          <a:xfrm>
            <a:off x="7126664" y="744894"/>
            <a:ext cx="1949324" cy="130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WMO Unified Data Policy 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 sharing of core and recommended data (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mainly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600" b="1" i="1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real-time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/>
          </a:p>
        </p:txBody>
      </p:sp>
      <p:sp>
        <p:nvSpPr>
          <p:cNvPr id="232" name="Google Shape;232;p3"/>
          <p:cNvSpPr txBox="1"/>
          <p:nvPr/>
        </p:nvSpPr>
        <p:spPr>
          <a:xfrm>
            <a:off x="7453200" y="2839927"/>
            <a:ext cx="1690800" cy="204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600"/>
              </a:spcAft>
              <a:buClr>
                <a:srgbClr val="0432FF"/>
              </a:buClr>
              <a:buSzPts val="1600"/>
              <a:buFont typeface="Arial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Protects lives</a:t>
            </a:r>
            <a:endParaRPr sz="1600" b="1" dirty="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600"/>
              </a:spcAft>
              <a:buClr>
                <a:srgbClr val="0432FF"/>
              </a:buClr>
              <a:buSzPts val="1600"/>
              <a:buFont typeface="Arial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Safeguards property</a:t>
            </a:r>
            <a:endParaRPr sz="1600" b="1" dirty="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600"/>
              </a:spcAft>
              <a:buClr>
                <a:srgbClr val="0432FF"/>
              </a:buClr>
              <a:buSzPts val="1600"/>
              <a:buFont typeface="Arial"/>
              <a:buChar char="•"/>
            </a:pPr>
            <a:r>
              <a:rPr lang="en-US" sz="1600" b="1" i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Supports economic development</a:t>
            </a:r>
            <a:r>
              <a:rPr lang="en-US" sz="16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0A702-8047-AEDA-7353-5C8058A9E5E4}"/>
              </a:ext>
            </a:extLst>
          </p:cNvPr>
          <p:cNvSpPr txBox="1"/>
          <p:nvPr/>
        </p:nvSpPr>
        <p:spPr>
          <a:xfrm>
            <a:off x="5788196" y="483572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WMO,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349529-5CED-7BAF-0905-1AEAEB354771}"/>
              </a:ext>
            </a:extLst>
          </p:cNvPr>
          <p:cNvGrpSpPr/>
          <p:nvPr/>
        </p:nvGrpSpPr>
        <p:grpSpPr>
          <a:xfrm>
            <a:off x="341436" y="648026"/>
            <a:ext cx="3954379" cy="572438"/>
            <a:chOff x="341436" y="648026"/>
            <a:chExt cx="3954379" cy="5724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7C206B-FDB5-FF92-40AC-42BA1FC88B52}"/>
                </a:ext>
              </a:extLst>
            </p:cNvPr>
            <p:cNvSpPr txBox="1"/>
            <p:nvPr/>
          </p:nvSpPr>
          <p:spPr>
            <a:xfrm>
              <a:off x="1581632" y="648026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40FF"/>
                  </a:solidFill>
                </a:rPr>
                <a:t>SOFF Support</a:t>
              </a:r>
            </a:p>
          </p:txBody>
        </p: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92740A12-C82B-7293-A0BB-9605B548BC6E}"/>
                </a:ext>
              </a:extLst>
            </p:cNvPr>
            <p:cNvSpPr/>
            <p:nvPr/>
          </p:nvSpPr>
          <p:spPr>
            <a:xfrm rot="5400000">
              <a:off x="2174247" y="-901105"/>
              <a:ext cx="288758" cy="3954379"/>
            </a:xfrm>
            <a:prstGeom prst="leftBrace">
              <a:avLst/>
            </a:prstGeom>
            <a:ln w="28575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556DD34-F33B-102C-B457-693818CB0B0C}"/>
              </a:ext>
            </a:extLst>
          </p:cNvPr>
          <p:cNvSpPr txBox="1"/>
          <p:nvPr/>
        </p:nvSpPr>
        <p:spPr>
          <a:xfrm>
            <a:off x="4961857" y="2910847"/>
            <a:ext cx="1284326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b="1" i="1" dirty="0">
                <a:solidFill>
                  <a:srgbClr val="0432FF"/>
                </a:solidFill>
              </a:rPr>
              <a:t>&amp; regionally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94" y="731962"/>
            <a:ext cx="1670107" cy="139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794" y="3209301"/>
            <a:ext cx="1584675" cy="95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2"/>
          <p:cNvSpPr txBox="1">
            <a:spLocks noGrp="1"/>
          </p:cNvSpPr>
          <p:nvPr>
            <p:ph type="body" idx="4294967295"/>
          </p:nvPr>
        </p:nvSpPr>
        <p:spPr>
          <a:xfrm>
            <a:off x="1575881" y="731962"/>
            <a:ext cx="2627314" cy="4315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0" bIns="34275" anchor="t" anchorCtr="0">
            <a:noAutofit/>
          </a:bodyPr>
          <a:lstStyle/>
          <a:p>
            <a:pPr marL="11906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</a:pPr>
            <a:r>
              <a:rPr lang="en-US" sz="1800" b="1" dirty="0">
                <a:solidFill>
                  <a:srgbClr val="0070C0"/>
                </a:solidFill>
              </a:rPr>
              <a:t>WMO Hurricane Committee, since 1977</a:t>
            </a:r>
            <a:endParaRPr dirty="0"/>
          </a:p>
          <a:p>
            <a:pPr marL="357188" lvl="0" indent="-239713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320"/>
              <a:buFont typeface="Wingdings" pitchFamily="2" charset="2"/>
              <a:buChar char="§"/>
            </a:pPr>
            <a:r>
              <a:rPr lang="en-US" sz="1650" dirty="0"/>
              <a:t>CMO </a:t>
            </a:r>
            <a:r>
              <a:rPr lang="en-US" sz="1650" i="1" dirty="0">
                <a:solidFill>
                  <a:srgbClr val="0070C0"/>
                </a:solidFill>
              </a:rPr>
              <a:t>National Met Services </a:t>
            </a:r>
            <a:r>
              <a:rPr lang="en-US" sz="1650" dirty="0"/>
              <a:t>collaborate closely on early-warning system for tropical cyclones with other NMSs.</a:t>
            </a:r>
            <a:endParaRPr dirty="0"/>
          </a:p>
          <a:p>
            <a:pPr marL="357188" lvl="0" indent="-239713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320"/>
              <a:buFont typeface="Wingdings" pitchFamily="2" charset="2"/>
              <a:buChar char="§"/>
            </a:pPr>
            <a:r>
              <a:rPr lang="en-US" sz="1650" dirty="0"/>
              <a:t>Coordinated by </a:t>
            </a:r>
            <a:r>
              <a:rPr lang="en-US" sz="1650" i="1" dirty="0">
                <a:solidFill>
                  <a:srgbClr val="0070C0"/>
                </a:solidFill>
              </a:rPr>
              <a:t>WMO</a:t>
            </a:r>
            <a:r>
              <a:rPr lang="en-US" sz="1650" dirty="0"/>
              <a:t> and led by US </a:t>
            </a:r>
            <a:r>
              <a:rPr lang="en-US" sz="1650" i="1" dirty="0">
                <a:solidFill>
                  <a:srgbClr val="0070C0"/>
                </a:solidFill>
              </a:rPr>
              <a:t>National Hurricane Center. </a:t>
            </a:r>
            <a:r>
              <a:rPr lang="en-US" sz="1650" dirty="0"/>
              <a:t>Back-up arrangement between regional National Met Services. </a:t>
            </a:r>
            <a:endParaRPr dirty="0"/>
          </a:p>
        </p:txBody>
      </p:sp>
      <p:sp>
        <p:nvSpPr>
          <p:cNvPr id="381" name="Google Shape;381;p12"/>
          <p:cNvSpPr txBox="1">
            <a:spLocks noGrp="1"/>
          </p:cNvSpPr>
          <p:nvPr>
            <p:ph type="title"/>
          </p:nvPr>
        </p:nvSpPr>
        <p:spPr>
          <a:xfrm>
            <a:off x="118749" y="40829"/>
            <a:ext cx="8968426" cy="67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2400"/>
              <a:buFont typeface="Calibri"/>
              <a:buNone/>
            </a:pPr>
            <a:r>
              <a:rPr lang="en-US" sz="2400" dirty="0">
                <a:solidFill>
                  <a:srgbClr val="011893"/>
                </a:solidFill>
              </a:rPr>
              <a:t>Early Warnings for Tropical Cyclones &amp; Other Severe Weather</a:t>
            </a:r>
            <a:endParaRPr dirty="0"/>
          </a:p>
        </p:txBody>
      </p:sp>
      <p:sp>
        <p:nvSpPr>
          <p:cNvPr id="382" name="Google Shape;382;p12"/>
          <p:cNvSpPr txBox="1">
            <a:spLocks noGrp="1"/>
          </p:cNvSpPr>
          <p:nvPr>
            <p:ph type="sldNum" idx="4294967295"/>
          </p:nvPr>
        </p:nvSpPr>
        <p:spPr>
          <a:xfrm>
            <a:off x="8509000" y="4908550"/>
            <a:ext cx="407988" cy="1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384" name="Google Shape;384;p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3" y="2124310"/>
            <a:ext cx="1545809" cy="106318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2"/>
          <p:cNvSpPr txBox="1"/>
          <p:nvPr/>
        </p:nvSpPr>
        <p:spPr>
          <a:xfrm>
            <a:off x="-8794" y="839284"/>
            <a:ext cx="16813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Hurricane Lisa, 2022</a:t>
            </a:r>
            <a:endParaRPr/>
          </a:p>
        </p:txBody>
      </p:sp>
      <p:grpSp>
        <p:nvGrpSpPr>
          <p:cNvPr id="386" name="Google Shape;386;p12"/>
          <p:cNvGrpSpPr/>
          <p:nvPr/>
        </p:nvGrpSpPr>
        <p:grpSpPr>
          <a:xfrm>
            <a:off x="4372439" y="731962"/>
            <a:ext cx="1380750" cy="1249016"/>
            <a:chOff x="2668066" y="1196342"/>
            <a:chExt cx="6366933" cy="5238043"/>
          </a:xfrm>
        </p:grpSpPr>
        <p:pic>
          <p:nvPicPr>
            <p:cNvPr id="387" name="Google Shape;387;p1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8066" y="1196342"/>
              <a:ext cx="6366933" cy="5238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12"/>
            <p:cNvSpPr/>
            <p:nvPr/>
          </p:nvSpPr>
          <p:spPr>
            <a:xfrm rot="565334">
              <a:off x="7654240" y="3600125"/>
              <a:ext cx="1310954" cy="92354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632523">
                <a:alpha val="36862"/>
              </a:srgbClr>
            </a:solidFill>
            <a:ln w="9525" cap="rnd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000" dist="254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2"/>
            <p:cNvSpPr/>
            <p:nvPr/>
          </p:nvSpPr>
          <p:spPr>
            <a:xfrm rot="8046462">
              <a:off x="3083962" y="4229874"/>
              <a:ext cx="1310955" cy="92354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5B8B7">
                <a:alpha val="45882"/>
              </a:srgbClr>
            </a:solidFill>
            <a:ln w="9525" cap="rnd" cmpd="sng">
              <a:solidFill>
                <a:srgbClr val="D6E3B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000" dist="254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2"/>
            <p:cNvSpPr/>
            <p:nvPr/>
          </p:nvSpPr>
          <p:spPr>
            <a:xfrm rot="734927">
              <a:off x="6729422" y="5017381"/>
              <a:ext cx="1310954" cy="92354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632423">
                <a:alpha val="36862"/>
              </a:srgbClr>
            </a:solidFill>
            <a:ln w="9525" cap="rnd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000" dist="254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12"/>
          <p:cNvGrpSpPr/>
          <p:nvPr/>
        </p:nvGrpSpPr>
        <p:grpSpPr>
          <a:xfrm>
            <a:off x="4381935" y="2184059"/>
            <a:ext cx="1991345" cy="1477258"/>
            <a:chOff x="291273" y="311081"/>
            <a:chExt cx="8559800" cy="6350000"/>
          </a:xfrm>
        </p:grpSpPr>
        <p:pic>
          <p:nvPicPr>
            <p:cNvPr id="392" name="Google Shape;392;p12" descr="2013122501000502dBZ.gif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273" y="311081"/>
              <a:ext cx="8559800" cy="635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2" descr="island_wake_reflectivity_outline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4402" y="960830"/>
              <a:ext cx="5078095" cy="50431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4" name="Google Shape;394;p12"/>
          <p:cNvSpPr txBox="1"/>
          <p:nvPr/>
        </p:nvSpPr>
        <p:spPr>
          <a:xfrm>
            <a:off x="4287186" y="3742669"/>
            <a:ext cx="1991345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2100 UTC 24 Dec – 0100 UTC 25 Dec 2013</a:t>
            </a:r>
            <a:endParaRPr/>
          </a:p>
        </p:txBody>
      </p:sp>
      <p:pic>
        <p:nvPicPr>
          <p:cNvPr id="395" name="Google Shape;39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92581" y="2823080"/>
            <a:ext cx="1063850" cy="98409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2"/>
          <p:cNvSpPr txBox="1"/>
          <p:nvPr/>
        </p:nvSpPr>
        <p:spPr>
          <a:xfrm>
            <a:off x="4295957" y="1950427"/>
            <a:ext cx="191698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24 - 25 Dec 2013</a:t>
            </a:r>
            <a:endParaRPr/>
          </a:p>
        </p:txBody>
      </p:sp>
      <p:sp>
        <p:nvSpPr>
          <p:cNvPr id="397" name="Google Shape;397;p12"/>
          <p:cNvSpPr txBox="1"/>
          <p:nvPr/>
        </p:nvSpPr>
        <p:spPr>
          <a:xfrm>
            <a:off x="6368157" y="687638"/>
            <a:ext cx="2742046" cy="430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Autofit/>
          </a:bodyPr>
          <a:lstStyle/>
          <a:p>
            <a:pPr marL="11906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WMO Severe Weather Forecasting Programme Caribbean. </a:t>
            </a:r>
            <a:r>
              <a:rPr lang="en-US" sz="18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Began in 2016</a:t>
            </a:r>
            <a:endParaRPr dirty="0"/>
          </a:p>
          <a:p>
            <a:pPr marL="404810" marR="0" lvl="1" indent="-28575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650"/>
              <a:buFont typeface="Wingdings" pitchFamily="2" charset="2"/>
              <a:buChar char="§"/>
            </a:pPr>
            <a:r>
              <a:rPr lang="en-US" sz="165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Any Time of Year: </a:t>
            </a:r>
            <a:r>
              <a:rPr lang="en-US" sz="165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Heavy Rain, Strong Winds, Rough Seas (+ excessive heat, since 2024)</a:t>
            </a:r>
            <a:endParaRPr dirty="0"/>
          </a:p>
          <a:p>
            <a:pPr marL="404810" marR="0" lvl="1" indent="-28575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650"/>
              <a:buFont typeface="Wingdings" pitchFamily="2" charset="2"/>
              <a:buChar char="§"/>
            </a:pPr>
            <a:r>
              <a:rPr lang="en-US" sz="16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collaboration among Met. Services for </a:t>
            </a:r>
            <a:r>
              <a:rPr lang="en-US" sz="165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non-tropical cyclone severe weather</a:t>
            </a: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4810" marR="0" lvl="0" indent="-28575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650"/>
              <a:buFont typeface="Wingdings" pitchFamily="2" charset="2"/>
              <a:buChar char="§"/>
            </a:pPr>
            <a:r>
              <a:rPr lang="en-US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Co-chaired by </a:t>
            </a:r>
            <a:r>
              <a:rPr lang="en-US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 HQ</a:t>
            </a:r>
            <a:r>
              <a:rPr lang="en-US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lang="en-US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5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Météo</a:t>
            </a:r>
            <a:r>
              <a:rPr lang="en-US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-France Martinique, </a:t>
            </a:r>
            <a:r>
              <a:rPr lang="en-US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supported by </a:t>
            </a:r>
            <a:r>
              <a:rPr lang="en-US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CIMH </a:t>
            </a:r>
            <a:r>
              <a:rPr lang="en-US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(training lead)</a:t>
            </a:r>
            <a:endParaRPr dirty="0"/>
          </a:p>
        </p:txBody>
      </p:sp>
      <p:sp>
        <p:nvSpPr>
          <p:cNvPr id="398" name="Google Shape;398;p12"/>
          <p:cNvSpPr txBox="1"/>
          <p:nvPr/>
        </p:nvSpPr>
        <p:spPr>
          <a:xfrm>
            <a:off x="6663042" y="4423235"/>
            <a:ext cx="2463664" cy="39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Seed funding from Canada through CREWS</a:t>
            </a:r>
            <a:endParaRPr/>
          </a:p>
        </p:txBody>
      </p:sp>
      <p:sp>
        <p:nvSpPr>
          <p:cNvPr id="2" name="Google Shape;239;p4">
            <a:extLst>
              <a:ext uri="{FF2B5EF4-FFF2-40B4-BE49-F238E27FC236}">
                <a16:creationId xmlns:a16="http://schemas.microsoft.com/office/drawing/2014/main" id="{96254B2E-00F9-CB25-8216-9B97732FC25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" y="5018913"/>
            <a:ext cx="914400" cy="12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94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424D-612D-EFBD-CDCB-826866D1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36" y="34820"/>
            <a:ext cx="8229600" cy="648026"/>
          </a:xfrm>
        </p:spPr>
        <p:txBody>
          <a:bodyPr>
            <a:normAutofit fontScale="90000"/>
          </a:bodyPr>
          <a:lstStyle/>
          <a:p>
            <a:r>
              <a:rPr lang="en-US" dirty="0"/>
              <a:t>WMO Programmes: Forecasting High Impact Events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2116A7-44D6-694D-B078-0D8B384CED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D6A94-2009-7D48-7D5F-646CDD511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63" y="682846"/>
            <a:ext cx="8294073" cy="4239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EB458-9D33-A87C-F72F-E19F7A8E562A}"/>
              </a:ext>
            </a:extLst>
          </p:cNvPr>
          <p:cNvSpPr txBox="1"/>
          <p:nvPr/>
        </p:nvSpPr>
        <p:spPr>
          <a:xfrm>
            <a:off x="6343586" y="915051"/>
            <a:ext cx="251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Wagner Rivera, Dominican Republic</a:t>
            </a:r>
          </a:p>
        </p:txBody>
      </p:sp>
    </p:spTree>
    <p:extLst>
      <p:ext uri="{BB962C8B-B14F-4D97-AF65-F5344CB8AC3E}">
        <p14:creationId xmlns:p14="http://schemas.microsoft.com/office/powerpoint/2010/main" val="17232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E16B3-364F-DE26-B81D-70D0CB551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196" y="677681"/>
            <a:ext cx="4033878" cy="3717856"/>
          </a:xfrm>
        </p:spPr>
        <p:txBody>
          <a:bodyPr>
            <a:normAutofit fontScale="77500" lnSpcReduction="20000"/>
          </a:bodyPr>
          <a:lstStyle/>
          <a:p>
            <a:r>
              <a:rPr lang="en-US" sz="2900" dirty="0"/>
              <a:t>Standardization of network - ease of calibration and maintenance (e.g., via WMO Regional Instrument Centre at CIMH)</a:t>
            </a:r>
          </a:p>
          <a:p>
            <a:r>
              <a:rPr lang="en-US" sz="2900" dirty="0"/>
              <a:t>Backup data in geographically dispersed locations (CIMH climate data also on servers at CMO HQ and CCCCC)</a:t>
            </a:r>
          </a:p>
          <a:p>
            <a:r>
              <a:rPr lang="en-US" sz="2900" dirty="0"/>
              <a:t>Severe weather case database, hosted at CIMH, mirrored at CMO HQ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E0217-D3C0-8FBC-2DC7-2C5DFE7E4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4E4BC-C7EF-E625-C5B3-B3197075D7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39" y="0"/>
            <a:ext cx="1144270" cy="91973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A38C150F-9161-7688-3018-46935F8E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Enhancing Resilience of Observations</a:t>
            </a:r>
          </a:p>
        </p:txBody>
      </p:sp>
      <p:pic>
        <p:nvPicPr>
          <p:cNvPr id="8" name="Picture 7" descr="A map of space with different types of satellites&#10;&#10;Description automatically generated with medium confidence">
            <a:extLst>
              <a:ext uri="{FF2B5EF4-FFF2-40B4-BE49-F238E27FC236}">
                <a16:creationId xmlns:a16="http://schemas.microsoft.com/office/drawing/2014/main" id="{EAA5AA06-F6AA-F8BE-AAF2-EB20BFA9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927137"/>
            <a:ext cx="4572000" cy="33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"/>
          <p:cNvSpPr txBox="1">
            <a:spLocks noGrp="1"/>
          </p:cNvSpPr>
          <p:nvPr>
            <p:ph type="title"/>
          </p:nvPr>
        </p:nvSpPr>
        <p:spPr>
          <a:xfrm>
            <a:off x="117376" y="14959"/>
            <a:ext cx="8229600" cy="65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/>
          <a:p>
            <a:pPr lvl="0">
              <a:buClr>
                <a:srgbClr val="011893"/>
              </a:buClr>
            </a:pPr>
            <a:r>
              <a:rPr lang="en-US" sz="2800" dirty="0">
                <a:solidFill>
                  <a:srgbClr val="011893"/>
                </a:solidFill>
              </a:rPr>
              <a:t>1. </a:t>
            </a:r>
            <a:r>
              <a:rPr lang="en-US" sz="2800" dirty="0"/>
              <a:t>Cooperative Hurricane Upper Air Stations (CHUAS) </a:t>
            </a:r>
            <a:endParaRPr sz="2800" dirty="0"/>
          </a:p>
        </p:txBody>
      </p:sp>
      <p:sp>
        <p:nvSpPr>
          <p:cNvPr id="325" name="Google Shape;325;p7"/>
          <p:cNvSpPr txBox="1">
            <a:spLocks noGrp="1"/>
          </p:cNvSpPr>
          <p:nvPr>
            <p:ph type="sldNum" idx="12"/>
          </p:nvPr>
        </p:nvSpPr>
        <p:spPr>
          <a:xfrm>
            <a:off x="8579004" y="4961208"/>
            <a:ext cx="553605" cy="1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26" name="Google Shape;326;p7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ftr" idx="11"/>
          </p:nvPr>
        </p:nvSpPr>
        <p:spPr>
          <a:xfrm>
            <a:off x="0" y="5018912"/>
            <a:ext cx="1485767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  <p:sp>
        <p:nvSpPr>
          <p:cNvPr id="328" name="Google Shape;328;p7"/>
          <p:cNvSpPr txBox="1"/>
          <p:nvPr/>
        </p:nvSpPr>
        <p:spPr>
          <a:xfrm>
            <a:off x="81256" y="687534"/>
            <a:ext cx="5166147" cy="419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Among most valuable observations for forecasting</a:t>
            </a:r>
            <a:endParaRPr dirty="0"/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NOAA/NWS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supported: Equipment, spare parts and consumables, assistance with major maintenance and training. 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Supported for this year.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Host countries</a:t>
            </a:r>
            <a:r>
              <a:rPr lang="en-US" sz="1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meteorological technicians, support staff, buildings and utilities for twice daily rawinsonde launches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 CMO Stations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joint facility of CMO, Members contribute to </a:t>
            </a: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CMO</a:t>
            </a:r>
            <a:r>
              <a:rPr lang="en-US" sz="1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Rawinsonde Network Fund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Special Soundings in support of Storm Forecasts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Hurricane Beryl:  45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soundings were performed at CHUAS Stations</a:t>
            </a:r>
            <a:endParaRPr lang="en-US" dirty="0">
              <a:ea typeface="Calibri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9182" y="3466453"/>
            <a:ext cx="1898019" cy="15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4F6762-E5F6-FD58-B6F3-4AA341D415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39" y="0"/>
            <a:ext cx="1144270" cy="919735"/>
          </a:xfrm>
          <a:prstGeom prst="rect">
            <a:avLst/>
          </a:prstGeom>
        </p:spPr>
      </p:pic>
      <p:grpSp>
        <p:nvGrpSpPr>
          <p:cNvPr id="5" name="Google Shape;309;p6">
            <a:extLst>
              <a:ext uri="{FF2B5EF4-FFF2-40B4-BE49-F238E27FC236}">
                <a16:creationId xmlns:a16="http://schemas.microsoft.com/office/drawing/2014/main" id="{0243B008-2A7D-9C12-AEC7-D8A16CEE5336}"/>
              </a:ext>
            </a:extLst>
          </p:cNvPr>
          <p:cNvGrpSpPr/>
          <p:nvPr/>
        </p:nvGrpSpPr>
        <p:grpSpPr>
          <a:xfrm>
            <a:off x="5343217" y="968054"/>
            <a:ext cx="3789392" cy="2459839"/>
            <a:chOff x="1180550" y="589100"/>
            <a:chExt cx="7120249" cy="4205225"/>
          </a:xfrm>
        </p:grpSpPr>
        <p:pic>
          <p:nvPicPr>
            <p:cNvPr id="6" name="Google Shape;310;p6">
              <a:extLst>
                <a:ext uri="{FF2B5EF4-FFF2-40B4-BE49-F238E27FC236}">
                  <a16:creationId xmlns:a16="http://schemas.microsoft.com/office/drawing/2014/main" id="{EC3F6070-F645-FD4B-30F2-EE613C6EA92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0550" y="589100"/>
              <a:ext cx="7120249" cy="4205225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" name="Google Shape;311;p6">
              <a:extLst>
                <a:ext uri="{FF2B5EF4-FFF2-40B4-BE49-F238E27FC236}">
                  <a16:creationId xmlns:a16="http://schemas.microsoft.com/office/drawing/2014/main" id="{4DB21B2F-993D-5F0D-23B2-A254870B38D9}"/>
                </a:ext>
              </a:extLst>
            </p:cNvPr>
            <p:cNvSpPr/>
            <p:nvPr/>
          </p:nvSpPr>
          <p:spPr>
            <a:xfrm>
              <a:off x="2412274" y="2969623"/>
              <a:ext cx="191588" cy="209006"/>
            </a:xfrm>
            <a:prstGeom prst="ellipse">
              <a:avLst/>
            </a:prstGeom>
            <a:noFill/>
            <a:ln w="25400" cap="flat" cmpd="sng">
              <a:solidFill>
                <a:srgbClr val="FF4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12;p6">
              <a:extLst>
                <a:ext uri="{FF2B5EF4-FFF2-40B4-BE49-F238E27FC236}">
                  <a16:creationId xmlns:a16="http://schemas.microsoft.com/office/drawing/2014/main" id="{2556EB44-0E09-4CC6-917E-B8B864FC3995}"/>
                </a:ext>
              </a:extLst>
            </p:cNvPr>
            <p:cNvSpPr/>
            <p:nvPr/>
          </p:nvSpPr>
          <p:spPr>
            <a:xfrm>
              <a:off x="3579225" y="2699657"/>
              <a:ext cx="191586" cy="197442"/>
            </a:xfrm>
            <a:prstGeom prst="ellipse">
              <a:avLst/>
            </a:prstGeom>
            <a:noFill/>
            <a:ln w="25400" cap="flat" cmpd="sng">
              <a:solidFill>
                <a:srgbClr val="FF4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13;p6">
              <a:extLst>
                <a:ext uri="{FF2B5EF4-FFF2-40B4-BE49-F238E27FC236}">
                  <a16:creationId xmlns:a16="http://schemas.microsoft.com/office/drawing/2014/main" id="{4793CD60-A54E-8198-A5D8-A0C0E7DA9457}"/>
                </a:ext>
              </a:extLst>
            </p:cNvPr>
            <p:cNvSpPr/>
            <p:nvPr/>
          </p:nvSpPr>
          <p:spPr>
            <a:xfrm>
              <a:off x="4315098" y="2913020"/>
              <a:ext cx="191586" cy="197442"/>
            </a:xfrm>
            <a:prstGeom prst="ellipse">
              <a:avLst/>
            </a:prstGeom>
            <a:noFill/>
            <a:ln w="25400" cap="flat" cmpd="sng">
              <a:solidFill>
                <a:srgbClr val="FF4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14;p6">
              <a:extLst>
                <a:ext uri="{FF2B5EF4-FFF2-40B4-BE49-F238E27FC236}">
                  <a16:creationId xmlns:a16="http://schemas.microsoft.com/office/drawing/2014/main" id="{30D954EF-6C42-57D6-8F18-EA56F1980288}"/>
                </a:ext>
              </a:extLst>
            </p:cNvPr>
            <p:cNvSpPr/>
            <p:nvPr/>
          </p:nvSpPr>
          <p:spPr>
            <a:xfrm>
              <a:off x="7127980" y="3644541"/>
              <a:ext cx="191586" cy="197442"/>
            </a:xfrm>
            <a:prstGeom prst="ellipse">
              <a:avLst/>
            </a:prstGeom>
            <a:noFill/>
            <a:ln w="25400" cap="flat" cmpd="sng">
              <a:solidFill>
                <a:srgbClr val="FF4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15;p6">
              <a:extLst>
                <a:ext uri="{FF2B5EF4-FFF2-40B4-BE49-F238E27FC236}">
                  <a16:creationId xmlns:a16="http://schemas.microsoft.com/office/drawing/2014/main" id="{A8337FD0-8E71-9BC0-60CB-B2585BA295C9}"/>
                </a:ext>
              </a:extLst>
            </p:cNvPr>
            <p:cNvSpPr/>
            <p:nvPr/>
          </p:nvSpPr>
          <p:spPr>
            <a:xfrm>
              <a:off x="6823178" y="4001596"/>
              <a:ext cx="191586" cy="197442"/>
            </a:xfrm>
            <a:prstGeom prst="ellipse">
              <a:avLst/>
            </a:prstGeom>
            <a:noFill/>
            <a:ln w="25400" cap="flat" cmpd="sng">
              <a:solidFill>
                <a:srgbClr val="FF4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C569B6A-890A-9804-AF2C-4BCBE95E3188}"/>
              </a:ext>
            </a:extLst>
          </p:cNvPr>
          <p:cNvSpPr txBox="1"/>
          <p:nvPr/>
        </p:nvSpPr>
        <p:spPr>
          <a:xfrm>
            <a:off x="6845890" y="977749"/>
            <a:ext cx="219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Courtesy, </a:t>
            </a:r>
            <a:r>
              <a:rPr lang="en-US" sz="1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Tatiana Gonzales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NOAA Upper Air Program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9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8226864" cy="64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3000"/>
              <a:buFont typeface="Calibri"/>
              <a:buNone/>
            </a:pPr>
            <a:r>
              <a:rPr lang="en-US" sz="3000" dirty="0">
                <a:solidFill>
                  <a:srgbClr val="011893"/>
                </a:solidFill>
              </a:rPr>
              <a:t>1. Quality of Observations</a:t>
            </a:r>
            <a:endParaRPr dirty="0"/>
          </a:p>
        </p:txBody>
      </p:sp>
      <p:sp>
        <p:nvSpPr>
          <p:cNvPr id="467" name="Google Shape;467;p19"/>
          <p:cNvSpPr txBox="1"/>
          <p:nvPr/>
        </p:nvSpPr>
        <p:spPr>
          <a:xfrm>
            <a:off x="104243" y="1344074"/>
            <a:ext cx="4467757" cy="339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68" marR="0" lvl="1" indent="-25716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asic observation network for global numerical weather prediction - for public good of all nations</a:t>
            </a:r>
            <a:endParaRPr lang="en-US" sz="1600" dirty="0"/>
          </a:p>
          <a:p>
            <a:pPr marL="257167" marR="0" lvl="1" indent="-257167" algn="l" rtl="0">
              <a:spcBef>
                <a:spcPts val="135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National Meteorological Services – National entities for data integration</a:t>
            </a:r>
            <a:endParaRPr sz="16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67" marR="0" lvl="1" indent="-257167" algn="l" rtl="0">
              <a:spcBef>
                <a:spcPts val="135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Quality Management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RA IV Distributed </a:t>
            </a:r>
            <a:r>
              <a:rPr lang="en-US" sz="1600" b="1" i="1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Regional WIGOS Centre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4375" lvl="4" indent="-254000">
              <a:spcBef>
                <a:spcPts val="600"/>
              </a:spcBef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US/NOAA, Canada/ECCC (Leading nodes) </a:t>
            </a:r>
          </a:p>
          <a:p>
            <a:pPr marL="714375" lvl="4" indent="-254000">
              <a:spcBef>
                <a:spcPts val="600"/>
              </a:spcBef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US" sz="1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 HQ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Trinidad &amp; Tobago Met Service (English-speaking States)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4375" lvl="4" indent="-254000">
              <a:spcBef>
                <a:spcPts val="600"/>
              </a:spcBef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Costa Rica/IMN (Spanish-speaking States)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9"/>
          <p:cNvSpPr txBox="1">
            <a:spLocks noGrp="1"/>
          </p:cNvSpPr>
          <p:nvPr>
            <p:ph type="ftr" idx="4294967295"/>
          </p:nvPr>
        </p:nvSpPr>
        <p:spPr>
          <a:xfrm>
            <a:off x="0" y="4896067"/>
            <a:ext cx="4254786" cy="23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Laing, CMO HQ</a:t>
            </a:r>
            <a:endParaRPr/>
          </a:p>
        </p:txBody>
      </p:sp>
      <p:sp>
        <p:nvSpPr>
          <p:cNvPr id="469" name="Google Shape;469;p19"/>
          <p:cNvSpPr txBox="1">
            <a:spLocks noGrp="1"/>
          </p:cNvSpPr>
          <p:nvPr>
            <p:ph type="sldNum" idx="4294967295"/>
          </p:nvPr>
        </p:nvSpPr>
        <p:spPr>
          <a:xfrm>
            <a:off x="7307452" y="4962581"/>
            <a:ext cx="407960" cy="17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471" name="Google Shape;471;p19"/>
          <p:cNvSpPr txBox="1"/>
          <p:nvPr/>
        </p:nvSpPr>
        <p:spPr>
          <a:xfrm>
            <a:off x="203201" y="703683"/>
            <a:ext cx="53477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WMO Integrated Global Observation System (WIGOS)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Global Basic Observation Network (GBON)        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A5472-FE80-8575-AB34-6C1AA7E8CF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39" y="0"/>
            <a:ext cx="1144270" cy="919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DFB8FB-7EFE-C63F-5069-4D3FEBBD5A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578" y="1049186"/>
            <a:ext cx="4608422" cy="33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0"/>
          <p:cNvSpPr txBox="1">
            <a:spLocks noGrp="1"/>
          </p:cNvSpPr>
          <p:nvPr>
            <p:ph type="title"/>
          </p:nvPr>
        </p:nvSpPr>
        <p:spPr>
          <a:xfrm>
            <a:off x="119889" y="-17971"/>
            <a:ext cx="8066809" cy="66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ct val="100000"/>
              <a:buFont typeface="Arial"/>
              <a:buNone/>
            </a:pPr>
            <a:r>
              <a:rPr lang="en-US" sz="2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</a:t>
            </a:r>
            <a:r>
              <a:rPr lang="en-US" sz="2800" dirty="0">
                <a:solidFill>
                  <a:srgbClr val="011893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Regional WIGOS Centre:</a:t>
            </a:r>
            <a:r>
              <a:rPr lang="en-US" sz="2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2800" dirty="0">
                <a:solidFill>
                  <a:srgbClr val="011893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Pilot Phase Dec 2023</a:t>
            </a:r>
            <a:endParaRPr sz="2800" dirty="0">
              <a:solidFill>
                <a:srgbClr val="011893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8" name="Google Shape;478;p20"/>
          <p:cNvSpPr/>
          <p:nvPr/>
        </p:nvSpPr>
        <p:spPr>
          <a:xfrm>
            <a:off x="296204" y="749056"/>
            <a:ext cx="8282800" cy="3978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600" b="1" i="0" u="sng" strike="noStrike" cap="none" dirty="0">
                <a:solidFill>
                  <a:srgbClr val="FFFFFF"/>
                </a:solidFill>
                <a:sym typeface="Arial"/>
              </a:rPr>
              <a:t>USA</a:t>
            </a:r>
            <a:r>
              <a:rPr lang="en-US" sz="1600" b="1" u="sng" dirty="0">
                <a:solidFill>
                  <a:srgbClr val="FFFFFF"/>
                </a:solidFill>
                <a:sym typeface="Arial"/>
              </a:rPr>
              <a:t> - NOAA</a:t>
            </a:r>
            <a:r>
              <a:rPr lang="en-US" sz="1600" b="0" i="0" u="none" strike="noStrike" cap="none" dirty="0">
                <a:solidFill>
                  <a:srgbClr val="FFFFFF"/>
                </a:solidFill>
                <a:sym typeface="Arial"/>
              </a:rPr>
              <a:t>: Leading Node for Quality Monitoring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600" b="1" i="0" u="sng" strike="noStrike" cap="none" dirty="0">
                <a:solidFill>
                  <a:srgbClr val="FFFFFF"/>
                </a:solidFill>
                <a:sym typeface="Arial"/>
              </a:rPr>
              <a:t>Canada </a:t>
            </a:r>
            <a:r>
              <a:rPr lang="en-US" sz="1600" b="1" u="sng" dirty="0">
                <a:solidFill>
                  <a:srgbClr val="FFFFFF"/>
                </a:solidFill>
                <a:sym typeface="Arial"/>
              </a:rPr>
              <a:t>- ECCC</a:t>
            </a:r>
            <a:r>
              <a:rPr lang="en-US" sz="1600" b="0" i="0" u="none" strike="noStrike" cap="none" dirty="0">
                <a:solidFill>
                  <a:srgbClr val="FFFFFF"/>
                </a:solidFill>
                <a:sym typeface="Arial"/>
              </a:rPr>
              <a:t>: Leading Node for Metadata Management &amp; </a:t>
            </a:r>
            <a:r>
              <a:rPr lang="en-US" sz="1600" b="0" i="0" u="none" strike="noStrike" cap="none" dirty="0">
                <a:solidFill>
                  <a:srgbClr val="FFFF00"/>
                </a:solidFill>
                <a:sym typeface="Arial"/>
              </a:rPr>
              <a:t>Issues Re</a:t>
            </a:r>
            <a:r>
              <a:rPr lang="en-US" sz="1600" dirty="0">
                <a:solidFill>
                  <a:srgbClr val="FFFF00"/>
                </a:solidFill>
                <a:sym typeface="Arial"/>
              </a:rPr>
              <a:t>lated to Haiti (French speaking)</a:t>
            </a:r>
            <a:endParaRPr sz="1600" b="0" i="0" u="none" strike="noStrike" cap="none" dirty="0">
              <a:solidFill>
                <a:srgbClr val="FFFF00"/>
              </a:solidFill>
              <a:sym typeface="Arial"/>
            </a:endParaRPr>
          </a:p>
          <a:p>
            <a:pPr marL="34290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endParaRPr sz="1600" b="0" i="0" u="none" strike="noStrike" cap="none" dirty="0">
              <a:solidFill>
                <a:srgbClr val="FFFFFF"/>
              </a:solidFill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Noto Sans Symbols"/>
              <a:buChar char="❑"/>
            </a:pPr>
            <a:r>
              <a:rPr lang="en-US" sz="1600" b="1" i="0" u="none" strike="noStrike" cap="none" dirty="0">
                <a:solidFill>
                  <a:srgbClr val="FFFFFF"/>
                </a:solidFill>
                <a:sym typeface="Arial"/>
              </a:rPr>
              <a:t>Trinidad &amp; Tobago </a:t>
            </a:r>
            <a:r>
              <a:rPr lang="en-US" sz="1600" b="1" dirty="0">
                <a:solidFill>
                  <a:srgbClr val="FFFFFF"/>
                </a:solidFill>
                <a:sym typeface="Arial"/>
              </a:rPr>
              <a:t>Met Service</a:t>
            </a:r>
            <a:r>
              <a:rPr lang="en-US" sz="1600" b="1" i="0" u="none" strike="noStrike" cap="none" dirty="0">
                <a:solidFill>
                  <a:srgbClr val="FFFFFF"/>
                </a:solidFill>
                <a:sym typeface="Arial"/>
              </a:rPr>
              <a:t>: </a:t>
            </a:r>
            <a:r>
              <a:rPr lang="en-US" sz="1600" b="0" i="0" u="none" strike="noStrike" cap="none" dirty="0">
                <a:solidFill>
                  <a:srgbClr val="FFFFFF"/>
                </a:solidFill>
                <a:sym typeface="Arial"/>
              </a:rPr>
              <a:t>Contributing Node for English-speaking Caribbean for metadata management</a:t>
            </a:r>
            <a:endParaRPr sz="1600"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Noto Sans Symbols"/>
              <a:buChar char="❑"/>
            </a:pPr>
            <a:r>
              <a:rPr lang="en-US" sz="1600" b="1" i="0" u="none" strike="noStrike" cap="none" dirty="0">
                <a:solidFill>
                  <a:srgbClr val="FFFFFF"/>
                </a:solidFill>
                <a:sym typeface="Arial"/>
              </a:rPr>
              <a:t>British Caribbean Territories / CMO HQ: </a:t>
            </a:r>
            <a:r>
              <a:rPr lang="en-US" sz="1600" b="0" i="0" u="none" strike="noStrike" cap="none" dirty="0">
                <a:solidFill>
                  <a:srgbClr val="FFFFFF"/>
                </a:solidFill>
                <a:sym typeface="Arial"/>
              </a:rPr>
              <a:t>Contributing Node for English-speaking countries for quality monitoring &amp; incident management</a:t>
            </a:r>
            <a:endParaRPr sz="1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Noto Sans Symbols"/>
              <a:buChar char="❑"/>
            </a:pPr>
            <a:r>
              <a:rPr lang="en-US" sz="1600" b="1" dirty="0">
                <a:solidFill>
                  <a:srgbClr val="F2F2F2"/>
                </a:solidFill>
                <a:sym typeface="Arial"/>
              </a:rPr>
              <a:t>Costa Rica (IMN): </a:t>
            </a:r>
            <a:r>
              <a:rPr lang="en-US" sz="1600" dirty="0">
                <a:solidFill>
                  <a:srgbClr val="FFFFFF"/>
                </a:solidFill>
                <a:sym typeface="Arial"/>
              </a:rPr>
              <a:t>Contributing Node for Spanish-speaking countries for both metadata &amp; quality monitoring</a:t>
            </a:r>
            <a:endParaRPr sz="1600" dirty="0"/>
          </a:p>
        </p:txBody>
      </p:sp>
      <p:sp>
        <p:nvSpPr>
          <p:cNvPr id="480" name="Google Shape;480;p20"/>
          <p:cNvSpPr txBox="1">
            <a:spLocks noGrp="1"/>
          </p:cNvSpPr>
          <p:nvPr>
            <p:ph type="dt" idx="10"/>
          </p:nvPr>
        </p:nvSpPr>
        <p:spPr>
          <a:xfrm>
            <a:off x="8043204" y="5009527"/>
            <a:ext cx="733864" cy="12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  <p:sp>
        <p:nvSpPr>
          <p:cNvPr id="481" name="Google Shape;481;p20"/>
          <p:cNvSpPr txBox="1">
            <a:spLocks noGrp="1"/>
          </p:cNvSpPr>
          <p:nvPr>
            <p:ph type="ftr" idx="11"/>
          </p:nvPr>
        </p:nvSpPr>
        <p:spPr>
          <a:xfrm>
            <a:off x="0" y="5018912"/>
            <a:ext cx="1485767" cy="13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Laing/CMO HQ</a:t>
            </a:r>
            <a:endParaRPr/>
          </a:p>
        </p:txBody>
      </p:sp>
      <p:sp>
        <p:nvSpPr>
          <p:cNvPr id="482" name="Google Shape;482;p20"/>
          <p:cNvSpPr txBox="1">
            <a:spLocks noGrp="1"/>
          </p:cNvSpPr>
          <p:nvPr>
            <p:ph type="sldNum" idx="12"/>
          </p:nvPr>
        </p:nvSpPr>
        <p:spPr>
          <a:xfrm>
            <a:off x="8579004" y="4961208"/>
            <a:ext cx="553605" cy="1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7DB8B-A973-D16B-165F-15FA4A9B1B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39" y="0"/>
            <a:ext cx="1144270" cy="919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694FA-4AB0-22E2-098C-8F2E9191FBF0}"/>
              </a:ext>
            </a:extLst>
          </p:cNvPr>
          <p:cNvSpPr txBox="1"/>
          <p:nvPr/>
        </p:nvSpPr>
        <p:spPr>
          <a:xfrm>
            <a:off x="6808208" y="4858410"/>
            <a:ext cx="11801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Courtesy, K Kerr</a:t>
            </a:r>
          </a:p>
        </p:txBody>
      </p:sp>
    </p:spTree>
    <p:extLst>
      <p:ext uri="{BB962C8B-B14F-4D97-AF65-F5344CB8AC3E}">
        <p14:creationId xmlns:p14="http://schemas.microsoft.com/office/powerpoint/2010/main" val="4637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qas-2018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1562</Words>
  <Application>Microsoft Macintosh PowerPoint</Application>
  <PresentationFormat>On-screen Show (16:9)</PresentationFormat>
  <Paragraphs>212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Noto Sans Symbols</vt:lpstr>
      <vt:lpstr>Wingdings</vt:lpstr>
      <vt:lpstr>fiqas-2018</vt:lpstr>
      <vt:lpstr>Regional Context in the Caribbean - Hydromet Updates</vt:lpstr>
      <vt:lpstr>Caribbean Meteorological Organization (CMO)</vt:lpstr>
      <vt:lpstr>Weather &amp; Climate Value Cycle</vt:lpstr>
      <vt:lpstr>Early Warnings for Tropical Cyclones &amp; Other Severe Weather</vt:lpstr>
      <vt:lpstr>WMO Programmes: Forecasting High Impact Events</vt:lpstr>
      <vt:lpstr>1. Enhancing Resilience of Observations</vt:lpstr>
      <vt:lpstr>1. Cooperative Hurricane Upper Air Stations (CHUAS) </vt:lpstr>
      <vt:lpstr>1. Quality of Observations</vt:lpstr>
      <vt:lpstr>1. Regional WIGOS Centre: Pilot Phase Dec 2023</vt:lpstr>
      <vt:lpstr> 1. Regional WIGOS Center: Monitoring and Activities </vt:lpstr>
      <vt:lpstr>1. Enhancing Resilience of Observations: CMO Operational Radar Group (CORG)</vt:lpstr>
      <vt:lpstr>PowerPoint Presentation</vt:lpstr>
      <vt:lpstr>2. WMO International Data Exchange</vt:lpstr>
      <vt:lpstr>2. Transition to WMO Information System (WIS  2.0)</vt:lpstr>
      <vt:lpstr>2. Transition to WMO Information System (WIS 2.0)</vt:lpstr>
      <vt:lpstr>2. Weather Radar: Data Shared for Early Warnings</vt:lpstr>
      <vt:lpstr>1. Meteorological Services to Aviation</vt:lpstr>
      <vt:lpstr>3. WIPPS Global Centres &amp; SWFP Caribbean</vt:lpstr>
      <vt:lpstr>3. Machine Learning and AI in Weather Prediction</vt:lpstr>
      <vt:lpstr>4. Local Data Processing, forecast, warning, &amp; advisory products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CMO National Meteorological and Hydrometeorological Services: Risks and Impacts due to Reduction in Finance of Key Partner</dc:title>
  <dc:creator>arlene1</dc:creator>
  <cp:lastModifiedBy>AL</cp:lastModifiedBy>
  <cp:revision>91</cp:revision>
  <dcterms:created xsi:type="dcterms:W3CDTF">2018-11-12T21:59:07Z</dcterms:created>
  <dcterms:modified xsi:type="dcterms:W3CDTF">2025-05-05T10:20:58Z</dcterms:modified>
</cp:coreProperties>
</file>