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6"/>
  </p:notesMasterIdLst>
  <p:sldIdLst>
    <p:sldId id="262" r:id="rId6"/>
    <p:sldId id="263" r:id="rId7"/>
    <p:sldId id="266" r:id="rId8"/>
    <p:sldId id="264" r:id="rId9"/>
    <p:sldId id="265" r:id="rId10"/>
    <p:sldId id="267" r:id="rId11"/>
    <p:sldId id="268" r:id="rId12"/>
    <p:sldId id="270" r:id="rId13"/>
    <p:sldId id="269" r:id="rId14"/>
    <p:sldId id="260" r:id="rId15"/>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AA"/>
    <a:srgbClr val="DEE2E6"/>
    <a:srgbClr val="F6F7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2" d="100"/>
          <a:sy n="62" d="100"/>
        </p:scale>
        <p:origin x="954"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ney Martinez Guingla" userId="6039558a-a12a-43fd-9aef-d74bd57617b2" providerId="ADAL" clId="{45C14FA7-E513-42BF-BF10-2185CEDCF911}"/>
    <pc:docChg chg="addSld modSld">
      <pc:chgData name="Rodney Martinez Guingla" userId="6039558a-a12a-43fd-9aef-d74bd57617b2" providerId="ADAL" clId="{45C14FA7-E513-42BF-BF10-2185CEDCF911}" dt="2025-05-04T17:04:05.863" v="22" actId="13926"/>
      <pc:docMkLst>
        <pc:docMk/>
      </pc:docMkLst>
      <pc:sldChg chg="modSp mod">
        <pc:chgData name="Rodney Martinez Guingla" userId="6039558a-a12a-43fd-9aef-d74bd57617b2" providerId="ADAL" clId="{45C14FA7-E513-42BF-BF10-2185CEDCF911}" dt="2025-05-04T16:56:53.806" v="4" actId="14100"/>
        <pc:sldMkLst>
          <pc:docMk/>
          <pc:sldMk cId="2083366428" sldId="265"/>
        </pc:sldMkLst>
        <pc:picChg chg="mod">
          <ac:chgData name="Rodney Martinez Guingla" userId="6039558a-a12a-43fd-9aef-d74bd57617b2" providerId="ADAL" clId="{45C14FA7-E513-42BF-BF10-2185CEDCF911}" dt="2025-05-04T16:56:53.806" v="4" actId="14100"/>
          <ac:picMkLst>
            <pc:docMk/>
            <pc:sldMk cId="2083366428" sldId="265"/>
            <ac:picMk id="11" creationId="{4AF6FE6F-53E4-705A-222F-A7A704CADF34}"/>
          </ac:picMkLst>
        </pc:picChg>
      </pc:sldChg>
      <pc:sldChg chg="modSp new mod">
        <pc:chgData name="Rodney Martinez Guingla" userId="6039558a-a12a-43fd-9aef-d74bd57617b2" providerId="ADAL" clId="{45C14FA7-E513-42BF-BF10-2185CEDCF911}" dt="2025-05-04T17:04:05.863" v="22" actId="13926"/>
        <pc:sldMkLst>
          <pc:docMk/>
          <pc:sldMk cId="1368829297" sldId="270"/>
        </pc:sldMkLst>
        <pc:spChg chg="mod">
          <ac:chgData name="Rodney Martinez Guingla" userId="6039558a-a12a-43fd-9aef-d74bd57617b2" providerId="ADAL" clId="{45C14FA7-E513-42BF-BF10-2185CEDCF911}" dt="2025-05-04T17:03:29.334" v="20" actId="1076"/>
          <ac:spMkLst>
            <pc:docMk/>
            <pc:sldMk cId="1368829297" sldId="270"/>
            <ac:spMk id="2" creationId="{813968BD-3261-908B-68AA-479E3B200E28}"/>
          </ac:spMkLst>
        </pc:spChg>
        <pc:spChg chg="mod">
          <ac:chgData name="Rodney Martinez Guingla" userId="6039558a-a12a-43fd-9aef-d74bd57617b2" providerId="ADAL" clId="{45C14FA7-E513-42BF-BF10-2185CEDCF911}" dt="2025-05-04T17:04:05.863" v="22" actId="13926"/>
          <ac:spMkLst>
            <pc:docMk/>
            <pc:sldMk cId="1368829297" sldId="270"/>
            <ac:spMk id="3" creationId="{050F8EBE-7518-7823-805D-2D9670B289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296A6-15CD-4A75-A5FE-1B194F2DB32F}"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A1856-DF08-4E86-B473-042BC1FB875E}" type="slidenum">
              <a:rPr lang="en-US" smtClean="0"/>
              <a:t>‹#›</a:t>
            </a:fld>
            <a:endParaRPr lang="en-US"/>
          </a:p>
        </p:txBody>
      </p:sp>
    </p:spTree>
    <p:extLst>
      <p:ext uri="{BB962C8B-B14F-4D97-AF65-F5344CB8AC3E}">
        <p14:creationId xmlns:p14="http://schemas.microsoft.com/office/powerpoint/2010/main" val="330266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t>
            </a:r>
            <a:r>
              <a:rPr lang="en-US" b="1" dirty="0"/>
              <a:t>ratio of female to male</a:t>
            </a:r>
            <a:r>
              <a:rPr lang="en-US" dirty="0"/>
              <a:t> means that there were an average of 1.73 male participants for every woman who participated in the meeting</a:t>
            </a:r>
          </a:p>
        </p:txBody>
      </p:sp>
      <p:sp>
        <p:nvSpPr>
          <p:cNvPr id="4" name="Slide Number Placeholder 3"/>
          <p:cNvSpPr>
            <a:spLocks noGrp="1"/>
          </p:cNvSpPr>
          <p:nvPr>
            <p:ph type="sldNum" sz="quarter" idx="5"/>
          </p:nvPr>
        </p:nvSpPr>
        <p:spPr/>
        <p:txBody>
          <a:bodyPr/>
          <a:lstStyle/>
          <a:p>
            <a:fld id="{42BA1856-DF08-4E86-B473-042BC1FB875E}" type="slidenum">
              <a:rPr lang="en-US" smtClean="0"/>
              <a:t>2</a:t>
            </a:fld>
            <a:endParaRPr lang="en-US"/>
          </a:p>
        </p:txBody>
      </p:sp>
    </p:spTree>
    <p:extLst>
      <p:ext uri="{BB962C8B-B14F-4D97-AF65-F5344CB8AC3E}">
        <p14:creationId xmlns:p14="http://schemas.microsoft.com/office/powerpoint/2010/main" val="3400809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A1856-DF08-4E86-B473-042BC1FB875E}" type="slidenum">
              <a:rPr lang="en-US" smtClean="0"/>
              <a:t>3</a:t>
            </a:fld>
            <a:endParaRPr lang="en-US"/>
          </a:p>
        </p:txBody>
      </p:sp>
    </p:spTree>
    <p:extLst>
      <p:ext uri="{BB962C8B-B14F-4D97-AF65-F5344CB8AC3E}">
        <p14:creationId xmlns:p14="http://schemas.microsoft.com/office/powerpoint/2010/main" val="238464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A1856-DF08-4E86-B473-042BC1FB875E}" type="slidenum">
              <a:rPr lang="en-US" smtClean="0"/>
              <a:t>4</a:t>
            </a:fld>
            <a:endParaRPr lang="en-US"/>
          </a:p>
        </p:txBody>
      </p:sp>
    </p:spTree>
    <p:extLst>
      <p:ext uri="{BB962C8B-B14F-4D97-AF65-F5344CB8AC3E}">
        <p14:creationId xmlns:p14="http://schemas.microsoft.com/office/powerpoint/2010/main" val="192606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A1856-DF08-4E86-B473-042BC1FB875E}" type="slidenum">
              <a:rPr lang="en-US" smtClean="0"/>
              <a:t>5</a:t>
            </a:fld>
            <a:endParaRPr lang="en-US"/>
          </a:p>
        </p:txBody>
      </p:sp>
    </p:spTree>
    <p:extLst>
      <p:ext uri="{BB962C8B-B14F-4D97-AF65-F5344CB8AC3E}">
        <p14:creationId xmlns:p14="http://schemas.microsoft.com/office/powerpoint/2010/main" val="309512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A1856-DF08-4E86-B473-042BC1FB875E}" type="slidenum">
              <a:rPr lang="en-US" smtClean="0"/>
              <a:t>6</a:t>
            </a:fld>
            <a:endParaRPr lang="en-US"/>
          </a:p>
        </p:txBody>
      </p:sp>
    </p:spTree>
    <p:extLst>
      <p:ext uri="{BB962C8B-B14F-4D97-AF65-F5344CB8AC3E}">
        <p14:creationId xmlns:p14="http://schemas.microsoft.com/office/powerpoint/2010/main" val="207468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A1856-DF08-4E86-B473-042BC1FB875E}" type="slidenum">
              <a:rPr lang="en-US" smtClean="0"/>
              <a:t>7</a:t>
            </a:fld>
            <a:endParaRPr lang="en-US"/>
          </a:p>
        </p:txBody>
      </p:sp>
    </p:spTree>
    <p:extLst>
      <p:ext uri="{BB962C8B-B14F-4D97-AF65-F5344CB8AC3E}">
        <p14:creationId xmlns:p14="http://schemas.microsoft.com/office/powerpoint/2010/main" val="78319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BA1856-DF08-4E86-B473-042BC1FB875E}" type="slidenum">
              <a:rPr lang="en-US" smtClean="0"/>
              <a:t>9</a:t>
            </a:fld>
            <a:endParaRPr lang="en-US"/>
          </a:p>
        </p:txBody>
      </p:sp>
    </p:spTree>
    <p:extLst>
      <p:ext uri="{BB962C8B-B14F-4D97-AF65-F5344CB8AC3E}">
        <p14:creationId xmlns:p14="http://schemas.microsoft.com/office/powerpoint/2010/main" val="398655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C09337-932E-DF18-5552-8A10A7DDC8CC}"/>
              </a:ext>
            </a:extLst>
          </p:cNvPr>
          <p:cNvSpPr>
            <a:spLocks noGrp="1"/>
          </p:cNvSpPr>
          <p:nvPr>
            <p:ph type="title"/>
          </p:nvPr>
        </p:nvSpPr>
        <p:spPr>
          <a:xfrm>
            <a:off x="838200" y="755543"/>
            <a:ext cx="10515600" cy="1325563"/>
          </a:xfrm>
          <a:prstGeom prst="rect">
            <a:avLst/>
          </a:prstGeom>
        </p:spPr>
        <p:txBody>
          <a:bodyPr vert="horz" lIns="91440" tIns="45720" rIns="91440" bIns="45720" rtlCol="0" anchor="ctr">
            <a:normAutofit/>
          </a:bodyPr>
          <a:lstStyle>
            <a:lvl1pPr>
              <a:defRPr b="1">
                <a:solidFill>
                  <a:srgbClr val="005BAA"/>
                </a:solidFill>
              </a:defRPr>
            </a:lvl1pPr>
          </a:lstStyle>
          <a:p>
            <a:r>
              <a:rPr lang="en-GB" dirty="0"/>
              <a:t>Cover – Insert title</a:t>
            </a:r>
            <a:endParaRPr lang="en-FR" dirty="0"/>
          </a:p>
        </p:txBody>
      </p:sp>
      <p:sp>
        <p:nvSpPr>
          <p:cNvPr id="7" name="Text Placeholder 2">
            <a:extLst>
              <a:ext uri="{FF2B5EF4-FFF2-40B4-BE49-F238E27FC236}">
                <a16:creationId xmlns:a16="http://schemas.microsoft.com/office/drawing/2014/main" id="{A0165C1A-53B3-D986-E0E9-DDD54523D08E}"/>
              </a:ext>
            </a:extLst>
          </p:cNvPr>
          <p:cNvSpPr>
            <a:spLocks noGrp="1"/>
          </p:cNvSpPr>
          <p:nvPr>
            <p:ph idx="1"/>
          </p:nvPr>
        </p:nvSpPr>
        <p:spPr>
          <a:xfrm>
            <a:off x="838200" y="2216043"/>
            <a:ext cx="10515600" cy="4351338"/>
          </a:xfrm>
          <a:prstGeom prst="rect">
            <a:avLst/>
          </a:prstGeom>
        </p:spPr>
        <p:txBody>
          <a:bodyPr vert="horz" lIns="91440" tIns="45720" rIns="91440" bIns="45720" rtlCol="0">
            <a:normAutofit/>
          </a:bodyPr>
          <a:lstStyle>
            <a:lvl1pPr algn="ctr">
              <a:defRPr sz="2800"/>
            </a:lvl1pPr>
            <a:lvl2pPr algn="ctr">
              <a:defRPr sz="2800"/>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8226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cientific Slide with Graph/Imag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CD4D1A9-9F6B-C561-7AC4-05C86FF1A42B}"/>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9" name="Text Placeholder 2">
            <a:extLst>
              <a:ext uri="{FF2B5EF4-FFF2-40B4-BE49-F238E27FC236}">
                <a16:creationId xmlns:a16="http://schemas.microsoft.com/office/drawing/2014/main" id="{F7FCF368-AB64-5FEB-A4ED-1837EE8E806B}"/>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Content Placeholder 3">
            <a:extLst>
              <a:ext uri="{FF2B5EF4-FFF2-40B4-BE49-F238E27FC236}">
                <a16:creationId xmlns:a16="http://schemas.microsoft.com/office/drawing/2014/main" id="{633C1AC0-3A73-603A-A859-24A89A5E3991}"/>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dirty="0"/>
              <a:t>Click to edit Master text styles</a:t>
            </a:r>
          </a:p>
        </p:txBody>
      </p:sp>
    </p:spTree>
    <p:extLst>
      <p:ext uri="{BB962C8B-B14F-4D97-AF65-F5344CB8AC3E}">
        <p14:creationId xmlns:p14="http://schemas.microsoft.com/office/powerpoint/2010/main" val="225512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BC293F6-E8B6-92CA-8DD3-F46267F22654}"/>
              </a:ext>
            </a:extLst>
          </p:cNvPr>
          <p:cNvSpPr>
            <a:spLocks noGrp="1"/>
          </p:cNvSpPr>
          <p:nvPr>
            <p:ph type="title" hasCustomPrompt="1"/>
          </p:nvPr>
        </p:nvSpPr>
        <p:spPr>
          <a:xfrm>
            <a:off x="133564" y="2103437"/>
            <a:ext cx="12192000" cy="1325563"/>
          </a:xfrm>
          <a:prstGeom prst="rect">
            <a:avLst/>
          </a:prstGeom>
        </p:spPr>
        <p:txBody>
          <a:bodyPr/>
          <a:lstStyle>
            <a:lvl1pPr>
              <a:defRPr b="1">
                <a:solidFill>
                  <a:schemeClr val="bg1"/>
                </a:solidFill>
              </a:defRPr>
            </a:lvl1pPr>
          </a:lstStyle>
          <a:p>
            <a:r>
              <a:rPr lang="en-GB" dirty="0"/>
              <a:t>Thank you.</a:t>
            </a:r>
            <a:endParaRPr lang="en-FR" dirty="0"/>
          </a:p>
        </p:txBody>
      </p:sp>
      <p:sp>
        <p:nvSpPr>
          <p:cNvPr id="8" name="CuadroTexto 3">
            <a:extLst>
              <a:ext uri="{FF2B5EF4-FFF2-40B4-BE49-F238E27FC236}">
                <a16:creationId xmlns:a16="http://schemas.microsoft.com/office/drawing/2014/main" id="{85E8BFE3-BE3F-06D0-2E51-B1A3E835A55D}"/>
              </a:ext>
            </a:extLst>
          </p:cNvPr>
          <p:cNvSpPr txBox="1"/>
          <p:nvPr userDrawn="1"/>
        </p:nvSpPr>
        <p:spPr>
          <a:xfrm>
            <a:off x="3958443" y="4346049"/>
            <a:ext cx="4542242" cy="523926"/>
          </a:xfrm>
          <a:prstGeom prst="rect">
            <a:avLst/>
          </a:prstGeom>
          <a:noFill/>
        </p:spPr>
        <p:txBody>
          <a:bodyPr wrap="square" rtlCol="0">
            <a:spAutoFit/>
          </a:bodyPr>
          <a:lstStyle/>
          <a:p>
            <a:pPr marR="0" algn="ctr" rtl="0">
              <a:lnSpc>
                <a:spcPct val="150000"/>
              </a:lnSpc>
            </a:pPr>
            <a:r>
              <a:rPr lang="en-US" sz="3200" b="0" i="0" u="none" strike="noStrike" baseline="30000" dirty="0">
                <a:solidFill>
                  <a:schemeClr val="bg1"/>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583930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12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dge to Edge Photo Slide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3ED7F9-AC2F-AB90-E59E-6D3DCE7D9949}"/>
              </a:ext>
            </a:extLst>
          </p:cNvPr>
          <p:cNvSpPr>
            <a:spLocks noGrp="1"/>
          </p:cNvSpPr>
          <p:nvPr>
            <p:ph type="title"/>
          </p:nvPr>
        </p:nvSpPr>
        <p:spPr>
          <a:xfrm>
            <a:off x="7238078" y="1013439"/>
            <a:ext cx="4274474" cy="1600200"/>
          </a:xfrm>
        </p:spPr>
        <p:txBody>
          <a:bodyPr anchor="b">
            <a:normAutofit/>
          </a:bodyPr>
          <a:lstStyle>
            <a:lvl1pPr>
              <a:defRPr sz="4400" b="1">
                <a:solidFill>
                  <a:schemeClr val="bg1"/>
                </a:solidFill>
              </a:defRPr>
            </a:lvl1pPr>
          </a:lstStyle>
          <a:p>
            <a:r>
              <a:rPr lang="en-GB" dirty="0"/>
              <a:t>Click to edit Master title style</a:t>
            </a:r>
            <a:endParaRPr lang="en-FR" dirty="0"/>
          </a:p>
        </p:txBody>
      </p:sp>
      <p:sp>
        <p:nvSpPr>
          <p:cNvPr id="8" name="Picture Placeholder 2">
            <a:extLst>
              <a:ext uri="{FF2B5EF4-FFF2-40B4-BE49-F238E27FC236}">
                <a16:creationId xmlns:a16="http://schemas.microsoft.com/office/drawing/2014/main" id="{B6C12E21-29DC-AD1F-41A5-AE890AAD23D5}"/>
              </a:ext>
            </a:extLst>
          </p:cNvPr>
          <p:cNvSpPr>
            <a:spLocks noGrp="1"/>
          </p:cNvSpPr>
          <p:nvPr>
            <p:ph type="pic" idx="1"/>
          </p:nvPr>
        </p:nvSpPr>
        <p:spPr>
          <a:xfrm>
            <a:off x="0" y="0"/>
            <a:ext cx="690053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dirty="0"/>
          </a:p>
        </p:txBody>
      </p:sp>
      <p:sp>
        <p:nvSpPr>
          <p:cNvPr id="9" name="Text Placeholder 3">
            <a:extLst>
              <a:ext uri="{FF2B5EF4-FFF2-40B4-BE49-F238E27FC236}">
                <a16:creationId xmlns:a16="http://schemas.microsoft.com/office/drawing/2014/main" id="{84530C31-AD13-5759-E472-94A0E49161BB}"/>
              </a:ext>
            </a:extLst>
          </p:cNvPr>
          <p:cNvSpPr>
            <a:spLocks noGrp="1"/>
          </p:cNvSpPr>
          <p:nvPr>
            <p:ph type="body" sz="half" idx="2"/>
          </p:nvPr>
        </p:nvSpPr>
        <p:spPr>
          <a:xfrm>
            <a:off x="7238078" y="2941814"/>
            <a:ext cx="4274474" cy="2667875"/>
          </a:xfrm>
          <a:prstGeom prst="rect">
            <a:avLst/>
          </a:prstGeom>
        </p:spPr>
        <p:txBody>
          <a:bodyPr/>
          <a:lstStyle>
            <a:lvl1pPr marL="0" inden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58167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a:solidFill>
                  <a:srgbClr val="005BAA"/>
                </a:solidFill>
              </a:defRPr>
            </a:lvl1pPr>
          </a:lstStyle>
          <a:p>
            <a:r>
              <a:rPr lang="en-GB" dirty="0"/>
              <a:t>Content</a:t>
            </a:r>
            <a:endParaRPr lang="en-FR" dirty="0"/>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Tree>
    <p:extLst>
      <p:ext uri="{BB962C8B-B14F-4D97-AF65-F5344CB8AC3E}">
        <p14:creationId xmlns:p14="http://schemas.microsoft.com/office/powerpoint/2010/main" val="263006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bullet points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4C69AE-3299-1F59-997F-1709C1DD7A81}"/>
              </a:ext>
            </a:extLst>
          </p:cNvPr>
          <p:cNvSpPr>
            <a:spLocks noGrp="1"/>
          </p:cNvSpPr>
          <p:nvPr>
            <p:ph type="title" hasCustomPrompt="1"/>
          </p:nvPr>
        </p:nvSpPr>
        <p:spPr>
          <a:xfrm>
            <a:off x="838200" y="660902"/>
            <a:ext cx="10515600" cy="1325563"/>
          </a:xfrm>
          <a:prstGeom prst="rect">
            <a:avLst/>
          </a:prstGeom>
        </p:spPr>
        <p:txBody>
          <a:bodyPr/>
          <a:lstStyle>
            <a:lvl1pPr algn="l">
              <a:defRPr/>
            </a:lvl1pPr>
          </a:lstStyle>
          <a:p>
            <a:r>
              <a:rPr lang="en-GB" dirty="0"/>
              <a:t>Lorem Ipsum</a:t>
            </a:r>
            <a:endParaRPr lang="en-FR" dirty="0"/>
          </a:p>
        </p:txBody>
      </p:sp>
      <p:sp>
        <p:nvSpPr>
          <p:cNvPr id="9" name="Text Placeholder 2">
            <a:extLst>
              <a:ext uri="{FF2B5EF4-FFF2-40B4-BE49-F238E27FC236}">
                <a16:creationId xmlns:a16="http://schemas.microsoft.com/office/drawing/2014/main" id="{4EDA0CF7-60D6-4B86-6F50-ECF55C6DBF3C}"/>
              </a:ext>
            </a:extLst>
          </p:cNvPr>
          <p:cNvSpPr>
            <a:spLocks noGrp="1"/>
          </p:cNvSpPr>
          <p:nvPr>
            <p:ph type="body" idx="1"/>
          </p:nvPr>
        </p:nvSpPr>
        <p:spPr>
          <a:xfrm>
            <a:off x="838200" y="2195584"/>
            <a:ext cx="10515600" cy="1500187"/>
          </a:xfrm>
          <a:prstGeom prst="rect">
            <a:avLst/>
          </a:prstGeom>
        </p:spPr>
        <p:txBody>
          <a:bodyPr/>
          <a:lstStyle>
            <a:lvl1pPr marL="0" indent="0">
              <a:buNone/>
              <a:defRPr sz="22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175396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dirty="0"/>
              <a:t>Click to edit Master text styles</a:t>
            </a:r>
          </a:p>
        </p:txBody>
      </p:sp>
    </p:spTree>
    <p:extLst>
      <p:ext uri="{BB962C8B-B14F-4D97-AF65-F5344CB8AC3E}">
        <p14:creationId xmlns:p14="http://schemas.microsoft.com/office/powerpoint/2010/main" val="4129712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7684-9640-7B9F-691F-3B5A26663162}"/>
              </a:ext>
            </a:extLst>
          </p:cNvPr>
          <p:cNvSpPr>
            <a:spLocks noGrp="1"/>
          </p:cNvSpPr>
          <p:nvPr>
            <p:ph type="title"/>
          </p:nvPr>
        </p:nvSpPr>
        <p:spPr>
          <a:xfrm>
            <a:off x="839788" y="365125"/>
            <a:ext cx="10515600" cy="1325563"/>
          </a:xfrm>
          <a:prstGeom prst="rect">
            <a:avLst/>
          </a:prstGeom>
        </p:spPr>
        <p:txBody>
          <a:bodyPr/>
          <a:lstStyle>
            <a:lvl1pPr>
              <a:defRPr b="1">
                <a:solidFill>
                  <a:srgbClr val="005BAA"/>
                </a:solidFill>
              </a:defRPr>
            </a:lvl1pPr>
          </a:lstStyle>
          <a:p>
            <a:r>
              <a:rPr lang="en-GB" dirty="0"/>
              <a:t>Click to edit Master title style</a:t>
            </a:r>
            <a:endParaRPr lang="en-FR" dirty="0"/>
          </a:p>
        </p:txBody>
      </p:sp>
      <p:sp>
        <p:nvSpPr>
          <p:cNvPr id="3" name="Text Placeholder 2">
            <a:extLst>
              <a:ext uri="{FF2B5EF4-FFF2-40B4-BE49-F238E27FC236}">
                <a16:creationId xmlns:a16="http://schemas.microsoft.com/office/drawing/2014/main" id="{5E45FF9C-C20C-490B-6F06-81BD2D8FB7A6}"/>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4569EF0-726B-80A7-9DCD-6896F352D9AE}"/>
              </a:ext>
            </a:extLst>
          </p:cNvPr>
          <p:cNvSpPr>
            <a:spLocks noGrp="1"/>
          </p:cNvSpPr>
          <p:nvPr>
            <p:ph sz="half" idx="2"/>
          </p:nvPr>
        </p:nvSpPr>
        <p:spPr>
          <a:xfrm>
            <a:off x="839788" y="2505075"/>
            <a:ext cx="5157787"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dirty="0"/>
              <a:t>Click to edit Master text styles</a:t>
            </a:r>
          </a:p>
        </p:txBody>
      </p:sp>
      <p:sp>
        <p:nvSpPr>
          <p:cNvPr id="5" name="Text Placeholder 4">
            <a:extLst>
              <a:ext uri="{FF2B5EF4-FFF2-40B4-BE49-F238E27FC236}">
                <a16:creationId xmlns:a16="http://schemas.microsoft.com/office/drawing/2014/main" id="{614901CD-B4D9-4C0A-A8C1-D42233A2E284}"/>
              </a:ext>
            </a:extLst>
          </p:cNvPr>
          <p:cNvSpPr>
            <a:spLocks noGrp="1"/>
          </p:cNvSpPr>
          <p:nvPr>
            <p:ph type="body" sz="quarter" idx="3"/>
          </p:nvPr>
        </p:nvSpPr>
        <p:spPr>
          <a:xfrm>
            <a:off x="6172200" y="1681163"/>
            <a:ext cx="5183188"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BD05A26A-1F4A-80E3-3CF1-B5AF98EE4D3C}"/>
              </a:ext>
            </a:extLst>
          </p:cNvPr>
          <p:cNvSpPr>
            <a:spLocks noGrp="1"/>
          </p:cNvSpPr>
          <p:nvPr>
            <p:ph sz="quarter" idx="4"/>
          </p:nvPr>
        </p:nvSpPr>
        <p:spPr>
          <a:xfrm>
            <a:off x="6172200" y="2505075"/>
            <a:ext cx="5183188"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dirty="0"/>
              <a:t>Click to edit Master text styles</a:t>
            </a:r>
          </a:p>
        </p:txBody>
      </p:sp>
    </p:spTree>
    <p:extLst>
      <p:ext uri="{BB962C8B-B14F-4D97-AF65-F5344CB8AC3E}">
        <p14:creationId xmlns:p14="http://schemas.microsoft.com/office/powerpoint/2010/main" val="116685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3EAE96-DCE0-88A1-D4B1-3E38DC1986D1}"/>
              </a:ext>
            </a:extLst>
          </p:cNvPr>
          <p:cNvSpPr>
            <a:spLocks noGrp="1"/>
          </p:cNvSpPr>
          <p:nvPr>
            <p:ph type="title" hasCustomPrompt="1"/>
          </p:nvPr>
        </p:nvSpPr>
        <p:spPr>
          <a:xfrm>
            <a:off x="0" y="2103437"/>
            <a:ext cx="12192000" cy="1325563"/>
          </a:xfrm>
          <a:prstGeom prst="rect">
            <a:avLst/>
          </a:prstGeom>
        </p:spPr>
        <p:txBody>
          <a:bodyPr/>
          <a:lstStyle>
            <a:lvl1pPr>
              <a:defRPr>
                <a:solidFill>
                  <a:srgbClr val="005BAA"/>
                </a:solidFill>
              </a:defRPr>
            </a:lvl1pPr>
          </a:lstStyle>
          <a:p>
            <a:r>
              <a:rPr lang="en-GB" dirty="0"/>
              <a:t>Thank you.</a:t>
            </a:r>
            <a:endParaRPr lang="en-FR" dirty="0"/>
          </a:p>
        </p:txBody>
      </p:sp>
      <p:sp>
        <p:nvSpPr>
          <p:cNvPr id="9" name="CuadroTexto 3">
            <a:extLst>
              <a:ext uri="{FF2B5EF4-FFF2-40B4-BE49-F238E27FC236}">
                <a16:creationId xmlns:a16="http://schemas.microsoft.com/office/drawing/2014/main" id="{002E4A1E-1EB0-0593-1C8D-3884AC9BB310}"/>
              </a:ext>
            </a:extLst>
          </p:cNvPr>
          <p:cNvSpPr txBox="1"/>
          <p:nvPr userDrawn="1"/>
        </p:nvSpPr>
        <p:spPr>
          <a:xfrm>
            <a:off x="3824879" y="4572080"/>
            <a:ext cx="4542242" cy="523926"/>
          </a:xfrm>
          <a:prstGeom prst="rect">
            <a:avLst/>
          </a:prstGeom>
          <a:noFill/>
        </p:spPr>
        <p:txBody>
          <a:bodyPr wrap="square" rtlCol="0">
            <a:spAutoFit/>
          </a:bodyPr>
          <a:lstStyle/>
          <a:p>
            <a:pPr marR="0" algn="ctr" rtl="0">
              <a:lnSpc>
                <a:spcPct val="150000"/>
              </a:lnSpc>
            </a:pPr>
            <a:r>
              <a:rPr lang="en-US" sz="3200" b="0" i="0" u="none" strike="noStrike" baseline="30000" dirty="0">
                <a:solidFill>
                  <a:srgbClr val="005BAA"/>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237578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38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3637AC-ADC8-93B9-85DF-F33A355184CA}"/>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b="1">
                <a:solidFill>
                  <a:schemeClr val="bg1"/>
                </a:solidFill>
              </a:defRPr>
            </a:lvl1pPr>
          </a:lstStyle>
          <a:p>
            <a:r>
              <a:rPr lang="en-GB" dirty="0"/>
              <a:t>Content</a:t>
            </a:r>
            <a:endParaRPr lang="en-FR" dirty="0"/>
          </a:p>
        </p:txBody>
      </p:sp>
      <p:sp>
        <p:nvSpPr>
          <p:cNvPr id="5" name="Subtitle 2">
            <a:extLst>
              <a:ext uri="{FF2B5EF4-FFF2-40B4-BE49-F238E27FC236}">
                <a16:creationId xmlns:a16="http://schemas.microsoft.com/office/drawing/2014/main" id="{7BA7D7FA-A6C1-15E9-248F-222403659FBB}"/>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Tree>
    <p:extLst>
      <p:ext uri="{BB962C8B-B14F-4D97-AF65-F5344CB8AC3E}">
        <p14:creationId xmlns:p14="http://schemas.microsoft.com/office/powerpoint/2010/main" val="292674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with bullet points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3590D3C-988E-2567-60EB-0A4602CD3C1B}"/>
              </a:ext>
            </a:extLst>
          </p:cNvPr>
          <p:cNvSpPr>
            <a:spLocks noGrp="1"/>
          </p:cNvSpPr>
          <p:nvPr>
            <p:ph type="title" hasCustomPrompt="1"/>
          </p:nvPr>
        </p:nvSpPr>
        <p:spPr>
          <a:xfrm>
            <a:off x="838200" y="660902"/>
            <a:ext cx="10515600" cy="1325563"/>
          </a:xfrm>
          <a:prstGeom prst="rect">
            <a:avLst/>
          </a:prstGeom>
        </p:spPr>
        <p:txBody>
          <a:bodyPr/>
          <a:lstStyle>
            <a:lvl1pPr algn="l">
              <a:defRPr b="1"/>
            </a:lvl1pPr>
          </a:lstStyle>
          <a:p>
            <a:r>
              <a:rPr lang="en-GB" dirty="0"/>
              <a:t>Lorem Ipsum</a:t>
            </a:r>
            <a:endParaRPr lang="en-FR" dirty="0"/>
          </a:p>
        </p:txBody>
      </p:sp>
      <p:sp>
        <p:nvSpPr>
          <p:cNvPr id="9" name="Text Placeholder 2">
            <a:extLst>
              <a:ext uri="{FF2B5EF4-FFF2-40B4-BE49-F238E27FC236}">
                <a16:creationId xmlns:a16="http://schemas.microsoft.com/office/drawing/2014/main" id="{40E4EEFA-0995-9CCD-6D7F-70B9EBD45C0E}"/>
              </a:ext>
            </a:extLst>
          </p:cNvPr>
          <p:cNvSpPr>
            <a:spLocks noGrp="1"/>
          </p:cNvSpPr>
          <p:nvPr>
            <p:ph type="body" idx="1"/>
          </p:nvPr>
        </p:nvSpPr>
        <p:spPr>
          <a:xfrm>
            <a:off x="838200" y="2195584"/>
            <a:ext cx="10515600" cy="1500187"/>
          </a:xfrm>
          <a:prstGeom prst="rect">
            <a:avLst/>
          </a:prstGeom>
        </p:spPr>
        <p:txBody>
          <a:bodyPr/>
          <a:lstStyle>
            <a:lvl1pPr marL="0" indent="0" algn="l">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188911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C007C7-A317-B3BD-4F67-1F0F9741F8A9}"/>
              </a:ext>
            </a:extLst>
          </p:cNvPr>
          <p:cNvPicPr>
            <a:picLocks noChangeAspect="1"/>
          </p:cNvPicPr>
          <p:nvPr userDrawn="1"/>
        </p:nvPicPr>
        <p:blipFill>
          <a:blip r:embed="rId15"/>
          <a:srcRect/>
          <a:stretch/>
        </p:blipFill>
        <p:spPr>
          <a:xfrm>
            <a:off x="0" y="3477952"/>
            <a:ext cx="12192000" cy="3380048"/>
          </a:xfrm>
          <a:prstGeom prst="rect">
            <a:avLst/>
          </a:prstGeom>
        </p:spPr>
      </p:pic>
      <p:sp>
        <p:nvSpPr>
          <p:cNvPr id="7" name="Title Placeholder 1">
            <a:extLst>
              <a:ext uri="{FF2B5EF4-FFF2-40B4-BE49-F238E27FC236}">
                <a16:creationId xmlns:a16="http://schemas.microsoft.com/office/drawing/2014/main" id="{B8A9C213-3E26-B848-BF1A-9E6EC69BD9F8}"/>
              </a:ext>
            </a:extLst>
          </p:cNvPr>
          <p:cNvSpPr>
            <a:spLocks noGrp="1"/>
          </p:cNvSpPr>
          <p:nvPr>
            <p:ph type="title"/>
          </p:nvPr>
        </p:nvSpPr>
        <p:spPr>
          <a:xfrm>
            <a:off x="836690" y="2204199"/>
            <a:ext cx="10515600" cy="1325563"/>
          </a:xfrm>
          <a:prstGeom prst="rect">
            <a:avLst/>
          </a:prstGeom>
        </p:spPr>
        <p:txBody>
          <a:bodyPr vert="horz" lIns="91440" tIns="45720" rIns="91440" bIns="45720" rtlCol="0" anchor="ctr">
            <a:normAutofit/>
          </a:bodyPr>
          <a:lstStyle/>
          <a:p>
            <a:r>
              <a:rPr lang="en-GB" dirty="0"/>
              <a:t>WMO PPT Style #2</a:t>
            </a:r>
            <a:endParaRPr lang="en-FR" dirty="0"/>
          </a:p>
        </p:txBody>
      </p:sp>
    </p:spTree>
    <p:extLst>
      <p:ext uri="{BB962C8B-B14F-4D97-AF65-F5344CB8AC3E}">
        <p14:creationId xmlns:p14="http://schemas.microsoft.com/office/powerpoint/2010/main" val="19331801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65" r:id="rId5"/>
    <p:sldLayoutId id="2147483671" r:id="rId6"/>
    <p:sldLayoutId id="2147483681" r:id="rId7"/>
    <p:sldLayoutId id="2147483651" r:id="rId8"/>
    <p:sldLayoutId id="2147483657" r:id="rId9"/>
    <p:sldLayoutId id="2147483652" r:id="rId10"/>
    <p:sldLayoutId id="2147483658" r:id="rId11"/>
    <p:sldLayoutId id="2147483659" r:id="rId12"/>
    <p:sldLayoutId id="2147483682" r:id="rId13"/>
  </p:sldLayoutIdLst>
  <p:txStyles>
    <p:titleStyle>
      <a:lvl1pPr algn="ctr"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1DB6-38C1-5F5B-67F7-CBE10B3E5CEF}"/>
              </a:ext>
            </a:extLst>
          </p:cNvPr>
          <p:cNvSpPr>
            <a:spLocks noGrp="1"/>
          </p:cNvSpPr>
          <p:nvPr>
            <p:ph type="title"/>
          </p:nvPr>
        </p:nvSpPr>
        <p:spPr/>
        <p:txBody>
          <a:bodyPr>
            <a:normAutofit fontScale="90000"/>
          </a:bodyPr>
          <a:lstStyle/>
          <a:p>
            <a:r>
              <a:rPr lang="en-US" dirty="0"/>
              <a:t>World Meteorological Organization (WMO)</a:t>
            </a:r>
            <a:br>
              <a:rPr lang="en-US" dirty="0"/>
            </a:br>
            <a:r>
              <a:rPr lang="en-US" dirty="0"/>
              <a:t>WMO Regional Association IV (RA IV)</a:t>
            </a:r>
          </a:p>
        </p:txBody>
      </p:sp>
      <p:sp>
        <p:nvSpPr>
          <p:cNvPr id="3" name="Content Placeholder 2">
            <a:extLst>
              <a:ext uri="{FF2B5EF4-FFF2-40B4-BE49-F238E27FC236}">
                <a16:creationId xmlns:a16="http://schemas.microsoft.com/office/drawing/2014/main" id="{83543312-B686-4FE5-03C1-6F13DAAD407E}"/>
              </a:ext>
            </a:extLst>
          </p:cNvPr>
          <p:cNvSpPr>
            <a:spLocks noGrp="1"/>
          </p:cNvSpPr>
          <p:nvPr>
            <p:ph idx="1"/>
          </p:nvPr>
        </p:nvSpPr>
        <p:spPr>
          <a:xfrm>
            <a:off x="838200" y="2483223"/>
            <a:ext cx="10515600" cy="4084157"/>
          </a:xfrm>
        </p:spPr>
        <p:txBody>
          <a:bodyPr/>
          <a:lstStyle/>
          <a:p>
            <a:pPr marL="0" indent="0">
              <a:buNone/>
            </a:pPr>
            <a:r>
              <a:rPr lang="en-US" dirty="0"/>
              <a:t>Relevant Outcomes of the</a:t>
            </a:r>
            <a:br>
              <a:rPr lang="en-US" dirty="0"/>
            </a:br>
            <a:r>
              <a:rPr lang="en-US" dirty="0"/>
              <a:t>Nineteenth Session of Regional Association IV (RA IV-19)</a:t>
            </a:r>
          </a:p>
          <a:p>
            <a:pPr marL="0" indent="0">
              <a:buNone/>
            </a:pPr>
            <a:endParaRPr lang="en-US" dirty="0"/>
          </a:p>
          <a:p>
            <a:pPr marL="0" indent="0">
              <a:buNone/>
            </a:pPr>
            <a:r>
              <a:rPr lang="en-US" dirty="0"/>
              <a:t>Rodney Martinez</a:t>
            </a:r>
            <a:br>
              <a:rPr lang="en-US" dirty="0"/>
            </a:br>
            <a:r>
              <a:rPr lang="en-US" dirty="0"/>
              <a:t>WMO Representative</a:t>
            </a:r>
          </a:p>
          <a:p>
            <a:pPr marL="0" indent="0">
              <a:buNone/>
            </a:pPr>
            <a:r>
              <a:rPr lang="en-US" dirty="0"/>
              <a:t>North America, Central America, and the Caribbean</a:t>
            </a:r>
          </a:p>
        </p:txBody>
      </p:sp>
    </p:spTree>
    <p:extLst>
      <p:ext uri="{BB962C8B-B14F-4D97-AF65-F5344CB8AC3E}">
        <p14:creationId xmlns:p14="http://schemas.microsoft.com/office/powerpoint/2010/main" val="328392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6CDB1-FA64-CCE4-EAEB-28E215F41EDE}"/>
              </a:ext>
            </a:extLst>
          </p:cNvPr>
          <p:cNvSpPr>
            <a:spLocks noGrp="1"/>
          </p:cNvSpPr>
          <p:nvPr>
            <p:ph type="title"/>
          </p:nvPr>
        </p:nvSpPr>
        <p:spPr>
          <a:xfrm>
            <a:off x="3958763" y="2628900"/>
            <a:ext cx="4274474" cy="1187726"/>
          </a:xfrm>
        </p:spPr>
        <p:txBody>
          <a:bodyPr>
            <a:normAutofit/>
          </a:bodyPr>
          <a:lstStyle/>
          <a:p>
            <a:pPr algn="ctr"/>
            <a:r>
              <a:rPr lang="en-GB" dirty="0">
                <a:solidFill>
                  <a:srgbClr val="005BAA"/>
                </a:solidFill>
              </a:rPr>
              <a:t>Thank</a:t>
            </a:r>
            <a:r>
              <a:rPr lang="fr-FR" dirty="0">
                <a:solidFill>
                  <a:srgbClr val="005BAA"/>
                </a:solidFill>
              </a:rPr>
              <a:t> </a:t>
            </a:r>
            <a:r>
              <a:rPr lang="en-GB" dirty="0">
                <a:solidFill>
                  <a:srgbClr val="005BAA"/>
                </a:solidFill>
              </a:rPr>
              <a:t>you</a:t>
            </a:r>
            <a:r>
              <a:rPr lang="fr-FR" dirty="0">
                <a:solidFill>
                  <a:srgbClr val="005BAA"/>
                </a:solidFill>
              </a:rPr>
              <a:t>!</a:t>
            </a:r>
          </a:p>
        </p:txBody>
      </p:sp>
    </p:spTree>
    <p:extLst>
      <p:ext uri="{BB962C8B-B14F-4D97-AF65-F5344CB8AC3E}">
        <p14:creationId xmlns:p14="http://schemas.microsoft.com/office/powerpoint/2010/main" val="126499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973-F4C9-E93B-2A8F-F9FC169C092B}"/>
              </a:ext>
            </a:extLst>
          </p:cNvPr>
          <p:cNvSpPr>
            <a:spLocks noGrp="1"/>
          </p:cNvSpPr>
          <p:nvPr>
            <p:ph type="ctrTitle"/>
          </p:nvPr>
        </p:nvSpPr>
        <p:spPr>
          <a:xfrm>
            <a:off x="1524000" y="494835"/>
            <a:ext cx="9144000" cy="685172"/>
          </a:xfrm>
        </p:spPr>
        <p:txBody>
          <a:bodyPr/>
          <a:lstStyle/>
          <a:p>
            <a:r>
              <a:rPr lang="en-GB" sz="4000"/>
              <a:t>General Summary of the session (1)</a:t>
            </a:r>
          </a:p>
        </p:txBody>
      </p:sp>
      <p:sp>
        <p:nvSpPr>
          <p:cNvPr id="3" name="Subtitle 2">
            <a:extLst>
              <a:ext uri="{FF2B5EF4-FFF2-40B4-BE49-F238E27FC236}">
                <a16:creationId xmlns:a16="http://schemas.microsoft.com/office/drawing/2014/main" id="{9280600B-68E6-7EFF-6225-E9DBAD1DC51D}"/>
              </a:ext>
            </a:extLst>
          </p:cNvPr>
          <p:cNvSpPr>
            <a:spLocks noGrp="1"/>
          </p:cNvSpPr>
          <p:nvPr>
            <p:ph type="subTitle" idx="1"/>
          </p:nvPr>
        </p:nvSpPr>
        <p:spPr>
          <a:xfrm>
            <a:off x="1524000" y="1815509"/>
            <a:ext cx="9144000" cy="3226981"/>
          </a:xfrm>
        </p:spPr>
        <p:txBody>
          <a:bodyPr/>
          <a:lstStyle/>
          <a:p>
            <a:pPr marL="342900" indent="-342900">
              <a:lnSpc>
                <a:spcPct val="100000"/>
              </a:lnSpc>
              <a:spcBef>
                <a:spcPts val="1200"/>
              </a:spcBef>
              <a:buFont typeface="Arial" panose="020B0604020202020204" pitchFamily="34" charset="0"/>
              <a:buChar char="•"/>
            </a:pPr>
            <a:r>
              <a:rPr lang="en-US" sz="2200" dirty="0"/>
              <a:t>The session adopted </a:t>
            </a:r>
            <a:r>
              <a:rPr lang="en-US" sz="2200" b="1" dirty="0"/>
              <a:t>4 resolutions</a:t>
            </a:r>
            <a:r>
              <a:rPr lang="en-US" sz="2200" dirty="0"/>
              <a:t>, </a:t>
            </a:r>
            <a:r>
              <a:rPr lang="en-US" sz="2200" b="1" dirty="0"/>
              <a:t>11 decisions</a:t>
            </a:r>
            <a:r>
              <a:rPr lang="en-US" sz="2200" dirty="0"/>
              <a:t>, and</a:t>
            </a:r>
            <a:br>
              <a:rPr lang="en-US" sz="2200" dirty="0"/>
            </a:br>
            <a:r>
              <a:rPr lang="en-US" sz="2200" b="1" dirty="0"/>
              <a:t>1 recommendation</a:t>
            </a:r>
            <a:r>
              <a:rPr lang="en-US" sz="2200" dirty="0"/>
              <a:t>, which were recorded in a session's preliminary report, and will later be compiled into the final report</a:t>
            </a:r>
          </a:p>
          <a:p>
            <a:pPr marL="342900" indent="-342900">
              <a:lnSpc>
                <a:spcPct val="100000"/>
              </a:lnSpc>
              <a:spcBef>
                <a:spcPts val="1200"/>
              </a:spcBef>
              <a:buFont typeface="Arial" panose="020B0604020202020204" pitchFamily="34" charset="0"/>
              <a:buChar char="•"/>
            </a:pPr>
            <a:r>
              <a:rPr lang="en-US" sz="2200" dirty="0"/>
              <a:t>Out of a total of </a:t>
            </a:r>
            <a:r>
              <a:rPr lang="en-US" sz="2200" b="1" dirty="0"/>
              <a:t>60 registered participants</a:t>
            </a:r>
            <a:r>
              <a:rPr lang="en-US" sz="2200" dirty="0"/>
              <a:t> with credentials who attended in person or online, from </a:t>
            </a:r>
            <a:r>
              <a:rPr lang="en-US" sz="2200" b="1" dirty="0"/>
              <a:t>19 RA IV Member States or Territories</a:t>
            </a:r>
            <a:r>
              <a:rPr lang="en-US" sz="2200" dirty="0"/>
              <a:t>, the ratio of female to male participants was </a:t>
            </a:r>
            <a:r>
              <a:rPr lang="en-US" sz="2200" b="1" dirty="0"/>
              <a:t>1</a:t>
            </a:r>
            <a:r>
              <a:rPr lang="en-US" sz="2200" dirty="0"/>
              <a:t> : </a:t>
            </a:r>
            <a:r>
              <a:rPr lang="en-US" sz="2200" b="1" dirty="0"/>
              <a:t>1.73</a:t>
            </a:r>
          </a:p>
          <a:p>
            <a:pPr marL="342900" indent="-342900">
              <a:lnSpc>
                <a:spcPct val="100000"/>
              </a:lnSpc>
              <a:spcBef>
                <a:spcPts val="1200"/>
              </a:spcBef>
              <a:buFont typeface="Arial" panose="020B0604020202020204" pitchFamily="34" charset="0"/>
              <a:buChar char="•"/>
            </a:pPr>
            <a:r>
              <a:rPr lang="en-US" sz="2200" dirty="0"/>
              <a:t>In addition, the session had </a:t>
            </a:r>
            <a:r>
              <a:rPr lang="en-US" sz="2200" b="1" dirty="0"/>
              <a:t>16 additional participants</a:t>
            </a:r>
            <a:r>
              <a:rPr lang="en-US" sz="2200" dirty="0"/>
              <a:t> who did not present valid credentials</a:t>
            </a:r>
          </a:p>
        </p:txBody>
      </p:sp>
    </p:spTree>
    <p:extLst>
      <p:ext uri="{BB962C8B-B14F-4D97-AF65-F5344CB8AC3E}">
        <p14:creationId xmlns:p14="http://schemas.microsoft.com/office/powerpoint/2010/main" val="236879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80600B-68E6-7EFF-6225-E9DBAD1DC51D}"/>
              </a:ext>
            </a:extLst>
          </p:cNvPr>
          <p:cNvSpPr>
            <a:spLocks noGrp="1"/>
          </p:cNvSpPr>
          <p:nvPr>
            <p:ph type="subTitle" idx="1"/>
          </p:nvPr>
        </p:nvSpPr>
        <p:spPr>
          <a:xfrm>
            <a:off x="1524000" y="1232668"/>
            <a:ext cx="9144000" cy="3226981"/>
          </a:xfrm>
        </p:spPr>
        <p:txBody>
          <a:bodyPr/>
          <a:lstStyle/>
          <a:p>
            <a:pPr>
              <a:lnSpc>
                <a:spcPct val="100000"/>
              </a:lnSpc>
              <a:spcBef>
                <a:spcPts val="0"/>
              </a:spcBef>
              <a:spcAft>
                <a:spcPts val="1200"/>
              </a:spcAft>
            </a:pPr>
            <a:r>
              <a:rPr lang="en-US" sz="1500" b="1" dirty="0"/>
              <a:t>Participating WMO Members that are Members of RA IV</a:t>
            </a:r>
            <a:endParaRPr lang="en-US" sz="15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a:p>
            <a:pPr>
              <a:lnSpc>
                <a:spcPct val="100000"/>
              </a:lnSpc>
              <a:spcBef>
                <a:spcPts val="0"/>
              </a:spcBef>
              <a:spcAft>
                <a:spcPts val="1200"/>
              </a:spcAft>
            </a:pPr>
            <a:endParaRPr lang="en-US" sz="1600" b="1" dirty="0"/>
          </a:p>
          <a:p>
            <a:pPr>
              <a:lnSpc>
                <a:spcPct val="100000"/>
              </a:lnSpc>
              <a:spcBef>
                <a:spcPts val="0"/>
              </a:spcBef>
              <a:spcAft>
                <a:spcPts val="600"/>
              </a:spcAft>
            </a:pPr>
            <a:r>
              <a:rPr lang="en-US" sz="1500" b="1" dirty="0"/>
              <a:t>Participating WMO Members that are not Members of RA IV</a:t>
            </a:r>
          </a:p>
          <a:p>
            <a:pPr marL="285750" indent="-285750">
              <a:lnSpc>
                <a:spcPct val="100000"/>
              </a:lnSpc>
              <a:spcBef>
                <a:spcPts val="0"/>
              </a:spcBef>
              <a:spcAft>
                <a:spcPts val="600"/>
              </a:spcAft>
              <a:buFont typeface="Arial" panose="020B0604020202020204" pitchFamily="34" charset="0"/>
              <a:buChar char="•"/>
            </a:pPr>
            <a:r>
              <a:rPr lang="en-US" sz="1400" dirty="0"/>
              <a:t>Spain</a:t>
            </a:r>
          </a:p>
          <a:p>
            <a:pPr>
              <a:lnSpc>
                <a:spcPct val="100000"/>
              </a:lnSpc>
              <a:spcBef>
                <a:spcPts val="0"/>
              </a:spcBef>
              <a:spcAft>
                <a:spcPts val="600"/>
              </a:spcAft>
            </a:pPr>
            <a:r>
              <a:rPr lang="en-US" sz="1500" b="1" dirty="0"/>
              <a:t>International organizations and other bodies</a:t>
            </a:r>
          </a:p>
          <a:p>
            <a:pPr marL="285750" indent="-285750">
              <a:lnSpc>
                <a:spcPct val="100000"/>
              </a:lnSpc>
              <a:spcBef>
                <a:spcPts val="0"/>
              </a:spcBef>
              <a:buFont typeface="Arial" panose="020B0604020202020204" pitchFamily="34" charset="0"/>
              <a:buChar char="•"/>
            </a:pPr>
            <a:r>
              <a:rPr lang="en-US" sz="1400" dirty="0"/>
              <a:t>FIAPP</a:t>
            </a:r>
          </a:p>
          <a:p>
            <a:pPr marL="285750" indent="-285750">
              <a:lnSpc>
                <a:spcPct val="100000"/>
              </a:lnSpc>
              <a:spcBef>
                <a:spcPts val="0"/>
              </a:spcBef>
              <a:buFont typeface="Arial" panose="020B0604020202020204" pitchFamily="34" charset="0"/>
              <a:buChar char="•"/>
            </a:pPr>
            <a:r>
              <a:rPr lang="en-US" sz="1400" dirty="0"/>
              <a:t>ITU</a:t>
            </a:r>
          </a:p>
          <a:p>
            <a:pPr marL="285750" indent="-285750">
              <a:lnSpc>
                <a:spcPct val="100000"/>
              </a:lnSpc>
              <a:spcBef>
                <a:spcPts val="0"/>
              </a:spcBef>
              <a:buFont typeface="Arial" panose="020B0604020202020204" pitchFamily="34" charset="0"/>
              <a:buChar char="•"/>
            </a:pPr>
            <a:r>
              <a:rPr lang="en-US" sz="1400" dirty="0" err="1"/>
              <a:t>Meteopress</a:t>
            </a:r>
            <a:endParaRPr lang="en-US" sz="1400" dirty="0"/>
          </a:p>
          <a:p>
            <a:pPr marL="285750" indent="-285750">
              <a:lnSpc>
                <a:spcPct val="100000"/>
              </a:lnSpc>
              <a:spcBef>
                <a:spcPts val="0"/>
              </a:spcBef>
              <a:buFont typeface="Arial" panose="020B0604020202020204" pitchFamily="34" charset="0"/>
              <a:buChar char="•"/>
            </a:pPr>
            <a:r>
              <a:rPr lang="en-US" sz="1400" dirty="0"/>
              <a:t>WHO</a:t>
            </a:r>
          </a:p>
          <a:p>
            <a:pPr>
              <a:lnSpc>
                <a:spcPct val="100000"/>
              </a:lnSpc>
              <a:spcBef>
                <a:spcPts val="0"/>
              </a:spcBef>
            </a:pPr>
            <a:r>
              <a:rPr lang="en-US" sz="1500" b="1" i="0" u="none" strike="noStrike" baseline="0" dirty="0">
                <a:latin typeface="Arial" panose="020B0604020202020204" pitchFamily="34" charset="0"/>
              </a:rPr>
              <a:t>Presidents of constituent bodies and Chairs of other bodies</a:t>
            </a:r>
          </a:p>
          <a:p>
            <a:pPr marL="285750" indent="-285750">
              <a:lnSpc>
                <a:spcPct val="100000"/>
              </a:lnSpc>
              <a:spcBef>
                <a:spcPts val="0"/>
              </a:spcBef>
              <a:buFont typeface="Arial" panose="020B0604020202020204" pitchFamily="34" charset="0"/>
              <a:buChar char="•"/>
            </a:pPr>
            <a:r>
              <a:rPr lang="en-US" sz="1400" dirty="0"/>
              <a:t>President of SERCOM</a:t>
            </a:r>
          </a:p>
        </p:txBody>
      </p:sp>
      <p:graphicFrame>
        <p:nvGraphicFramePr>
          <p:cNvPr id="10" name="Table 9">
            <a:extLst>
              <a:ext uri="{FF2B5EF4-FFF2-40B4-BE49-F238E27FC236}">
                <a16:creationId xmlns:a16="http://schemas.microsoft.com/office/drawing/2014/main" id="{F9AC32BC-A59F-ACA6-5EF1-244675F703ED}"/>
              </a:ext>
            </a:extLst>
          </p:cNvPr>
          <p:cNvGraphicFramePr>
            <a:graphicFrameLocks noGrp="1"/>
          </p:cNvGraphicFramePr>
          <p:nvPr>
            <p:extLst>
              <p:ext uri="{D42A27DB-BD31-4B8C-83A1-F6EECF244321}">
                <p14:modId xmlns:p14="http://schemas.microsoft.com/office/powerpoint/2010/main" val="1553628547"/>
              </p:ext>
            </p:extLst>
          </p:nvPr>
        </p:nvGraphicFramePr>
        <p:xfrm>
          <a:off x="1586754" y="1552012"/>
          <a:ext cx="9081246" cy="1988820"/>
        </p:xfrm>
        <a:graphic>
          <a:graphicData uri="http://schemas.openxmlformats.org/drawingml/2006/table">
            <a:tbl>
              <a:tblPr>
                <a:tableStyleId>{2D5ABB26-0587-4C30-8999-92F81FD0307C}</a:tableStyleId>
              </a:tblPr>
              <a:tblGrid>
                <a:gridCol w="3930157">
                  <a:extLst>
                    <a:ext uri="{9D8B030D-6E8A-4147-A177-3AD203B41FA5}">
                      <a16:colId xmlns:a16="http://schemas.microsoft.com/office/drawing/2014/main" val="3659356547"/>
                    </a:ext>
                  </a:extLst>
                </a:gridCol>
                <a:gridCol w="5151089">
                  <a:extLst>
                    <a:ext uri="{9D8B030D-6E8A-4147-A177-3AD203B41FA5}">
                      <a16:colId xmlns:a16="http://schemas.microsoft.com/office/drawing/2014/main" val="1935161944"/>
                    </a:ext>
                  </a:extLst>
                </a:gridCol>
              </a:tblGrid>
              <a:tr h="220980">
                <a:tc>
                  <a:txBody>
                    <a:bodyPr/>
                    <a:lstStyle/>
                    <a:p>
                      <a:pPr algn="l" fontAlgn="b"/>
                      <a:r>
                        <a:rPr lang="en-US" sz="1400" u="none" strike="noStrike" dirty="0">
                          <a:effectLst/>
                          <a:latin typeface="Arial" panose="020B0604020202020204" pitchFamily="34" charset="0"/>
                          <a:cs typeface="Arial" panose="020B0604020202020204" pitchFamily="34" charset="0"/>
                        </a:rPr>
                        <a:t>1. Antigua and Barbuda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10. France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131514492"/>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2. Bahamas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11. Guatemala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046286469"/>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3. British Caribbean Territories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12. Honduras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154317255"/>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4. Canada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13. Jamaica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482420761"/>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5. Colombia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14. Mexico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808537562"/>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6. Costa Rica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15. Panama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531049425"/>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7. Curaçao and Sint Maarten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16. Saint Lucia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58104173"/>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8. Dominican Republic</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17. United Kingdom of Great Britain and Northern Ireland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282906137"/>
                  </a:ext>
                </a:extLst>
              </a:tr>
              <a:tr h="220980">
                <a:tc>
                  <a:txBody>
                    <a:bodyPr/>
                    <a:lstStyle/>
                    <a:p>
                      <a:pPr algn="l" fontAlgn="b"/>
                      <a:r>
                        <a:rPr lang="en-US" sz="1400" u="none" strike="noStrike" dirty="0">
                          <a:effectLst/>
                          <a:latin typeface="Arial" panose="020B0604020202020204" pitchFamily="34" charset="0"/>
                          <a:cs typeface="Arial" panose="020B0604020202020204" pitchFamily="34" charset="0"/>
                        </a:rPr>
                        <a:t>9. El Salvador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18. United States of America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22626408"/>
                  </a:ext>
                </a:extLst>
              </a:tr>
            </a:tbl>
          </a:graphicData>
        </a:graphic>
      </p:graphicFrame>
      <p:sp>
        <p:nvSpPr>
          <p:cNvPr id="13" name="Title 1">
            <a:extLst>
              <a:ext uri="{FF2B5EF4-FFF2-40B4-BE49-F238E27FC236}">
                <a16:creationId xmlns:a16="http://schemas.microsoft.com/office/drawing/2014/main" id="{E9F3A319-DD90-3E8C-0D51-FA62ED047A77}"/>
              </a:ext>
            </a:extLst>
          </p:cNvPr>
          <p:cNvSpPr>
            <a:spLocks noGrp="1"/>
          </p:cNvSpPr>
          <p:nvPr>
            <p:ph type="ctrTitle"/>
          </p:nvPr>
        </p:nvSpPr>
        <p:spPr>
          <a:xfrm>
            <a:off x="1524000" y="494835"/>
            <a:ext cx="9144000" cy="685172"/>
          </a:xfrm>
        </p:spPr>
        <p:txBody>
          <a:bodyPr/>
          <a:lstStyle/>
          <a:p>
            <a:r>
              <a:rPr lang="en-GB" sz="4000" dirty="0"/>
              <a:t>General Summary of the session (2)</a:t>
            </a:r>
          </a:p>
        </p:txBody>
      </p:sp>
      <p:sp>
        <p:nvSpPr>
          <p:cNvPr id="2" name="TextBox 1">
            <a:extLst>
              <a:ext uri="{FF2B5EF4-FFF2-40B4-BE49-F238E27FC236}">
                <a16:creationId xmlns:a16="http://schemas.microsoft.com/office/drawing/2014/main" id="{A677BD92-CE39-54B2-CD36-2E3EAD8700B7}"/>
              </a:ext>
            </a:extLst>
          </p:cNvPr>
          <p:cNvSpPr txBox="1"/>
          <p:nvPr/>
        </p:nvSpPr>
        <p:spPr>
          <a:xfrm>
            <a:off x="8911526" y="1499351"/>
            <a:ext cx="2060308" cy="338554"/>
          </a:xfrm>
          <a:prstGeom prst="rect">
            <a:avLst/>
          </a:prstGeom>
          <a:noFill/>
        </p:spPr>
        <p:txBody>
          <a:bodyPr wrap="none" rtlCol="0">
            <a:spAutoFit/>
          </a:bodyPr>
          <a:lstStyle/>
          <a:p>
            <a:r>
              <a:rPr lang="es-CR" sz="1600" dirty="0"/>
              <a:t>19. Trinidad &amp; Tobago</a:t>
            </a:r>
            <a:endParaRPr lang="en-US" sz="1600" dirty="0"/>
          </a:p>
        </p:txBody>
      </p:sp>
    </p:spTree>
    <p:extLst>
      <p:ext uri="{BB962C8B-B14F-4D97-AF65-F5344CB8AC3E}">
        <p14:creationId xmlns:p14="http://schemas.microsoft.com/office/powerpoint/2010/main" val="66614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80600B-68E6-7EFF-6225-E9DBAD1DC51D}"/>
              </a:ext>
            </a:extLst>
          </p:cNvPr>
          <p:cNvSpPr>
            <a:spLocks noGrp="1"/>
          </p:cNvSpPr>
          <p:nvPr>
            <p:ph type="subTitle" idx="1"/>
          </p:nvPr>
        </p:nvSpPr>
        <p:spPr>
          <a:xfrm>
            <a:off x="1524000" y="1413923"/>
            <a:ext cx="9144000" cy="3226981"/>
          </a:xfrm>
        </p:spPr>
        <p:txBody>
          <a:bodyPr/>
          <a:lstStyle/>
          <a:p>
            <a:pPr marL="342900" indent="-342900">
              <a:spcAft>
                <a:spcPts val="1800"/>
              </a:spcAft>
              <a:buFont typeface="Arial" panose="020B0604020202020204" pitchFamily="34" charset="0"/>
              <a:buChar char="•"/>
            </a:pPr>
            <a:r>
              <a:rPr lang="en-US" dirty="0"/>
              <a:t>The Association elected </a:t>
            </a:r>
            <a:r>
              <a:rPr lang="en-US" dirty="0" err="1"/>
              <a:t>Ms</a:t>
            </a:r>
            <a:r>
              <a:rPr lang="en-US" dirty="0"/>
              <a:t> Evan Thompson (Jamaica) as president and </a:t>
            </a:r>
            <a:r>
              <a:rPr lang="en-US" dirty="0" err="1"/>
              <a:t>Ms</a:t>
            </a:r>
            <a:r>
              <a:rPr lang="en-US" dirty="0"/>
              <a:t> Luz Graciela Morales De Calzadilla (Panama) as vice-president of RA IV</a:t>
            </a:r>
          </a:p>
          <a:p>
            <a:pPr marL="342900" indent="-342900">
              <a:spcAft>
                <a:spcPts val="1800"/>
              </a:spcAft>
              <a:buFont typeface="Arial" panose="020B0604020202020204" pitchFamily="34" charset="0"/>
              <a:buChar char="•"/>
            </a:pPr>
            <a:r>
              <a:rPr lang="en-US" dirty="0"/>
              <a:t>The Association decided to postpone the decision on whether or not to hold Phase II of RA IV-19, and to hold its twentieth session in late 2027 or early 2028, in order to align the RA IV strategic, governance and financial cycles with WMO cycles</a:t>
            </a:r>
          </a:p>
          <a:p>
            <a:pPr marL="342900" indent="-342900">
              <a:spcAft>
                <a:spcPts val="1800"/>
              </a:spcAft>
              <a:buFont typeface="Arial" panose="020B0604020202020204" pitchFamily="34" charset="0"/>
              <a:buChar char="•"/>
            </a:pPr>
            <a:r>
              <a:rPr lang="en-US" dirty="0"/>
              <a:t>The nineteenth session of Regional Association IV closed at 11:00 CST on Saturday, 29 March 2025</a:t>
            </a:r>
          </a:p>
        </p:txBody>
      </p:sp>
      <p:sp>
        <p:nvSpPr>
          <p:cNvPr id="6" name="Title 1">
            <a:extLst>
              <a:ext uri="{FF2B5EF4-FFF2-40B4-BE49-F238E27FC236}">
                <a16:creationId xmlns:a16="http://schemas.microsoft.com/office/drawing/2014/main" id="{EECC90C0-3823-71AC-BC9F-9C244DD95A59}"/>
              </a:ext>
            </a:extLst>
          </p:cNvPr>
          <p:cNvSpPr>
            <a:spLocks noGrp="1"/>
          </p:cNvSpPr>
          <p:nvPr>
            <p:ph type="ctrTitle"/>
          </p:nvPr>
        </p:nvSpPr>
        <p:spPr>
          <a:xfrm>
            <a:off x="1524000" y="494835"/>
            <a:ext cx="9144000" cy="685172"/>
          </a:xfrm>
        </p:spPr>
        <p:txBody>
          <a:bodyPr/>
          <a:lstStyle/>
          <a:p>
            <a:r>
              <a:rPr lang="en-GB" sz="4000" dirty="0"/>
              <a:t>General Summary of the session (3)</a:t>
            </a:r>
          </a:p>
        </p:txBody>
      </p:sp>
    </p:spTree>
    <p:extLst>
      <p:ext uri="{BB962C8B-B14F-4D97-AF65-F5344CB8AC3E}">
        <p14:creationId xmlns:p14="http://schemas.microsoft.com/office/powerpoint/2010/main" val="1221159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F6FE6F-53E4-705A-222F-A7A704CADF34}"/>
              </a:ext>
            </a:extLst>
          </p:cNvPr>
          <p:cNvPicPr>
            <a:picLocks noChangeAspect="1"/>
          </p:cNvPicPr>
          <p:nvPr/>
        </p:nvPicPr>
        <p:blipFill>
          <a:blip r:embed="rId3"/>
          <a:stretch>
            <a:fillRect/>
          </a:stretch>
        </p:blipFill>
        <p:spPr>
          <a:xfrm>
            <a:off x="2088229" y="415322"/>
            <a:ext cx="8202646" cy="5346183"/>
          </a:xfrm>
          <a:prstGeom prst="rect">
            <a:avLst/>
          </a:prstGeom>
        </p:spPr>
      </p:pic>
    </p:spTree>
    <p:extLst>
      <p:ext uri="{BB962C8B-B14F-4D97-AF65-F5344CB8AC3E}">
        <p14:creationId xmlns:p14="http://schemas.microsoft.com/office/powerpoint/2010/main" val="208336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973-F4C9-E93B-2A8F-F9FC169C092B}"/>
              </a:ext>
            </a:extLst>
          </p:cNvPr>
          <p:cNvSpPr>
            <a:spLocks noGrp="1"/>
          </p:cNvSpPr>
          <p:nvPr>
            <p:ph type="ctrTitle"/>
          </p:nvPr>
        </p:nvSpPr>
        <p:spPr>
          <a:xfrm>
            <a:off x="606287" y="97271"/>
            <a:ext cx="11092070" cy="685172"/>
          </a:xfrm>
        </p:spPr>
        <p:txBody>
          <a:bodyPr/>
          <a:lstStyle/>
          <a:p>
            <a:r>
              <a:rPr lang="en-US" sz="2800" dirty="0"/>
              <a:t>Resolutions, decisions and recommendations adopted by RA IV</a:t>
            </a:r>
          </a:p>
        </p:txBody>
      </p:sp>
      <p:graphicFrame>
        <p:nvGraphicFramePr>
          <p:cNvPr id="6" name="Table 5">
            <a:extLst>
              <a:ext uri="{FF2B5EF4-FFF2-40B4-BE49-F238E27FC236}">
                <a16:creationId xmlns:a16="http://schemas.microsoft.com/office/drawing/2014/main" id="{DCCDD80D-D64B-EDB0-736E-07D5A10C92C8}"/>
              </a:ext>
            </a:extLst>
          </p:cNvPr>
          <p:cNvGraphicFramePr>
            <a:graphicFrameLocks noGrp="1"/>
          </p:cNvGraphicFramePr>
          <p:nvPr>
            <p:extLst>
              <p:ext uri="{D42A27DB-BD31-4B8C-83A1-F6EECF244321}">
                <p14:modId xmlns:p14="http://schemas.microsoft.com/office/powerpoint/2010/main" val="3301131860"/>
              </p:ext>
            </p:extLst>
          </p:nvPr>
        </p:nvGraphicFramePr>
        <p:xfrm>
          <a:off x="771939" y="818544"/>
          <a:ext cx="11184836" cy="5852735"/>
        </p:xfrm>
        <a:graphic>
          <a:graphicData uri="http://schemas.openxmlformats.org/drawingml/2006/table">
            <a:tbl>
              <a:tblPr firstRow="1" bandRow="1">
                <a:tableStyleId>{B301B821-A1FF-4177-AEE7-76D212191A09}</a:tableStyleId>
              </a:tblPr>
              <a:tblGrid>
                <a:gridCol w="929333">
                  <a:extLst>
                    <a:ext uri="{9D8B030D-6E8A-4147-A177-3AD203B41FA5}">
                      <a16:colId xmlns:a16="http://schemas.microsoft.com/office/drawing/2014/main" val="278428254"/>
                    </a:ext>
                  </a:extLst>
                </a:gridCol>
                <a:gridCol w="748721">
                  <a:extLst>
                    <a:ext uri="{9D8B030D-6E8A-4147-A177-3AD203B41FA5}">
                      <a16:colId xmlns:a16="http://schemas.microsoft.com/office/drawing/2014/main" val="3533503195"/>
                    </a:ext>
                  </a:extLst>
                </a:gridCol>
                <a:gridCol w="797979">
                  <a:extLst>
                    <a:ext uri="{9D8B030D-6E8A-4147-A177-3AD203B41FA5}">
                      <a16:colId xmlns:a16="http://schemas.microsoft.com/office/drawing/2014/main" val="1404113052"/>
                    </a:ext>
                  </a:extLst>
                </a:gridCol>
                <a:gridCol w="8708803">
                  <a:extLst>
                    <a:ext uri="{9D8B030D-6E8A-4147-A177-3AD203B41FA5}">
                      <a16:colId xmlns:a16="http://schemas.microsoft.com/office/drawing/2014/main" val="2340674138"/>
                    </a:ext>
                  </a:extLst>
                </a:gridCol>
              </a:tblGrid>
              <a:tr h="348783">
                <a:tc>
                  <a:txBody>
                    <a:bodyPr/>
                    <a:lstStyle/>
                    <a:p>
                      <a:pPr algn="ctr" fontAlgn="ctr"/>
                      <a:r>
                        <a:rPr lang="en-GB" sz="1300" b="1" u="none" strike="noStrike" dirty="0">
                          <a:effectLst/>
                          <a:latin typeface="Arial" panose="020B0604020202020204" pitchFamily="34" charset="0"/>
                          <a:cs typeface="Arial" panose="020B0604020202020204" pitchFamily="34" charset="0"/>
                        </a:rPr>
                        <a:t>Resolution</a:t>
                      </a:r>
                      <a:endParaRPr lang="en-GB" sz="1300" b="1"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tc>
                <a:tc>
                  <a:txBody>
                    <a:bodyPr/>
                    <a:lstStyle/>
                    <a:p>
                      <a:pPr algn="ctr" fontAlgn="ctr"/>
                      <a:r>
                        <a:rPr lang="en-GB" sz="1300" b="1" u="none" strike="noStrike" dirty="0">
                          <a:effectLst/>
                          <a:latin typeface="Arial" panose="020B0604020202020204" pitchFamily="34" charset="0"/>
                          <a:cs typeface="Arial" panose="020B0604020202020204" pitchFamily="34" charset="0"/>
                        </a:rPr>
                        <a:t>Decision</a:t>
                      </a:r>
                      <a:endParaRPr lang="en-GB" sz="1300" b="1"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tc>
                <a:tc>
                  <a:txBody>
                    <a:bodyPr/>
                    <a:lstStyle/>
                    <a:p>
                      <a:pPr algn="ctr" fontAlgn="ctr"/>
                      <a:r>
                        <a:rPr lang="en-GB" sz="1300" b="1" u="none" strike="noStrike" dirty="0" err="1">
                          <a:effectLst/>
                          <a:latin typeface="Arial" panose="020B0604020202020204" pitchFamily="34" charset="0"/>
                          <a:cs typeface="Arial" panose="020B0604020202020204" pitchFamily="34" charset="0"/>
                        </a:rPr>
                        <a:t>Recomm</a:t>
                      </a:r>
                      <a:endParaRPr lang="en-GB" sz="1300" b="1"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tc>
                <a:tc>
                  <a:txBody>
                    <a:bodyPr/>
                    <a:lstStyle/>
                    <a:p>
                      <a:pPr algn="ctr" fontAlgn="ctr"/>
                      <a:r>
                        <a:rPr lang="en-GB" sz="1400" b="1" u="none" strike="noStrike" dirty="0">
                          <a:effectLst/>
                          <a:latin typeface="Arial" panose="020B0604020202020204" pitchFamily="34" charset="0"/>
                          <a:cs typeface="Arial" panose="020B0604020202020204" pitchFamily="34" charset="0"/>
                        </a:rPr>
                        <a:t>Title</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tc>
                <a:extLst>
                  <a:ext uri="{0D108BD9-81ED-4DB2-BD59-A6C34878D82A}">
                    <a16:rowId xmlns:a16="http://schemas.microsoft.com/office/drawing/2014/main" val="98363755"/>
                  </a:ext>
                </a:extLst>
              </a:tr>
              <a:tr h="484817">
                <a:tc>
                  <a:txBody>
                    <a:bodyPr/>
                    <a:lstStyle/>
                    <a:p>
                      <a:pPr algn="ctr" fontAlgn="ctr"/>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2/1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Report by the Acting President of the Association, working groups, Hydrological Adviser and Regional Office for the Americas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1435310983"/>
                  </a:ext>
                </a:extLst>
              </a:tr>
              <a:tr h="259505">
                <a:tc>
                  <a:txBody>
                    <a:bodyPr/>
                    <a:lstStyle/>
                    <a:p>
                      <a:pPr algn="ctr" fontAlgn="ctr"/>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3.1/1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a:effectLst/>
                          <a:latin typeface="Arial" panose="020B0604020202020204" pitchFamily="34" charset="0"/>
                          <a:cs typeface="Arial" panose="020B0604020202020204" pitchFamily="34" charset="0"/>
                        </a:rPr>
                        <a:t>Regional design of the upper-air component of the Global Basic Observing Network (GBON)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1418035776"/>
                  </a:ext>
                </a:extLst>
              </a:tr>
              <a:tr h="259505">
                <a:tc>
                  <a:txBody>
                    <a:bodyPr/>
                    <a:lstStyle/>
                    <a:p>
                      <a:pPr algn="ctr" fontAlgn="ctr"/>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3.1/2</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General regional infrastructure requirements for 2024–2027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3853989594"/>
                  </a:ext>
                </a:extLst>
              </a:tr>
              <a:tr h="259505">
                <a:tc>
                  <a:txBody>
                    <a:bodyPr/>
                    <a:lstStyle/>
                    <a:p>
                      <a:pPr algn="ctr" fontAlgn="ctr"/>
                      <a:r>
                        <a:rPr lang="en-GB" sz="1400" u="none" strike="noStrike" dirty="0">
                          <a:effectLst/>
                          <a:latin typeface="Arial" panose="020B0604020202020204" pitchFamily="34" charset="0"/>
                          <a:cs typeface="Arial" panose="020B0604020202020204" pitchFamily="34" charset="0"/>
                        </a:rPr>
                        <a:t>3.2/1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Early Warnings for All (EW4All) Action Plan for Regional Association IV</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1772430147"/>
                  </a:ext>
                </a:extLst>
              </a:tr>
              <a:tr h="259505">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3.3/1</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General regional research requirements for 2025–2027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228866900"/>
                  </a:ext>
                </a:extLst>
              </a:tr>
              <a:tr h="259505">
                <a:tc>
                  <a:txBody>
                    <a:bodyPr/>
                    <a:lstStyle/>
                    <a:p>
                      <a:pPr algn="ctr" fontAlgn="t"/>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3.4/1</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Capacity development, education and training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4211850"/>
                  </a:ext>
                </a:extLst>
              </a:tr>
              <a:tr h="259505">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4.1/1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GB" sz="1400" u="none" strike="noStrike">
                          <a:effectLst/>
                          <a:latin typeface="Arial" panose="020B0604020202020204" pitchFamily="34" charset="0"/>
                          <a:cs typeface="Arial" panose="020B0604020202020204" pitchFamily="34" charset="0"/>
                        </a:rPr>
                        <a:t>Regional priorities</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435050769"/>
                  </a:ext>
                </a:extLst>
              </a:tr>
              <a:tr h="259505">
                <a:tc>
                  <a:txBody>
                    <a:bodyPr/>
                    <a:lstStyle/>
                    <a:p>
                      <a:pPr algn="ctr" fontAlgn="ctr"/>
                      <a:r>
                        <a:rPr lang="en-GB" sz="1400" u="none" strike="noStrike" dirty="0">
                          <a:effectLst/>
                          <a:latin typeface="Arial" panose="020B0604020202020204" pitchFamily="34" charset="0"/>
                          <a:cs typeface="Arial" panose="020B0604020202020204" pitchFamily="34" charset="0"/>
                        </a:rPr>
                        <a:t>4.2/1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a:effectLst/>
                          <a:latin typeface="Arial" panose="020B0604020202020204" pitchFamily="34" charset="0"/>
                          <a:cs typeface="Arial" panose="020B0604020202020204" pitchFamily="34" charset="0"/>
                        </a:rPr>
                        <a:t>Working structure of Regional Association IV</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2952186580"/>
                  </a:ext>
                </a:extLst>
              </a:tr>
              <a:tr h="484817">
                <a:tc>
                  <a:txBody>
                    <a:bodyPr/>
                    <a:lstStyle/>
                    <a:p>
                      <a:pPr algn="ctr" fontAlgn="ctr"/>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4.2/1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Chairs and vice-chairs of subsidiary bodies under the working structure of Regional Association IV in the next intersessional period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2525811176"/>
                  </a:ext>
                </a:extLst>
              </a:tr>
              <a:tr h="259505">
                <a:tc>
                  <a:txBody>
                    <a:bodyPr/>
                    <a:lstStyle/>
                    <a:p>
                      <a:pPr algn="ctr" fontAlgn="ctr"/>
                      <a:r>
                        <a:rPr lang="en-GB" sz="1400" u="none" strike="noStrike" dirty="0">
                          <a:effectLst/>
                          <a:latin typeface="Arial" panose="020B0604020202020204" pitchFamily="34" charset="0"/>
                          <a:cs typeface="Arial" panose="020B0604020202020204" pitchFamily="34" charset="0"/>
                        </a:rPr>
                        <a:t>4.3/1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GB" sz="1400" u="none" strike="noStrike">
                          <a:effectLst/>
                          <a:latin typeface="Arial" panose="020B0604020202020204" pitchFamily="34" charset="0"/>
                          <a:cs typeface="Arial" panose="020B0604020202020204" pitchFamily="34" charset="0"/>
                        </a:rPr>
                        <a:t>Regional Work Programme for 2024-2027</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2024526989"/>
                  </a:ext>
                </a:extLst>
              </a:tr>
              <a:tr h="484817">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4.4/1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a:effectLst/>
                          <a:latin typeface="Arial" panose="020B0604020202020204" pitchFamily="34" charset="0"/>
                          <a:cs typeface="Arial" panose="020B0604020202020204" pitchFamily="34" charset="0"/>
                        </a:rPr>
                        <a:t>Alignment and planning of regional activities between RA IV, the Technical Commissions and the Research Board</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4055150053"/>
                  </a:ext>
                </a:extLst>
              </a:tr>
              <a:tr h="484817">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5.1/1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Resource mobilization and horizontal cooperation aimed at supporting the activities established in the RA IV Regional Work Programme 2024–2027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2140781700"/>
                  </a:ext>
                </a:extLst>
              </a:tr>
              <a:tr h="484817">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5.2/1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a:effectLst/>
                          <a:latin typeface="Arial" panose="020B0604020202020204" pitchFamily="34" charset="0"/>
                          <a:cs typeface="Arial" panose="020B0604020202020204" pitchFamily="34" charset="0"/>
                        </a:rPr>
                        <a:t>Systematic Observations Financing Facility (SOFF) Expansion to Middle-income States and Territories in RA IV</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3933505387"/>
                  </a:ext>
                </a:extLst>
              </a:tr>
              <a:tr h="484817">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5.3/1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a:effectLst/>
                          <a:latin typeface="Arial" panose="020B0604020202020204" pitchFamily="34" charset="0"/>
                          <a:cs typeface="Arial" panose="020B0604020202020204" pitchFamily="34" charset="0"/>
                        </a:rPr>
                        <a:t>WMO engagement with the regional United Nations System and regional intergovernmental agencies, development partners and bodies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4222448591"/>
                  </a:ext>
                </a:extLst>
              </a:tr>
              <a:tr h="259505">
                <a:tc>
                  <a:txBody>
                    <a:bodyPr/>
                    <a:lstStyle/>
                    <a:p>
                      <a:pPr algn="ctr" fontAlgn="ctr"/>
                      <a:r>
                        <a:rPr lang="en-GB" sz="1400" u="none" strike="noStrike">
                          <a:effectLst/>
                          <a:latin typeface="Arial" panose="020B0604020202020204" pitchFamily="34" charset="0"/>
                          <a:cs typeface="Arial" panose="020B0604020202020204" pitchFamily="34" charset="0"/>
                        </a:rPr>
                        <a:t> </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5.4/1</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a:effectLst/>
                          <a:latin typeface="Arial" panose="020B0604020202020204" pitchFamily="34" charset="0"/>
                          <a:cs typeface="Arial" panose="020B0604020202020204" pitchFamily="34" charset="0"/>
                        </a:rPr>
                        <a:t>Establishment of a Regional Open Consultative Platform for Regional Association IV (R-OCP-RA IV)</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489015652"/>
                  </a:ext>
                </a:extLst>
              </a:tr>
              <a:tr h="259505">
                <a:tc>
                  <a:txBody>
                    <a:bodyPr/>
                    <a:lstStyle/>
                    <a:p>
                      <a:pPr algn="ctr" fontAlgn="ctr"/>
                      <a:r>
                        <a:rPr lang="en-GB" sz="1400" u="none" strike="noStrike">
                          <a:effectLst/>
                          <a:latin typeface="Arial" panose="020B0604020202020204" pitchFamily="34" charset="0"/>
                          <a:cs typeface="Arial" panose="020B0604020202020204" pitchFamily="34" charset="0"/>
                        </a:rPr>
                        <a:t>6/1</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6000" marR="7620" marT="7620" marB="36000" anchor="ctr">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fontAlgn="ctr"/>
                      <a:r>
                        <a:rPr lang="en-GB" sz="1400" u="none" strike="noStrike" dirty="0">
                          <a:effectLst/>
                          <a:latin typeface="Arial" panose="020B0604020202020204" pitchFamily="34" charset="0"/>
                          <a:cs typeface="Arial" panose="020B0604020202020204" pitchFamily="34" charset="0"/>
                        </a:rPr>
                        <a:t> </a:t>
                      </a:r>
                      <a:endParaRPr lang="en-GB"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l" fontAlgn="ctr"/>
                      <a:r>
                        <a:rPr lang="en-US" sz="1400" u="none" strike="noStrike" dirty="0">
                          <a:effectLst/>
                          <a:latin typeface="Arial" panose="020B0604020202020204" pitchFamily="34" charset="0"/>
                          <a:cs typeface="Arial" panose="020B0604020202020204" pitchFamily="34" charset="0"/>
                        </a:rPr>
                        <a:t>Review of previous resolutions and recommendations of the Association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36000" marR="7620" marT="7620" marB="36000" anchor="ctr">
                    <a:lnL w="12700" cap="flat" cmpd="sng" algn="ctr">
                      <a:solidFill>
                        <a:schemeClr val="bg2">
                          <a:lumMod val="75000"/>
                        </a:schemeClr>
                      </a:solidFill>
                      <a:prstDash val="solid"/>
                      <a:round/>
                      <a:headEnd type="none" w="med" len="med"/>
                      <a:tailEnd type="none" w="med" len="med"/>
                    </a:lnL>
                  </a:tcPr>
                </a:tc>
                <a:extLst>
                  <a:ext uri="{0D108BD9-81ED-4DB2-BD59-A6C34878D82A}">
                    <a16:rowId xmlns:a16="http://schemas.microsoft.com/office/drawing/2014/main" val="2743223067"/>
                  </a:ext>
                </a:extLst>
              </a:tr>
            </a:tbl>
          </a:graphicData>
        </a:graphic>
      </p:graphicFrame>
    </p:spTree>
    <p:extLst>
      <p:ext uri="{BB962C8B-B14F-4D97-AF65-F5344CB8AC3E}">
        <p14:creationId xmlns:p14="http://schemas.microsoft.com/office/powerpoint/2010/main" val="237841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973-F4C9-E93B-2A8F-F9FC169C092B}"/>
              </a:ext>
            </a:extLst>
          </p:cNvPr>
          <p:cNvSpPr>
            <a:spLocks noGrp="1"/>
          </p:cNvSpPr>
          <p:nvPr>
            <p:ph type="ctrTitle"/>
          </p:nvPr>
        </p:nvSpPr>
        <p:spPr>
          <a:xfrm>
            <a:off x="1832112" y="266237"/>
            <a:ext cx="9144000" cy="685172"/>
          </a:xfrm>
        </p:spPr>
        <p:txBody>
          <a:bodyPr/>
          <a:lstStyle/>
          <a:p>
            <a:pPr algn="ctr"/>
            <a:r>
              <a:rPr lang="en-US" sz="3200" dirty="0"/>
              <a:t>Working structure adopted by RA IV</a:t>
            </a:r>
          </a:p>
        </p:txBody>
      </p:sp>
      <p:pic>
        <p:nvPicPr>
          <p:cNvPr id="7" name="Picture 6" descr="A diagram of a regional association&#10;&#10;AI-generated content may be incorrect.">
            <a:extLst>
              <a:ext uri="{FF2B5EF4-FFF2-40B4-BE49-F238E27FC236}">
                <a16:creationId xmlns:a16="http://schemas.microsoft.com/office/drawing/2014/main" id="{AC52BA92-C0A5-92B3-D4EA-AA168455D09B}"/>
              </a:ext>
            </a:extLst>
          </p:cNvPr>
          <p:cNvPicPr>
            <a:picLocks noChangeAspect="1"/>
          </p:cNvPicPr>
          <p:nvPr/>
        </p:nvPicPr>
        <p:blipFill>
          <a:blip r:embed="rId3"/>
          <a:stretch>
            <a:fillRect/>
          </a:stretch>
        </p:blipFill>
        <p:spPr>
          <a:xfrm>
            <a:off x="2769712" y="951409"/>
            <a:ext cx="7619996" cy="5714997"/>
          </a:xfrm>
          <a:prstGeom prst="rect">
            <a:avLst/>
          </a:prstGeom>
        </p:spPr>
      </p:pic>
    </p:spTree>
    <p:extLst>
      <p:ext uri="{BB962C8B-B14F-4D97-AF65-F5344CB8AC3E}">
        <p14:creationId xmlns:p14="http://schemas.microsoft.com/office/powerpoint/2010/main" val="162771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68BD-3261-908B-68AA-479E3B200E28}"/>
              </a:ext>
            </a:extLst>
          </p:cNvPr>
          <p:cNvSpPr>
            <a:spLocks noGrp="1"/>
          </p:cNvSpPr>
          <p:nvPr>
            <p:ph type="ctrTitle"/>
          </p:nvPr>
        </p:nvSpPr>
        <p:spPr>
          <a:xfrm>
            <a:off x="1524000" y="210218"/>
            <a:ext cx="9144000" cy="685172"/>
          </a:xfrm>
        </p:spPr>
        <p:txBody>
          <a:bodyPr/>
          <a:lstStyle/>
          <a:p>
            <a:pPr algn="ctr"/>
            <a:r>
              <a:rPr lang="en-US" sz="2000" dirty="0"/>
              <a:t>Decision 5.2/1 (RA IV-19(I))</a:t>
            </a:r>
            <a:br>
              <a:rPr lang="en-US" sz="2000" dirty="0"/>
            </a:br>
            <a:r>
              <a:rPr lang="en-US" sz="2000" dirty="0"/>
              <a:t>Systematic Observations Financing Facility (SOFF) Expansion to Middle-income States and Territories in RA IV</a:t>
            </a:r>
            <a:endParaRPr lang="en-US" dirty="0"/>
          </a:p>
        </p:txBody>
      </p:sp>
      <p:sp>
        <p:nvSpPr>
          <p:cNvPr id="3" name="Subtitle 2">
            <a:extLst>
              <a:ext uri="{FF2B5EF4-FFF2-40B4-BE49-F238E27FC236}">
                <a16:creationId xmlns:a16="http://schemas.microsoft.com/office/drawing/2014/main" id="{050F8EBE-7518-7823-805D-2D9670B289CE}"/>
              </a:ext>
            </a:extLst>
          </p:cNvPr>
          <p:cNvSpPr>
            <a:spLocks noGrp="1"/>
          </p:cNvSpPr>
          <p:nvPr>
            <p:ph type="subTitle" idx="1"/>
          </p:nvPr>
        </p:nvSpPr>
        <p:spPr>
          <a:xfrm>
            <a:off x="1100379" y="1034875"/>
            <a:ext cx="10647335" cy="3226981"/>
          </a:xfrm>
        </p:spPr>
        <p:txBody>
          <a:bodyPr/>
          <a:lstStyle/>
          <a:p>
            <a:pPr marL="0" marR="0">
              <a:spcBef>
                <a:spcPts val="1200"/>
              </a:spcBef>
              <a:spcAft>
                <a:spcPts val="0"/>
              </a:spcAft>
            </a:pPr>
            <a:r>
              <a:rPr lang="en-GB" sz="1400" b="1" dirty="0">
                <a:effectLst/>
                <a:latin typeface="Verdana" panose="020B0604030504040204" pitchFamily="34" charset="0"/>
                <a:ea typeface="Verdana" panose="020B0604030504040204" pitchFamily="34" charset="0"/>
                <a:cs typeface="Verdana" panose="020B0604030504040204" pitchFamily="34" charset="0"/>
              </a:rPr>
              <a:t>Regional Association IV (North America, Central America and the Caribbean)</a:t>
            </a:r>
            <a:endParaRPr lang="en-US" sz="1400" dirty="0">
              <a:effectLst/>
              <a:latin typeface="Verdana" panose="020B0604030504040204" pitchFamily="34" charset="0"/>
              <a:ea typeface="Verdana" panose="020B0604030504040204" pitchFamily="34" charset="0"/>
              <a:cs typeface="Verdana" panose="020B0604030504040204" pitchFamily="34" charset="0"/>
            </a:endParaRPr>
          </a:p>
          <a:p>
            <a:pPr marL="0" marR="0">
              <a:spcBef>
                <a:spcPts val="1200"/>
              </a:spcBef>
              <a:spcAft>
                <a:spcPts val="0"/>
              </a:spcAft>
            </a:pPr>
            <a:r>
              <a:rPr lang="en-GB" sz="1400" b="1" dirty="0">
                <a:effectLst/>
                <a:latin typeface="Verdana" panose="020B0604030504040204" pitchFamily="34" charset="0"/>
                <a:ea typeface="Verdana" panose="020B0604030504040204" pitchFamily="34" charset="0"/>
                <a:cs typeface="Verdana" panose="020B0604030504040204" pitchFamily="34" charset="0"/>
              </a:rPr>
              <a:t>Noting with appreciation:</a:t>
            </a:r>
            <a:endParaRPr lang="en-US" sz="1400" dirty="0">
              <a:effectLst/>
              <a:latin typeface="Verdana" panose="020B0604030504040204" pitchFamily="34" charset="0"/>
              <a:ea typeface="Verdana" panose="020B0604030504040204" pitchFamily="34" charset="0"/>
              <a:cs typeface="Verdana" panose="020B0604030504040204" pitchFamily="34" charset="0"/>
            </a:endParaRPr>
          </a:p>
          <a:p>
            <a:pPr marL="360045" marR="0" indent="-360045">
              <a:spcBef>
                <a:spcPts val="1200"/>
              </a:spcBef>
              <a:spcAft>
                <a:spcPts val="600"/>
              </a:spcAft>
              <a:tabLst>
                <a:tab pos="360045" algn="l"/>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(1)	That the Systematic Observations Financing Facility (SOFF) is already providing SOFF Readiness phase support to 12 of its members,</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360045" marR="0" indent="-360045">
              <a:spcBef>
                <a:spcPts val="1200"/>
              </a:spcBef>
              <a:spcAft>
                <a:spcPts val="600"/>
              </a:spcAft>
              <a:tabLst>
                <a:tab pos="360045" algn="l"/>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(2)	That SOFF Investment phase support has been approved for Belize, and that the Cuba Investment Phase funding request is under Steering Committee consideration,</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a:spcBef>
                <a:spcPts val="1200"/>
              </a:spcBef>
              <a:spcAft>
                <a:spcPts val="600"/>
              </a:spcAft>
            </a:pPr>
            <a:r>
              <a:rPr lang="en-GB" sz="1400" b="1" dirty="0">
                <a:effectLst/>
                <a:latin typeface="Verdana" panose="020B0604030504040204" pitchFamily="34" charset="0"/>
                <a:ea typeface="Verdana" panose="020B0604030504040204" pitchFamily="34" charset="0"/>
                <a:cs typeface="Verdana" panose="020B0604030504040204" pitchFamily="34" charset="0"/>
              </a:rPr>
              <a:t>Decides:</a:t>
            </a:r>
            <a:endParaRPr lang="en-US" sz="1400" dirty="0">
              <a:effectLst/>
              <a:latin typeface="Verdana" panose="020B0604030504040204" pitchFamily="34" charset="0"/>
              <a:ea typeface="Verdana" panose="020B0604030504040204" pitchFamily="34" charset="0"/>
              <a:cs typeface="Verdana" panose="020B0604030504040204" pitchFamily="34" charset="0"/>
            </a:endParaRPr>
          </a:p>
          <a:p>
            <a:pPr marL="360045" marR="0" indent="-360045">
              <a:spcBef>
                <a:spcPts val="1200"/>
              </a:spcBef>
              <a:spcAft>
                <a:spcPts val="600"/>
              </a:spcAft>
              <a:tabLst>
                <a:tab pos="360045" algn="l"/>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(1)	To recommend to the Executive Council (EC) to request the Secretary-General, that also serves as the SOFF Steering Committee co-chair, to communicate to the Steering Committee the importance and urgency of considering:</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720090" marR="0" indent="-360045">
              <a:spcBef>
                <a:spcPts val="1200"/>
              </a:spcBef>
              <a:spcAft>
                <a:spcPts val="600"/>
              </a:spcAft>
              <a:tabLst>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(a)	The expansion of SOFF Investment and Compliance phase support to Middle-income Members that currently are not eligible for this support, including those in RA IV; in order to enable these Members to close the Global Basic Observing Network (GBON) data gaps while ensuring subregional efficiency gains;</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720090" marR="0" indent="-360045">
              <a:spcBef>
                <a:spcPts val="1200"/>
              </a:spcBef>
              <a:spcAft>
                <a:spcPts val="600"/>
              </a:spcAft>
              <a:tabLst>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(b)	</a:t>
            </a:r>
            <a:r>
              <a:rPr lang="en-GB" sz="1400" dirty="0">
                <a:effectLst/>
                <a:highlight>
                  <a:srgbClr val="FFFF00"/>
                </a:highlight>
                <a:latin typeface="Verdana" panose="020B0604030504040204" pitchFamily="34" charset="0"/>
                <a:ea typeface="Times New Roman" panose="02020603050405020304" pitchFamily="18" charset="0"/>
                <a:cs typeface="Times New Roman" panose="02020603050405020304" pitchFamily="18" charset="0"/>
              </a:rPr>
              <a:t>The expansion of the present scope of SOFF, as resources permit, to cover surface marine GBON stations/platforms in Exclusive Economic Zones (EEZs);</a:t>
            </a:r>
            <a:endParaRPr lang="en-US" sz="1400" dirty="0">
              <a:effectLst/>
              <a:highlight>
                <a:srgbClr val="FFFF00"/>
              </a:highlight>
              <a:latin typeface="Verdana" panose="020B0604030504040204" pitchFamily="34" charset="0"/>
              <a:ea typeface="Times New Roman" panose="02020603050405020304" pitchFamily="18" charset="0"/>
              <a:cs typeface="Times New Roman" panose="02020603050405020304" pitchFamily="18" charset="0"/>
            </a:endParaRPr>
          </a:p>
          <a:p>
            <a:pPr marL="360045" marR="0" indent="-360045">
              <a:spcBef>
                <a:spcPts val="1200"/>
              </a:spcBef>
              <a:spcAft>
                <a:spcPts val="600"/>
              </a:spcAft>
              <a:tabLst>
                <a:tab pos="360045" algn="l"/>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(2)	To invite RA IV Members to join the Secretary-General in advocating and mobilizing resources for the SOFF United Nations Multi-Partner Trust Fund (UNMPTF), including by securing highest level political support;</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360045" marR="0" indent="-360045">
              <a:spcBef>
                <a:spcPts val="1200"/>
              </a:spcBef>
              <a:spcAft>
                <a:spcPts val="600"/>
              </a:spcAft>
              <a:tabLst>
                <a:tab pos="360045" algn="l"/>
                <a:tab pos="720090" algn="l"/>
              </a:tabLst>
            </a:pPr>
            <a:r>
              <a:rPr lang="en-GB" sz="1400" dirty="0">
                <a:effectLst/>
                <a:latin typeface="Verdana" panose="020B0604030504040204" pitchFamily="34" charset="0"/>
                <a:ea typeface="Times New Roman" panose="02020603050405020304" pitchFamily="18" charset="0"/>
                <a:cs typeface="Times New Roman" panose="02020603050405020304" pitchFamily="18" charset="0"/>
              </a:rPr>
              <a:t>(3)	To recommend to the EC to urge all partners who have the capacity, including RA IV Members, multilateral development and climate funds, as well as philanthropies, to contribute to the SOFF UNMPTF, including through innovative mechanisms.</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136882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973-F4C9-E93B-2A8F-F9FC169C092B}"/>
              </a:ext>
            </a:extLst>
          </p:cNvPr>
          <p:cNvSpPr>
            <a:spLocks noGrp="1"/>
          </p:cNvSpPr>
          <p:nvPr>
            <p:ph type="ctrTitle"/>
          </p:nvPr>
        </p:nvSpPr>
        <p:spPr>
          <a:xfrm>
            <a:off x="1262271" y="1120998"/>
            <a:ext cx="9670772" cy="685172"/>
          </a:xfrm>
        </p:spPr>
        <p:txBody>
          <a:bodyPr/>
          <a:lstStyle/>
          <a:p>
            <a:pPr algn="ctr"/>
            <a:r>
              <a:rPr lang="en-US" sz="3200" dirty="0"/>
              <a:t>Chairs and Vice Chairs appointed to</a:t>
            </a:r>
            <a:br>
              <a:rPr lang="en-US" sz="3200" dirty="0"/>
            </a:br>
            <a:r>
              <a:rPr lang="en-US" sz="3200" dirty="0"/>
              <a:t>RA IV Subsidiary Bodies</a:t>
            </a:r>
          </a:p>
        </p:txBody>
      </p:sp>
      <p:graphicFrame>
        <p:nvGraphicFramePr>
          <p:cNvPr id="6" name="Table 5">
            <a:extLst>
              <a:ext uri="{FF2B5EF4-FFF2-40B4-BE49-F238E27FC236}">
                <a16:creationId xmlns:a16="http://schemas.microsoft.com/office/drawing/2014/main" id="{29CE61D0-1DDC-1553-C69A-3DE7C3422191}"/>
              </a:ext>
            </a:extLst>
          </p:cNvPr>
          <p:cNvGraphicFramePr>
            <a:graphicFrameLocks noGrp="1"/>
          </p:cNvGraphicFramePr>
          <p:nvPr>
            <p:extLst>
              <p:ext uri="{D42A27DB-BD31-4B8C-83A1-F6EECF244321}">
                <p14:modId xmlns:p14="http://schemas.microsoft.com/office/powerpoint/2010/main" val="1726147150"/>
              </p:ext>
            </p:extLst>
          </p:nvPr>
        </p:nvGraphicFramePr>
        <p:xfrm>
          <a:off x="486183" y="2394923"/>
          <a:ext cx="11333099" cy="2842997"/>
        </p:xfrm>
        <a:graphic>
          <a:graphicData uri="http://schemas.openxmlformats.org/drawingml/2006/table">
            <a:tbl>
              <a:tblPr firstRow="1" bandRow="1">
                <a:tableStyleId>{B301B821-A1FF-4177-AEE7-76D212191A09}</a:tableStyleId>
              </a:tblPr>
              <a:tblGrid>
                <a:gridCol w="4871008">
                  <a:extLst>
                    <a:ext uri="{9D8B030D-6E8A-4147-A177-3AD203B41FA5}">
                      <a16:colId xmlns:a16="http://schemas.microsoft.com/office/drawing/2014/main" val="2601666660"/>
                    </a:ext>
                  </a:extLst>
                </a:gridCol>
                <a:gridCol w="3250096">
                  <a:extLst>
                    <a:ext uri="{9D8B030D-6E8A-4147-A177-3AD203B41FA5}">
                      <a16:colId xmlns:a16="http://schemas.microsoft.com/office/drawing/2014/main" val="3355899884"/>
                    </a:ext>
                  </a:extLst>
                </a:gridCol>
                <a:gridCol w="3211995">
                  <a:extLst>
                    <a:ext uri="{9D8B030D-6E8A-4147-A177-3AD203B41FA5}">
                      <a16:colId xmlns:a16="http://schemas.microsoft.com/office/drawing/2014/main" val="2732645819"/>
                    </a:ext>
                  </a:extLst>
                </a:gridCol>
              </a:tblGrid>
              <a:tr h="614142">
                <a:tc>
                  <a:txBody>
                    <a:bodyPr/>
                    <a:lstStyle/>
                    <a:p>
                      <a:pPr algn="l" fontAlgn="b">
                        <a:spcBef>
                          <a:spcPts val="600"/>
                        </a:spcBef>
                        <a:spcAft>
                          <a:spcPts val="600"/>
                        </a:spcAft>
                      </a:pPr>
                      <a:r>
                        <a:rPr lang="en-US" sz="2400" b="1" u="none" strike="noStrike" dirty="0">
                          <a:solidFill>
                            <a:schemeClr val="bg1"/>
                          </a:solidFill>
                          <a:effectLst/>
                        </a:rPr>
                        <a:t>RA IV Subsidiary Body</a:t>
                      </a:r>
                      <a:endParaRPr lang="en-US" sz="2400" b="1" i="0" u="none" strike="noStrike" dirty="0">
                        <a:solidFill>
                          <a:schemeClr val="bg1"/>
                        </a:solidFill>
                        <a:effectLst/>
                        <a:latin typeface="Aptos Narrow" panose="020B0004020202020204" pitchFamily="34" charset="0"/>
                      </a:endParaRPr>
                    </a:p>
                  </a:txBody>
                  <a:tcPr marL="108000" marR="108000" marT="61200" marB="61200" anchor="ctr"/>
                </a:tc>
                <a:tc>
                  <a:txBody>
                    <a:bodyPr/>
                    <a:lstStyle/>
                    <a:p>
                      <a:pPr algn="l" fontAlgn="b">
                        <a:spcBef>
                          <a:spcPts val="600"/>
                        </a:spcBef>
                        <a:spcAft>
                          <a:spcPts val="600"/>
                        </a:spcAft>
                      </a:pPr>
                      <a:r>
                        <a:rPr lang="en-US" sz="2400" b="1" u="none" strike="noStrike" dirty="0">
                          <a:solidFill>
                            <a:schemeClr val="bg1"/>
                          </a:solidFill>
                          <a:effectLst/>
                        </a:rPr>
                        <a:t>Chair</a:t>
                      </a:r>
                      <a:endParaRPr lang="en-US" sz="2400" b="1" i="0" u="none" strike="noStrike" dirty="0">
                        <a:solidFill>
                          <a:schemeClr val="bg1"/>
                        </a:solidFill>
                        <a:effectLst/>
                        <a:latin typeface="Aptos Narrow" panose="020B0004020202020204" pitchFamily="34" charset="0"/>
                      </a:endParaRPr>
                    </a:p>
                  </a:txBody>
                  <a:tcPr marL="108000" marR="108000" marT="61200" marB="61200" anchor="ctr"/>
                </a:tc>
                <a:tc>
                  <a:txBody>
                    <a:bodyPr/>
                    <a:lstStyle/>
                    <a:p>
                      <a:pPr algn="l" fontAlgn="b">
                        <a:spcBef>
                          <a:spcPts val="600"/>
                        </a:spcBef>
                        <a:spcAft>
                          <a:spcPts val="600"/>
                        </a:spcAft>
                      </a:pPr>
                      <a:r>
                        <a:rPr lang="en-US" sz="2400" b="1" u="none" strike="noStrike" dirty="0">
                          <a:solidFill>
                            <a:schemeClr val="bg1"/>
                          </a:solidFill>
                          <a:effectLst/>
                        </a:rPr>
                        <a:t>Vice-chair</a:t>
                      </a:r>
                      <a:endParaRPr lang="en-US" sz="2400" b="1" i="0" u="none" strike="noStrike" dirty="0">
                        <a:solidFill>
                          <a:schemeClr val="bg1"/>
                        </a:solidFill>
                        <a:effectLst/>
                        <a:latin typeface="Aptos Narrow" panose="020B0004020202020204" pitchFamily="34" charset="0"/>
                      </a:endParaRPr>
                    </a:p>
                  </a:txBody>
                  <a:tcPr marL="108000" marR="108000" marT="61200" marB="61200" anchor="ctr"/>
                </a:tc>
                <a:extLst>
                  <a:ext uri="{0D108BD9-81ED-4DB2-BD59-A6C34878D82A}">
                    <a16:rowId xmlns:a16="http://schemas.microsoft.com/office/drawing/2014/main" val="3279158345"/>
                  </a:ext>
                </a:extLst>
              </a:tr>
              <a:tr h="758759">
                <a:tc>
                  <a:txBody>
                    <a:bodyPr/>
                    <a:lstStyle/>
                    <a:p>
                      <a:pPr algn="l" fontAlgn="b"/>
                      <a:r>
                        <a:rPr lang="en-US" sz="2000" u="none" strike="noStrike" dirty="0">
                          <a:solidFill>
                            <a:sysClr val="windowText" lastClr="000000"/>
                          </a:solidFill>
                          <a:effectLst/>
                        </a:rPr>
                        <a:t>Hydrological and Water Coordination Panel</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tc>
                  <a:txBody>
                    <a:bodyPr/>
                    <a:lstStyle/>
                    <a:p>
                      <a:pPr algn="l" fontAlgn="b"/>
                      <a:r>
                        <a:rPr lang="en-US" sz="2000" b="0" u="none" strike="noStrike" dirty="0">
                          <a:solidFill>
                            <a:sysClr val="windowText" lastClr="000000"/>
                          </a:solidFill>
                          <a:effectLst/>
                        </a:rPr>
                        <a:t>Peter Clarke (Jamaica)</a:t>
                      </a:r>
                    </a:p>
                  </a:txBody>
                  <a:tcPr marL="72000" marR="72000" marT="18000" marB="18000" anchor="ctr"/>
                </a:tc>
                <a:tc>
                  <a:txBody>
                    <a:bodyPr/>
                    <a:lstStyle/>
                    <a:p>
                      <a:pPr algn="l" fontAlgn="b"/>
                      <a:r>
                        <a:rPr lang="en-US" sz="2000" b="0" u="none" strike="noStrike" dirty="0">
                          <a:solidFill>
                            <a:sysClr val="windowText" lastClr="000000"/>
                          </a:solidFill>
                          <a:effectLst/>
                        </a:rPr>
                        <a:t>Berny Fallas (Costa Rica)</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extLst>
                  <a:ext uri="{0D108BD9-81ED-4DB2-BD59-A6C34878D82A}">
                    <a16:rowId xmlns:a16="http://schemas.microsoft.com/office/drawing/2014/main" val="3905654899"/>
                  </a:ext>
                </a:extLst>
              </a:tr>
              <a:tr h="711337">
                <a:tc>
                  <a:txBody>
                    <a:bodyPr/>
                    <a:lstStyle/>
                    <a:p>
                      <a:pPr algn="l" fontAlgn="b"/>
                      <a:r>
                        <a:rPr lang="en-US" sz="2000" u="none" strike="noStrike" dirty="0">
                          <a:solidFill>
                            <a:sysClr val="windowText" lastClr="000000"/>
                          </a:solidFill>
                          <a:effectLst/>
                        </a:rPr>
                        <a:t>Infrastructure Committee</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tc>
                  <a:txBody>
                    <a:bodyPr/>
                    <a:lstStyle/>
                    <a:p>
                      <a:pPr algn="l" fontAlgn="b"/>
                      <a:r>
                        <a:rPr lang="en-US" sz="2000" b="0" u="none" strike="noStrike" dirty="0">
                          <a:solidFill>
                            <a:sysClr val="windowText" lastClr="000000"/>
                          </a:solidFill>
                          <a:effectLst/>
                        </a:rPr>
                        <a:t>Kerry Powery Linwood (BCT)</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tc>
                  <a:txBody>
                    <a:bodyPr/>
                    <a:lstStyle/>
                    <a:p>
                      <a:pPr algn="l" fontAlgn="b"/>
                      <a:r>
                        <a:rPr lang="en-US" sz="2000" b="0" u="none" strike="noStrike" dirty="0">
                          <a:solidFill>
                            <a:sysClr val="windowText" lastClr="000000"/>
                          </a:solidFill>
                          <a:effectLst/>
                        </a:rPr>
                        <a:t>Martha Pereira (Costa Rica)</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extLst>
                  <a:ext uri="{0D108BD9-81ED-4DB2-BD59-A6C34878D82A}">
                    <a16:rowId xmlns:a16="http://schemas.microsoft.com/office/drawing/2014/main" val="3350409997"/>
                  </a:ext>
                </a:extLst>
              </a:tr>
              <a:tr h="758759">
                <a:tc>
                  <a:txBody>
                    <a:bodyPr/>
                    <a:lstStyle/>
                    <a:p>
                      <a:pPr algn="l" fontAlgn="b"/>
                      <a:r>
                        <a:rPr lang="en-US" sz="2000" u="none" strike="noStrike" dirty="0">
                          <a:solidFill>
                            <a:sysClr val="windowText" lastClr="000000"/>
                          </a:solidFill>
                          <a:effectLst/>
                        </a:rPr>
                        <a:t>Services Committee</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tc>
                  <a:txBody>
                    <a:bodyPr/>
                    <a:lstStyle/>
                    <a:p>
                      <a:pPr algn="l" fontAlgn="b"/>
                      <a:r>
                        <a:rPr lang="en-US" sz="2000" b="0" u="none" strike="noStrike" dirty="0">
                          <a:solidFill>
                            <a:sysClr val="windowText" lastClr="000000"/>
                          </a:solidFill>
                          <a:effectLst/>
                        </a:rPr>
                        <a:t>Alcely Lau Melo  (Panamá)</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tc>
                  <a:txBody>
                    <a:bodyPr/>
                    <a:lstStyle/>
                    <a:p>
                      <a:pPr algn="l" fontAlgn="b"/>
                      <a:r>
                        <a:rPr lang="en-US" sz="2000" b="0" u="none" strike="noStrike" dirty="0">
                          <a:solidFill>
                            <a:sysClr val="windowText" lastClr="000000"/>
                          </a:solidFill>
                          <a:effectLst/>
                        </a:rPr>
                        <a:t>Kenneth Kerr (BCT)</a:t>
                      </a:r>
                      <a:endParaRPr lang="en-US" sz="2000" b="0" i="0" u="none" strike="noStrike" dirty="0">
                        <a:solidFill>
                          <a:sysClr val="windowText" lastClr="000000"/>
                        </a:solidFill>
                        <a:effectLst/>
                        <a:latin typeface="Aptos Narrow" panose="020B0004020202020204" pitchFamily="34" charset="0"/>
                      </a:endParaRPr>
                    </a:p>
                  </a:txBody>
                  <a:tcPr marL="72000" marR="72000" marT="18000" marB="18000" anchor="ctr"/>
                </a:tc>
                <a:extLst>
                  <a:ext uri="{0D108BD9-81ED-4DB2-BD59-A6C34878D82A}">
                    <a16:rowId xmlns:a16="http://schemas.microsoft.com/office/drawing/2014/main" val="2516148005"/>
                  </a:ext>
                </a:extLst>
              </a:tr>
            </a:tbl>
          </a:graphicData>
        </a:graphic>
      </p:graphicFrame>
    </p:spTree>
    <p:extLst>
      <p:ext uri="{BB962C8B-B14F-4D97-AF65-F5344CB8AC3E}">
        <p14:creationId xmlns:p14="http://schemas.microsoft.com/office/powerpoint/2010/main" val="45979689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MetadataListItemId xmlns="0238f0ac-9b23-40a1-9bea-3608b3f97744" xsi:nil="true"/>
    <ImageMetadataListFieldId xmlns="0238f0ac-9b23-40a1-9bea-3608b3f97744" xsi:nil="true"/>
    <lcf76f155ced4ddcb4097134ff3c332f xmlns="0238f0ac-9b23-40a1-9bea-3608b3f97744">
      <Terms xmlns="http://schemas.microsoft.com/office/infopath/2007/PartnerControls"/>
    </lcf76f155ced4ddcb4097134ff3c332f>
    <TaxCatchAll xmlns="9dd362d0-63f2-4e3c-ac06-664d054c738d" xsi:nil="true"/>
    <_dlc_DocId xmlns="9dd362d0-63f2-4e3c-ac06-664d054c738d">WMOREF-1555984692-1374</_dlc_DocId>
    <_dlc_DocIdUrl xmlns="9dd362d0-63f2-4e3c-ac06-664d054c738d">
      <Url>https://wmoomm.sharepoint.com/sites/Hub/_layouts/15/DocIdRedir.aspx?ID=WMOREF-1555984692-1374</Url>
      <Description>WMOREF-1555984692-1374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3F6497A16C24847AD78F11B87F7D548" ma:contentTypeVersion="17" ma:contentTypeDescription="Create a new document." ma:contentTypeScope="" ma:versionID="a7cc658e7350b5c0a4d111e4cd7357ff">
  <xsd:schema xmlns:xsd="http://www.w3.org/2001/XMLSchema" xmlns:xs="http://www.w3.org/2001/XMLSchema" xmlns:p="http://schemas.microsoft.com/office/2006/metadata/properties" xmlns:ns2="0238f0ac-9b23-40a1-9bea-3608b3f97744" xmlns:ns3="9dd362d0-63f2-4e3c-ac06-664d054c738d" targetNamespace="http://schemas.microsoft.com/office/2006/metadata/properties" ma:root="true" ma:fieldsID="2337762d3ab5dfd3463a974aeef507ce" ns2:_="" ns3:_="">
    <xsd:import namespace="0238f0ac-9b23-40a1-9bea-3608b3f97744"/>
    <xsd:import namespace="9dd362d0-63f2-4e3c-ac06-664d054c738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_dlc_DocId" minOccurs="0"/>
                <xsd:element ref="ns3:_dlc_DocIdUrl" minOccurs="0"/>
                <xsd:element ref="ns3:_dlc_DocIdPersistId" minOccurs="0"/>
                <xsd:element ref="ns2:ImageMetadataListItemId" minOccurs="0"/>
                <xsd:element ref="ns2:ImageMetadataListFieldId" minOccurs="0"/>
                <xsd:element ref="ns2:MediaServiceObjectDetectorVersions"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8f0ac-9b23-40a1-9bea-3608b3f9774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ImageMetadataListItemId" ma:index="20" nillable="true" ma:displayName="ImageMetadataListItemId" ma:hidden="true" ma:indexed="true" ma:internalName="ImageMetadataListItemId">
      <xsd:simpleType>
        <xsd:restriction base="dms:Unknown"/>
      </xsd:simpleType>
    </xsd:element>
    <xsd:element name="ImageMetadataListFieldId" ma:index="21" nillable="true" ma:displayName="ImageMetadataListFieldId" ma:hidden="true" ma:indexed="true" ma:internalName="ImageMetadataListFieldId">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362d0-63f2-4e3c-ac06-664d054c738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b17dc8f-c558-43f2-ab9d-5ed955ab729e}" ma:internalName="TaxCatchAll" ma:showField="CatchAllData" ma:web="9dd362d0-63f2-4e3c-ac06-664d054c738d">
      <xsd:complexType>
        <xsd:complexContent>
          <xsd:extension base="dms:MultiChoiceLookup">
            <xsd:sequence>
              <xsd:element name="Value" type="dms:Lookup" maxOccurs="unbounded" minOccurs="0" nillable="true"/>
            </xsd:sequence>
          </xsd:extension>
        </xsd:complexContent>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E82D94-E5A0-45E7-B4D7-7AF5C62331C5}">
  <ds:schemaRefs>
    <ds:schemaRef ds:uri="http://schemas.microsoft.com/sharepoint/events"/>
  </ds:schemaRefs>
</ds:datastoreItem>
</file>

<file path=customXml/itemProps2.xml><?xml version="1.0" encoding="utf-8"?>
<ds:datastoreItem xmlns:ds="http://schemas.openxmlformats.org/officeDocument/2006/customXml" ds:itemID="{BFEAFFEE-5F5C-4084-82CF-BA64B4593A72}">
  <ds:schemaRefs>
    <ds:schemaRef ds:uri="http://schemas.microsoft.com/sharepoint/v3/contenttype/forms"/>
  </ds:schemaRefs>
</ds:datastoreItem>
</file>

<file path=customXml/itemProps3.xml><?xml version="1.0" encoding="utf-8"?>
<ds:datastoreItem xmlns:ds="http://schemas.openxmlformats.org/officeDocument/2006/customXml" ds:itemID="{F9995722-7EE4-43F0-BFD1-A4A9177742E2}">
  <ds:schemaRefs>
    <ds:schemaRef ds:uri="http://schemas.microsoft.com/office/2006/metadata/properties"/>
    <ds:schemaRef ds:uri="http://schemas.microsoft.com/office/infopath/2007/PartnerControls"/>
    <ds:schemaRef ds:uri="0238f0ac-9b23-40a1-9bea-3608b3f97744"/>
    <ds:schemaRef ds:uri="9dd362d0-63f2-4e3c-ac06-664d054c738d"/>
  </ds:schemaRefs>
</ds:datastoreItem>
</file>

<file path=customXml/itemProps4.xml><?xml version="1.0" encoding="utf-8"?>
<ds:datastoreItem xmlns:ds="http://schemas.openxmlformats.org/officeDocument/2006/customXml" ds:itemID="{DF5B0C47-9F72-4D6D-BA0B-1C79BBB1A8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38f0ac-9b23-40a1-9bea-3608b3f97744"/>
    <ds:schemaRef ds:uri="9dd362d0-63f2-4e3c-ac06-664d054c73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1888</TotalTime>
  <Words>1026</Words>
  <Application>Microsoft Office PowerPoint</Application>
  <PresentationFormat>Widescreen</PresentationFormat>
  <Paragraphs>152</Paragraphs>
  <Slides>10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Narrow</vt:lpstr>
      <vt:lpstr>Arial</vt:lpstr>
      <vt:lpstr>Verdana</vt:lpstr>
      <vt:lpstr>Custom Design</vt:lpstr>
      <vt:lpstr>World Meteorological Organization (WMO) WMO Regional Association IV (RA IV)</vt:lpstr>
      <vt:lpstr>General Summary of the session (1)</vt:lpstr>
      <vt:lpstr>General Summary of the session (2)</vt:lpstr>
      <vt:lpstr>General Summary of the session (3)</vt:lpstr>
      <vt:lpstr>PowerPoint Presentation</vt:lpstr>
      <vt:lpstr>Resolutions, decisions and recommendations adopted by RA IV</vt:lpstr>
      <vt:lpstr>Working structure adopted by RA IV</vt:lpstr>
      <vt:lpstr>Decision 5.2/1 (RA IV-19(I)) Systematic Observations Financing Facility (SOFF) Expansion to Middle-income States and Territories in RA IV</vt:lpstr>
      <vt:lpstr>Chairs and Vice Chairs appointed to RA IV Subsidiary Bodies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Klara Josipovic</dc:creator>
  <cp:lastModifiedBy>Rodney Martinez Guingla</cp:lastModifiedBy>
  <cp:revision>14</cp:revision>
  <dcterms:created xsi:type="dcterms:W3CDTF">2024-04-23T12:25:23Z</dcterms:created>
  <dcterms:modified xsi:type="dcterms:W3CDTF">2025-05-04T17:04:14Z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0x01010063F6497A16C24847AD78F11B87F7D548</vt:lpwstr>
  </property>
  <property fmtid="{D5CDD505-2E9C-101B-9397-08002B2CF9AE}" pid="3" name="_dlc_DocIdItemGuid">
    <vt:lpwstr>770e6ac8-842c-40d0-bc92-2c589e2b3feb</vt:lpwstr>
  </property>
  <property fmtid="{D5CDD505-2E9C-101B-9397-08002B2CF9AE}" pid="4" name="MediaServiceImageTags">
    <vt:lpwstr/>
  </property>
</Properties>
</file>