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654" r:id="rId3"/>
    <p:sldId id="655" r:id="rId4"/>
    <p:sldId id="656" r:id="rId5"/>
    <p:sldId id="6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48BBC-630E-C8E4-D70C-4E39D7CAFB5E}" v="202" dt="2025-05-06T01:17:06.571"/>
    <p1510:client id="{BB6544CA-7CFC-4C46-973A-C917E158F163}" v="9" dt="2025-05-05T15:35:30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84034" autoAdjust="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s Personna" userId="365084da-0a66-4371-8ce4-b63f8a7c06fe" providerId="ADAL" clId="{784CD2EC-0BD5-4DA3-8AFD-6B45B89D14DF}"/>
    <pc:docChg chg="modSld">
      <pc:chgData name="Yves Personna" userId="365084da-0a66-4371-8ce4-b63f8a7c06fe" providerId="ADAL" clId="{784CD2EC-0BD5-4DA3-8AFD-6B45B89D14DF}" dt="2025-05-06T14:42:09.277" v="21" actId="20577"/>
      <pc:docMkLst>
        <pc:docMk/>
      </pc:docMkLst>
      <pc:sldChg chg="modSp mod">
        <pc:chgData name="Yves Personna" userId="365084da-0a66-4371-8ce4-b63f8a7c06fe" providerId="ADAL" clId="{784CD2EC-0BD5-4DA3-8AFD-6B45B89D14DF}" dt="2025-05-06T14:38:08.303" v="0" actId="6549"/>
        <pc:sldMkLst>
          <pc:docMk/>
          <pc:sldMk cId="0" sldId="261"/>
        </pc:sldMkLst>
        <pc:spChg chg="mod">
          <ac:chgData name="Yves Personna" userId="365084da-0a66-4371-8ce4-b63f8a7c06fe" providerId="ADAL" clId="{784CD2EC-0BD5-4DA3-8AFD-6B45B89D14DF}" dt="2025-05-06T14:38:08.303" v="0" actId="6549"/>
          <ac:spMkLst>
            <pc:docMk/>
            <pc:sldMk cId="0" sldId="261"/>
            <ac:spMk id="12" creationId="{7DDB772D-B356-4E69-BD56-DF8BC621BBB3}"/>
          </ac:spMkLst>
        </pc:spChg>
      </pc:sldChg>
      <pc:sldChg chg="modSp mod">
        <pc:chgData name="Yves Personna" userId="365084da-0a66-4371-8ce4-b63f8a7c06fe" providerId="ADAL" clId="{784CD2EC-0BD5-4DA3-8AFD-6B45B89D14DF}" dt="2025-05-06T14:42:09.277" v="21" actId="20577"/>
        <pc:sldMkLst>
          <pc:docMk/>
          <pc:sldMk cId="580317950" sldId="654"/>
        </pc:sldMkLst>
        <pc:spChg chg="mod">
          <ac:chgData name="Yves Personna" userId="365084da-0a66-4371-8ce4-b63f8a7c06fe" providerId="ADAL" clId="{784CD2EC-0BD5-4DA3-8AFD-6B45B89D14DF}" dt="2025-05-06T14:42:09.277" v="21" actId="20577"/>
          <ac:spMkLst>
            <pc:docMk/>
            <pc:sldMk cId="580317950" sldId="654"/>
            <ac:spMk id="3" creationId="{119A320F-E016-8BBE-8DC8-C5B182EE9F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E63B-8D24-4D6D-BAE8-87A22F100C2D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64E2-B329-4B41-A34E-7933EFE89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3C826-C905-4D4E-9234-3430BE4AE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A8AF-F52F-DB09-3B73-7F7CC1619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FFF76-0B3D-A89F-C1AC-399306CA7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94A2-63C8-260F-ADF5-6F949513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C494-DFCC-7C54-A019-73D66A96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B5508-993D-6EAE-4E6D-253F3C77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6280-D911-2C6B-C26E-AD15774A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5FBDB-E2E2-F965-C840-9451A395F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CEF74-8B84-0206-C887-D41E1A14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A43BA-2BF3-3B4C-86E6-6F70BCD2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0769D-CEF5-FA44-3300-04AE20F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95542-512F-7C17-9F39-764E654A0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E70EE-258C-7A8B-88DF-EF527E4F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A90E9-8937-D141-C86C-7DE42163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D8A9-C6FF-388F-0B30-DF77355F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E4843-4637-D781-9AD3-DB3FD9DD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8D5A-6695-1835-3504-856B0B33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68C1-8E2A-7EE8-EBB8-EE169BCB1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14CF9-7B38-D1C4-AB4A-A0AFDB3E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CF64-7A89-1A15-1CE5-364CDABD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4AEAE-A3FB-97F1-7E1E-8AF65C39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2D9A-57D8-B5BD-9039-DF931481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75ECD-67DA-54A8-F9EE-69B5C5ED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91F3-BD3F-0164-40B1-9EF80478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510B-B1A8-21FD-F5B3-9FF2BEA2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3E475-D693-B72C-59BF-7BADB3C7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AD37-FAC2-C725-A3BE-7CFEBE00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DAAC-8957-3BC7-D054-D5F873924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8AECD-81CC-AA94-8B4A-5697A81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DA872-3AE3-9365-FA00-BEF052F4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2D9D-B018-86A8-9A95-407DBF90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A78E7-BC24-4A85-5705-58D7B180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CAFC-1DF1-21E3-903E-93A1C043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B3987-2D8A-8799-D9E2-1BEF6AB2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0B7F-BD1A-ED7D-622F-DBCABF19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548D2-D52C-DF38-DB1C-6DF440337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3D441-3FB8-50BA-FDFD-9893280EB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7E895-CF33-B113-BAAF-9DCABEA1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7D077-6AA7-5182-9978-B1D39B3F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C4C5F-6B3D-0C1B-1D99-9A078AE9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13D3-C8CA-4F35-D14C-7769B8DD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BDDC-4E11-CE86-AA73-0A5AF814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546E7-F4A4-1F8B-8315-ACB7A17E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3E433-3224-27F6-C258-BB08846A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6C4B-F70D-6A4C-5C69-09AE96F7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49512-18A3-0ECC-9C02-945CA698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4F86-F992-E224-A664-744BE86C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BC0F-F0A3-ABC6-C709-A151B1D7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8A63-B85C-62C5-915B-C87A42B69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BA43C-B595-5383-C0A4-446C4CEEA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A5FED-8190-C2A5-C58B-5E6E3C52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765E8-1DA9-363A-B27B-FEC6E18D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E2068-6589-18B6-5F1A-950977CC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0933-0DDD-F794-C9CC-722B5881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9D7B3-1E7B-2120-8403-F7AF3B095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24459-B8BB-1765-32F0-E9295100A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AB9B1-315C-0A4F-8C27-97558629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CACC9-C6CC-3A9E-1E7A-34B35A9E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03C1F-A45E-D122-106A-30D1F85B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0DFF4-37D3-515D-8ED6-F5432197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C137D-76E3-51EE-CA54-C0F0225DB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895A3-27E3-123B-3E3B-5B936881F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4490-D5D0-446A-9C1F-BC61004696D0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21035-7652-B088-4793-7200FD4CC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115AC-52D6-4FC0-0892-CF4E46FB0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6C7B-8CD3-4878-8326-66EA0F62C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yves.personna@caribank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astaman.jpg"/>
          <p:cNvPicPr>
            <a:picLocks noChangeAspect="1"/>
          </p:cNvPicPr>
          <p:nvPr/>
        </p:nvPicPr>
        <p:blipFill>
          <a:blip r:embed="rId3"/>
          <a:srcRect r="15180"/>
          <a:stretch>
            <a:fillRect/>
          </a:stretch>
        </p:blipFill>
        <p:spPr>
          <a:xfrm>
            <a:off x="4724400" y="1993"/>
            <a:ext cx="7554097" cy="6856008"/>
          </a:xfrm>
          <a:prstGeom prst="rect">
            <a:avLst/>
          </a:prstGeom>
        </p:spPr>
      </p:pic>
      <p:pic>
        <p:nvPicPr>
          <p:cNvPr id="11" name="Picture 10" descr="CDB POWER POINT-07.png"/>
          <p:cNvPicPr>
            <a:picLocks noChangeAspect="1"/>
          </p:cNvPicPr>
          <p:nvPr/>
        </p:nvPicPr>
        <p:blipFill>
          <a:blip r:embed="rId4"/>
          <a:srcRect l="21868" t="14671" r="21868" b="65060"/>
          <a:stretch>
            <a:fillRect/>
          </a:stretch>
        </p:blipFill>
        <p:spPr>
          <a:xfrm rot="16200000">
            <a:off x="5345491" y="-167908"/>
            <a:ext cx="1416909" cy="12276111"/>
          </a:xfrm>
          <a:prstGeom prst="rect">
            <a:avLst/>
          </a:prstGeom>
        </p:spPr>
      </p:pic>
      <p:pic>
        <p:nvPicPr>
          <p:cNvPr id="18" name="Picture 17" descr="CDB POWER POINT-06.png"/>
          <p:cNvPicPr>
            <a:picLocks noChangeAspect="1"/>
          </p:cNvPicPr>
          <p:nvPr/>
        </p:nvPicPr>
        <p:blipFill>
          <a:blip r:embed="rId5"/>
          <a:srcRect r="59977"/>
          <a:stretch>
            <a:fillRect/>
          </a:stretch>
        </p:blipFill>
        <p:spPr>
          <a:xfrm>
            <a:off x="-188181" y="0"/>
            <a:ext cx="5103148" cy="68560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DB772D-B356-4E69-BD56-DF8BC621BBB3}"/>
              </a:ext>
            </a:extLst>
          </p:cNvPr>
          <p:cNvSpPr txBox="1">
            <a:spLocks/>
          </p:cNvSpPr>
          <p:nvPr/>
        </p:nvSpPr>
        <p:spPr>
          <a:xfrm>
            <a:off x="-84110" y="-1994"/>
            <a:ext cx="4999077" cy="4709683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pPr algn="ctr" defTabSz="457132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000" b="1" cap="all" dirty="0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CDB’s Contribution in closing weather and climate data gaps in the </a:t>
            </a:r>
            <a:r>
              <a:rPr lang="en-GB" sz="3000" b="1" cap="all" dirty="0" err="1">
                <a:solidFill>
                  <a:srgbClr val="FFD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caribbean</a:t>
            </a:r>
            <a:endParaRPr lang="en-GB" sz="3000" b="1" cap="all" dirty="0">
              <a:solidFill>
                <a:srgbClr val="FFD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54EF370-6CC2-417C-8AF0-BD7CC4014F04}"/>
              </a:ext>
            </a:extLst>
          </p:cNvPr>
          <p:cNvSpPr txBox="1">
            <a:spLocks/>
          </p:cNvSpPr>
          <p:nvPr/>
        </p:nvSpPr>
        <p:spPr>
          <a:xfrm>
            <a:off x="707095" y="4627226"/>
            <a:ext cx="4017305" cy="2051376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/>
          <a:p>
            <a:pPr algn="ctr" defTabSz="457132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Yves Robert Personna, PhD</a:t>
            </a:r>
          </a:p>
          <a:p>
            <a:pPr algn="ctr" defTabSz="457132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Manager, CARE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yves.personna@caribank.org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246 826 3454</a:t>
            </a:r>
          </a:p>
          <a:p>
            <a:pPr algn="ctr" defTabSz="457132">
              <a:spcBef>
                <a:spcPct val="2000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Sustainability Unit</a:t>
            </a:r>
            <a:endParaRPr lang="en-GB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2F5D4-2211-CA23-C6E9-4B54F814C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875" y="5529490"/>
            <a:ext cx="962639" cy="962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D4D2F-03BD-006D-825B-D35EE0BE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700" b="1" dirty="0">
                <a:solidFill>
                  <a:srgbClr val="FFFFFF"/>
                </a:solidFill>
              </a:rPr>
              <a:t>CDB PORTFOLIO RELEVANT TO SOFF INVESTMENTS IN THE CARIBBEAN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320F-E016-8BBE-8DC8-C5B182EE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176" y="236730"/>
            <a:ext cx="7370263" cy="6540880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/>
              <a:t>Strategic Alignment with SOFF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CDB supports all four EWS pillars—risk knowledge, hazard monitoring, communication, and response—in Caribbean SIDS.</a:t>
            </a:r>
            <a:endParaRPr lang="en-US" sz="1600" dirty="0">
              <a:ea typeface="Calibri"/>
              <a:cs typeface="Calibri"/>
            </a:endParaRPr>
          </a:p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/>
              <a:t>Enhancing Risk Knowledge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Partnered with UWI’s Climate Studies Group Mona on the State of the Caribbean Climate Report (2020).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Informs NDCs, adaptation strategies, and climate investment; update currently underway.</a:t>
            </a:r>
            <a:endParaRPr lang="en-US" sz="1600" dirty="0">
              <a:ea typeface="Calibri"/>
              <a:cs typeface="Calibri"/>
            </a:endParaRPr>
          </a:p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/>
              <a:t>Monitoring &amp; Forecasting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Strengthened </a:t>
            </a:r>
            <a:r>
              <a:rPr lang="en-US" sz="1600" dirty="0" err="1"/>
              <a:t>hydromet</a:t>
            </a:r>
            <a:r>
              <a:rPr lang="en-US" sz="1600" dirty="0"/>
              <a:t> networks in 5 countries via CIMH.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Trained ~300 professionals in forecasting and climate services (2018–2022).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Approved $1.5M grant to build marine and air quality monitoring capacity.</a:t>
            </a:r>
            <a:endParaRPr lang="en-US" sz="1600" dirty="0">
              <a:ea typeface="Calibri"/>
              <a:cs typeface="Calibri"/>
            </a:endParaRPr>
          </a:p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/>
              <a:t>National-Level Hydromet Support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/>
              <a:t>Jamaica, Saint </a:t>
            </a:r>
            <a:r>
              <a:rPr lang="en-US" sz="1600" dirty="0"/>
              <a:t>Lucia &amp; Trinidad and Tobago: Upgrading </a:t>
            </a:r>
            <a:r>
              <a:rPr lang="en-US" sz="1600" dirty="0" err="1"/>
              <a:t>hydromet</a:t>
            </a:r>
            <a:r>
              <a:rPr lang="en-US" sz="1600" dirty="0"/>
              <a:t> networks and integrating climate risk in water management.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GCF project in development with CMO, Belize, and Trinidad and Tobago to strengthen national and regional EWS.</a:t>
            </a:r>
            <a:endParaRPr lang="en-US" sz="1600" dirty="0">
              <a:ea typeface="Calibri"/>
              <a:cs typeface="Calibri"/>
            </a:endParaRPr>
          </a:p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>
                <a:solidFill>
                  <a:srgbClr val="00467F"/>
                </a:solidFill>
                <a:ea typeface="Calibri"/>
                <a:cs typeface="Calibri"/>
              </a:rPr>
              <a:t>Partnership With Other Regional Development Banks (CAF &amp; CABEI in Climate Information and EWS for GCF </a:t>
            </a:r>
            <a:r>
              <a:rPr lang="en-US" sz="1600" dirty="0">
                <a:solidFill>
                  <a:srgbClr val="00467F"/>
                </a:solidFill>
              </a:rPr>
              <a:t>Financing</a:t>
            </a:r>
            <a:endParaRPr lang="en-US" sz="1600" dirty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 sz="1600" b="1">
                <a:solidFill>
                  <a:srgbClr val="00467F"/>
                </a:solidFill>
              </a:defRPr>
            </a:pPr>
            <a:r>
              <a:rPr lang="en-US" sz="1600" dirty="0"/>
              <a:t>Path Forward </a:t>
            </a:r>
            <a:endParaRPr lang="en-US" sz="1600" dirty="0">
              <a:ea typeface="Calibri"/>
              <a:cs typeface="Calibri"/>
            </a:endParaRPr>
          </a:p>
          <a:p>
            <a:pPr lvl="1">
              <a:defRPr sz="1400">
                <a:solidFill>
                  <a:srgbClr val="000000"/>
                </a:solidFill>
              </a:defRPr>
            </a:pPr>
            <a:r>
              <a:rPr lang="en-US" sz="1600" dirty="0"/>
              <a:t>Opportunities to deepen collaboration, fill data gaps, and scale regional impact through coordinated action.</a:t>
            </a:r>
            <a:endParaRPr lang="en-US" sz="1600" dirty="0">
              <a:ea typeface="Calibri"/>
              <a:cs typeface="Calibri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31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AC2DC-CCC0-389C-D307-120E773D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3" y="586855"/>
            <a:ext cx="3942198" cy="5006747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fontAlgn="base">
              <a:tabLst>
                <a:tab pos="457200" algn="l"/>
              </a:tabLst>
            </a:pPr>
            <a:r>
              <a:rPr lang="en-US" sz="3200" b="1" dirty="0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Future Opportunities</a:t>
            </a:r>
            <a:br>
              <a:rPr lang="en-US" sz="3200" b="1" dirty="0">
                <a:effectLst/>
                <a:latin typeface="Calibri"/>
                <a:ea typeface="Times New Roman" panose="02020603050405020304" pitchFamily="18" charset="0"/>
              </a:rPr>
            </a:br>
            <a:r>
              <a:rPr lang="en-US" sz="2800" b="1" dirty="0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In a resource constrained environment - How could SOFF enhance its leverage of </a:t>
            </a:r>
            <a:r>
              <a:rPr lang="en-GB" sz="2800" b="1" dirty="0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other </a:t>
            </a:r>
            <a:r>
              <a:rPr lang="en-GB" sz="2800" b="1" err="1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hydromet</a:t>
            </a:r>
            <a:r>
              <a:rPr lang="en-GB" sz="2800" b="1" dirty="0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investments in the region?</a:t>
            </a:r>
            <a:r>
              <a:rPr lang="en-US" sz="2800" b="1" dirty="0">
                <a:solidFill>
                  <a:srgbClr val="FFFFFF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2800" b="1">
              <a:solidFill>
                <a:srgbClr val="FFFFFF"/>
              </a:solidFill>
              <a:latin typeface="Times New Roman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E8CB-5779-0228-E1BA-93DCADAA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176" y="226147"/>
            <a:ext cx="7571346" cy="5969380"/>
          </a:xfrm>
        </p:spPr>
        <p:txBody>
          <a:bodyPr anchor="ctr"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Timely opportunity to close EWS gaps in Caribbean SIDS</a:t>
            </a:r>
            <a:endParaRPr lang="en-US" sz="2400" dirty="0">
              <a:ea typeface="Calibri"/>
              <a:cs typeface="Calibri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Focus on two transformative drivers: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dirty="0"/>
              <a:t>• </a:t>
            </a:r>
            <a:r>
              <a:rPr lang="en-US" b="1" dirty="0"/>
              <a:t>Programmatic approach</a:t>
            </a:r>
            <a:r>
              <a:rPr lang="en-US" dirty="0"/>
              <a:t> – scale, efficiency, harmonization</a:t>
            </a:r>
            <a:endParaRPr lang="en-US" dirty="0">
              <a:ea typeface="Calibri"/>
              <a:cs typeface="Calibri"/>
            </a:endParaRPr>
          </a:p>
          <a:p>
            <a:pPr marL="457200" lvl="1" indent="0">
              <a:buNone/>
              <a:defRPr sz="1800">
                <a:solidFill>
                  <a:srgbClr val="000000"/>
                </a:solidFill>
              </a:defRPr>
            </a:pPr>
            <a:r>
              <a:rPr lang="en-US" dirty="0"/>
              <a:t>• </a:t>
            </a:r>
            <a:r>
              <a:rPr lang="en-US" b="1" dirty="0"/>
              <a:t>Strategic partnerships </a:t>
            </a:r>
            <a:r>
              <a:rPr lang="en-US" dirty="0"/>
              <a:t>– expertise, co-financing, sustainability</a:t>
            </a:r>
            <a:endParaRPr lang="en-US" dirty="0">
              <a:ea typeface="Calibri"/>
              <a:cs typeface="Calibri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Supports access to major climate finance (e.g., GCF, Adaptation Fund)</a:t>
            </a:r>
            <a:endParaRPr lang="en-US" sz="2400" dirty="0">
              <a:ea typeface="Calibri"/>
              <a:cs typeface="Calibri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CDB's strong track record in regional climate resilience</a:t>
            </a:r>
            <a:endParaRPr lang="en-US" sz="2400" dirty="0">
              <a:ea typeface="Calibri"/>
              <a:cs typeface="Calibri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Ready to collaborate with SOFF for greater impact and synergy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96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82208-CDCC-3FB5-E05A-BEA89190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Opportunities</a:t>
            </a:r>
            <a:br>
              <a:rPr lang="en-US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Where could more be done in terms of joint scoping of investments, developing larger </a:t>
            </a:r>
            <a:r>
              <a:rPr lang="en-US" sz="19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programmes</a:t>
            </a:r>
            <a:r>
              <a:rPr lang="en-US" sz="19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work to implement EW4All, coordination mechanisms in-country, etc.? </a:t>
            </a:r>
            <a:br>
              <a:rPr lang="en-US" sz="19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5584890-BF3D-26CC-ED7E-A1245E50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409" y="439948"/>
            <a:ext cx="6595198" cy="5755580"/>
          </a:xfrm>
        </p:spPr>
        <p:txBody>
          <a:bodyPr anchor="ctr">
            <a:norm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900"/>
              <a:t>Persistent gaps and fragmented EWS efforts across the region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900"/>
              <a:t>Need for action at both regional and national levels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190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900"/>
              <a:t>Regional Priorities: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Joint scoping of investments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Larger, coordinated regional programmes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Economies of scale and streamlined climate finance access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Alignment across countries and institutions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190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900"/>
              <a:t>National Priorities: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Stronger coordination mechanisms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Break silos between key agencies (e.g., Met services, disaster agencies)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Clarified roles and improved collaboration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900"/>
              <a:t>Timely, accurate warnings to those most at risk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62756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23AB3-5DFF-2D21-A12E-6BE1B613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Conclusion/Takeaways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F1DF38-7120-C07B-C3BE-0E0BC9512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149483"/>
              </p:ext>
            </p:extLst>
          </p:nvPr>
        </p:nvGraphicFramePr>
        <p:xfrm>
          <a:off x="644056" y="2778361"/>
          <a:ext cx="10927829" cy="3364644"/>
        </p:xfrm>
        <a:graphic>
          <a:graphicData uri="http://schemas.openxmlformats.org/drawingml/2006/table">
            <a:tbl>
              <a:tblPr/>
              <a:tblGrid>
                <a:gridCol w="877094">
                  <a:extLst>
                    <a:ext uri="{9D8B030D-6E8A-4147-A177-3AD203B41FA5}">
                      <a16:colId xmlns:a16="http://schemas.microsoft.com/office/drawing/2014/main" val="158716159"/>
                    </a:ext>
                  </a:extLst>
                </a:gridCol>
                <a:gridCol w="10050735">
                  <a:extLst>
                    <a:ext uri="{9D8B030D-6E8A-4147-A177-3AD203B41FA5}">
                      <a16:colId xmlns:a16="http://schemas.microsoft.com/office/drawing/2014/main" val="2387160477"/>
                    </a:ext>
                  </a:extLst>
                </a:gridCol>
              </a:tblGrid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🛑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Persistent EWS </a:t>
                      </a:r>
                      <a:r>
                        <a:rPr lang="en-US" sz="2500" b="1"/>
                        <a:t>Gaps</a:t>
                      </a:r>
                      <a:r>
                        <a:rPr lang="en-US" sz="2500"/>
                        <a:t>  </a:t>
                      </a:r>
                      <a:endParaRPr lang="en-US" sz="2500" dirty="0"/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744635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💰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High Resource Needs</a:t>
                      </a:r>
                      <a:r>
                        <a:rPr lang="en-US" sz="2500" dirty="0"/>
                        <a:t> 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5600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🤝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/>
                        <a:t>Coordinated Action</a:t>
                      </a:r>
                      <a:r>
                        <a:rPr lang="en-US" sz="2500"/>
                        <a:t> – Align efforts across agencies and partners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114927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🎯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/>
                        <a:t>Strategic Approach</a:t>
                      </a:r>
                      <a:r>
                        <a:rPr lang="en-US" sz="2500"/>
                        <a:t> – Focus on efficiency and impact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03219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🌍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Scalable Solutions</a:t>
                      </a:r>
                      <a:r>
                        <a:rPr lang="en-US" sz="2500" dirty="0"/>
                        <a:t> – Regional, transformative investments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419285"/>
                  </a:ext>
                </a:extLst>
              </a:tr>
              <a:tr h="560774">
                <a:tc>
                  <a:txBody>
                    <a:bodyPr/>
                    <a:lstStyle/>
                    <a:p>
                      <a:r>
                        <a:rPr lang="en-US" sz="2500"/>
                        <a:t>🚀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/>
                        <a:t>CDB Ready to Collaborate</a:t>
                      </a:r>
                      <a:r>
                        <a:rPr lang="en-US" sz="2500" dirty="0"/>
                        <a:t> – With SOFF and other partners</a:t>
                      </a:r>
                    </a:p>
                  </a:txBody>
                  <a:tcPr marL="127449" marR="127449" marT="63724" marB="63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953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55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477</Words>
  <Application>Microsoft Office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CDB PORTFOLIO RELEVANT TO SOFF INVESTMENTS IN THE CARIBBEAN</vt:lpstr>
      <vt:lpstr>Future Opportunities In a resource constrained environment - How could SOFF enhance its leverage of other hydromet investments in the region? </vt:lpstr>
      <vt:lpstr>Future Opportunities  Where could more be done in terms of joint scoping of investments, developing larger programmes of work to implement EW4All, coordination mechanisms in-country, etc.?  </vt:lpstr>
      <vt:lpstr>Conclusion/Takeaways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Robert Personna</dc:creator>
  <cp:lastModifiedBy>Yves Robert Personna</cp:lastModifiedBy>
  <cp:revision>79</cp:revision>
  <dcterms:created xsi:type="dcterms:W3CDTF">2023-06-13T13:13:47Z</dcterms:created>
  <dcterms:modified xsi:type="dcterms:W3CDTF">2025-05-06T14:42:18Z</dcterms:modified>
</cp:coreProperties>
</file>