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y="6858000" cx="12192000"/>
  <p:notesSz cx="6858000" cy="9144000"/>
  <p:embeddedFontLst>
    <p:embeddedFont>
      <p:font typeface="Corbel"/>
      <p:regular r:id="rId27"/>
      <p:bold r:id="rId28"/>
      <p:italic r:id="rId29"/>
      <p:boldItalic r:id="rId30"/>
    </p:embeddedFont>
    <p:embeddedFont>
      <p:font typeface="Quattrocento Sans"/>
      <p:regular r:id="rId31"/>
      <p:bold r:id="rId32"/>
      <p:italic r:id="rId33"/>
      <p:boldItalic r:id="rId34"/>
    </p:embeddedFont>
    <p:embeddedFont>
      <p:font typeface="Helvetica Neue"/>
      <p:regular r:id="rId35"/>
      <p:bold r:id="rId36"/>
      <p:italic r:id="rId37"/>
      <p:boldItalic r:id="rId38"/>
    </p:embeddedFont>
    <p:embeddedFont>
      <p:font typeface="Open Sans"/>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3" roundtripDataSignature="AMtx7mhNV9n8is6MTV3X/Z+AXs77qJpQb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AC9B485-D34A-463F-B148-709643D39147}">
  <a:tblStyle styleId="{8AC9B485-D34A-463F-B148-709643D39147}" styleName="Table_0">
    <a:wholeTbl>
      <a:tcTxStyle b="off" i="off">
        <a:font>
          <a:latin typeface="Corbel"/>
          <a:ea typeface="Corbel"/>
          <a:cs typeface="Corbel"/>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F6C49B96-9275-4547-8008-C386C81047F4}"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CC34818-33B3-4936-9252-856DDEEBF209}" styleName="Table_2">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bold.fntdata"/><Relationship Id="rId20" Type="http://schemas.openxmlformats.org/officeDocument/2006/relationships/slide" Target="slides/slide13.xml"/><Relationship Id="rId42" Type="http://schemas.openxmlformats.org/officeDocument/2006/relationships/font" Target="fonts/OpenSans-boldItalic.fntdata"/><Relationship Id="rId41" Type="http://schemas.openxmlformats.org/officeDocument/2006/relationships/font" Target="fonts/OpenSans-italic.fntdata"/><Relationship Id="rId22" Type="http://schemas.openxmlformats.org/officeDocument/2006/relationships/slide" Target="slides/slide15.xml"/><Relationship Id="rId21" Type="http://schemas.openxmlformats.org/officeDocument/2006/relationships/slide" Target="slides/slide14.xml"/><Relationship Id="rId43" Type="http://customschemas.google.com/relationships/presentationmetadata" Target="metadata"/><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font" Target="fonts/Corbel-bold.fntdata"/><Relationship Id="rId27" Type="http://schemas.openxmlformats.org/officeDocument/2006/relationships/font" Target="fonts/Corbel-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Corbel-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QuattrocentoSans-regular.fntdata"/><Relationship Id="rId30" Type="http://schemas.openxmlformats.org/officeDocument/2006/relationships/font" Target="fonts/Corbel-boldItalic.fntdata"/><Relationship Id="rId11" Type="http://schemas.openxmlformats.org/officeDocument/2006/relationships/slide" Target="slides/slide4.xml"/><Relationship Id="rId33" Type="http://schemas.openxmlformats.org/officeDocument/2006/relationships/font" Target="fonts/QuattrocentoSans-italic.fntdata"/><Relationship Id="rId10" Type="http://schemas.openxmlformats.org/officeDocument/2006/relationships/slide" Target="slides/slide3.xml"/><Relationship Id="rId32" Type="http://schemas.openxmlformats.org/officeDocument/2006/relationships/font" Target="fonts/QuattrocentoSans-bold.fntdata"/><Relationship Id="rId13" Type="http://schemas.openxmlformats.org/officeDocument/2006/relationships/slide" Target="slides/slide6.xml"/><Relationship Id="rId35" Type="http://schemas.openxmlformats.org/officeDocument/2006/relationships/font" Target="fonts/HelveticaNeue-regular.fntdata"/><Relationship Id="rId12" Type="http://schemas.openxmlformats.org/officeDocument/2006/relationships/slide" Target="slides/slide5.xml"/><Relationship Id="rId34" Type="http://schemas.openxmlformats.org/officeDocument/2006/relationships/font" Target="fonts/QuattrocentoSans-boldItalic.fntdata"/><Relationship Id="rId15" Type="http://schemas.openxmlformats.org/officeDocument/2006/relationships/slide" Target="slides/slide8.xml"/><Relationship Id="rId37" Type="http://schemas.openxmlformats.org/officeDocument/2006/relationships/font" Target="fonts/HelveticaNeue-italic.fntdata"/><Relationship Id="rId14" Type="http://schemas.openxmlformats.org/officeDocument/2006/relationships/slide" Target="slides/slide7.xml"/><Relationship Id="rId36" Type="http://schemas.openxmlformats.org/officeDocument/2006/relationships/font" Target="fonts/HelveticaNeue-bold.fntdata"/><Relationship Id="rId17" Type="http://schemas.openxmlformats.org/officeDocument/2006/relationships/slide" Target="slides/slide10.xml"/><Relationship Id="rId39" Type="http://schemas.openxmlformats.org/officeDocument/2006/relationships/font" Target="fonts/OpenSans-regular.fntdata"/><Relationship Id="rId16" Type="http://schemas.openxmlformats.org/officeDocument/2006/relationships/slide" Target="slides/slide9.xml"/><Relationship Id="rId38" Type="http://schemas.openxmlformats.org/officeDocument/2006/relationships/font" Target="fonts/HelveticaNeue-boldItalic.fnt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1pPr>
            <a:lvl2pPr indent="-228600" lvl="1" marL="914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2pPr>
            <a:lvl3pPr indent="-228600" lvl="2" marL="1371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3pPr>
            <a:lvl4pPr indent="-228600" lvl="3" marL="1828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4pPr>
            <a:lvl5pPr indent="-228600" lvl="4" marL="22860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5pPr>
            <a:lvl6pPr indent="-228600" lvl="5" marL="2743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6pPr>
            <a:lvl7pPr indent="-228600" lvl="6" marL="3200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7pPr>
            <a:lvl8pPr indent="-228600" lvl="7" marL="3657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8pPr>
            <a:lvl9pPr indent="-228600" lvl="8" marL="4114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0" name="Google Shape;90;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1" name="Google Shape;191;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7" name="Google Shape;197;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Clr>
                <a:srgbClr val="212121"/>
              </a:buClr>
              <a:buSzPts val="2200"/>
              <a:buFont typeface="Quattrocento Sans"/>
              <a:buNone/>
            </a:pPr>
            <a:r>
              <a:rPr b="1" i="0" lang="en-CH" u="none" strike="noStrike">
                <a:solidFill>
                  <a:srgbClr val="212121"/>
                </a:solidFill>
                <a:latin typeface="Quattrocento Sans"/>
                <a:ea typeface="Quattrocento Sans"/>
                <a:cs typeface="Quattrocento Sans"/>
                <a:sym typeface="Quattrocento Sans"/>
              </a:rPr>
              <a:t>as a UN fund, SOFF effectively brings together:</a:t>
            </a:r>
            <a:endParaRPr/>
          </a:p>
          <a:p>
            <a:pPr indent="0" lvl="0" marL="0" rtl="0" algn="l">
              <a:lnSpc>
                <a:spcPct val="117999"/>
              </a:lnSpc>
              <a:spcBef>
                <a:spcPts val="0"/>
              </a:spcBef>
              <a:spcAft>
                <a:spcPts val="0"/>
              </a:spcAft>
              <a:buSzPts val="1400"/>
              <a:buNone/>
            </a:pPr>
            <a:r>
              <a:rPr b="0" i="0" lang="en-CH" u="none" strike="noStrike">
                <a:solidFill>
                  <a:srgbClr val="212121"/>
                </a:solidFill>
                <a:latin typeface="Quattrocento Sans"/>
                <a:ea typeface="Quattrocento Sans"/>
                <a:cs typeface="Quattrocento Sans"/>
                <a:sym typeface="Quattrocento Sans"/>
              </a:rPr>
              <a:t>27 met offices from advanced countries to provide technical assistance</a:t>
            </a:r>
            <a:endParaRPr>
              <a:solidFill>
                <a:srgbClr val="212121"/>
              </a:solidFill>
              <a:latin typeface="Quattrocento Sans"/>
              <a:ea typeface="Quattrocento Sans"/>
              <a:cs typeface="Quattrocento Sans"/>
              <a:sym typeface="Quattrocento Sans"/>
            </a:endParaRPr>
          </a:p>
          <a:p>
            <a:pPr indent="0" lvl="0" marL="0" rtl="0" algn="l">
              <a:lnSpc>
                <a:spcPct val="117999"/>
              </a:lnSpc>
              <a:spcBef>
                <a:spcPts val="0"/>
              </a:spcBef>
              <a:spcAft>
                <a:spcPts val="0"/>
              </a:spcAft>
              <a:buSzPts val="1400"/>
              <a:buNone/>
            </a:pPr>
            <a:r>
              <a:rPr b="0" i="0" lang="en-CH" u="none" strike="noStrike">
                <a:solidFill>
                  <a:srgbClr val="212121"/>
                </a:solidFill>
                <a:latin typeface="Quattrocento Sans"/>
                <a:ea typeface="Quattrocento Sans"/>
                <a:cs typeface="Quattrocento Sans"/>
                <a:sym typeface="Quattrocento Sans"/>
              </a:rPr>
              <a:t>9 Implementing Entities</a:t>
            </a:r>
            <a:endParaRPr/>
          </a:p>
          <a:p>
            <a:pPr indent="228600" lvl="1" marL="0" rtl="0" algn="l">
              <a:lnSpc>
                <a:spcPct val="117999"/>
              </a:lnSpc>
              <a:spcBef>
                <a:spcPts val="0"/>
              </a:spcBef>
              <a:spcAft>
                <a:spcPts val="0"/>
              </a:spcAft>
              <a:buSzPts val="1400"/>
              <a:buNone/>
            </a:pPr>
            <a:r>
              <a:rPr b="0" i="0" lang="en-CH" u="none" strike="noStrike">
                <a:solidFill>
                  <a:srgbClr val="212121"/>
                </a:solidFill>
                <a:latin typeface="Quattrocento Sans"/>
                <a:ea typeface="Quattrocento Sans"/>
                <a:cs typeface="Quattrocento Sans"/>
                <a:sym typeface="Quattrocento Sans"/>
              </a:rPr>
              <a:t>MDBs, UNDP, UNEP, WFP, IFAD</a:t>
            </a:r>
            <a:endParaRPr/>
          </a:p>
          <a:p>
            <a:pPr indent="0" lvl="0" marL="0" rtl="0" algn="l">
              <a:lnSpc>
                <a:spcPct val="117999"/>
              </a:lnSpc>
              <a:spcBef>
                <a:spcPts val="0"/>
              </a:spcBef>
              <a:spcAft>
                <a:spcPts val="0"/>
              </a:spcAft>
              <a:buSzPts val="1400"/>
              <a:buNone/>
            </a:pPr>
            <a:r>
              <a:rPr b="0" i="0" lang="en-CH" u="none" strike="noStrike">
                <a:solidFill>
                  <a:srgbClr val="212121"/>
                </a:solidFill>
                <a:latin typeface="Quattrocento Sans"/>
                <a:ea typeface="Quattrocento Sans"/>
                <a:cs typeface="Quattrocento Sans"/>
                <a:sym typeface="Quattrocento Sans"/>
              </a:rPr>
              <a:t>11 donors and several additional stakeholders in SOFF Steering Committee</a:t>
            </a:r>
            <a:endParaRPr/>
          </a:p>
          <a:p>
            <a:pPr indent="228600" lvl="1" marL="0" rtl="0" algn="l">
              <a:lnSpc>
                <a:spcPct val="117999"/>
              </a:lnSpc>
              <a:spcBef>
                <a:spcPts val="0"/>
              </a:spcBef>
              <a:spcAft>
                <a:spcPts val="0"/>
              </a:spcAft>
              <a:buSzPts val="1400"/>
              <a:buNone/>
            </a:pPr>
            <a:r>
              <a:rPr b="0" i="0" lang="en-CH" u="none" strike="noStrike">
                <a:solidFill>
                  <a:srgbClr val="212121"/>
                </a:solidFill>
                <a:latin typeface="Quattrocento Sans"/>
                <a:ea typeface="Quattrocento Sans"/>
                <a:cs typeface="Quattrocento Sans"/>
                <a:sym typeface="Quattrocento Sans"/>
              </a:rPr>
              <a:t>incl. LDC Group, AOSIS, CREWS</a:t>
            </a:r>
            <a:endParaRPr/>
          </a:p>
          <a:p>
            <a:pPr indent="0" lvl="0" marL="0" rtl="0" algn="l">
              <a:lnSpc>
                <a:spcPct val="117999"/>
              </a:lnSpc>
              <a:spcBef>
                <a:spcPts val="0"/>
              </a:spcBef>
              <a:spcAft>
                <a:spcPts val="0"/>
              </a:spcAft>
              <a:buSzPts val="1400"/>
              <a:buNone/>
            </a:pPr>
            <a:r>
              <a:rPr b="0" i="0" lang="en-CH" u="none" strike="noStrike">
                <a:solidFill>
                  <a:srgbClr val="212121"/>
                </a:solidFill>
                <a:latin typeface="Quattrocento Sans"/>
                <a:ea typeface="Quattrocento Sans"/>
                <a:cs typeface="Quattrocento Sans"/>
                <a:sym typeface="Quattrocento Sans"/>
              </a:rPr>
              <a:t>“enablers” in SOFF Advisory </a:t>
            </a:r>
            <a:r>
              <a:rPr lang="en-CH">
                <a:solidFill>
                  <a:srgbClr val="212121"/>
                </a:solidFill>
                <a:latin typeface="Quattrocento Sans"/>
                <a:ea typeface="Quattrocento Sans"/>
                <a:cs typeface="Quattrocento Sans"/>
                <a:sym typeface="Quattrocento Sans"/>
              </a:rPr>
              <a:t>B</a:t>
            </a:r>
            <a:r>
              <a:rPr b="0" i="0" lang="en-CH" u="none" strike="noStrike">
                <a:solidFill>
                  <a:srgbClr val="212121"/>
                </a:solidFill>
                <a:latin typeface="Quattrocento Sans"/>
                <a:ea typeface="Quattrocento Sans"/>
                <a:cs typeface="Quattrocento Sans"/>
                <a:sym typeface="Quattrocento Sans"/>
              </a:rPr>
              <a:t>oard</a:t>
            </a:r>
            <a:endParaRPr/>
          </a:p>
          <a:p>
            <a:pPr indent="228600" lvl="1" marL="0" rtl="0" algn="l">
              <a:lnSpc>
                <a:spcPct val="117999"/>
              </a:lnSpc>
              <a:spcBef>
                <a:spcPts val="0"/>
              </a:spcBef>
              <a:spcAft>
                <a:spcPts val="0"/>
              </a:spcAft>
              <a:buSzPts val="1400"/>
              <a:buNone/>
            </a:pPr>
            <a:r>
              <a:rPr b="0" i="0" lang="en-CH" u="none" strike="noStrike">
                <a:solidFill>
                  <a:srgbClr val="212121"/>
                </a:solidFill>
                <a:latin typeface="Quattrocento Sans"/>
                <a:ea typeface="Quattrocento Sans"/>
                <a:cs typeface="Quattrocento Sans"/>
                <a:sym typeface="Quattrocento Sans"/>
              </a:rPr>
              <a:t>incl. UNDRR, climate funds, private sector, civil society</a:t>
            </a:r>
            <a:endParaRPr>
              <a:latin typeface="Quattrocento Sans"/>
              <a:ea typeface="Quattrocento Sans"/>
              <a:cs typeface="Quattrocento Sans"/>
              <a:sym typeface="Quattrocento Sans"/>
            </a:endParaRPr>
          </a:p>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27" name="Google Shape;227;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32" name="Google Shape;232;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4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49" name="Google Shape;249;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55" name="Google Shape;255;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60" name="Google Shape;260;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267" name="Google Shape;267;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4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5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02" name="Google Shape;10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7" name="Google Shape;107;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7" name="Google Shape;117;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3" name="Google Shape;123;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en-CH" sz="2400">
                <a:latin typeface="Open Sans"/>
                <a:ea typeface="Open Sans"/>
                <a:cs typeface="Open Sans"/>
                <a:sym typeface="Open Sans"/>
              </a:rPr>
              <a:t>Least Developed Countries (LDCs) and Small Island Developing States (SIDS) generate and exchange less than 10 percent of the internationally agreed and since January 2023 mandatory Global Basic Observing Network (GBON) data.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33" name="Google Shape;13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39" name="Google Shape;13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6" name="Google Shape;176;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t/>
            </a:r>
            <a:endParaRPr/>
          </a:p>
        </p:txBody>
      </p:sp>
      <p:sp>
        <p:nvSpPr>
          <p:cNvPr id="185" name="Google Shape;185;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3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3" name="Google Shape;13;p30"/>
          <p:cNvSpPr txBox="1"/>
          <p:nvPr>
            <p:ph type="ctrTitle"/>
          </p:nvPr>
        </p:nvSpPr>
        <p:spPr>
          <a:xfrm>
            <a:off x="551384" y="1913157"/>
            <a:ext cx="7963966" cy="3232876"/>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18598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4" name="Google Shape;14;p30"/>
          <p:cNvCxnSpPr/>
          <p:nvPr/>
        </p:nvCxnSpPr>
        <p:spPr>
          <a:xfrm>
            <a:off x="667916" y="1913157"/>
            <a:ext cx="2916821" cy="0"/>
          </a:xfrm>
          <a:prstGeom prst="straightConnector1">
            <a:avLst/>
          </a:prstGeom>
          <a:noFill/>
          <a:ln cap="flat" cmpd="sng" w="25400">
            <a:solidFill>
              <a:srgbClr val="1C3454"/>
            </a:solidFill>
            <a:prstDash val="solid"/>
            <a:round/>
            <a:headEnd len="sm" w="sm" type="none"/>
            <a:tailEnd len="sm" w="sm" type="none"/>
          </a:ln>
        </p:spPr>
      </p:cxnSp>
      <p:sp>
        <p:nvSpPr>
          <p:cNvPr id="15" name="Google Shape;15;p30"/>
          <p:cNvSpPr txBox="1"/>
          <p:nvPr>
            <p:ph idx="1" type="body"/>
          </p:nvPr>
        </p:nvSpPr>
        <p:spPr>
          <a:xfrm>
            <a:off x="551384" y="1111375"/>
            <a:ext cx="10107612" cy="56991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80"/>
              </a:spcBef>
              <a:spcAft>
                <a:spcPts val="0"/>
              </a:spcAft>
              <a:buClr>
                <a:srgbClr val="1C3454"/>
              </a:buClr>
              <a:buSzPts val="2400"/>
              <a:buNone/>
              <a:defRPr sz="2400">
                <a:solidFill>
                  <a:srgbClr val="1C3454"/>
                </a:solidFill>
              </a:defRPr>
            </a:lvl1pPr>
            <a:lvl2pPr indent="-228600" lvl="1" marL="914400" algn="l">
              <a:lnSpc>
                <a:spcPct val="100000"/>
              </a:lnSpc>
              <a:spcBef>
                <a:spcPts val="480"/>
              </a:spcBef>
              <a:spcAft>
                <a:spcPts val="0"/>
              </a:spcAft>
              <a:buClr>
                <a:srgbClr val="1C3454"/>
              </a:buClr>
              <a:buSzPts val="2400"/>
              <a:buNone/>
              <a:defRPr sz="2400">
                <a:solidFill>
                  <a:srgbClr val="1C3454"/>
                </a:solidFill>
              </a:defRPr>
            </a:lvl2pPr>
            <a:lvl3pPr indent="-228600" lvl="2" marL="1371600" algn="l">
              <a:lnSpc>
                <a:spcPct val="100000"/>
              </a:lnSpc>
              <a:spcBef>
                <a:spcPts val="480"/>
              </a:spcBef>
              <a:spcAft>
                <a:spcPts val="0"/>
              </a:spcAft>
              <a:buClr>
                <a:srgbClr val="1C3454"/>
              </a:buClr>
              <a:buSzPts val="2400"/>
              <a:buNone/>
              <a:defRPr sz="2400">
                <a:solidFill>
                  <a:srgbClr val="1C3454"/>
                </a:solidFill>
              </a:defRPr>
            </a:lvl3pPr>
            <a:lvl4pPr indent="-228600" lvl="3" marL="1828800" algn="l">
              <a:lnSpc>
                <a:spcPct val="100000"/>
              </a:lnSpc>
              <a:spcBef>
                <a:spcPts val="480"/>
              </a:spcBef>
              <a:spcAft>
                <a:spcPts val="0"/>
              </a:spcAft>
              <a:buClr>
                <a:srgbClr val="1C3454"/>
              </a:buClr>
              <a:buSzPts val="2400"/>
              <a:buNone/>
              <a:defRPr sz="2400">
                <a:solidFill>
                  <a:srgbClr val="1C3454"/>
                </a:solidFill>
              </a:defRPr>
            </a:lvl4pPr>
            <a:lvl5pPr indent="-228600" lvl="4" marL="2286000" algn="l">
              <a:lnSpc>
                <a:spcPct val="100000"/>
              </a:lnSpc>
              <a:spcBef>
                <a:spcPts val="480"/>
              </a:spcBef>
              <a:spcAft>
                <a:spcPts val="0"/>
              </a:spcAft>
              <a:buClr>
                <a:srgbClr val="1C3454"/>
              </a:buClr>
              <a:buSzPts val="2400"/>
              <a:buNone/>
              <a:defRPr sz="2400">
                <a:solidFill>
                  <a:srgbClr val="1C3454"/>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cxnSp>
        <p:nvCxnSpPr>
          <p:cNvPr id="16" name="Google Shape;16;p30"/>
          <p:cNvCxnSpPr/>
          <p:nvPr/>
        </p:nvCxnSpPr>
        <p:spPr>
          <a:xfrm>
            <a:off x="667915" y="5146035"/>
            <a:ext cx="2916821" cy="0"/>
          </a:xfrm>
          <a:prstGeom prst="straightConnector1">
            <a:avLst/>
          </a:prstGeom>
          <a:noFill/>
          <a:ln cap="flat" cmpd="sng" w="25400">
            <a:solidFill>
              <a:srgbClr val="1C3454"/>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9" name="Shape 59"/>
        <p:cNvGrpSpPr/>
        <p:nvPr/>
      </p:nvGrpSpPr>
      <p:grpSpPr>
        <a:xfrm>
          <a:off x="0" y="0"/>
          <a:ext cx="0" cy="0"/>
          <a:chOff x="0" y="0"/>
          <a:chExt cx="0" cy="0"/>
        </a:xfrm>
      </p:grpSpPr>
      <p:sp>
        <p:nvSpPr>
          <p:cNvPr id="60" name="Google Shape;60;p41"/>
          <p:cNvSpPr txBox="1"/>
          <p:nvPr>
            <p:ph type="title"/>
          </p:nvPr>
        </p:nvSpPr>
        <p:spPr>
          <a:xfrm>
            <a:off x="609600" y="274638"/>
            <a:ext cx="79629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18598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4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2" name="Google Shape;62;p4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1pPr>
            <a:lvl2pPr indent="0" lvl="1"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2pPr>
            <a:lvl3pPr indent="0" lvl="2"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3pPr>
            <a:lvl4pPr indent="0" lvl="3"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4pPr>
            <a:lvl5pPr indent="0" lvl="4"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5pPr>
            <a:lvl6pPr indent="0" lvl="5"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6pPr>
            <a:lvl7pPr indent="0" lvl="6"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7pPr>
            <a:lvl8pPr indent="0" lvl="7"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8pPr>
            <a:lvl9pPr indent="0" lvl="8"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CH"/>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63" name="Shape 63"/>
        <p:cNvGrpSpPr/>
        <p:nvPr/>
      </p:nvGrpSpPr>
      <p:grpSpPr>
        <a:xfrm>
          <a:off x="0" y="0"/>
          <a:ext cx="0" cy="0"/>
          <a:chOff x="0" y="0"/>
          <a:chExt cx="0" cy="0"/>
        </a:xfrm>
      </p:grpSpPr>
      <p:sp>
        <p:nvSpPr>
          <p:cNvPr id="64" name="Google Shape;64;p42"/>
          <p:cNvSpPr txBox="1"/>
          <p:nvPr>
            <p:ph type="title"/>
          </p:nvPr>
        </p:nvSpPr>
        <p:spPr>
          <a:xfrm>
            <a:off x="914400" y="1285875"/>
            <a:ext cx="10363200" cy="42862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185980"/>
              </a:buClr>
              <a:buSzPts val="4000"/>
              <a:buFont typeface="Open Sans"/>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5" name="Shape 65"/>
        <p:cNvGrpSpPr/>
        <p:nvPr/>
      </p:nvGrpSpPr>
      <p:grpSpPr>
        <a:xfrm>
          <a:off x="0" y="0"/>
          <a:ext cx="0" cy="0"/>
          <a:chOff x="0" y="0"/>
          <a:chExt cx="0" cy="0"/>
        </a:xfrm>
      </p:grpSpPr>
      <p:sp>
        <p:nvSpPr>
          <p:cNvPr id="66" name="Google Shape;66;p43"/>
          <p:cNvSpPr txBox="1"/>
          <p:nvPr>
            <p:ph type="title"/>
          </p:nvPr>
        </p:nvSpPr>
        <p:spPr>
          <a:xfrm>
            <a:off x="609600" y="274638"/>
            <a:ext cx="79629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18598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68" name="Google Shape;68;p43"/>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69" name="Google Shape;69;p4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1pPr>
            <a:lvl2pPr indent="0" lvl="1"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2pPr>
            <a:lvl3pPr indent="0" lvl="2"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3pPr>
            <a:lvl4pPr indent="0" lvl="3"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4pPr>
            <a:lvl5pPr indent="0" lvl="4"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5pPr>
            <a:lvl6pPr indent="0" lvl="5"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6pPr>
            <a:lvl7pPr indent="0" lvl="6"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7pPr>
            <a:lvl8pPr indent="0" lvl="7"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8pPr>
            <a:lvl9pPr indent="0" lvl="8"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CH"/>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0" name="Shape 70"/>
        <p:cNvGrpSpPr/>
        <p:nvPr/>
      </p:nvGrpSpPr>
      <p:grpSpPr>
        <a:xfrm>
          <a:off x="0" y="0"/>
          <a:ext cx="0" cy="0"/>
          <a:chOff x="0" y="0"/>
          <a:chExt cx="0" cy="0"/>
        </a:xfrm>
      </p:grpSpPr>
      <p:sp>
        <p:nvSpPr>
          <p:cNvPr id="71" name="Google Shape;71;p44"/>
          <p:cNvSpPr txBox="1"/>
          <p:nvPr>
            <p:ph type="title"/>
          </p:nvPr>
        </p:nvSpPr>
        <p:spPr>
          <a:xfrm>
            <a:off x="609600" y="274638"/>
            <a:ext cx="79629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185980"/>
              </a:buClr>
              <a:buSzPts val="4400"/>
              <a:buFont typeface="Open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4"/>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73" name="Google Shape;73;p44"/>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74" name="Google Shape;74;p44"/>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75" name="Google Shape;75;p44"/>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76" name="Google Shape;76;p4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1pPr>
            <a:lvl2pPr indent="0" lvl="1"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2pPr>
            <a:lvl3pPr indent="0" lvl="2"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3pPr>
            <a:lvl4pPr indent="0" lvl="3"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4pPr>
            <a:lvl5pPr indent="0" lvl="4"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5pPr>
            <a:lvl6pPr indent="0" lvl="5"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6pPr>
            <a:lvl7pPr indent="0" lvl="6"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7pPr>
            <a:lvl8pPr indent="0" lvl="7"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8pPr>
            <a:lvl9pPr indent="0" lvl="8"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CH"/>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45"/>
          <p:cNvSpPr txBox="1"/>
          <p:nvPr>
            <p:ph type="title"/>
          </p:nvPr>
        </p:nvSpPr>
        <p:spPr>
          <a:xfrm>
            <a:off x="609600" y="274638"/>
            <a:ext cx="79629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18598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1pPr>
            <a:lvl2pPr indent="0" lvl="1"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2pPr>
            <a:lvl3pPr indent="0" lvl="2"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3pPr>
            <a:lvl4pPr indent="0" lvl="3"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4pPr>
            <a:lvl5pPr indent="0" lvl="4"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5pPr>
            <a:lvl6pPr indent="0" lvl="5"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6pPr>
            <a:lvl7pPr indent="0" lvl="6"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7pPr>
            <a:lvl8pPr indent="0" lvl="7"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8pPr>
            <a:lvl9pPr indent="0" lvl="8"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CH"/>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4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1pPr>
            <a:lvl2pPr indent="0" lvl="1"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2pPr>
            <a:lvl3pPr indent="0" lvl="2"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3pPr>
            <a:lvl4pPr indent="0" lvl="3"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4pPr>
            <a:lvl5pPr indent="0" lvl="4"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5pPr>
            <a:lvl6pPr indent="0" lvl="5"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6pPr>
            <a:lvl7pPr indent="0" lvl="6"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7pPr>
            <a:lvl8pPr indent="0" lvl="7"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8pPr>
            <a:lvl9pPr indent="0" lvl="8"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CH"/>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82" name="Shape 82"/>
        <p:cNvGrpSpPr/>
        <p:nvPr/>
      </p:nvGrpSpPr>
      <p:grpSpPr>
        <a:xfrm>
          <a:off x="0" y="0"/>
          <a:ext cx="0" cy="0"/>
          <a:chOff x="0" y="0"/>
          <a:chExt cx="0" cy="0"/>
        </a:xfrm>
      </p:grpSpPr>
      <p:sp>
        <p:nvSpPr>
          <p:cNvPr id="83" name="Google Shape;83;p4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rgbClr val="185980"/>
              </a:buClr>
              <a:buSzPts val="6000"/>
              <a:buFont typeface="Ope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4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480"/>
              </a:spcBef>
              <a:spcAft>
                <a:spcPts val="0"/>
              </a:spcAft>
              <a:buClr>
                <a:schemeClr val="dk1"/>
              </a:buClr>
              <a:buSzPts val="2400"/>
              <a:buNone/>
              <a:defRPr sz="2400"/>
            </a:lvl1pPr>
            <a:lvl2pPr lvl="1" algn="ctr">
              <a:lnSpc>
                <a:spcPct val="100000"/>
              </a:lnSpc>
              <a:spcBef>
                <a:spcPts val="400"/>
              </a:spcBef>
              <a:spcAft>
                <a:spcPts val="0"/>
              </a:spcAft>
              <a:buClr>
                <a:schemeClr val="dk1"/>
              </a:buClr>
              <a:buSzPts val="2000"/>
              <a:buNone/>
              <a:defRPr sz="2000"/>
            </a:lvl2pPr>
            <a:lvl3pPr lvl="2" algn="ctr">
              <a:lnSpc>
                <a:spcPct val="100000"/>
              </a:lnSpc>
              <a:spcBef>
                <a:spcPts val="360"/>
              </a:spcBef>
              <a:spcAft>
                <a:spcPts val="0"/>
              </a:spcAft>
              <a:buClr>
                <a:schemeClr val="dk1"/>
              </a:buClr>
              <a:buSzPts val="1800"/>
              <a:buNone/>
              <a:defRPr sz="1800"/>
            </a:lvl3pPr>
            <a:lvl4pPr lvl="3" algn="ctr">
              <a:lnSpc>
                <a:spcPct val="100000"/>
              </a:lnSpc>
              <a:spcBef>
                <a:spcPts val="320"/>
              </a:spcBef>
              <a:spcAft>
                <a:spcPts val="0"/>
              </a:spcAft>
              <a:buClr>
                <a:schemeClr val="dk1"/>
              </a:buClr>
              <a:buSzPts val="1600"/>
              <a:buNone/>
              <a:defRPr sz="1600"/>
            </a:lvl4pPr>
            <a:lvl5pPr lvl="4" algn="ctr">
              <a:lnSpc>
                <a:spcPct val="100000"/>
              </a:lnSpc>
              <a:spcBef>
                <a:spcPts val="320"/>
              </a:spcBef>
              <a:spcAft>
                <a:spcPts val="0"/>
              </a:spcAft>
              <a:buClr>
                <a:schemeClr val="dk1"/>
              </a:buClr>
              <a:buSzPts val="1600"/>
              <a:buNone/>
              <a:defRPr sz="1600"/>
            </a:lvl5pPr>
            <a:lvl6pPr lvl="5" algn="ctr">
              <a:lnSpc>
                <a:spcPct val="100000"/>
              </a:lnSpc>
              <a:spcBef>
                <a:spcPts val="320"/>
              </a:spcBef>
              <a:spcAft>
                <a:spcPts val="0"/>
              </a:spcAft>
              <a:buClr>
                <a:schemeClr val="dk1"/>
              </a:buClr>
              <a:buSzPts val="1600"/>
              <a:buNone/>
              <a:defRPr sz="1600"/>
            </a:lvl6pPr>
            <a:lvl7pPr lvl="6" algn="ctr">
              <a:lnSpc>
                <a:spcPct val="100000"/>
              </a:lnSpc>
              <a:spcBef>
                <a:spcPts val="320"/>
              </a:spcBef>
              <a:spcAft>
                <a:spcPts val="0"/>
              </a:spcAft>
              <a:buClr>
                <a:schemeClr val="dk1"/>
              </a:buClr>
              <a:buSzPts val="1600"/>
              <a:buNone/>
              <a:defRPr sz="1600"/>
            </a:lvl7pPr>
            <a:lvl8pPr lvl="7" algn="ctr">
              <a:lnSpc>
                <a:spcPct val="100000"/>
              </a:lnSpc>
              <a:spcBef>
                <a:spcPts val="320"/>
              </a:spcBef>
              <a:spcAft>
                <a:spcPts val="0"/>
              </a:spcAft>
              <a:buClr>
                <a:schemeClr val="dk1"/>
              </a:buClr>
              <a:buSzPts val="1600"/>
              <a:buNone/>
              <a:defRPr sz="1600"/>
            </a:lvl8pPr>
            <a:lvl9pPr lvl="8" algn="ctr">
              <a:lnSpc>
                <a:spcPct val="100000"/>
              </a:lnSpc>
              <a:spcBef>
                <a:spcPts val="320"/>
              </a:spcBef>
              <a:spcAft>
                <a:spcPts val="0"/>
              </a:spcAft>
              <a:buClr>
                <a:schemeClr val="dk1"/>
              </a:buClr>
              <a:buSzPts val="1600"/>
              <a:buNone/>
              <a:defRPr sz="1600"/>
            </a:lvl9pPr>
          </a:lstStyle>
          <a:p/>
        </p:txBody>
      </p:sp>
      <p:sp>
        <p:nvSpPr>
          <p:cNvPr id="85" name="Google Shape;85;p47"/>
          <p:cNvSpPr txBox="1"/>
          <p:nvPr>
            <p:ph idx="10" type="dt"/>
          </p:nvPr>
        </p:nvSpPr>
        <p:spPr>
          <a:xfrm>
            <a:off x="609600" y="6356349"/>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86" name="Google Shape;86;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87" name="Google Shape;87;p47"/>
          <p:cNvSpPr txBox="1"/>
          <p:nvPr>
            <p:ph idx="12" type="sldNum"/>
          </p:nvPr>
        </p:nvSpPr>
        <p:spPr>
          <a:xfrm>
            <a:off x="8839200" y="6356349"/>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1pPr>
            <a:lvl2pPr indent="0" lvl="1"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2pPr>
            <a:lvl3pPr indent="0" lvl="2"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3pPr>
            <a:lvl4pPr indent="0" lvl="3"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4pPr>
            <a:lvl5pPr indent="0" lvl="4"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5pPr>
            <a:lvl6pPr indent="0" lvl="5"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6pPr>
            <a:lvl7pPr indent="0" lvl="6"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7pPr>
            <a:lvl8pPr indent="0" lvl="7"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8pPr>
            <a:lvl9pPr indent="0" lvl="8"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CH"/>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7" name="Shape 17"/>
        <p:cNvGrpSpPr/>
        <p:nvPr/>
      </p:nvGrpSpPr>
      <p:grpSpPr>
        <a:xfrm>
          <a:off x="0" y="0"/>
          <a:ext cx="0" cy="0"/>
          <a:chOff x="0" y="0"/>
          <a:chExt cx="0" cy="0"/>
        </a:xfrm>
      </p:grpSpPr>
      <p:sp>
        <p:nvSpPr>
          <p:cNvPr id="18" name="Google Shape;18;p31"/>
          <p:cNvSpPr txBox="1"/>
          <p:nvPr>
            <p:ph type="title"/>
          </p:nvPr>
        </p:nvSpPr>
        <p:spPr>
          <a:xfrm>
            <a:off x="914400" y="1285875"/>
            <a:ext cx="10363200" cy="42862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185980"/>
              </a:buClr>
              <a:buSzPts val="4000"/>
              <a:buFont typeface="Open Sans"/>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18598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2"/>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3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1pPr>
            <a:lvl2pPr indent="0" lvl="1"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2pPr>
            <a:lvl3pPr indent="0" lvl="2"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3pPr>
            <a:lvl4pPr indent="0" lvl="3"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4pPr>
            <a:lvl5pPr indent="0" lvl="4"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5pPr>
            <a:lvl6pPr indent="0" lvl="5"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6pPr>
            <a:lvl7pPr indent="0" lvl="6"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7pPr>
            <a:lvl8pPr indent="0" lvl="7"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8pPr>
            <a:lvl9pPr indent="0" lvl="8"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CH"/>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3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1pPr>
            <a:lvl2pPr indent="0" lvl="1"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2pPr>
            <a:lvl3pPr indent="0" lvl="2"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3pPr>
            <a:lvl4pPr indent="0" lvl="3"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4pPr>
            <a:lvl5pPr indent="0" lvl="4"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5pPr>
            <a:lvl6pPr indent="0" lvl="5"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6pPr>
            <a:lvl7pPr indent="0" lvl="6"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7pPr>
            <a:lvl8pPr indent="0" lvl="7"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8pPr>
            <a:lvl9pPr indent="0" lvl="8"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CH"/>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 name="Shape 25"/>
        <p:cNvGrpSpPr/>
        <p:nvPr/>
      </p:nvGrpSpPr>
      <p:grpSpPr>
        <a:xfrm>
          <a:off x="0" y="0"/>
          <a:ext cx="0" cy="0"/>
          <a:chOff x="0" y="0"/>
          <a:chExt cx="0" cy="0"/>
        </a:xfrm>
      </p:grpSpPr>
      <p:sp>
        <p:nvSpPr>
          <p:cNvPr id="26" name="Google Shape;26;p3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18598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5"/>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8" name="Google Shape;28;p35"/>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29" name="Google Shape;29;p3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1pPr>
            <a:lvl2pPr indent="0" lvl="1"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2pPr>
            <a:lvl3pPr indent="0" lvl="2"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3pPr>
            <a:lvl4pPr indent="0" lvl="3"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4pPr>
            <a:lvl5pPr indent="0" lvl="4"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5pPr>
            <a:lvl6pPr indent="0" lvl="5"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6pPr>
            <a:lvl7pPr indent="0" lvl="6"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7pPr>
            <a:lvl8pPr indent="0" lvl="7"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8pPr>
            <a:lvl9pPr indent="0" lvl="8"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CH"/>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0" name="Shape 30"/>
        <p:cNvGrpSpPr/>
        <p:nvPr/>
      </p:nvGrpSpPr>
      <p:grpSpPr>
        <a:xfrm>
          <a:off x="0" y="0"/>
          <a:ext cx="0" cy="0"/>
          <a:chOff x="0" y="0"/>
          <a:chExt cx="0" cy="0"/>
        </a:xfrm>
      </p:grpSpPr>
      <p:sp>
        <p:nvSpPr>
          <p:cNvPr id="31" name="Google Shape;31;p3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185980"/>
              </a:buClr>
              <a:buSzPts val="4400"/>
              <a:buFont typeface="Open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6"/>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3" name="Google Shape;33;p36"/>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4" name="Google Shape;34;p36"/>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5" name="Google Shape;35;p36"/>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6" name="Google Shape;36;p3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1pPr>
            <a:lvl2pPr indent="0" lvl="1"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2pPr>
            <a:lvl3pPr indent="0" lvl="2"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3pPr>
            <a:lvl4pPr indent="0" lvl="3"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4pPr>
            <a:lvl5pPr indent="0" lvl="4"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5pPr>
            <a:lvl6pPr indent="0" lvl="5"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6pPr>
            <a:lvl7pPr indent="0" lvl="6"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7pPr>
            <a:lvl8pPr indent="0" lvl="7"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8pPr>
            <a:lvl9pPr indent="0" lvl="8"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CH"/>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p3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18598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1pPr>
            <a:lvl2pPr indent="0" lvl="1"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2pPr>
            <a:lvl3pPr indent="0" lvl="2"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3pPr>
            <a:lvl4pPr indent="0" lvl="3"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4pPr>
            <a:lvl5pPr indent="0" lvl="4"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5pPr>
            <a:lvl6pPr indent="0" lvl="5"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6pPr>
            <a:lvl7pPr indent="0" lvl="6"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7pPr>
            <a:lvl8pPr indent="0" lvl="7"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8pPr>
            <a:lvl9pPr indent="0" lvl="8"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CH"/>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40" name="Shape 40"/>
        <p:cNvGrpSpPr/>
        <p:nvPr/>
      </p:nvGrpSpPr>
      <p:grpSpPr>
        <a:xfrm>
          <a:off x="0" y="0"/>
          <a:ext cx="0" cy="0"/>
          <a:chOff x="0" y="0"/>
          <a:chExt cx="0" cy="0"/>
        </a:xfrm>
      </p:grpSpPr>
      <p:sp>
        <p:nvSpPr>
          <p:cNvPr id="41" name="Google Shape;41;p3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rgbClr val="185980"/>
              </a:buClr>
              <a:buSzPts val="6000"/>
              <a:buFont typeface="Ope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480"/>
              </a:spcBef>
              <a:spcAft>
                <a:spcPts val="0"/>
              </a:spcAft>
              <a:buClr>
                <a:schemeClr val="dk1"/>
              </a:buClr>
              <a:buSzPts val="2400"/>
              <a:buNone/>
              <a:defRPr sz="2400"/>
            </a:lvl1pPr>
            <a:lvl2pPr lvl="1" algn="ctr">
              <a:lnSpc>
                <a:spcPct val="100000"/>
              </a:lnSpc>
              <a:spcBef>
                <a:spcPts val="400"/>
              </a:spcBef>
              <a:spcAft>
                <a:spcPts val="0"/>
              </a:spcAft>
              <a:buClr>
                <a:schemeClr val="dk1"/>
              </a:buClr>
              <a:buSzPts val="2000"/>
              <a:buNone/>
              <a:defRPr sz="2000"/>
            </a:lvl2pPr>
            <a:lvl3pPr lvl="2" algn="ctr">
              <a:lnSpc>
                <a:spcPct val="100000"/>
              </a:lnSpc>
              <a:spcBef>
                <a:spcPts val="360"/>
              </a:spcBef>
              <a:spcAft>
                <a:spcPts val="0"/>
              </a:spcAft>
              <a:buClr>
                <a:schemeClr val="dk1"/>
              </a:buClr>
              <a:buSzPts val="1800"/>
              <a:buNone/>
              <a:defRPr sz="1800"/>
            </a:lvl3pPr>
            <a:lvl4pPr lvl="3" algn="ctr">
              <a:lnSpc>
                <a:spcPct val="100000"/>
              </a:lnSpc>
              <a:spcBef>
                <a:spcPts val="320"/>
              </a:spcBef>
              <a:spcAft>
                <a:spcPts val="0"/>
              </a:spcAft>
              <a:buClr>
                <a:schemeClr val="dk1"/>
              </a:buClr>
              <a:buSzPts val="1600"/>
              <a:buNone/>
              <a:defRPr sz="1600"/>
            </a:lvl4pPr>
            <a:lvl5pPr lvl="4" algn="ctr">
              <a:lnSpc>
                <a:spcPct val="100000"/>
              </a:lnSpc>
              <a:spcBef>
                <a:spcPts val="320"/>
              </a:spcBef>
              <a:spcAft>
                <a:spcPts val="0"/>
              </a:spcAft>
              <a:buClr>
                <a:schemeClr val="dk1"/>
              </a:buClr>
              <a:buSzPts val="1600"/>
              <a:buNone/>
              <a:defRPr sz="1600"/>
            </a:lvl5pPr>
            <a:lvl6pPr lvl="5" algn="ctr">
              <a:lnSpc>
                <a:spcPct val="100000"/>
              </a:lnSpc>
              <a:spcBef>
                <a:spcPts val="320"/>
              </a:spcBef>
              <a:spcAft>
                <a:spcPts val="0"/>
              </a:spcAft>
              <a:buClr>
                <a:schemeClr val="dk1"/>
              </a:buClr>
              <a:buSzPts val="1600"/>
              <a:buNone/>
              <a:defRPr sz="1600"/>
            </a:lvl6pPr>
            <a:lvl7pPr lvl="6" algn="ctr">
              <a:lnSpc>
                <a:spcPct val="100000"/>
              </a:lnSpc>
              <a:spcBef>
                <a:spcPts val="320"/>
              </a:spcBef>
              <a:spcAft>
                <a:spcPts val="0"/>
              </a:spcAft>
              <a:buClr>
                <a:schemeClr val="dk1"/>
              </a:buClr>
              <a:buSzPts val="1600"/>
              <a:buNone/>
              <a:defRPr sz="1600"/>
            </a:lvl7pPr>
            <a:lvl8pPr lvl="7" algn="ctr">
              <a:lnSpc>
                <a:spcPct val="100000"/>
              </a:lnSpc>
              <a:spcBef>
                <a:spcPts val="320"/>
              </a:spcBef>
              <a:spcAft>
                <a:spcPts val="0"/>
              </a:spcAft>
              <a:buClr>
                <a:schemeClr val="dk1"/>
              </a:buClr>
              <a:buSzPts val="1600"/>
              <a:buNone/>
              <a:defRPr sz="1600"/>
            </a:lvl8pPr>
            <a:lvl9pPr lvl="8" algn="ctr">
              <a:lnSpc>
                <a:spcPct val="100000"/>
              </a:lnSpc>
              <a:spcBef>
                <a:spcPts val="320"/>
              </a:spcBef>
              <a:spcAft>
                <a:spcPts val="0"/>
              </a:spcAft>
              <a:buClr>
                <a:schemeClr val="dk1"/>
              </a:buClr>
              <a:buSzPts val="1600"/>
              <a:buNone/>
              <a:defRPr sz="1600"/>
            </a:lvl9pPr>
          </a:lstStyle>
          <a:p/>
        </p:txBody>
      </p:sp>
      <p:sp>
        <p:nvSpPr>
          <p:cNvPr id="43" name="Google Shape;43;p38"/>
          <p:cNvSpPr txBox="1"/>
          <p:nvPr>
            <p:ph idx="10" type="dt"/>
          </p:nvPr>
        </p:nvSpPr>
        <p:spPr>
          <a:xfrm>
            <a:off x="609600" y="6356349"/>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44" name="Google Shape;44;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45" name="Google Shape;45;p38"/>
          <p:cNvSpPr txBox="1"/>
          <p:nvPr>
            <p:ph idx="12" type="sldNum"/>
          </p:nvPr>
        </p:nvSpPr>
        <p:spPr>
          <a:xfrm>
            <a:off x="8839200" y="6356349"/>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1pPr>
            <a:lvl2pPr indent="0" lvl="1"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2pPr>
            <a:lvl3pPr indent="0" lvl="2"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3pPr>
            <a:lvl4pPr indent="0" lvl="3"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4pPr>
            <a:lvl5pPr indent="0" lvl="4"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5pPr>
            <a:lvl6pPr indent="0" lvl="5"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6pPr>
            <a:lvl7pPr indent="0" lvl="6"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7pPr>
            <a:lvl8pPr indent="0" lvl="7"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8pPr>
            <a:lvl9pPr indent="0" lvl="8" marL="0" marR="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CH"/>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3" name="Shape 53"/>
        <p:cNvGrpSpPr/>
        <p:nvPr/>
      </p:nvGrpSpPr>
      <p:grpSpPr>
        <a:xfrm>
          <a:off x="0" y="0"/>
          <a:ext cx="0" cy="0"/>
          <a:chOff x="0" y="0"/>
          <a:chExt cx="0" cy="0"/>
        </a:xfrm>
      </p:grpSpPr>
      <p:pic>
        <p:nvPicPr>
          <p:cNvPr id="54" name="Google Shape;54;p4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5" name="Google Shape;55;p40"/>
          <p:cNvSpPr txBox="1"/>
          <p:nvPr>
            <p:ph type="ctrTitle"/>
          </p:nvPr>
        </p:nvSpPr>
        <p:spPr>
          <a:xfrm>
            <a:off x="551384" y="1913157"/>
            <a:ext cx="7963966" cy="3232876"/>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18598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6" name="Google Shape;56;p40"/>
          <p:cNvCxnSpPr/>
          <p:nvPr/>
        </p:nvCxnSpPr>
        <p:spPr>
          <a:xfrm>
            <a:off x="667916" y="1913157"/>
            <a:ext cx="2916821" cy="0"/>
          </a:xfrm>
          <a:prstGeom prst="straightConnector1">
            <a:avLst/>
          </a:prstGeom>
          <a:noFill/>
          <a:ln cap="flat" cmpd="sng" w="25400">
            <a:solidFill>
              <a:srgbClr val="1C3454"/>
            </a:solidFill>
            <a:prstDash val="solid"/>
            <a:round/>
            <a:headEnd len="sm" w="sm" type="none"/>
            <a:tailEnd len="sm" w="sm" type="none"/>
          </a:ln>
        </p:spPr>
      </p:cxnSp>
      <p:sp>
        <p:nvSpPr>
          <p:cNvPr id="57" name="Google Shape;57;p40"/>
          <p:cNvSpPr txBox="1"/>
          <p:nvPr>
            <p:ph idx="1" type="body"/>
          </p:nvPr>
        </p:nvSpPr>
        <p:spPr>
          <a:xfrm>
            <a:off x="551384" y="1111375"/>
            <a:ext cx="10107612" cy="56991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80"/>
              </a:spcBef>
              <a:spcAft>
                <a:spcPts val="0"/>
              </a:spcAft>
              <a:buClr>
                <a:srgbClr val="1C3454"/>
              </a:buClr>
              <a:buSzPts val="2400"/>
              <a:buNone/>
              <a:defRPr sz="2400">
                <a:solidFill>
                  <a:srgbClr val="1C3454"/>
                </a:solidFill>
              </a:defRPr>
            </a:lvl1pPr>
            <a:lvl2pPr indent="-228600" lvl="1" marL="914400" algn="l">
              <a:lnSpc>
                <a:spcPct val="100000"/>
              </a:lnSpc>
              <a:spcBef>
                <a:spcPts val="480"/>
              </a:spcBef>
              <a:spcAft>
                <a:spcPts val="0"/>
              </a:spcAft>
              <a:buClr>
                <a:srgbClr val="1C3454"/>
              </a:buClr>
              <a:buSzPts val="2400"/>
              <a:buNone/>
              <a:defRPr sz="2400">
                <a:solidFill>
                  <a:srgbClr val="1C3454"/>
                </a:solidFill>
              </a:defRPr>
            </a:lvl2pPr>
            <a:lvl3pPr indent="-228600" lvl="2" marL="1371600" algn="l">
              <a:lnSpc>
                <a:spcPct val="100000"/>
              </a:lnSpc>
              <a:spcBef>
                <a:spcPts val="480"/>
              </a:spcBef>
              <a:spcAft>
                <a:spcPts val="0"/>
              </a:spcAft>
              <a:buClr>
                <a:srgbClr val="1C3454"/>
              </a:buClr>
              <a:buSzPts val="2400"/>
              <a:buNone/>
              <a:defRPr sz="2400">
                <a:solidFill>
                  <a:srgbClr val="1C3454"/>
                </a:solidFill>
              </a:defRPr>
            </a:lvl3pPr>
            <a:lvl4pPr indent="-228600" lvl="3" marL="1828800" algn="l">
              <a:lnSpc>
                <a:spcPct val="100000"/>
              </a:lnSpc>
              <a:spcBef>
                <a:spcPts val="480"/>
              </a:spcBef>
              <a:spcAft>
                <a:spcPts val="0"/>
              </a:spcAft>
              <a:buClr>
                <a:srgbClr val="1C3454"/>
              </a:buClr>
              <a:buSzPts val="2400"/>
              <a:buNone/>
              <a:defRPr sz="2400">
                <a:solidFill>
                  <a:srgbClr val="1C3454"/>
                </a:solidFill>
              </a:defRPr>
            </a:lvl4pPr>
            <a:lvl5pPr indent="-228600" lvl="4" marL="2286000" algn="l">
              <a:lnSpc>
                <a:spcPct val="100000"/>
              </a:lnSpc>
              <a:spcBef>
                <a:spcPts val="480"/>
              </a:spcBef>
              <a:spcAft>
                <a:spcPts val="0"/>
              </a:spcAft>
              <a:buClr>
                <a:srgbClr val="1C3454"/>
              </a:buClr>
              <a:buSzPts val="2400"/>
              <a:buNone/>
              <a:defRPr sz="2400">
                <a:solidFill>
                  <a:srgbClr val="1C3454"/>
                </a:solidFill>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cxnSp>
        <p:nvCxnSpPr>
          <p:cNvPr id="58" name="Google Shape;58;p40"/>
          <p:cNvCxnSpPr/>
          <p:nvPr/>
        </p:nvCxnSpPr>
        <p:spPr>
          <a:xfrm>
            <a:off x="667915" y="5146035"/>
            <a:ext cx="2916821" cy="0"/>
          </a:xfrm>
          <a:prstGeom prst="straightConnector1">
            <a:avLst/>
          </a:prstGeom>
          <a:noFill/>
          <a:ln cap="flat" cmpd="sng" w="25400">
            <a:solidFill>
              <a:srgbClr val="1C3454"/>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10" Type="http://schemas.openxmlformats.org/officeDocument/2006/relationships/theme" Target="../theme/theme3.xml"/><Relationship Id="rId9" Type="http://schemas.openxmlformats.org/officeDocument/2006/relationships/slideLayout" Target="../slideLayouts/slideLayout16.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185980"/>
              </a:buClr>
              <a:buSzPts val="4400"/>
              <a:buFont typeface="Open Sans"/>
              <a:buNone/>
              <a:defRPr b="1" i="0" sz="4400" u="none" cap="none" strike="noStrike">
                <a:solidFill>
                  <a:srgbClr val="185980"/>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Open Sans"/>
                <a:ea typeface="Open Sans"/>
                <a:cs typeface="Open Sans"/>
                <a:sym typeface="Open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9pPr>
          </a:lstStyle>
          <a:p/>
        </p:txBody>
      </p:sp>
      <p:sp>
        <p:nvSpPr>
          <p:cNvPr id="8" name="Google Shape;8;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2000"/>
              <a:buFont typeface="Corbel"/>
              <a:buNone/>
              <a:defRPr b="0" i="0" sz="2000" u="none" cap="none" strike="noStrike">
                <a:solidFill>
                  <a:srgbClr val="000000"/>
                </a:solidFill>
                <a:latin typeface="Corbel"/>
                <a:ea typeface="Corbel"/>
                <a:cs typeface="Corbel"/>
                <a:sym typeface="Corbel"/>
              </a:defRPr>
            </a:lvl2pPr>
            <a:lvl3pPr lvl="2" marR="0" rtl="0" algn="l">
              <a:lnSpc>
                <a:spcPct val="100000"/>
              </a:lnSpc>
              <a:spcBef>
                <a:spcPts val="0"/>
              </a:spcBef>
              <a:spcAft>
                <a:spcPts val="0"/>
              </a:spcAft>
              <a:buClr>
                <a:srgbClr val="000000"/>
              </a:buClr>
              <a:buSzPts val="2000"/>
              <a:buFont typeface="Corbel"/>
              <a:buNone/>
              <a:defRPr b="0" i="0" sz="2000" u="none" cap="none" strike="noStrike">
                <a:solidFill>
                  <a:srgbClr val="000000"/>
                </a:solidFill>
                <a:latin typeface="Corbel"/>
                <a:ea typeface="Corbel"/>
                <a:cs typeface="Corbel"/>
                <a:sym typeface="Corbel"/>
              </a:defRPr>
            </a:lvl3pPr>
            <a:lvl4pPr lvl="3" marR="0" rtl="0" algn="l">
              <a:lnSpc>
                <a:spcPct val="100000"/>
              </a:lnSpc>
              <a:spcBef>
                <a:spcPts val="0"/>
              </a:spcBef>
              <a:spcAft>
                <a:spcPts val="0"/>
              </a:spcAft>
              <a:buClr>
                <a:srgbClr val="000000"/>
              </a:buClr>
              <a:buSzPts val="2000"/>
              <a:buFont typeface="Corbel"/>
              <a:buNone/>
              <a:defRPr b="0" i="0" sz="2000" u="none" cap="none" strike="noStrike">
                <a:solidFill>
                  <a:srgbClr val="000000"/>
                </a:solidFill>
                <a:latin typeface="Corbel"/>
                <a:ea typeface="Corbel"/>
                <a:cs typeface="Corbel"/>
                <a:sym typeface="Corbel"/>
              </a:defRPr>
            </a:lvl4pPr>
            <a:lvl5pPr lvl="4" marR="0" rtl="0" algn="l">
              <a:lnSpc>
                <a:spcPct val="100000"/>
              </a:lnSpc>
              <a:spcBef>
                <a:spcPts val="0"/>
              </a:spcBef>
              <a:spcAft>
                <a:spcPts val="0"/>
              </a:spcAft>
              <a:buClr>
                <a:srgbClr val="000000"/>
              </a:buClr>
              <a:buSzPts val="2000"/>
              <a:buFont typeface="Corbel"/>
              <a:buNone/>
              <a:defRPr b="0" i="0" sz="2000" u="none" cap="none" strike="noStrike">
                <a:solidFill>
                  <a:srgbClr val="000000"/>
                </a:solidFill>
                <a:latin typeface="Corbel"/>
                <a:ea typeface="Corbel"/>
                <a:cs typeface="Corbel"/>
                <a:sym typeface="Corbel"/>
              </a:defRPr>
            </a:lvl5pPr>
            <a:lvl6pPr lvl="5" marR="0" rtl="0" algn="l">
              <a:lnSpc>
                <a:spcPct val="100000"/>
              </a:lnSpc>
              <a:spcBef>
                <a:spcPts val="0"/>
              </a:spcBef>
              <a:spcAft>
                <a:spcPts val="0"/>
              </a:spcAft>
              <a:buClr>
                <a:srgbClr val="000000"/>
              </a:buClr>
              <a:buSzPts val="2000"/>
              <a:buFont typeface="Corbel"/>
              <a:buNone/>
              <a:defRPr b="0" i="0" sz="2000" u="none" cap="none" strike="noStrike">
                <a:solidFill>
                  <a:srgbClr val="000000"/>
                </a:solidFill>
                <a:latin typeface="Corbel"/>
                <a:ea typeface="Corbel"/>
                <a:cs typeface="Corbel"/>
                <a:sym typeface="Corbel"/>
              </a:defRPr>
            </a:lvl6pPr>
            <a:lvl7pPr lvl="6" marR="0" rtl="0" algn="l">
              <a:lnSpc>
                <a:spcPct val="100000"/>
              </a:lnSpc>
              <a:spcBef>
                <a:spcPts val="0"/>
              </a:spcBef>
              <a:spcAft>
                <a:spcPts val="0"/>
              </a:spcAft>
              <a:buClr>
                <a:srgbClr val="000000"/>
              </a:buClr>
              <a:buSzPts val="2000"/>
              <a:buFont typeface="Corbel"/>
              <a:buNone/>
              <a:defRPr b="0" i="0" sz="2000" u="none" cap="none" strike="noStrike">
                <a:solidFill>
                  <a:srgbClr val="000000"/>
                </a:solidFill>
                <a:latin typeface="Corbel"/>
                <a:ea typeface="Corbel"/>
                <a:cs typeface="Corbel"/>
                <a:sym typeface="Corbel"/>
              </a:defRPr>
            </a:lvl7pPr>
            <a:lvl8pPr lvl="7" marR="0" rtl="0" algn="l">
              <a:lnSpc>
                <a:spcPct val="100000"/>
              </a:lnSpc>
              <a:spcBef>
                <a:spcPts val="0"/>
              </a:spcBef>
              <a:spcAft>
                <a:spcPts val="0"/>
              </a:spcAft>
              <a:buClr>
                <a:srgbClr val="000000"/>
              </a:buClr>
              <a:buSzPts val="2000"/>
              <a:buFont typeface="Corbel"/>
              <a:buNone/>
              <a:defRPr b="0" i="0" sz="2000" u="none" cap="none" strike="noStrike">
                <a:solidFill>
                  <a:srgbClr val="000000"/>
                </a:solidFill>
                <a:latin typeface="Corbel"/>
                <a:ea typeface="Corbel"/>
                <a:cs typeface="Corbel"/>
                <a:sym typeface="Corbel"/>
              </a:defRPr>
            </a:lvl8pPr>
            <a:lvl9pPr lvl="8" marR="0" rtl="0" algn="l">
              <a:lnSpc>
                <a:spcPct val="100000"/>
              </a:lnSpc>
              <a:spcBef>
                <a:spcPts val="0"/>
              </a:spcBef>
              <a:spcAft>
                <a:spcPts val="0"/>
              </a:spcAft>
              <a:buClr>
                <a:srgbClr val="000000"/>
              </a:buClr>
              <a:buSzPts val="2000"/>
              <a:buFont typeface="Corbel"/>
              <a:buNone/>
              <a:defRPr b="0" i="0" sz="2000" u="none" cap="none" strike="noStrike">
                <a:solidFill>
                  <a:srgbClr val="000000"/>
                </a:solidFill>
                <a:latin typeface="Corbel"/>
                <a:ea typeface="Corbel"/>
                <a:cs typeface="Corbel"/>
                <a:sym typeface="Corbel"/>
              </a:defRPr>
            </a:lvl9pPr>
          </a:lstStyle>
          <a:p/>
        </p:txBody>
      </p:sp>
      <p:sp>
        <p:nvSpPr>
          <p:cNvPr id="9" name="Google Shape;9;p29"/>
          <p:cNvSpPr txBox="1"/>
          <p:nvPr>
            <p:ph idx="12" type="sldNum"/>
          </p:nvPr>
        </p:nvSpPr>
        <p:spPr>
          <a:xfrm>
            <a:off x="8839200" y="6356349"/>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1pPr>
            <a:lvl2pPr indent="0" lvl="1" marL="0" marR="0" rtl="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2pPr>
            <a:lvl3pPr indent="0" lvl="2" marL="0" marR="0" rtl="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3pPr>
            <a:lvl4pPr indent="0" lvl="3" marL="0" marR="0" rtl="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4pPr>
            <a:lvl5pPr indent="0" lvl="4" marL="0" marR="0" rtl="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5pPr>
            <a:lvl6pPr indent="0" lvl="5" marL="0" marR="0" rtl="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6pPr>
            <a:lvl7pPr indent="0" lvl="6" marL="0" marR="0" rtl="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7pPr>
            <a:lvl8pPr indent="0" lvl="7" marL="0" marR="0" rtl="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8pPr>
            <a:lvl9pPr indent="0" lvl="8" marL="0" marR="0" rtl="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CH"/>
              <a:t>‹#›</a:t>
            </a:fld>
            <a:endParaRPr/>
          </a:p>
        </p:txBody>
      </p:sp>
      <p:sp>
        <p:nvSpPr>
          <p:cNvPr id="10" name="Google Shape;10;p29"/>
          <p:cNvSpPr txBox="1"/>
          <p:nvPr>
            <p:ph idx="10" type="dt"/>
          </p:nvPr>
        </p:nvSpPr>
        <p:spPr>
          <a:xfrm>
            <a:off x="609600" y="6356349"/>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2000"/>
              <a:buFont typeface="Corbel"/>
              <a:buNone/>
              <a:defRPr b="0" i="0" sz="2000" u="none" cap="none" strike="noStrike">
                <a:solidFill>
                  <a:srgbClr val="000000"/>
                </a:solidFill>
                <a:latin typeface="Corbel"/>
                <a:ea typeface="Corbel"/>
                <a:cs typeface="Corbel"/>
                <a:sym typeface="Corbel"/>
              </a:defRPr>
            </a:lvl2pPr>
            <a:lvl3pPr lvl="2" marR="0" rtl="0" algn="l">
              <a:lnSpc>
                <a:spcPct val="100000"/>
              </a:lnSpc>
              <a:spcBef>
                <a:spcPts val="0"/>
              </a:spcBef>
              <a:spcAft>
                <a:spcPts val="0"/>
              </a:spcAft>
              <a:buClr>
                <a:srgbClr val="000000"/>
              </a:buClr>
              <a:buSzPts val="2000"/>
              <a:buFont typeface="Corbel"/>
              <a:buNone/>
              <a:defRPr b="0" i="0" sz="2000" u="none" cap="none" strike="noStrike">
                <a:solidFill>
                  <a:srgbClr val="000000"/>
                </a:solidFill>
                <a:latin typeface="Corbel"/>
                <a:ea typeface="Corbel"/>
                <a:cs typeface="Corbel"/>
                <a:sym typeface="Corbel"/>
              </a:defRPr>
            </a:lvl3pPr>
            <a:lvl4pPr lvl="3" marR="0" rtl="0" algn="l">
              <a:lnSpc>
                <a:spcPct val="100000"/>
              </a:lnSpc>
              <a:spcBef>
                <a:spcPts val="0"/>
              </a:spcBef>
              <a:spcAft>
                <a:spcPts val="0"/>
              </a:spcAft>
              <a:buClr>
                <a:srgbClr val="000000"/>
              </a:buClr>
              <a:buSzPts val="2000"/>
              <a:buFont typeface="Corbel"/>
              <a:buNone/>
              <a:defRPr b="0" i="0" sz="2000" u="none" cap="none" strike="noStrike">
                <a:solidFill>
                  <a:srgbClr val="000000"/>
                </a:solidFill>
                <a:latin typeface="Corbel"/>
                <a:ea typeface="Corbel"/>
                <a:cs typeface="Corbel"/>
                <a:sym typeface="Corbel"/>
              </a:defRPr>
            </a:lvl4pPr>
            <a:lvl5pPr lvl="4" marR="0" rtl="0" algn="l">
              <a:lnSpc>
                <a:spcPct val="100000"/>
              </a:lnSpc>
              <a:spcBef>
                <a:spcPts val="0"/>
              </a:spcBef>
              <a:spcAft>
                <a:spcPts val="0"/>
              </a:spcAft>
              <a:buClr>
                <a:srgbClr val="000000"/>
              </a:buClr>
              <a:buSzPts val="2000"/>
              <a:buFont typeface="Corbel"/>
              <a:buNone/>
              <a:defRPr b="0" i="0" sz="2000" u="none" cap="none" strike="noStrike">
                <a:solidFill>
                  <a:srgbClr val="000000"/>
                </a:solidFill>
                <a:latin typeface="Corbel"/>
                <a:ea typeface="Corbel"/>
                <a:cs typeface="Corbel"/>
                <a:sym typeface="Corbel"/>
              </a:defRPr>
            </a:lvl5pPr>
            <a:lvl6pPr lvl="5" marR="0" rtl="0" algn="l">
              <a:lnSpc>
                <a:spcPct val="100000"/>
              </a:lnSpc>
              <a:spcBef>
                <a:spcPts val="0"/>
              </a:spcBef>
              <a:spcAft>
                <a:spcPts val="0"/>
              </a:spcAft>
              <a:buClr>
                <a:srgbClr val="000000"/>
              </a:buClr>
              <a:buSzPts val="2000"/>
              <a:buFont typeface="Corbel"/>
              <a:buNone/>
              <a:defRPr b="0" i="0" sz="2000" u="none" cap="none" strike="noStrike">
                <a:solidFill>
                  <a:srgbClr val="000000"/>
                </a:solidFill>
                <a:latin typeface="Corbel"/>
                <a:ea typeface="Corbel"/>
                <a:cs typeface="Corbel"/>
                <a:sym typeface="Corbel"/>
              </a:defRPr>
            </a:lvl6pPr>
            <a:lvl7pPr lvl="6" marR="0" rtl="0" algn="l">
              <a:lnSpc>
                <a:spcPct val="100000"/>
              </a:lnSpc>
              <a:spcBef>
                <a:spcPts val="0"/>
              </a:spcBef>
              <a:spcAft>
                <a:spcPts val="0"/>
              </a:spcAft>
              <a:buClr>
                <a:srgbClr val="000000"/>
              </a:buClr>
              <a:buSzPts val="2000"/>
              <a:buFont typeface="Corbel"/>
              <a:buNone/>
              <a:defRPr b="0" i="0" sz="2000" u="none" cap="none" strike="noStrike">
                <a:solidFill>
                  <a:srgbClr val="000000"/>
                </a:solidFill>
                <a:latin typeface="Corbel"/>
                <a:ea typeface="Corbel"/>
                <a:cs typeface="Corbel"/>
                <a:sym typeface="Corbel"/>
              </a:defRPr>
            </a:lvl7pPr>
            <a:lvl8pPr lvl="7" marR="0" rtl="0" algn="l">
              <a:lnSpc>
                <a:spcPct val="100000"/>
              </a:lnSpc>
              <a:spcBef>
                <a:spcPts val="0"/>
              </a:spcBef>
              <a:spcAft>
                <a:spcPts val="0"/>
              </a:spcAft>
              <a:buClr>
                <a:srgbClr val="000000"/>
              </a:buClr>
              <a:buSzPts val="2000"/>
              <a:buFont typeface="Corbel"/>
              <a:buNone/>
              <a:defRPr b="0" i="0" sz="2000" u="none" cap="none" strike="noStrike">
                <a:solidFill>
                  <a:srgbClr val="000000"/>
                </a:solidFill>
                <a:latin typeface="Corbel"/>
                <a:ea typeface="Corbel"/>
                <a:cs typeface="Corbel"/>
                <a:sym typeface="Corbel"/>
              </a:defRPr>
            </a:lvl8pPr>
            <a:lvl9pPr lvl="8" marR="0" rtl="0" algn="l">
              <a:lnSpc>
                <a:spcPct val="100000"/>
              </a:lnSpc>
              <a:spcBef>
                <a:spcPts val="0"/>
              </a:spcBef>
              <a:spcAft>
                <a:spcPts val="0"/>
              </a:spcAft>
              <a:buClr>
                <a:srgbClr val="000000"/>
              </a:buClr>
              <a:buSzPts val="2000"/>
              <a:buFont typeface="Corbel"/>
              <a:buNone/>
              <a:defRPr b="0" i="0" sz="2000" u="none" cap="none" strike="noStrike">
                <a:solidFill>
                  <a:srgbClr val="000000"/>
                </a:solidFill>
                <a:latin typeface="Corbel"/>
                <a:ea typeface="Corbel"/>
                <a:cs typeface="Corbel"/>
                <a:sym typeface="Corbe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 name="Shape 46"/>
        <p:cNvGrpSpPr/>
        <p:nvPr/>
      </p:nvGrpSpPr>
      <p:grpSpPr>
        <a:xfrm>
          <a:off x="0" y="0"/>
          <a:ext cx="0" cy="0"/>
          <a:chOff x="0" y="0"/>
          <a:chExt cx="0" cy="0"/>
        </a:xfrm>
      </p:grpSpPr>
      <p:sp>
        <p:nvSpPr>
          <p:cNvPr id="47" name="Google Shape;47;p39"/>
          <p:cNvSpPr txBox="1"/>
          <p:nvPr>
            <p:ph type="title"/>
          </p:nvPr>
        </p:nvSpPr>
        <p:spPr>
          <a:xfrm>
            <a:off x="609600" y="274638"/>
            <a:ext cx="7962900" cy="1143000"/>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Clr>
                <a:srgbClr val="185980"/>
              </a:buClr>
              <a:buSzPts val="4400"/>
              <a:buFont typeface="Open Sans"/>
              <a:buNone/>
              <a:defRPr b="1" i="0" sz="4400" u="none" cap="none" strike="noStrike">
                <a:solidFill>
                  <a:srgbClr val="185980"/>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 name="Google Shape;48;p39"/>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Open Sans"/>
                <a:ea typeface="Open Sans"/>
                <a:cs typeface="Open Sans"/>
                <a:sym typeface="Open Sans"/>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orbel"/>
                <a:ea typeface="Corbel"/>
                <a:cs typeface="Corbel"/>
                <a:sym typeface="Corbel"/>
              </a:defRPr>
            </a:lvl9pPr>
          </a:lstStyle>
          <a:p/>
        </p:txBody>
      </p:sp>
      <p:sp>
        <p:nvSpPr>
          <p:cNvPr id="49" name="Google Shape;49;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2000"/>
              <a:buFont typeface="Corbel"/>
              <a:buNone/>
              <a:defRPr b="0" i="0" sz="2000" u="none" cap="none" strike="noStrike">
                <a:solidFill>
                  <a:srgbClr val="000000"/>
                </a:solidFill>
                <a:latin typeface="Corbel"/>
                <a:ea typeface="Corbel"/>
                <a:cs typeface="Corbel"/>
                <a:sym typeface="Corbel"/>
              </a:defRPr>
            </a:lvl2pPr>
            <a:lvl3pPr lvl="2" marR="0" rtl="0" algn="l">
              <a:lnSpc>
                <a:spcPct val="100000"/>
              </a:lnSpc>
              <a:spcBef>
                <a:spcPts val="0"/>
              </a:spcBef>
              <a:spcAft>
                <a:spcPts val="0"/>
              </a:spcAft>
              <a:buClr>
                <a:srgbClr val="000000"/>
              </a:buClr>
              <a:buSzPts val="2000"/>
              <a:buFont typeface="Corbel"/>
              <a:buNone/>
              <a:defRPr b="0" i="0" sz="2000" u="none" cap="none" strike="noStrike">
                <a:solidFill>
                  <a:srgbClr val="000000"/>
                </a:solidFill>
                <a:latin typeface="Corbel"/>
                <a:ea typeface="Corbel"/>
                <a:cs typeface="Corbel"/>
                <a:sym typeface="Corbel"/>
              </a:defRPr>
            </a:lvl3pPr>
            <a:lvl4pPr lvl="3" marR="0" rtl="0" algn="l">
              <a:lnSpc>
                <a:spcPct val="100000"/>
              </a:lnSpc>
              <a:spcBef>
                <a:spcPts val="0"/>
              </a:spcBef>
              <a:spcAft>
                <a:spcPts val="0"/>
              </a:spcAft>
              <a:buClr>
                <a:srgbClr val="000000"/>
              </a:buClr>
              <a:buSzPts val="2000"/>
              <a:buFont typeface="Corbel"/>
              <a:buNone/>
              <a:defRPr b="0" i="0" sz="2000" u="none" cap="none" strike="noStrike">
                <a:solidFill>
                  <a:srgbClr val="000000"/>
                </a:solidFill>
                <a:latin typeface="Corbel"/>
                <a:ea typeface="Corbel"/>
                <a:cs typeface="Corbel"/>
                <a:sym typeface="Corbel"/>
              </a:defRPr>
            </a:lvl4pPr>
            <a:lvl5pPr lvl="4" marR="0" rtl="0" algn="l">
              <a:lnSpc>
                <a:spcPct val="100000"/>
              </a:lnSpc>
              <a:spcBef>
                <a:spcPts val="0"/>
              </a:spcBef>
              <a:spcAft>
                <a:spcPts val="0"/>
              </a:spcAft>
              <a:buClr>
                <a:srgbClr val="000000"/>
              </a:buClr>
              <a:buSzPts val="2000"/>
              <a:buFont typeface="Corbel"/>
              <a:buNone/>
              <a:defRPr b="0" i="0" sz="2000" u="none" cap="none" strike="noStrike">
                <a:solidFill>
                  <a:srgbClr val="000000"/>
                </a:solidFill>
                <a:latin typeface="Corbel"/>
                <a:ea typeface="Corbel"/>
                <a:cs typeface="Corbel"/>
                <a:sym typeface="Corbel"/>
              </a:defRPr>
            </a:lvl5pPr>
            <a:lvl6pPr lvl="5" marR="0" rtl="0" algn="l">
              <a:lnSpc>
                <a:spcPct val="100000"/>
              </a:lnSpc>
              <a:spcBef>
                <a:spcPts val="0"/>
              </a:spcBef>
              <a:spcAft>
                <a:spcPts val="0"/>
              </a:spcAft>
              <a:buClr>
                <a:srgbClr val="000000"/>
              </a:buClr>
              <a:buSzPts val="2000"/>
              <a:buFont typeface="Corbel"/>
              <a:buNone/>
              <a:defRPr b="0" i="0" sz="2000" u="none" cap="none" strike="noStrike">
                <a:solidFill>
                  <a:srgbClr val="000000"/>
                </a:solidFill>
                <a:latin typeface="Corbel"/>
                <a:ea typeface="Corbel"/>
                <a:cs typeface="Corbel"/>
                <a:sym typeface="Corbel"/>
              </a:defRPr>
            </a:lvl6pPr>
            <a:lvl7pPr lvl="6" marR="0" rtl="0" algn="l">
              <a:lnSpc>
                <a:spcPct val="100000"/>
              </a:lnSpc>
              <a:spcBef>
                <a:spcPts val="0"/>
              </a:spcBef>
              <a:spcAft>
                <a:spcPts val="0"/>
              </a:spcAft>
              <a:buClr>
                <a:srgbClr val="000000"/>
              </a:buClr>
              <a:buSzPts val="2000"/>
              <a:buFont typeface="Corbel"/>
              <a:buNone/>
              <a:defRPr b="0" i="0" sz="2000" u="none" cap="none" strike="noStrike">
                <a:solidFill>
                  <a:srgbClr val="000000"/>
                </a:solidFill>
                <a:latin typeface="Corbel"/>
                <a:ea typeface="Corbel"/>
                <a:cs typeface="Corbel"/>
                <a:sym typeface="Corbel"/>
              </a:defRPr>
            </a:lvl7pPr>
            <a:lvl8pPr lvl="7" marR="0" rtl="0" algn="l">
              <a:lnSpc>
                <a:spcPct val="100000"/>
              </a:lnSpc>
              <a:spcBef>
                <a:spcPts val="0"/>
              </a:spcBef>
              <a:spcAft>
                <a:spcPts val="0"/>
              </a:spcAft>
              <a:buClr>
                <a:srgbClr val="000000"/>
              </a:buClr>
              <a:buSzPts val="2000"/>
              <a:buFont typeface="Corbel"/>
              <a:buNone/>
              <a:defRPr b="0" i="0" sz="2000" u="none" cap="none" strike="noStrike">
                <a:solidFill>
                  <a:srgbClr val="000000"/>
                </a:solidFill>
                <a:latin typeface="Corbel"/>
                <a:ea typeface="Corbel"/>
                <a:cs typeface="Corbel"/>
                <a:sym typeface="Corbel"/>
              </a:defRPr>
            </a:lvl8pPr>
            <a:lvl9pPr lvl="8" marR="0" rtl="0" algn="l">
              <a:lnSpc>
                <a:spcPct val="100000"/>
              </a:lnSpc>
              <a:spcBef>
                <a:spcPts val="0"/>
              </a:spcBef>
              <a:spcAft>
                <a:spcPts val="0"/>
              </a:spcAft>
              <a:buClr>
                <a:srgbClr val="000000"/>
              </a:buClr>
              <a:buSzPts val="2000"/>
              <a:buFont typeface="Corbel"/>
              <a:buNone/>
              <a:defRPr b="0" i="0" sz="2000" u="none" cap="none" strike="noStrike">
                <a:solidFill>
                  <a:srgbClr val="000000"/>
                </a:solidFill>
                <a:latin typeface="Corbel"/>
                <a:ea typeface="Corbel"/>
                <a:cs typeface="Corbel"/>
                <a:sym typeface="Corbel"/>
              </a:defRPr>
            </a:lvl9pPr>
          </a:lstStyle>
          <a:p/>
        </p:txBody>
      </p:sp>
      <p:sp>
        <p:nvSpPr>
          <p:cNvPr id="50" name="Google Shape;50;p39"/>
          <p:cNvSpPr txBox="1"/>
          <p:nvPr>
            <p:ph idx="12" type="sldNum"/>
          </p:nvPr>
        </p:nvSpPr>
        <p:spPr>
          <a:xfrm>
            <a:off x="8839200" y="6356349"/>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1pPr>
            <a:lvl2pPr indent="0" lvl="1" marL="0" marR="0" rtl="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2pPr>
            <a:lvl3pPr indent="0" lvl="2" marL="0" marR="0" rtl="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3pPr>
            <a:lvl4pPr indent="0" lvl="3" marL="0" marR="0" rtl="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4pPr>
            <a:lvl5pPr indent="0" lvl="4" marL="0" marR="0" rtl="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5pPr>
            <a:lvl6pPr indent="0" lvl="5" marL="0" marR="0" rtl="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6pPr>
            <a:lvl7pPr indent="0" lvl="6" marL="0" marR="0" rtl="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7pPr>
            <a:lvl8pPr indent="0" lvl="7" marL="0" marR="0" rtl="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8pPr>
            <a:lvl9pPr indent="0" lvl="8" marL="0" marR="0" rtl="0" algn="r">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CH"/>
              <a:t>‹#›</a:t>
            </a:fld>
            <a:endParaRPr/>
          </a:p>
        </p:txBody>
      </p:sp>
      <p:sp>
        <p:nvSpPr>
          <p:cNvPr id="51" name="Google Shape;51;p39"/>
          <p:cNvSpPr txBox="1"/>
          <p:nvPr>
            <p:ph idx="10" type="dt"/>
          </p:nvPr>
        </p:nvSpPr>
        <p:spPr>
          <a:xfrm>
            <a:off x="609600" y="6356349"/>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accent2"/>
              </a:buClr>
              <a:buSzPts val="1200"/>
              <a:buFont typeface="Open Sans"/>
              <a:buNone/>
              <a:defRPr b="0" i="0" sz="1200" u="none" cap="none" strike="noStrike">
                <a:solidFill>
                  <a:schemeClr val="accent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2000"/>
              <a:buFont typeface="Corbel"/>
              <a:buNone/>
              <a:defRPr b="0" i="0" sz="2000" u="none" cap="none" strike="noStrike">
                <a:solidFill>
                  <a:srgbClr val="000000"/>
                </a:solidFill>
                <a:latin typeface="Corbel"/>
                <a:ea typeface="Corbel"/>
                <a:cs typeface="Corbel"/>
                <a:sym typeface="Corbel"/>
              </a:defRPr>
            </a:lvl2pPr>
            <a:lvl3pPr lvl="2" marR="0" rtl="0" algn="l">
              <a:lnSpc>
                <a:spcPct val="100000"/>
              </a:lnSpc>
              <a:spcBef>
                <a:spcPts val="0"/>
              </a:spcBef>
              <a:spcAft>
                <a:spcPts val="0"/>
              </a:spcAft>
              <a:buClr>
                <a:srgbClr val="000000"/>
              </a:buClr>
              <a:buSzPts val="2000"/>
              <a:buFont typeface="Corbel"/>
              <a:buNone/>
              <a:defRPr b="0" i="0" sz="2000" u="none" cap="none" strike="noStrike">
                <a:solidFill>
                  <a:srgbClr val="000000"/>
                </a:solidFill>
                <a:latin typeface="Corbel"/>
                <a:ea typeface="Corbel"/>
                <a:cs typeface="Corbel"/>
                <a:sym typeface="Corbel"/>
              </a:defRPr>
            </a:lvl3pPr>
            <a:lvl4pPr lvl="3" marR="0" rtl="0" algn="l">
              <a:lnSpc>
                <a:spcPct val="100000"/>
              </a:lnSpc>
              <a:spcBef>
                <a:spcPts val="0"/>
              </a:spcBef>
              <a:spcAft>
                <a:spcPts val="0"/>
              </a:spcAft>
              <a:buClr>
                <a:srgbClr val="000000"/>
              </a:buClr>
              <a:buSzPts val="2000"/>
              <a:buFont typeface="Corbel"/>
              <a:buNone/>
              <a:defRPr b="0" i="0" sz="2000" u="none" cap="none" strike="noStrike">
                <a:solidFill>
                  <a:srgbClr val="000000"/>
                </a:solidFill>
                <a:latin typeface="Corbel"/>
                <a:ea typeface="Corbel"/>
                <a:cs typeface="Corbel"/>
                <a:sym typeface="Corbel"/>
              </a:defRPr>
            </a:lvl4pPr>
            <a:lvl5pPr lvl="4" marR="0" rtl="0" algn="l">
              <a:lnSpc>
                <a:spcPct val="100000"/>
              </a:lnSpc>
              <a:spcBef>
                <a:spcPts val="0"/>
              </a:spcBef>
              <a:spcAft>
                <a:spcPts val="0"/>
              </a:spcAft>
              <a:buClr>
                <a:srgbClr val="000000"/>
              </a:buClr>
              <a:buSzPts val="2000"/>
              <a:buFont typeface="Corbel"/>
              <a:buNone/>
              <a:defRPr b="0" i="0" sz="2000" u="none" cap="none" strike="noStrike">
                <a:solidFill>
                  <a:srgbClr val="000000"/>
                </a:solidFill>
                <a:latin typeface="Corbel"/>
                <a:ea typeface="Corbel"/>
                <a:cs typeface="Corbel"/>
                <a:sym typeface="Corbel"/>
              </a:defRPr>
            </a:lvl5pPr>
            <a:lvl6pPr lvl="5" marR="0" rtl="0" algn="l">
              <a:lnSpc>
                <a:spcPct val="100000"/>
              </a:lnSpc>
              <a:spcBef>
                <a:spcPts val="0"/>
              </a:spcBef>
              <a:spcAft>
                <a:spcPts val="0"/>
              </a:spcAft>
              <a:buClr>
                <a:srgbClr val="000000"/>
              </a:buClr>
              <a:buSzPts val="2000"/>
              <a:buFont typeface="Corbel"/>
              <a:buNone/>
              <a:defRPr b="0" i="0" sz="2000" u="none" cap="none" strike="noStrike">
                <a:solidFill>
                  <a:srgbClr val="000000"/>
                </a:solidFill>
                <a:latin typeface="Corbel"/>
                <a:ea typeface="Corbel"/>
                <a:cs typeface="Corbel"/>
                <a:sym typeface="Corbel"/>
              </a:defRPr>
            </a:lvl6pPr>
            <a:lvl7pPr lvl="6" marR="0" rtl="0" algn="l">
              <a:lnSpc>
                <a:spcPct val="100000"/>
              </a:lnSpc>
              <a:spcBef>
                <a:spcPts val="0"/>
              </a:spcBef>
              <a:spcAft>
                <a:spcPts val="0"/>
              </a:spcAft>
              <a:buClr>
                <a:srgbClr val="000000"/>
              </a:buClr>
              <a:buSzPts val="2000"/>
              <a:buFont typeface="Corbel"/>
              <a:buNone/>
              <a:defRPr b="0" i="0" sz="2000" u="none" cap="none" strike="noStrike">
                <a:solidFill>
                  <a:srgbClr val="000000"/>
                </a:solidFill>
                <a:latin typeface="Corbel"/>
                <a:ea typeface="Corbel"/>
                <a:cs typeface="Corbel"/>
                <a:sym typeface="Corbel"/>
              </a:defRPr>
            </a:lvl7pPr>
            <a:lvl8pPr lvl="7" marR="0" rtl="0" algn="l">
              <a:lnSpc>
                <a:spcPct val="100000"/>
              </a:lnSpc>
              <a:spcBef>
                <a:spcPts val="0"/>
              </a:spcBef>
              <a:spcAft>
                <a:spcPts val="0"/>
              </a:spcAft>
              <a:buClr>
                <a:srgbClr val="000000"/>
              </a:buClr>
              <a:buSzPts val="2000"/>
              <a:buFont typeface="Corbel"/>
              <a:buNone/>
              <a:defRPr b="0" i="0" sz="2000" u="none" cap="none" strike="noStrike">
                <a:solidFill>
                  <a:srgbClr val="000000"/>
                </a:solidFill>
                <a:latin typeface="Corbel"/>
                <a:ea typeface="Corbel"/>
                <a:cs typeface="Corbel"/>
                <a:sym typeface="Corbel"/>
              </a:defRPr>
            </a:lvl8pPr>
            <a:lvl9pPr lvl="8" marR="0" rtl="0" algn="l">
              <a:lnSpc>
                <a:spcPct val="100000"/>
              </a:lnSpc>
              <a:spcBef>
                <a:spcPts val="0"/>
              </a:spcBef>
              <a:spcAft>
                <a:spcPts val="0"/>
              </a:spcAft>
              <a:buClr>
                <a:srgbClr val="000000"/>
              </a:buClr>
              <a:buSzPts val="2000"/>
              <a:buFont typeface="Corbel"/>
              <a:buNone/>
              <a:defRPr b="0" i="0" sz="2000" u="none" cap="none" strike="noStrike">
                <a:solidFill>
                  <a:srgbClr val="000000"/>
                </a:solidFill>
                <a:latin typeface="Corbel"/>
                <a:ea typeface="Corbel"/>
                <a:cs typeface="Corbel"/>
                <a:sym typeface="Corbel"/>
              </a:defRPr>
            </a:lvl9pPr>
          </a:lstStyle>
          <a:p/>
        </p:txBody>
      </p:sp>
      <p:pic>
        <p:nvPicPr>
          <p:cNvPr id="52" name="Google Shape;52;p39"/>
          <p:cNvPicPr preferRelativeResize="0"/>
          <p:nvPr/>
        </p:nvPicPr>
        <p:blipFill rotWithShape="1">
          <a:blip r:embed="rId1">
            <a:alphaModFix/>
          </a:blip>
          <a:srcRect b="0" l="0" r="0" t="0"/>
          <a:stretch/>
        </p:blipFill>
        <p:spPr>
          <a:xfrm>
            <a:off x="9105583" y="387353"/>
            <a:ext cx="2751454" cy="98266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4.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93" name="Google Shape;93;p1"/>
          <p:cNvSpPr txBox="1"/>
          <p:nvPr>
            <p:ph idx="4294967295" type="ctrTitle"/>
          </p:nvPr>
        </p:nvSpPr>
        <p:spPr>
          <a:xfrm>
            <a:off x="551383" y="1913157"/>
            <a:ext cx="8433333" cy="3232876"/>
          </a:xfrm>
          <a:prstGeom prst="rect">
            <a:avLst/>
          </a:prstGeom>
          <a:noFill/>
          <a:ln>
            <a:noFill/>
          </a:ln>
        </p:spPr>
        <p:txBody>
          <a:bodyPr anchorCtr="0" anchor="ctr" bIns="45700" lIns="91425" spcFirstLastPara="1" rIns="91425" wrap="square" tIns="45700">
            <a:normAutofit fontScale="90000"/>
          </a:bodyPr>
          <a:lstStyle/>
          <a:p>
            <a:pPr indent="0" lvl="0" marL="0" marR="0" rtl="0" algn="l">
              <a:lnSpc>
                <a:spcPct val="100000"/>
              </a:lnSpc>
              <a:spcBef>
                <a:spcPts val="0"/>
              </a:spcBef>
              <a:spcAft>
                <a:spcPts val="0"/>
              </a:spcAft>
              <a:buClr>
                <a:srgbClr val="112A42"/>
              </a:buClr>
              <a:buSzPct val="111111"/>
              <a:buFont typeface="Open Sans"/>
              <a:buNone/>
            </a:pPr>
            <a:r>
              <a:rPr b="1" i="0" lang="en-CH" sz="3200" u="none" cap="none" strike="noStrike">
                <a:solidFill>
                  <a:srgbClr val="112A42"/>
                </a:solidFill>
                <a:latin typeface="Open Sans"/>
                <a:ea typeface="Open Sans"/>
                <a:cs typeface="Open Sans"/>
                <a:sym typeface="Open Sans"/>
              </a:rPr>
              <a:t>Closing the Basic Weather and Climate Data Gaps in the Caribbean: </a:t>
            </a:r>
            <a:r>
              <a:rPr b="0" i="0" lang="en-CH" sz="3200" u="none" cap="none" strike="noStrike">
                <a:solidFill>
                  <a:srgbClr val="112A42"/>
                </a:solidFill>
                <a:latin typeface="Open Sans"/>
                <a:ea typeface="Open Sans"/>
                <a:cs typeface="Open Sans"/>
                <a:sym typeface="Open Sans"/>
              </a:rPr>
              <a:t>SOFF Regional implementation and creating synergies</a:t>
            </a:r>
            <a:br>
              <a:rPr b="0" i="0" lang="en-CH" sz="3200" u="none" cap="none" strike="noStrike">
                <a:solidFill>
                  <a:srgbClr val="112A42"/>
                </a:solidFill>
                <a:latin typeface="Open Sans"/>
                <a:ea typeface="Open Sans"/>
                <a:cs typeface="Open Sans"/>
                <a:sym typeface="Open Sans"/>
              </a:rPr>
            </a:br>
            <a:br>
              <a:rPr b="1" i="0" lang="en-CH" sz="3200" u="none" cap="none" strike="noStrike">
                <a:solidFill>
                  <a:srgbClr val="112A42"/>
                </a:solidFill>
                <a:latin typeface="Open Sans"/>
                <a:ea typeface="Open Sans"/>
                <a:cs typeface="Open Sans"/>
                <a:sym typeface="Open Sans"/>
              </a:rPr>
            </a:br>
            <a:r>
              <a:rPr b="1" i="0" lang="en-CH" sz="3200" u="none" cap="none" strike="noStrike">
                <a:solidFill>
                  <a:schemeClr val="lt1"/>
                </a:solidFill>
                <a:latin typeface="Open Sans"/>
                <a:ea typeface="Open Sans"/>
                <a:cs typeface="Open Sans"/>
                <a:sym typeface="Open Sans"/>
              </a:rPr>
              <a:t>Session 2: SOFF Status – opportunities</a:t>
            </a:r>
            <a:br>
              <a:rPr b="1" i="0" lang="en-CH" sz="3200" u="none" cap="none" strike="noStrike">
                <a:solidFill>
                  <a:schemeClr val="lt1"/>
                </a:solidFill>
                <a:latin typeface="Open Sans"/>
                <a:ea typeface="Open Sans"/>
                <a:cs typeface="Open Sans"/>
                <a:sym typeface="Open Sans"/>
              </a:rPr>
            </a:br>
            <a:r>
              <a:rPr b="1" i="0" lang="en-CH" sz="3200" u="none" cap="none" strike="noStrike">
                <a:solidFill>
                  <a:schemeClr val="lt1"/>
                </a:solidFill>
                <a:latin typeface="Open Sans"/>
                <a:ea typeface="Open Sans"/>
                <a:cs typeface="Open Sans"/>
                <a:sym typeface="Open Sans"/>
              </a:rPr>
              <a:t>and challenges</a:t>
            </a:r>
            <a:endParaRPr b="1" i="0" sz="4400" u="none" cap="none" strike="noStrike">
              <a:solidFill>
                <a:schemeClr val="lt1"/>
              </a:solidFill>
              <a:latin typeface="Open Sans"/>
              <a:ea typeface="Open Sans"/>
              <a:cs typeface="Open Sans"/>
              <a:sym typeface="Open Sans"/>
            </a:endParaRPr>
          </a:p>
        </p:txBody>
      </p:sp>
      <p:sp>
        <p:nvSpPr>
          <p:cNvPr id="94" name="Google Shape;94;p1"/>
          <p:cNvSpPr txBox="1"/>
          <p:nvPr/>
        </p:nvSpPr>
        <p:spPr>
          <a:xfrm>
            <a:off x="551384" y="1148073"/>
            <a:ext cx="9865096" cy="576063"/>
          </a:xfrm>
          <a:prstGeom prst="rect">
            <a:avLst/>
          </a:prstGeom>
          <a:noFill/>
          <a:ln>
            <a:noFill/>
          </a:ln>
        </p:spPr>
        <p:txBody>
          <a:bodyPr anchorCtr="0" anchor="t" bIns="60950" lIns="121900" spcFirstLastPara="1" rIns="121900" wrap="square" tIns="60950">
            <a:noAutofit/>
          </a:bodyPr>
          <a:lstStyle/>
          <a:p>
            <a:pPr indent="0" lvl="0" marL="0" marR="0" rtl="0" algn="l">
              <a:lnSpc>
                <a:spcPct val="90000"/>
              </a:lnSpc>
              <a:spcBef>
                <a:spcPts val="0"/>
              </a:spcBef>
              <a:spcAft>
                <a:spcPts val="0"/>
              </a:spcAft>
              <a:buClr>
                <a:srgbClr val="112A42"/>
              </a:buClr>
              <a:buSzPts val="2400"/>
              <a:buFont typeface="Arial"/>
              <a:buNone/>
            </a:pPr>
            <a:r>
              <a:t/>
            </a:r>
            <a:endParaRPr b="0" i="0" sz="2400" u="none" cap="none" strike="noStrike">
              <a:solidFill>
                <a:srgbClr val="1C3454"/>
              </a:solidFill>
              <a:latin typeface="Quattrocento Sans"/>
              <a:ea typeface="Quattrocento Sans"/>
              <a:cs typeface="Quattrocento Sans"/>
              <a:sym typeface="Quattrocento Sans"/>
            </a:endParaRPr>
          </a:p>
        </p:txBody>
      </p:sp>
      <p:sp>
        <p:nvSpPr>
          <p:cNvPr id="95" name="Google Shape;95;p1"/>
          <p:cNvSpPr txBox="1"/>
          <p:nvPr>
            <p:ph idx="1" type="body"/>
          </p:nvPr>
        </p:nvSpPr>
        <p:spPr>
          <a:xfrm>
            <a:off x="551384" y="1343243"/>
            <a:ext cx="10107612" cy="5699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1C3454"/>
              </a:buClr>
              <a:buSzPts val="2400"/>
              <a:buNone/>
            </a:pPr>
            <a:r>
              <a:rPr lang="en-CH"/>
              <a:t>5 – 7 May 2025</a:t>
            </a:r>
            <a:endParaRPr/>
          </a:p>
        </p:txBody>
      </p:sp>
      <p:cxnSp>
        <p:nvCxnSpPr>
          <p:cNvPr id="96" name="Google Shape;96;p1"/>
          <p:cNvCxnSpPr/>
          <p:nvPr/>
        </p:nvCxnSpPr>
        <p:spPr>
          <a:xfrm>
            <a:off x="667916" y="1913157"/>
            <a:ext cx="2916821" cy="0"/>
          </a:xfrm>
          <a:prstGeom prst="straightConnector1">
            <a:avLst/>
          </a:prstGeom>
          <a:noFill/>
          <a:ln cap="flat" cmpd="sng" w="25400">
            <a:solidFill>
              <a:srgbClr val="1C3454"/>
            </a:solidFill>
            <a:prstDash val="solid"/>
            <a:round/>
            <a:headEnd len="sm" w="sm" type="none"/>
            <a:tailEnd len="sm" w="sm" type="none"/>
          </a:ln>
        </p:spPr>
      </p:cxnSp>
      <p:cxnSp>
        <p:nvCxnSpPr>
          <p:cNvPr id="97" name="Google Shape;97;p1"/>
          <p:cNvCxnSpPr/>
          <p:nvPr/>
        </p:nvCxnSpPr>
        <p:spPr>
          <a:xfrm>
            <a:off x="667915" y="5146035"/>
            <a:ext cx="2916821" cy="0"/>
          </a:xfrm>
          <a:prstGeom prst="straightConnector1">
            <a:avLst/>
          </a:prstGeom>
          <a:noFill/>
          <a:ln cap="flat" cmpd="sng" w="25400">
            <a:solidFill>
              <a:srgbClr val="1C3454"/>
            </a:solidFill>
            <a:prstDash val="solid"/>
            <a:round/>
            <a:headEnd len="sm" w="sm" type="none"/>
            <a:tailEnd len="sm" w="sm" type="none"/>
          </a:ln>
        </p:spPr>
      </p:cxnSp>
      <p:pic>
        <p:nvPicPr>
          <p:cNvPr descr="IDB-Logo - FONTAGRO Digital" id="98" name="Google Shape;98;p1"/>
          <p:cNvPicPr preferRelativeResize="0"/>
          <p:nvPr/>
        </p:nvPicPr>
        <p:blipFill rotWithShape="1">
          <a:blip r:embed="rId4">
            <a:alphaModFix/>
          </a:blip>
          <a:srcRect b="0" l="0" r="0" t="0"/>
          <a:stretch/>
        </p:blipFill>
        <p:spPr>
          <a:xfrm>
            <a:off x="4691793" y="370259"/>
            <a:ext cx="1584252" cy="840808"/>
          </a:xfrm>
          <a:prstGeom prst="rect">
            <a:avLst/>
          </a:prstGeom>
          <a:noFill/>
          <a:ln>
            <a:noFill/>
          </a:ln>
        </p:spPr>
      </p:pic>
      <p:pic>
        <p:nvPicPr>
          <p:cNvPr descr="A logo with red circles&#10;&#10;AI-generated content may be incorrect." id="99" name="Google Shape;99;p1"/>
          <p:cNvPicPr preferRelativeResize="0"/>
          <p:nvPr/>
        </p:nvPicPr>
        <p:blipFill rotWithShape="1">
          <a:blip r:embed="rId5">
            <a:alphaModFix/>
          </a:blip>
          <a:srcRect b="0" l="0" r="0" t="0"/>
          <a:stretch/>
        </p:blipFill>
        <p:spPr>
          <a:xfrm>
            <a:off x="468350" y="431026"/>
            <a:ext cx="1657975" cy="71926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1"/>
          <p:cNvSpPr txBox="1"/>
          <p:nvPr/>
        </p:nvSpPr>
        <p:spPr>
          <a:xfrm>
            <a:off x="246840" y="1667463"/>
            <a:ext cx="11599728" cy="5073143"/>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400"/>
              <a:buFont typeface="Arial"/>
              <a:buChar char="•"/>
            </a:pPr>
            <a:r>
              <a:rPr b="1" i="0" lang="en-CH" sz="2400" u="none" cap="none" strike="noStrike">
                <a:solidFill>
                  <a:schemeClr val="dk1"/>
                </a:solidFill>
                <a:latin typeface="Open Sans"/>
                <a:ea typeface="Open Sans"/>
                <a:cs typeface="Open Sans"/>
                <a:sym typeface="Open Sans"/>
              </a:rPr>
              <a:t>SOFF is built on a unique funding and operational model </a:t>
            </a:r>
            <a:r>
              <a:rPr b="0" i="0" lang="en-CH" sz="2400" u="none" cap="none" strike="noStrike">
                <a:solidFill>
                  <a:schemeClr val="dk1"/>
                </a:solidFill>
                <a:latin typeface="Open Sans"/>
                <a:ea typeface="Open Sans"/>
                <a:cs typeface="Open Sans"/>
                <a:sym typeface="Open Sans"/>
              </a:rPr>
              <a:t>for effective and sustainable support to developing countries to comply with the mandatory data sharing requirements of GBON</a:t>
            </a:r>
            <a:endParaRPr b="0" i="0" sz="1050" u="none" cap="none" strike="noStrike">
              <a:solidFill>
                <a:schemeClr val="dk1"/>
              </a:solidFill>
              <a:latin typeface="Open Sans"/>
              <a:ea typeface="Open Sans"/>
              <a:cs typeface="Open Sans"/>
              <a:sym typeface="Open Sans"/>
            </a:endParaRPr>
          </a:p>
          <a:p>
            <a:pPr indent="-342900" lvl="0" marL="342900" marR="0" rtl="0" algn="l">
              <a:lnSpc>
                <a:spcPct val="100000"/>
              </a:lnSpc>
              <a:spcBef>
                <a:spcPts val="0"/>
              </a:spcBef>
              <a:spcAft>
                <a:spcPts val="0"/>
              </a:spcAft>
              <a:buClr>
                <a:schemeClr val="dk1"/>
              </a:buClr>
              <a:buSzPts val="2400"/>
              <a:buFont typeface="Arial"/>
              <a:buChar char="•"/>
            </a:pPr>
            <a:r>
              <a:rPr b="1" i="0" lang="en-CH" sz="2400" u="none" cap="none" strike="noStrike">
                <a:solidFill>
                  <a:schemeClr val="dk1"/>
                </a:solidFill>
                <a:latin typeface="Open Sans"/>
                <a:ea typeface="Open Sans"/>
                <a:cs typeface="Open Sans"/>
                <a:sym typeface="Open Sans"/>
              </a:rPr>
              <a:t>Peer-to-peer technical assistance provided </a:t>
            </a:r>
            <a:r>
              <a:rPr b="0" i="0" lang="en-CH" sz="2400" u="none" cap="none" strike="noStrike">
                <a:solidFill>
                  <a:schemeClr val="dk1"/>
                </a:solidFill>
                <a:latin typeface="Open Sans"/>
                <a:ea typeface="Open Sans"/>
                <a:cs typeface="Open Sans"/>
                <a:sym typeface="Open Sans"/>
              </a:rPr>
              <a:t>by met offices from 28 countries – long term twinning arrangements</a:t>
            </a:r>
            <a:endParaRPr b="0" i="0" sz="2400" u="none" cap="none" strike="noStrike">
              <a:solidFill>
                <a:schemeClr val="dk1"/>
              </a:solidFill>
              <a:latin typeface="Open Sans"/>
              <a:ea typeface="Open Sans"/>
              <a:cs typeface="Open Sans"/>
              <a:sym typeface="Open Sans"/>
            </a:endParaRPr>
          </a:p>
          <a:p>
            <a:pPr indent="-342900" lvl="0" marL="342900" marR="0" rtl="0" algn="l">
              <a:lnSpc>
                <a:spcPct val="100000"/>
              </a:lnSpc>
              <a:spcBef>
                <a:spcPts val="480"/>
              </a:spcBef>
              <a:spcAft>
                <a:spcPts val="0"/>
              </a:spcAft>
              <a:buClr>
                <a:srgbClr val="000000"/>
              </a:buClr>
              <a:buSzPts val="2400"/>
              <a:buFont typeface="Arial"/>
              <a:buChar char="•"/>
            </a:pPr>
            <a:r>
              <a:rPr b="1" i="0" lang="en-CH" sz="2400" u="none" cap="none" strike="noStrike">
                <a:solidFill>
                  <a:srgbClr val="000000"/>
                </a:solidFill>
                <a:latin typeface="Open Sans"/>
                <a:ea typeface="Open Sans"/>
                <a:cs typeface="Open Sans"/>
                <a:sym typeface="Open Sans"/>
              </a:rPr>
              <a:t>Single focus </a:t>
            </a:r>
            <a:r>
              <a:rPr b="0" i="0" lang="en-CH" sz="2400" u="none" cap="none" strike="noStrike">
                <a:solidFill>
                  <a:srgbClr val="000000"/>
                </a:solidFill>
                <a:latin typeface="Open Sans"/>
                <a:ea typeface="Open Sans"/>
                <a:cs typeface="Open Sans"/>
                <a:sym typeface="Open Sans"/>
              </a:rPr>
              <a:t>on data generation and exchange and </a:t>
            </a:r>
            <a:r>
              <a:rPr b="1" i="0" lang="en-CH" sz="2400" u="none" cap="none" strike="noStrike">
                <a:solidFill>
                  <a:srgbClr val="000000"/>
                </a:solidFill>
                <a:latin typeface="Open Sans"/>
                <a:ea typeface="Open Sans"/>
                <a:cs typeface="Open Sans"/>
                <a:sym typeface="Open Sans"/>
              </a:rPr>
              <a:t>crowding-in</a:t>
            </a:r>
            <a:r>
              <a:rPr b="0" i="0" lang="en-CH" sz="2400" u="none" cap="none" strike="noStrike">
                <a:solidFill>
                  <a:srgbClr val="000000"/>
                </a:solidFill>
                <a:latin typeface="Open Sans"/>
                <a:ea typeface="Open Sans"/>
                <a:cs typeface="Open Sans"/>
                <a:sym typeface="Open Sans"/>
              </a:rPr>
              <a:t> additional financing for investments in latter part of value chain.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Corbel"/>
              <a:buNone/>
            </a:pPr>
            <a:r>
              <a:t/>
            </a:r>
            <a:endParaRPr b="1" i="0" sz="1050" u="none" cap="none" strike="noStrike">
              <a:solidFill>
                <a:schemeClr val="dk1"/>
              </a:solidFill>
              <a:latin typeface="Open Sans"/>
              <a:ea typeface="Open Sans"/>
              <a:cs typeface="Open Sans"/>
              <a:sym typeface="Open Sans"/>
            </a:endParaRPr>
          </a:p>
          <a:p>
            <a:pPr indent="-342900" lvl="0" marL="342900" marR="0" rtl="0" algn="l">
              <a:lnSpc>
                <a:spcPct val="100000"/>
              </a:lnSpc>
              <a:spcBef>
                <a:spcPts val="0"/>
              </a:spcBef>
              <a:spcAft>
                <a:spcPts val="0"/>
              </a:spcAft>
              <a:buClr>
                <a:schemeClr val="dk1"/>
              </a:buClr>
              <a:buSzPts val="2400"/>
              <a:buFont typeface="Arial"/>
              <a:buChar char="•"/>
            </a:pPr>
            <a:r>
              <a:rPr b="1" i="0" lang="en-CH" sz="2400" u="none" cap="none" strike="noStrike">
                <a:solidFill>
                  <a:schemeClr val="dk1"/>
                </a:solidFill>
                <a:latin typeface="Open Sans"/>
                <a:ea typeface="Open Sans"/>
                <a:cs typeface="Open Sans"/>
                <a:sym typeface="Open Sans"/>
              </a:rPr>
              <a:t>SOFF is delivering at speed and scale. </a:t>
            </a:r>
            <a:r>
              <a:rPr b="0" i="0" lang="en-CH" sz="2400" u="none" cap="none" strike="noStrike">
                <a:solidFill>
                  <a:schemeClr val="dk1"/>
                </a:solidFill>
                <a:latin typeface="Open Sans"/>
                <a:ea typeface="Open Sans"/>
                <a:cs typeface="Open Sans"/>
                <a:sym typeface="Open Sans"/>
              </a:rPr>
              <a:t>As of May 2025, 66 countries programmed, 61 receiving support, USD 105 million approved plus USD 16 million conditionally approved. </a:t>
            </a:r>
            <a:endParaRPr b="0" i="0" sz="1400" u="none" cap="none" strike="noStrike">
              <a:solidFill>
                <a:srgbClr val="000000"/>
              </a:solidFill>
              <a:latin typeface="Arial"/>
              <a:ea typeface="Arial"/>
              <a:cs typeface="Arial"/>
              <a:sym typeface="Arial"/>
            </a:endParaRPr>
          </a:p>
          <a:p>
            <a:pPr indent="-276225" lvl="0" marL="342900" marR="0" rtl="0" algn="l">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Open Sans"/>
              <a:ea typeface="Open Sans"/>
              <a:cs typeface="Open Sans"/>
              <a:sym typeface="Open Sans"/>
            </a:endParaRPr>
          </a:p>
          <a:p>
            <a:pPr indent="-342900" lvl="0" marL="342900" marR="0" rtl="0" algn="l">
              <a:lnSpc>
                <a:spcPct val="100000"/>
              </a:lnSpc>
              <a:spcBef>
                <a:spcPts val="0"/>
              </a:spcBef>
              <a:spcAft>
                <a:spcPts val="0"/>
              </a:spcAft>
              <a:buClr>
                <a:schemeClr val="dk1"/>
              </a:buClr>
              <a:buSzPts val="2400"/>
              <a:buFont typeface="Arial"/>
              <a:buChar char="•"/>
            </a:pPr>
            <a:r>
              <a:rPr b="1" i="0" lang="en-CH" sz="2400" u="none" cap="none" strike="noStrike">
                <a:solidFill>
                  <a:schemeClr val="dk1"/>
                </a:solidFill>
                <a:latin typeface="Open Sans"/>
                <a:ea typeface="Open Sans"/>
                <a:cs typeface="Open Sans"/>
                <a:sym typeface="Open Sans"/>
              </a:rPr>
              <a:t>High country demand</a:t>
            </a:r>
            <a:r>
              <a:rPr b="0" i="0" lang="en-CH" sz="2400" u="none" cap="none" strike="noStrike">
                <a:solidFill>
                  <a:schemeClr val="dk1"/>
                </a:solidFill>
                <a:latin typeface="Open Sans"/>
                <a:ea typeface="Open Sans"/>
                <a:cs typeface="Open Sans"/>
                <a:sym typeface="Open Sans"/>
              </a:rPr>
              <a:t>: 35 additional countries have requested SOFF support</a:t>
            </a:r>
            <a:endParaRPr/>
          </a:p>
          <a:p>
            <a:pPr indent="0" lvl="0" marL="0" marR="0" rtl="0" algn="l">
              <a:lnSpc>
                <a:spcPct val="100000"/>
              </a:lnSpc>
              <a:spcBef>
                <a:spcPts val="0"/>
              </a:spcBef>
              <a:spcAft>
                <a:spcPts val="0"/>
              </a:spcAft>
              <a:buClr>
                <a:srgbClr val="000000"/>
              </a:buClr>
              <a:buSzPts val="2400"/>
              <a:buFont typeface="Corbe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050"/>
              <a:buFont typeface="Corbel"/>
              <a:buNone/>
            </a:pPr>
            <a:r>
              <a:t/>
            </a:r>
            <a:endParaRPr b="1" i="0" sz="1050" u="none" cap="none" strike="noStrike">
              <a:solidFill>
                <a:schemeClr val="dk1"/>
              </a:solidFill>
              <a:latin typeface="Open Sans"/>
              <a:ea typeface="Open Sans"/>
              <a:cs typeface="Open Sans"/>
              <a:sym typeface="Open Sans"/>
            </a:endParaRPr>
          </a:p>
        </p:txBody>
      </p:sp>
      <p:sp>
        <p:nvSpPr>
          <p:cNvPr id="194" name="Google Shape;194;p21"/>
          <p:cNvSpPr/>
          <p:nvPr/>
        </p:nvSpPr>
        <p:spPr>
          <a:xfrm>
            <a:off x="345432" y="266232"/>
            <a:ext cx="11729610" cy="123110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185980"/>
              </a:buClr>
              <a:buSzPts val="4000"/>
              <a:buFont typeface="Open Sans"/>
              <a:buNone/>
            </a:pPr>
            <a:r>
              <a:rPr b="1" i="0" lang="en-CH" sz="4000" u="none" cap="none" strike="noStrike">
                <a:solidFill>
                  <a:srgbClr val="185980"/>
                </a:solidFill>
                <a:latin typeface="Open Sans"/>
                <a:ea typeface="Open Sans"/>
                <a:cs typeface="Open Sans"/>
                <a:sym typeface="Open Sans"/>
              </a:rPr>
              <a:t>SOFF – A new approach to close weather and climate data gap</a:t>
            </a:r>
            <a:endParaRPr b="1" i="0" sz="4000" u="none" cap="none" strike="noStrike">
              <a:solidFill>
                <a:srgbClr val="185980"/>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2"/>
          <p:cNvSpPr txBox="1"/>
          <p:nvPr>
            <p:ph type="title"/>
          </p:nvPr>
        </p:nvSpPr>
        <p:spPr>
          <a:xfrm>
            <a:off x="410948" y="413489"/>
            <a:ext cx="11363305" cy="1143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185980"/>
              </a:buClr>
              <a:buSzPct val="100000"/>
              <a:buFont typeface="Open Sans"/>
              <a:buNone/>
            </a:pPr>
            <a:r>
              <a:rPr lang="en-CH"/>
              <a:t>SOFF – bringing together multiple partners under one roof</a:t>
            </a:r>
            <a:endParaRPr/>
          </a:p>
        </p:txBody>
      </p:sp>
      <p:grpSp>
        <p:nvGrpSpPr>
          <p:cNvPr id="200" name="Google Shape;200;p22"/>
          <p:cNvGrpSpPr/>
          <p:nvPr/>
        </p:nvGrpSpPr>
        <p:grpSpPr>
          <a:xfrm>
            <a:off x="410948" y="1845393"/>
            <a:ext cx="2039757" cy="4520484"/>
            <a:chOff x="699630" y="1764406"/>
            <a:chExt cx="2420708" cy="4520484"/>
          </a:xfrm>
        </p:grpSpPr>
        <p:sp>
          <p:nvSpPr>
            <p:cNvPr id="201" name="Google Shape;201;p22"/>
            <p:cNvSpPr/>
            <p:nvPr/>
          </p:nvSpPr>
          <p:spPr>
            <a:xfrm>
              <a:off x="708338" y="1764406"/>
              <a:ext cx="2412000" cy="4520484"/>
            </a:xfrm>
            <a:prstGeom prst="rect">
              <a:avLst/>
            </a:prstGeom>
            <a:solidFill>
              <a:srgbClr val="1C34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Corbel"/>
                <a:buNone/>
              </a:pPr>
              <a:r>
                <a:t/>
              </a:r>
              <a:endParaRPr b="0" i="0" sz="2000" u="none" cap="none" strike="noStrike">
                <a:solidFill>
                  <a:schemeClr val="lt1"/>
                </a:solidFill>
                <a:latin typeface="Quattrocento Sans"/>
                <a:ea typeface="Quattrocento Sans"/>
                <a:cs typeface="Quattrocento Sans"/>
                <a:sym typeface="Quattrocento Sans"/>
              </a:endParaRPr>
            </a:p>
          </p:txBody>
        </p:sp>
        <p:sp>
          <p:nvSpPr>
            <p:cNvPr id="202" name="Google Shape;202;p22"/>
            <p:cNvSpPr txBox="1"/>
            <p:nvPr/>
          </p:nvSpPr>
          <p:spPr>
            <a:xfrm>
              <a:off x="780997" y="3161442"/>
              <a:ext cx="2266682" cy="400110"/>
            </a:xfrm>
            <a:prstGeom prst="rect">
              <a:avLst/>
            </a:prstGeom>
            <a:solidFill>
              <a:srgbClr val="1C3454"/>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000"/>
                <a:buFont typeface="Quattrocento Sans"/>
                <a:buNone/>
              </a:pPr>
              <a:r>
                <a:rPr b="1" i="0" lang="en-CH" sz="2000" u="none" cap="none" strike="noStrike">
                  <a:solidFill>
                    <a:schemeClr val="lt1"/>
                  </a:solidFill>
                  <a:latin typeface="Quattrocento Sans"/>
                  <a:ea typeface="Quattrocento Sans"/>
                  <a:cs typeface="Quattrocento Sans"/>
                  <a:sym typeface="Quattrocento Sans"/>
                </a:rPr>
                <a:t>Peer Advisors</a:t>
              </a:r>
              <a:endParaRPr b="0" i="0" sz="1400" u="none" cap="none" strike="noStrike">
                <a:solidFill>
                  <a:srgbClr val="000000"/>
                </a:solidFill>
                <a:latin typeface="Arial"/>
                <a:ea typeface="Arial"/>
                <a:cs typeface="Arial"/>
                <a:sym typeface="Arial"/>
              </a:endParaRPr>
            </a:p>
          </p:txBody>
        </p:sp>
        <p:sp>
          <p:nvSpPr>
            <p:cNvPr id="203" name="Google Shape;203;p22"/>
            <p:cNvSpPr txBox="1"/>
            <p:nvPr/>
          </p:nvSpPr>
          <p:spPr>
            <a:xfrm>
              <a:off x="780997" y="2094879"/>
              <a:ext cx="2266682" cy="830997"/>
            </a:xfrm>
            <a:prstGeom prst="rect">
              <a:avLst/>
            </a:prstGeom>
            <a:solidFill>
              <a:srgbClr val="1C3454"/>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4800"/>
                <a:buFont typeface="Quattrocento Sans"/>
                <a:buNone/>
              </a:pPr>
              <a:r>
                <a:rPr b="1" i="0" lang="en-CH" sz="4800" u="none" cap="none" strike="noStrike">
                  <a:solidFill>
                    <a:schemeClr val="lt1"/>
                  </a:solidFill>
                  <a:latin typeface="Quattrocento Sans"/>
                  <a:ea typeface="Quattrocento Sans"/>
                  <a:cs typeface="Quattrocento Sans"/>
                  <a:sym typeface="Quattrocento Sans"/>
                </a:rPr>
                <a:t>28</a:t>
              </a:r>
              <a:endParaRPr b="0" i="0" sz="1400" u="none" cap="none" strike="noStrike">
                <a:solidFill>
                  <a:srgbClr val="000000"/>
                </a:solidFill>
                <a:latin typeface="Arial"/>
                <a:ea typeface="Arial"/>
                <a:cs typeface="Arial"/>
                <a:sym typeface="Arial"/>
              </a:endParaRPr>
            </a:p>
          </p:txBody>
        </p:sp>
        <p:sp>
          <p:nvSpPr>
            <p:cNvPr id="204" name="Google Shape;204;p22"/>
            <p:cNvSpPr txBox="1"/>
            <p:nvPr/>
          </p:nvSpPr>
          <p:spPr>
            <a:xfrm>
              <a:off x="699630" y="4017160"/>
              <a:ext cx="2266682" cy="1938992"/>
            </a:xfrm>
            <a:prstGeom prst="rect">
              <a:avLst/>
            </a:prstGeom>
            <a:solidFill>
              <a:srgbClr val="1C3454"/>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000"/>
                <a:buFont typeface="Quattrocento Sans"/>
                <a:buNone/>
              </a:pPr>
              <a:r>
                <a:rPr b="0" i="0" lang="en-CH" sz="2000" u="none" cap="none" strike="noStrike">
                  <a:solidFill>
                    <a:schemeClr val="lt1"/>
                  </a:solidFill>
                  <a:latin typeface="Quattrocento Sans"/>
                  <a:ea typeface="Quattrocento Sans"/>
                  <a:cs typeface="Quattrocento Sans"/>
                  <a:sym typeface="Quattrocento Sans"/>
                </a:rPr>
                <a:t>meteorological offices from advanced countries to provide technical assistance</a:t>
              </a:r>
              <a:endParaRPr b="0" i="0" sz="2000" u="none" cap="none" strike="noStrike">
                <a:solidFill>
                  <a:schemeClr val="lt1"/>
                </a:solidFill>
                <a:latin typeface="Quattrocento Sans"/>
                <a:ea typeface="Quattrocento Sans"/>
                <a:cs typeface="Quattrocento Sans"/>
                <a:sym typeface="Quattrocento Sans"/>
              </a:endParaRPr>
            </a:p>
          </p:txBody>
        </p:sp>
      </p:grpSp>
      <p:grpSp>
        <p:nvGrpSpPr>
          <p:cNvPr id="205" name="Google Shape;205;p22"/>
          <p:cNvGrpSpPr/>
          <p:nvPr/>
        </p:nvGrpSpPr>
        <p:grpSpPr>
          <a:xfrm>
            <a:off x="2624208" y="1845393"/>
            <a:ext cx="2032419" cy="4520484"/>
            <a:chOff x="3544552" y="1764406"/>
            <a:chExt cx="2412000" cy="4520484"/>
          </a:xfrm>
        </p:grpSpPr>
        <p:sp>
          <p:nvSpPr>
            <p:cNvPr id="206" name="Google Shape;206;p22"/>
            <p:cNvSpPr/>
            <p:nvPr/>
          </p:nvSpPr>
          <p:spPr>
            <a:xfrm>
              <a:off x="3544552" y="1764406"/>
              <a:ext cx="2412000" cy="4520484"/>
            </a:xfrm>
            <a:prstGeom prst="rect">
              <a:avLst/>
            </a:prstGeom>
            <a:solidFill>
              <a:srgbClr val="18598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Corbel"/>
                <a:buNone/>
              </a:pPr>
              <a:r>
                <a:t/>
              </a:r>
              <a:endParaRPr b="0" i="0" sz="2000" u="none" cap="none" strike="noStrike">
                <a:solidFill>
                  <a:schemeClr val="lt1"/>
                </a:solidFill>
                <a:latin typeface="Quattrocento Sans"/>
                <a:ea typeface="Quattrocento Sans"/>
                <a:cs typeface="Quattrocento Sans"/>
                <a:sym typeface="Quattrocento Sans"/>
              </a:endParaRPr>
            </a:p>
          </p:txBody>
        </p:sp>
        <p:sp>
          <p:nvSpPr>
            <p:cNvPr id="207" name="Google Shape;207;p22"/>
            <p:cNvSpPr txBox="1"/>
            <p:nvPr/>
          </p:nvSpPr>
          <p:spPr>
            <a:xfrm>
              <a:off x="3617211" y="3007554"/>
              <a:ext cx="2266682" cy="707886"/>
            </a:xfrm>
            <a:prstGeom prst="rect">
              <a:avLst/>
            </a:prstGeom>
            <a:solidFill>
              <a:srgbClr val="18598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000"/>
                <a:buFont typeface="Quattrocento Sans"/>
                <a:buNone/>
              </a:pPr>
              <a:r>
                <a:rPr b="1" i="0" lang="en-CH" sz="2000" u="none" cap="none" strike="noStrike">
                  <a:solidFill>
                    <a:schemeClr val="lt1"/>
                  </a:solidFill>
                  <a:latin typeface="Quattrocento Sans"/>
                  <a:ea typeface="Quattrocento Sans"/>
                  <a:cs typeface="Quattrocento Sans"/>
                  <a:sym typeface="Quattrocento Sans"/>
                </a:rPr>
                <a:t>Implementing Entities</a:t>
              </a:r>
              <a:endParaRPr b="0" i="0" sz="1400" u="none" cap="none" strike="noStrike">
                <a:solidFill>
                  <a:srgbClr val="000000"/>
                </a:solidFill>
                <a:latin typeface="Arial"/>
                <a:ea typeface="Arial"/>
                <a:cs typeface="Arial"/>
                <a:sym typeface="Arial"/>
              </a:endParaRPr>
            </a:p>
          </p:txBody>
        </p:sp>
        <p:sp>
          <p:nvSpPr>
            <p:cNvPr id="208" name="Google Shape;208;p22"/>
            <p:cNvSpPr txBox="1"/>
            <p:nvPr/>
          </p:nvSpPr>
          <p:spPr>
            <a:xfrm>
              <a:off x="3617211" y="2094879"/>
              <a:ext cx="2266682" cy="830997"/>
            </a:xfrm>
            <a:prstGeom prst="rect">
              <a:avLst/>
            </a:prstGeom>
            <a:solidFill>
              <a:srgbClr val="18598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4800"/>
                <a:buFont typeface="Quattrocento Sans"/>
                <a:buNone/>
              </a:pPr>
              <a:r>
                <a:rPr b="1" i="0" lang="en-CH" sz="4800" u="none" cap="none" strike="noStrike">
                  <a:solidFill>
                    <a:schemeClr val="lt1"/>
                  </a:solidFill>
                  <a:latin typeface="Quattrocento Sans"/>
                  <a:ea typeface="Quattrocento Sans"/>
                  <a:cs typeface="Quattrocento Sans"/>
                  <a:sym typeface="Quattrocento Sans"/>
                </a:rPr>
                <a:t>9</a:t>
              </a:r>
              <a:endParaRPr b="0" i="0" sz="1400" u="none" cap="none" strike="noStrike">
                <a:solidFill>
                  <a:srgbClr val="000000"/>
                </a:solidFill>
                <a:latin typeface="Arial"/>
                <a:ea typeface="Arial"/>
                <a:cs typeface="Arial"/>
                <a:sym typeface="Arial"/>
              </a:endParaRPr>
            </a:p>
          </p:txBody>
        </p:sp>
        <p:sp>
          <p:nvSpPr>
            <p:cNvPr id="209" name="Google Shape;209;p22"/>
            <p:cNvSpPr txBox="1"/>
            <p:nvPr/>
          </p:nvSpPr>
          <p:spPr>
            <a:xfrm>
              <a:off x="3617211" y="4104840"/>
              <a:ext cx="2266682" cy="1323439"/>
            </a:xfrm>
            <a:prstGeom prst="rect">
              <a:avLst/>
            </a:prstGeom>
            <a:solidFill>
              <a:srgbClr val="18598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000"/>
                <a:buFont typeface="Quattrocento Sans"/>
                <a:buNone/>
              </a:pPr>
              <a:r>
                <a:rPr b="0" i="0" lang="en-CH" sz="2000" u="none" cap="none" strike="noStrike">
                  <a:solidFill>
                    <a:schemeClr val="lt1"/>
                  </a:solidFill>
                  <a:latin typeface="Quattrocento Sans"/>
                  <a:ea typeface="Quattrocento Sans"/>
                  <a:cs typeface="Quattrocento Sans"/>
                  <a:sym typeface="Quattrocento Sans"/>
                </a:rPr>
                <a:t>Multilateral Development Banks and UN agencies</a:t>
              </a:r>
              <a:endParaRPr b="0" i="0" sz="2000" u="none" cap="none" strike="noStrike">
                <a:solidFill>
                  <a:schemeClr val="lt1"/>
                </a:solidFill>
                <a:latin typeface="Quattrocento Sans"/>
                <a:ea typeface="Quattrocento Sans"/>
                <a:cs typeface="Quattrocento Sans"/>
                <a:sym typeface="Quattrocento Sans"/>
              </a:endParaRPr>
            </a:p>
          </p:txBody>
        </p:sp>
      </p:grpSp>
      <p:grpSp>
        <p:nvGrpSpPr>
          <p:cNvPr id="210" name="Google Shape;210;p22"/>
          <p:cNvGrpSpPr/>
          <p:nvPr/>
        </p:nvGrpSpPr>
        <p:grpSpPr>
          <a:xfrm>
            <a:off x="4830131" y="1843078"/>
            <a:ext cx="2146522" cy="4520484"/>
            <a:chOff x="6380766" y="1764406"/>
            <a:chExt cx="2412000" cy="4520484"/>
          </a:xfrm>
        </p:grpSpPr>
        <p:sp>
          <p:nvSpPr>
            <p:cNvPr id="211" name="Google Shape;211;p22"/>
            <p:cNvSpPr/>
            <p:nvPr/>
          </p:nvSpPr>
          <p:spPr>
            <a:xfrm>
              <a:off x="6380766" y="1764406"/>
              <a:ext cx="2412000" cy="4520484"/>
            </a:xfrm>
            <a:prstGeom prst="rect">
              <a:avLst/>
            </a:prstGeom>
            <a:solidFill>
              <a:srgbClr val="018C8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Corbel"/>
                <a:buNone/>
              </a:pPr>
              <a:r>
                <a:t/>
              </a:r>
              <a:endParaRPr b="0" i="0" sz="2000" u="none" cap="none" strike="noStrike">
                <a:solidFill>
                  <a:schemeClr val="lt1"/>
                </a:solidFill>
                <a:latin typeface="Quattrocento Sans"/>
                <a:ea typeface="Quattrocento Sans"/>
                <a:cs typeface="Quattrocento Sans"/>
                <a:sym typeface="Quattrocento Sans"/>
              </a:endParaRPr>
            </a:p>
          </p:txBody>
        </p:sp>
        <p:sp>
          <p:nvSpPr>
            <p:cNvPr id="212" name="Google Shape;212;p22"/>
            <p:cNvSpPr txBox="1"/>
            <p:nvPr/>
          </p:nvSpPr>
          <p:spPr>
            <a:xfrm>
              <a:off x="6453425" y="2853666"/>
              <a:ext cx="2266682" cy="1015663"/>
            </a:xfrm>
            <a:prstGeom prst="rect">
              <a:avLst/>
            </a:prstGeom>
            <a:solidFill>
              <a:srgbClr val="018C85"/>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000"/>
                <a:buFont typeface="Quattrocento Sans"/>
                <a:buNone/>
              </a:pPr>
              <a:r>
                <a:rPr b="1" i="0" lang="en-CH" sz="2000" u="none" cap="none" strike="noStrike">
                  <a:solidFill>
                    <a:schemeClr val="lt1"/>
                  </a:solidFill>
                  <a:latin typeface="Quattrocento Sans"/>
                  <a:ea typeface="Quattrocento Sans"/>
                  <a:cs typeface="Quattrocento Sans"/>
                  <a:sym typeface="Quattrocento Sans"/>
                </a:rPr>
                <a:t>Steering Committee members</a:t>
              </a:r>
              <a:endParaRPr b="0" i="0" sz="1400" u="none" cap="none" strike="noStrike">
                <a:solidFill>
                  <a:srgbClr val="000000"/>
                </a:solidFill>
                <a:latin typeface="Arial"/>
                <a:ea typeface="Arial"/>
                <a:cs typeface="Arial"/>
                <a:sym typeface="Arial"/>
              </a:endParaRPr>
            </a:p>
          </p:txBody>
        </p:sp>
        <p:sp>
          <p:nvSpPr>
            <p:cNvPr id="213" name="Google Shape;213;p22"/>
            <p:cNvSpPr txBox="1"/>
            <p:nvPr/>
          </p:nvSpPr>
          <p:spPr>
            <a:xfrm>
              <a:off x="6380766" y="2094258"/>
              <a:ext cx="2266682" cy="830997"/>
            </a:xfrm>
            <a:prstGeom prst="rect">
              <a:avLst/>
            </a:prstGeom>
            <a:solidFill>
              <a:srgbClr val="018C85"/>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4800"/>
                <a:buFont typeface="Quattrocento Sans"/>
                <a:buNone/>
              </a:pPr>
              <a:r>
                <a:rPr b="1" i="0" lang="en-CH" sz="4800" u="none" cap="none" strike="noStrike">
                  <a:solidFill>
                    <a:schemeClr val="lt1"/>
                  </a:solidFill>
                  <a:latin typeface="Quattrocento Sans"/>
                  <a:ea typeface="Quattrocento Sans"/>
                  <a:cs typeface="Quattrocento Sans"/>
                  <a:sym typeface="Quattrocento Sans"/>
                </a:rPr>
                <a:t>18</a:t>
              </a:r>
              <a:endParaRPr b="1" i="0" sz="4800" u="none" cap="none" strike="noStrike">
                <a:solidFill>
                  <a:schemeClr val="lt1"/>
                </a:solidFill>
                <a:latin typeface="Quattrocento Sans"/>
                <a:ea typeface="Quattrocento Sans"/>
                <a:cs typeface="Quattrocento Sans"/>
                <a:sym typeface="Quattrocento Sans"/>
              </a:endParaRPr>
            </a:p>
          </p:txBody>
        </p:sp>
        <p:sp>
          <p:nvSpPr>
            <p:cNvPr id="214" name="Google Shape;214;p22"/>
            <p:cNvSpPr txBox="1"/>
            <p:nvPr/>
          </p:nvSpPr>
          <p:spPr>
            <a:xfrm>
              <a:off x="6453425" y="3985720"/>
              <a:ext cx="2266681" cy="2246769"/>
            </a:xfrm>
            <a:prstGeom prst="rect">
              <a:avLst/>
            </a:prstGeom>
            <a:solidFill>
              <a:srgbClr val="018C85"/>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000"/>
                <a:buFont typeface="Quattrocento Sans"/>
                <a:buNone/>
              </a:pPr>
              <a:r>
                <a:rPr b="0" i="0" lang="en-CH" sz="2000" u="none" cap="none" strike="noStrike">
                  <a:solidFill>
                    <a:schemeClr val="lt1"/>
                  </a:solidFill>
                  <a:latin typeface="Quattrocento Sans"/>
                  <a:ea typeface="Quattrocento Sans"/>
                  <a:cs typeface="Quattrocento Sans"/>
                  <a:sym typeface="Quattrocento Sans"/>
                </a:rPr>
                <a:t>donors, co-founders and other stakeholders,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2000"/>
                <a:buFont typeface="Quattrocento Sans"/>
                <a:buNone/>
              </a:pPr>
              <a:r>
                <a:rPr b="0" i="0" lang="en-CH" sz="2000" u="none" cap="none" strike="noStrike">
                  <a:solidFill>
                    <a:schemeClr val="lt1"/>
                  </a:solidFill>
                  <a:latin typeface="Quattrocento Sans"/>
                  <a:ea typeface="Quattrocento Sans"/>
                  <a:cs typeface="Quattrocento Sans"/>
                  <a:sym typeface="Quattrocento Sans"/>
                </a:rPr>
                <a:t>incl. LDC Group, AOSIS, CREWS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Corbel"/>
                <a:buNone/>
              </a:pPr>
              <a:r>
                <a:t/>
              </a:r>
              <a:endParaRPr b="0" i="0" sz="2000" u="none" cap="none" strike="noStrike">
                <a:solidFill>
                  <a:schemeClr val="lt1"/>
                </a:solidFill>
                <a:latin typeface="Quattrocento Sans"/>
                <a:ea typeface="Quattrocento Sans"/>
                <a:cs typeface="Quattrocento Sans"/>
                <a:sym typeface="Quattrocento Sans"/>
              </a:endParaRPr>
            </a:p>
          </p:txBody>
        </p:sp>
      </p:grpSp>
      <p:grpSp>
        <p:nvGrpSpPr>
          <p:cNvPr id="215" name="Google Shape;215;p22"/>
          <p:cNvGrpSpPr/>
          <p:nvPr/>
        </p:nvGrpSpPr>
        <p:grpSpPr>
          <a:xfrm>
            <a:off x="7196270" y="1845393"/>
            <a:ext cx="2141261" cy="4520484"/>
            <a:chOff x="9216980" y="1764406"/>
            <a:chExt cx="2412000" cy="4520484"/>
          </a:xfrm>
        </p:grpSpPr>
        <p:sp>
          <p:nvSpPr>
            <p:cNvPr id="216" name="Google Shape;216;p22"/>
            <p:cNvSpPr/>
            <p:nvPr/>
          </p:nvSpPr>
          <p:spPr>
            <a:xfrm>
              <a:off x="9216980" y="1764406"/>
              <a:ext cx="2412000" cy="4520484"/>
            </a:xfrm>
            <a:prstGeom prst="rect">
              <a:avLst/>
            </a:prstGeom>
            <a:solidFill>
              <a:srgbClr val="FFC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Corbel"/>
                <a:buNone/>
              </a:pPr>
              <a:r>
                <a:t/>
              </a:r>
              <a:endParaRPr b="0" i="0" sz="2000" u="none" cap="none" strike="noStrike">
                <a:solidFill>
                  <a:schemeClr val="lt1"/>
                </a:solidFill>
                <a:latin typeface="Quattrocento Sans"/>
                <a:ea typeface="Quattrocento Sans"/>
                <a:cs typeface="Quattrocento Sans"/>
                <a:sym typeface="Quattrocento Sans"/>
              </a:endParaRPr>
            </a:p>
          </p:txBody>
        </p:sp>
        <p:sp>
          <p:nvSpPr>
            <p:cNvPr id="217" name="Google Shape;217;p22"/>
            <p:cNvSpPr txBox="1"/>
            <p:nvPr/>
          </p:nvSpPr>
          <p:spPr>
            <a:xfrm>
              <a:off x="9289639" y="3007554"/>
              <a:ext cx="2266682" cy="707886"/>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000"/>
                <a:buFont typeface="Quattrocento Sans"/>
                <a:buNone/>
              </a:pPr>
              <a:r>
                <a:rPr b="1" i="0" lang="en-CH" sz="2000" u="none" cap="none" strike="noStrike">
                  <a:solidFill>
                    <a:schemeClr val="lt1"/>
                  </a:solidFill>
                  <a:latin typeface="Quattrocento Sans"/>
                  <a:ea typeface="Quattrocento Sans"/>
                  <a:cs typeface="Quattrocento Sans"/>
                  <a:sym typeface="Quattrocento Sans"/>
                </a:rPr>
                <a:t>Advisory Board members</a:t>
              </a:r>
              <a:endParaRPr b="0" i="0" sz="1400" u="none" cap="none" strike="noStrike">
                <a:solidFill>
                  <a:srgbClr val="000000"/>
                </a:solidFill>
                <a:latin typeface="Arial"/>
                <a:ea typeface="Arial"/>
                <a:cs typeface="Arial"/>
                <a:sym typeface="Arial"/>
              </a:endParaRPr>
            </a:p>
          </p:txBody>
        </p:sp>
        <p:sp>
          <p:nvSpPr>
            <p:cNvPr id="218" name="Google Shape;218;p22"/>
            <p:cNvSpPr txBox="1"/>
            <p:nvPr/>
          </p:nvSpPr>
          <p:spPr>
            <a:xfrm>
              <a:off x="9289639" y="2094879"/>
              <a:ext cx="2266682" cy="830997"/>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4800"/>
                <a:buFont typeface="Quattrocento Sans"/>
                <a:buNone/>
              </a:pPr>
              <a:r>
                <a:rPr b="1" i="0" lang="en-CH" sz="4800" u="none" cap="none" strike="noStrike">
                  <a:solidFill>
                    <a:schemeClr val="lt1"/>
                  </a:solidFill>
                  <a:latin typeface="Quattrocento Sans"/>
                  <a:ea typeface="Quattrocento Sans"/>
                  <a:cs typeface="Quattrocento Sans"/>
                  <a:sym typeface="Quattrocento Sans"/>
                </a:rPr>
                <a:t>17</a:t>
              </a:r>
              <a:endParaRPr b="0" i="0" sz="1400" u="none" cap="none" strike="noStrike">
                <a:solidFill>
                  <a:srgbClr val="000000"/>
                </a:solidFill>
                <a:latin typeface="Arial"/>
                <a:ea typeface="Arial"/>
                <a:cs typeface="Arial"/>
                <a:sym typeface="Arial"/>
              </a:endParaRPr>
            </a:p>
          </p:txBody>
        </p:sp>
        <p:sp>
          <p:nvSpPr>
            <p:cNvPr id="219" name="Google Shape;219;p22"/>
            <p:cNvSpPr txBox="1"/>
            <p:nvPr/>
          </p:nvSpPr>
          <p:spPr>
            <a:xfrm>
              <a:off x="9289639" y="4038121"/>
              <a:ext cx="2266681" cy="2246769"/>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000"/>
                <a:buFont typeface="Quattrocento Sans"/>
                <a:buNone/>
              </a:pPr>
              <a:r>
                <a:rPr b="0" i="0" lang="en-CH" sz="2000" u="none" cap="none" strike="noStrike">
                  <a:solidFill>
                    <a:schemeClr val="lt1"/>
                  </a:solidFill>
                  <a:latin typeface="Quattrocento Sans"/>
                  <a:ea typeface="Quattrocento Sans"/>
                  <a:cs typeface="Quattrocento Sans"/>
                  <a:sym typeface="Quattrocento Sans"/>
                </a:rPr>
                <a:t>“enablers”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2000"/>
                <a:buFont typeface="Quattrocento Sans"/>
                <a:buNone/>
              </a:pPr>
              <a:r>
                <a:rPr b="0" i="0" lang="en-CH" sz="2000" u="none" cap="none" strike="noStrike">
                  <a:solidFill>
                    <a:schemeClr val="lt1"/>
                  </a:solidFill>
                  <a:latin typeface="Quattrocento Sans"/>
                  <a:ea typeface="Quattrocento Sans"/>
                  <a:cs typeface="Quattrocento Sans"/>
                  <a:sym typeface="Quattrocento Sans"/>
                </a:rPr>
                <a:t>incl. REAP, IFRC, UNDRR, climate funds, private sector,</a:t>
              </a:r>
              <a:br>
                <a:rPr b="0" i="0" lang="en-CH" sz="2000" u="none" cap="none" strike="noStrike">
                  <a:solidFill>
                    <a:schemeClr val="lt1"/>
                  </a:solidFill>
                  <a:latin typeface="Quattrocento Sans"/>
                  <a:ea typeface="Quattrocento Sans"/>
                  <a:cs typeface="Quattrocento Sans"/>
                  <a:sym typeface="Quattrocento Sans"/>
                </a:rPr>
              </a:br>
              <a:r>
                <a:rPr b="0" i="0" lang="en-CH" sz="2000" u="none" cap="none" strike="noStrike">
                  <a:solidFill>
                    <a:schemeClr val="lt1"/>
                  </a:solidFill>
                  <a:latin typeface="Quattrocento Sans"/>
                  <a:ea typeface="Quattrocento Sans"/>
                  <a:cs typeface="Quattrocento Sans"/>
                  <a:sym typeface="Quattrocento Sans"/>
                </a:rPr>
                <a:t>civil society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Corbel"/>
                <a:buNone/>
              </a:pPr>
              <a:r>
                <a:t/>
              </a:r>
              <a:endParaRPr b="0" i="0" sz="2000" u="none" cap="none" strike="noStrike">
                <a:solidFill>
                  <a:schemeClr val="lt1"/>
                </a:solidFill>
                <a:latin typeface="Quattrocento Sans"/>
                <a:ea typeface="Quattrocento Sans"/>
                <a:cs typeface="Quattrocento Sans"/>
                <a:sym typeface="Quattrocento Sans"/>
              </a:endParaRPr>
            </a:p>
          </p:txBody>
        </p:sp>
      </p:grpSp>
      <p:grpSp>
        <p:nvGrpSpPr>
          <p:cNvPr id="220" name="Google Shape;220;p22"/>
          <p:cNvGrpSpPr/>
          <p:nvPr/>
        </p:nvGrpSpPr>
        <p:grpSpPr>
          <a:xfrm>
            <a:off x="9557148" y="1837905"/>
            <a:ext cx="2141261" cy="4520484"/>
            <a:chOff x="9216980" y="1764406"/>
            <a:chExt cx="2412000" cy="4520484"/>
          </a:xfrm>
        </p:grpSpPr>
        <p:sp>
          <p:nvSpPr>
            <p:cNvPr id="221" name="Google Shape;221;p22"/>
            <p:cNvSpPr/>
            <p:nvPr/>
          </p:nvSpPr>
          <p:spPr>
            <a:xfrm>
              <a:off x="9216980" y="1764406"/>
              <a:ext cx="2412000" cy="4520484"/>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Corbel"/>
                <a:buNone/>
              </a:pPr>
              <a:r>
                <a:t/>
              </a:r>
              <a:endParaRPr b="0" i="0" sz="2000" u="none" cap="none" strike="noStrike">
                <a:solidFill>
                  <a:schemeClr val="lt1"/>
                </a:solidFill>
                <a:latin typeface="Quattrocento Sans"/>
                <a:ea typeface="Quattrocento Sans"/>
                <a:cs typeface="Quattrocento Sans"/>
                <a:sym typeface="Quattrocento Sans"/>
              </a:endParaRPr>
            </a:p>
          </p:txBody>
        </p:sp>
        <p:sp>
          <p:nvSpPr>
            <p:cNvPr id="222" name="Google Shape;222;p22"/>
            <p:cNvSpPr txBox="1"/>
            <p:nvPr/>
          </p:nvSpPr>
          <p:spPr>
            <a:xfrm>
              <a:off x="9265708" y="3161880"/>
              <a:ext cx="2266681" cy="400110"/>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000"/>
                <a:buFont typeface="Quattrocento Sans"/>
                <a:buNone/>
              </a:pPr>
              <a:r>
                <a:rPr b="1" i="0" lang="en-CH" sz="2000" u="none" cap="none" strike="noStrike">
                  <a:solidFill>
                    <a:schemeClr val="lt1"/>
                  </a:solidFill>
                  <a:latin typeface="Quattrocento Sans"/>
                  <a:ea typeface="Quattrocento Sans"/>
                  <a:cs typeface="Quattrocento Sans"/>
                  <a:sym typeface="Quattrocento Sans"/>
                </a:rPr>
                <a:t>WMO </a:t>
              </a:r>
              <a:endParaRPr b="1" i="0" sz="2000" u="none" cap="none" strike="noStrike">
                <a:solidFill>
                  <a:schemeClr val="lt1"/>
                </a:solidFill>
                <a:latin typeface="Quattrocento Sans"/>
                <a:ea typeface="Quattrocento Sans"/>
                <a:cs typeface="Quattrocento Sans"/>
                <a:sym typeface="Quattrocento Sans"/>
              </a:endParaRPr>
            </a:p>
          </p:txBody>
        </p:sp>
        <p:sp>
          <p:nvSpPr>
            <p:cNvPr id="223" name="Google Shape;223;p22"/>
            <p:cNvSpPr txBox="1"/>
            <p:nvPr/>
          </p:nvSpPr>
          <p:spPr>
            <a:xfrm>
              <a:off x="9289639" y="2094879"/>
              <a:ext cx="2266682" cy="830997"/>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Corbel"/>
                <a:buNone/>
              </a:pPr>
              <a:r>
                <a:t/>
              </a:r>
              <a:endParaRPr b="1" i="0" sz="4800" u="none" cap="none" strike="noStrike">
                <a:solidFill>
                  <a:schemeClr val="lt1"/>
                </a:solidFill>
                <a:highlight>
                  <a:srgbClr val="FFFF00"/>
                </a:highlight>
                <a:latin typeface="Quattrocento Sans"/>
                <a:ea typeface="Quattrocento Sans"/>
                <a:cs typeface="Quattrocento Sans"/>
                <a:sym typeface="Quattrocento Sans"/>
              </a:endParaRPr>
            </a:p>
          </p:txBody>
        </p:sp>
        <p:sp>
          <p:nvSpPr>
            <p:cNvPr id="224" name="Google Shape;224;p22"/>
            <p:cNvSpPr txBox="1"/>
            <p:nvPr/>
          </p:nvSpPr>
          <p:spPr>
            <a:xfrm>
              <a:off x="9289639" y="3990893"/>
              <a:ext cx="2266681" cy="1631216"/>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000"/>
                <a:buFont typeface="Quattrocento Sans"/>
                <a:buNone/>
              </a:pPr>
              <a:r>
                <a:rPr b="0" i="0" lang="en-CH" sz="2000" u="none" cap="none" strike="noStrike">
                  <a:solidFill>
                    <a:schemeClr val="lt1"/>
                  </a:solidFill>
                  <a:latin typeface="Quattrocento Sans"/>
                  <a:ea typeface="Quattrocento Sans"/>
                  <a:cs typeface="Quattrocento Sans"/>
                  <a:sym typeface="Quattrocento Sans"/>
                </a:rPr>
                <a:t>Technical Authority and SOFF Secretariat host</a:t>
              </a:r>
              <a:endParaRPr b="0" i="0" sz="2000" u="none" cap="none" strike="noStrike">
                <a:solidFill>
                  <a:schemeClr val="lt1"/>
                </a:solidFill>
                <a:latin typeface="Quattrocento Sans"/>
                <a:ea typeface="Quattrocento Sans"/>
                <a:cs typeface="Quattrocento Sans"/>
                <a:sym typeface="Quattrocento Sans"/>
              </a:endParaRPr>
            </a:p>
            <a:p>
              <a:pPr indent="0" lvl="0" marL="0" marR="0" rtl="0" algn="ctr">
                <a:lnSpc>
                  <a:spcPct val="100000"/>
                </a:lnSpc>
                <a:spcBef>
                  <a:spcPts val="0"/>
                </a:spcBef>
                <a:spcAft>
                  <a:spcPts val="0"/>
                </a:spcAft>
                <a:buClr>
                  <a:srgbClr val="000000"/>
                </a:buClr>
                <a:buSzPts val="2000"/>
                <a:buFont typeface="Corbel"/>
                <a:buNone/>
              </a:pPr>
              <a:r>
                <a:t/>
              </a:r>
              <a:endParaRPr b="0" i="0" sz="2000" u="none" cap="none" strike="noStrike">
                <a:solidFill>
                  <a:schemeClr val="lt1"/>
                </a:solidFill>
                <a:latin typeface="Quattrocento Sans"/>
                <a:ea typeface="Quattrocento Sans"/>
                <a:cs typeface="Quattrocento Sans"/>
                <a:sym typeface="Quattrocento Sans"/>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3"/>
          <p:cNvSpPr txBox="1"/>
          <p:nvPr>
            <p:ph type="title"/>
          </p:nvPr>
        </p:nvSpPr>
        <p:spPr>
          <a:xfrm>
            <a:off x="914400" y="1285875"/>
            <a:ext cx="10363200" cy="4286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185980"/>
              </a:buClr>
              <a:buSzPts val="4000"/>
              <a:buFont typeface="Open Sans"/>
              <a:buNone/>
            </a:pPr>
            <a:r>
              <a:rPr lang="en-CH" sz="4000"/>
              <a:t>SOFF Phases of support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185980"/>
              </a:buClr>
              <a:buSzPts val="4400"/>
              <a:buFont typeface="Open Sans"/>
              <a:buNone/>
            </a:pPr>
            <a:r>
              <a:rPr lang="en-CH"/>
              <a:t>SOFF phases of support</a:t>
            </a:r>
            <a:endParaRPr/>
          </a:p>
        </p:txBody>
      </p:sp>
      <p:sp>
        <p:nvSpPr>
          <p:cNvPr id="235" name="Google Shape;235;p24"/>
          <p:cNvSpPr txBox="1"/>
          <p:nvPr/>
        </p:nvSpPr>
        <p:spPr>
          <a:xfrm rot="-5400000">
            <a:off x="324206" y="2104694"/>
            <a:ext cx="1750997" cy="571954"/>
          </a:xfrm>
          <a:prstGeom prst="rect">
            <a:avLst/>
          </a:prstGeom>
          <a:solidFill>
            <a:srgbClr val="C1D4EB"/>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CH" sz="1800" u="none" cap="none" strike="noStrike">
                <a:solidFill>
                  <a:schemeClr val="dk1"/>
                </a:solidFill>
                <a:latin typeface="Open Sans"/>
                <a:ea typeface="Open Sans"/>
                <a:cs typeface="Open Sans"/>
                <a:sym typeface="Open Sans"/>
              </a:rPr>
              <a:t>Readiness</a:t>
            </a:r>
            <a:endParaRPr b="0" i="0" sz="1400" u="none" cap="none" strike="noStrike">
              <a:solidFill>
                <a:srgbClr val="000000"/>
              </a:solidFill>
              <a:latin typeface="Arial"/>
              <a:ea typeface="Arial"/>
              <a:cs typeface="Arial"/>
              <a:sym typeface="Arial"/>
            </a:endParaRPr>
          </a:p>
        </p:txBody>
      </p:sp>
      <p:sp>
        <p:nvSpPr>
          <p:cNvPr id="236" name="Google Shape;236;p24"/>
          <p:cNvSpPr txBox="1"/>
          <p:nvPr/>
        </p:nvSpPr>
        <p:spPr>
          <a:xfrm>
            <a:off x="1650976" y="1481065"/>
            <a:ext cx="5424296" cy="1785104"/>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Open Sans"/>
              <a:buNone/>
            </a:pPr>
            <a:r>
              <a:rPr b="0" i="0" lang="en-CH" sz="2000" u="none" cap="none" strike="noStrike">
                <a:solidFill>
                  <a:srgbClr val="000000"/>
                </a:solidFill>
                <a:latin typeface="Open Sans"/>
                <a:ea typeface="Open Sans"/>
                <a:cs typeface="Open Sans"/>
                <a:sym typeface="Open Sans"/>
              </a:rPr>
              <a:t>GBON gap analysed and screened (NGA)</a:t>
            </a:r>
            <a:endParaRPr b="0" i="0" sz="2000" u="none" cap="none" strike="noStrike">
              <a:solidFill>
                <a:srgbClr val="000000"/>
              </a:solidFill>
              <a:latin typeface="Open Sans"/>
              <a:ea typeface="Open Sans"/>
              <a:cs typeface="Open Sans"/>
              <a:sym typeface="Open Sans"/>
            </a:endParaRPr>
          </a:p>
          <a:p>
            <a:pPr indent="0" lvl="0" marL="0" marR="0" rtl="0" algn="l">
              <a:lnSpc>
                <a:spcPct val="100000"/>
              </a:lnSpc>
              <a:spcBef>
                <a:spcPts val="600"/>
              </a:spcBef>
              <a:spcAft>
                <a:spcPts val="0"/>
              </a:spcAft>
              <a:buClr>
                <a:srgbClr val="000000"/>
              </a:buClr>
              <a:buSzPts val="2000"/>
              <a:buFont typeface="Open Sans"/>
              <a:buNone/>
            </a:pPr>
            <a:r>
              <a:rPr b="0" i="0" lang="en-CH" sz="2000" u="none" cap="none" strike="noStrike">
                <a:solidFill>
                  <a:srgbClr val="000000"/>
                </a:solidFill>
                <a:latin typeface="Open Sans"/>
                <a:ea typeface="Open Sans"/>
                <a:cs typeface="Open Sans"/>
                <a:sym typeface="Open Sans"/>
              </a:rPr>
              <a:t>GBON national contribution developed and screened (NCP)</a:t>
            </a:r>
            <a:endParaRPr b="0" i="0" sz="2000" u="none" cap="none" strike="noStrike">
              <a:solidFill>
                <a:srgbClr val="000000"/>
              </a:solidFill>
              <a:latin typeface="Open Sans"/>
              <a:ea typeface="Open Sans"/>
              <a:cs typeface="Open Sans"/>
              <a:sym typeface="Open Sans"/>
            </a:endParaRPr>
          </a:p>
          <a:p>
            <a:pPr indent="0" lvl="0" marL="0" marR="0" rtl="0" algn="l">
              <a:lnSpc>
                <a:spcPct val="100000"/>
              </a:lnSpc>
              <a:spcBef>
                <a:spcPts val="600"/>
              </a:spcBef>
              <a:spcAft>
                <a:spcPts val="0"/>
              </a:spcAft>
              <a:buClr>
                <a:srgbClr val="000000"/>
              </a:buClr>
              <a:buSzPts val="2000"/>
              <a:buFont typeface="Open Sans"/>
              <a:buNone/>
            </a:pPr>
            <a:r>
              <a:rPr b="0" i="0" lang="en-CH" sz="2000" u="none" cap="none" strike="noStrike">
                <a:solidFill>
                  <a:srgbClr val="000000"/>
                </a:solidFill>
                <a:latin typeface="Open Sans"/>
                <a:ea typeface="Open Sans"/>
                <a:cs typeface="Open Sans"/>
                <a:sym typeface="Open Sans"/>
              </a:rPr>
              <a:t>Country Hydromet Diagnostics undertaken (CHD)</a:t>
            </a:r>
            <a:endParaRPr b="0" i="0" sz="1400" u="none" cap="none" strike="noStrike">
              <a:solidFill>
                <a:srgbClr val="000000"/>
              </a:solidFill>
              <a:latin typeface="Arial"/>
              <a:ea typeface="Arial"/>
              <a:cs typeface="Arial"/>
              <a:sym typeface="Arial"/>
            </a:endParaRPr>
          </a:p>
        </p:txBody>
      </p:sp>
      <p:sp>
        <p:nvSpPr>
          <p:cNvPr id="237" name="Google Shape;237;p24"/>
          <p:cNvSpPr txBox="1"/>
          <p:nvPr/>
        </p:nvSpPr>
        <p:spPr>
          <a:xfrm>
            <a:off x="1650976" y="3559751"/>
            <a:ext cx="5424296" cy="1400383"/>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Corbel"/>
              <a:buNone/>
            </a:pPr>
            <a:r>
              <a:t/>
            </a:r>
            <a:endParaRPr b="0" i="0" sz="1000" u="none" cap="none" strike="noStrike">
              <a:solidFill>
                <a:schemeClr val="dk1"/>
              </a:solidFill>
              <a:latin typeface="Open Sans"/>
              <a:ea typeface="Open Sans"/>
              <a:cs typeface="Open Sans"/>
              <a:sym typeface="Open Sans"/>
            </a:endParaRPr>
          </a:p>
          <a:p>
            <a:pPr indent="0" lvl="0" marL="0" marR="0" rtl="0" algn="l">
              <a:lnSpc>
                <a:spcPct val="100000"/>
              </a:lnSpc>
              <a:spcBef>
                <a:spcPts val="600"/>
              </a:spcBef>
              <a:spcAft>
                <a:spcPts val="0"/>
              </a:spcAft>
              <a:buClr>
                <a:schemeClr val="dk1"/>
              </a:buClr>
              <a:buSzPts val="2000"/>
              <a:buFont typeface="Open Sans"/>
              <a:buNone/>
            </a:pPr>
            <a:r>
              <a:rPr b="0" i="0" lang="en-CH" sz="2000" u="none" cap="none" strike="noStrike">
                <a:solidFill>
                  <a:schemeClr val="dk1"/>
                </a:solidFill>
                <a:latin typeface="Open Sans"/>
                <a:ea typeface="Open Sans"/>
                <a:cs typeface="Open Sans"/>
                <a:sym typeface="Open Sans"/>
              </a:rPr>
              <a:t>GBON infrastructure in place</a:t>
            </a:r>
            <a:br>
              <a:rPr b="0" i="0" lang="en-CH" sz="2000" u="none" cap="none" strike="noStrike">
                <a:solidFill>
                  <a:schemeClr val="dk1"/>
                </a:solidFill>
                <a:latin typeface="Open Sans"/>
                <a:ea typeface="Open Sans"/>
                <a:cs typeface="Open Sans"/>
                <a:sym typeface="Open Sans"/>
              </a:rPr>
            </a:br>
            <a:r>
              <a:rPr b="0" i="0" lang="en-CH" sz="2000" u="none" cap="none" strike="noStrike">
                <a:solidFill>
                  <a:schemeClr val="dk1"/>
                </a:solidFill>
                <a:latin typeface="Open Sans"/>
                <a:ea typeface="Open Sans"/>
                <a:cs typeface="Open Sans"/>
                <a:sym typeface="Open Sans"/>
              </a:rPr>
              <a:t>GBON human and institutional capacity developed</a:t>
            </a:r>
            <a:endParaRPr b="0" i="0" sz="2000" u="none" cap="none" strike="noStrike">
              <a:solidFill>
                <a:schemeClr val="dk1"/>
              </a:solidFill>
              <a:latin typeface="Open Sans"/>
              <a:ea typeface="Open Sans"/>
              <a:cs typeface="Open Sans"/>
              <a:sym typeface="Open Sans"/>
            </a:endParaRPr>
          </a:p>
          <a:p>
            <a:pPr indent="0" lvl="0" marL="0" marR="0" rtl="0" algn="l">
              <a:lnSpc>
                <a:spcPct val="100000"/>
              </a:lnSpc>
              <a:spcBef>
                <a:spcPts val="600"/>
              </a:spcBef>
              <a:spcAft>
                <a:spcPts val="0"/>
              </a:spcAft>
              <a:buClr>
                <a:srgbClr val="000000"/>
              </a:buClr>
              <a:buSzPts val="500"/>
              <a:buFont typeface="Corbel"/>
              <a:buNone/>
            </a:pPr>
            <a:r>
              <a:t/>
            </a:r>
            <a:endParaRPr b="0" i="0" sz="500" u="none" cap="none" strike="noStrike">
              <a:solidFill>
                <a:schemeClr val="dk1"/>
              </a:solidFill>
              <a:latin typeface="Open Sans"/>
              <a:ea typeface="Open Sans"/>
              <a:cs typeface="Open Sans"/>
              <a:sym typeface="Open Sans"/>
            </a:endParaRPr>
          </a:p>
        </p:txBody>
      </p:sp>
      <p:sp>
        <p:nvSpPr>
          <p:cNvPr id="238" name="Google Shape;238;p24"/>
          <p:cNvSpPr txBox="1"/>
          <p:nvPr/>
        </p:nvSpPr>
        <p:spPr>
          <a:xfrm rot="-5400000">
            <a:off x="452640" y="3927094"/>
            <a:ext cx="1494127" cy="571954"/>
          </a:xfrm>
          <a:prstGeom prst="rect">
            <a:avLst/>
          </a:prstGeom>
          <a:solidFill>
            <a:srgbClr val="497DC3"/>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1" i="0" lang="en-CH" sz="1600" u="none" cap="none" strike="noStrike">
                <a:solidFill>
                  <a:schemeClr val="lt1"/>
                </a:solidFill>
                <a:latin typeface="Open Sans"/>
                <a:ea typeface="Open Sans"/>
                <a:cs typeface="Open Sans"/>
                <a:sym typeface="Open Sans"/>
              </a:rPr>
              <a:t>Investment</a:t>
            </a:r>
            <a:endParaRPr b="1" i="0" sz="1600" u="none" cap="none" strike="noStrike">
              <a:solidFill>
                <a:schemeClr val="lt1"/>
              </a:solidFill>
              <a:latin typeface="Open Sans"/>
              <a:ea typeface="Open Sans"/>
              <a:cs typeface="Open Sans"/>
              <a:sym typeface="Open Sans"/>
            </a:endParaRPr>
          </a:p>
        </p:txBody>
      </p:sp>
      <p:sp>
        <p:nvSpPr>
          <p:cNvPr id="239" name="Google Shape;239;p24"/>
          <p:cNvSpPr txBox="1"/>
          <p:nvPr/>
        </p:nvSpPr>
        <p:spPr>
          <a:xfrm>
            <a:off x="1630411" y="5239584"/>
            <a:ext cx="5378949" cy="1400383"/>
          </a:xfrm>
          <a:prstGeom prst="rect">
            <a:avLst/>
          </a:prstGeom>
          <a:solidFill>
            <a:srgbClr val="BFBFBF"/>
          </a:solidFill>
          <a:ln>
            <a:noFill/>
          </a:ln>
        </p:spPr>
        <p:txBody>
          <a:bodyPr anchorCtr="0" anchor="t" bIns="45700" lIns="91425" spcFirstLastPara="1" rIns="91425" wrap="square" tIns="45700">
            <a:spAutoFit/>
          </a:bodyPr>
          <a:lstStyle/>
          <a:p>
            <a:pPr indent="0" lvl="1" marL="0" marR="0" rtl="0" algn="l">
              <a:lnSpc>
                <a:spcPct val="100000"/>
              </a:lnSpc>
              <a:spcBef>
                <a:spcPts val="0"/>
              </a:spcBef>
              <a:spcAft>
                <a:spcPts val="0"/>
              </a:spcAft>
              <a:buClr>
                <a:srgbClr val="000000"/>
              </a:buClr>
              <a:buSzPts val="2000"/>
              <a:buFont typeface="Corbel"/>
              <a:buNone/>
            </a:pPr>
            <a:r>
              <a:t/>
            </a:r>
            <a:endParaRPr b="0" i="0" sz="2000" u="none" cap="none" strike="noStrike">
              <a:solidFill>
                <a:schemeClr val="dk1"/>
              </a:solidFill>
              <a:latin typeface="Open Sans"/>
              <a:ea typeface="Open Sans"/>
              <a:cs typeface="Open Sans"/>
              <a:sym typeface="Open Sans"/>
            </a:endParaRPr>
          </a:p>
          <a:p>
            <a:pPr indent="0" lvl="1" marL="0" marR="0" rtl="0" algn="l">
              <a:lnSpc>
                <a:spcPct val="100000"/>
              </a:lnSpc>
              <a:spcBef>
                <a:spcPts val="600"/>
              </a:spcBef>
              <a:spcAft>
                <a:spcPts val="0"/>
              </a:spcAft>
              <a:buClr>
                <a:schemeClr val="dk1"/>
              </a:buClr>
              <a:buSzPts val="2000"/>
              <a:buFont typeface="Open Sans"/>
              <a:buNone/>
            </a:pPr>
            <a:r>
              <a:rPr b="0" i="0" lang="en-CH" sz="2000" u="none" cap="none" strike="noStrike">
                <a:solidFill>
                  <a:schemeClr val="dk1"/>
                </a:solidFill>
                <a:latin typeface="Open Sans"/>
                <a:ea typeface="Open Sans"/>
                <a:cs typeface="Open Sans"/>
                <a:sym typeface="Open Sans"/>
              </a:rPr>
              <a:t>GBON data internationally shared and results-based finance provided</a:t>
            </a:r>
            <a:endParaRPr b="0" i="0" sz="1400" u="none" cap="none" strike="noStrike">
              <a:solidFill>
                <a:srgbClr val="000000"/>
              </a:solidFill>
              <a:latin typeface="Arial"/>
              <a:ea typeface="Arial"/>
              <a:cs typeface="Arial"/>
              <a:sym typeface="Arial"/>
            </a:endParaRPr>
          </a:p>
          <a:p>
            <a:pPr indent="0" lvl="1" marL="0" marR="0" rtl="0" algn="l">
              <a:lnSpc>
                <a:spcPct val="100000"/>
              </a:lnSpc>
              <a:spcBef>
                <a:spcPts val="600"/>
              </a:spcBef>
              <a:spcAft>
                <a:spcPts val="0"/>
              </a:spcAft>
              <a:buClr>
                <a:srgbClr val="000000"/>
              </a:buClr>
              <a:buSzPts val="1500"/>
              <a:buFont typeface="Corbel"/>
              <a:buNone/>
            </a:pPr>
            <a:r>
              <a:t/>
            </a:r>
            <a:endParaRPr b="0" i="0" sz="1500" u="none" cap="none" strike="noStrike">
              <a:solidFill>
                <a:srgbClr val="000000"/>
              </a:solidFill>
              <a:latin typeface="Open Sans"/>
              <a:ea typeface="Open Sans"/>
              <a:cs typeface="Open Sans"/>
              <a:sym typeface="Open Sans"/>
            </a:endParaRPr>
          </a:p>
        </p:txBody>
      </p:sp>
      <p:sp>
        <p:nvSpPr>
          <p:cNvPr id="240" name="Google Shape;240;p24"/>
          <p:cNvSpPr txBox="1"/>
          <p:nvPr/>
        </p:nvSpPr>
        <p:spPr>
          <a:xfrm rot="-5400000">
            <a:off x="452640" y="5621059"/>
            <a:ext cx="1494127" cy="571954"/>
          </a:xfrm>
          <a:prstGeom prst="rect">
            <a:avLst/>
          </a:prstGeom>
          <a:solidFill>
            <a:srgbClr val="11426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rPr b="1" i="0" lang="en-CH" sz="1600" u="none" cap="none" strike="noStrike">
                <a:solidFill>
                  <a:schemeClr val="lt1"/>
                </a:solidFill>
                <a:latin typeface="Open Sans"/>
                <a:ea typeface="Open Sans"/>
                <a:cs typeface="Open Sans"/>
                <a:sym typeface="Open Sans"/>
              </a:rPr>
              <a:t>Compliance</a:t>
            </a:r>
            <a:endParaRPr b="1" i="0" sz="1800" u="none" cap="none" strike="noStrike">
              <a:solidFill>
                <a:schemeClr val="lt1"/>
              </a:solidFill>
              <a:latin typeface="Open Sans"/>
              <a:ea typeface="Open Sans"/>
              <a:cs typeface="Open Sans"/>
              <a:sym typeface="Open Sans"/>
            </a:endParaRPr>
          </a:p>
        </p:txBody>
      </p:sp>
      <p:cxnSp>
        <p:nvCxnSpPr>
          <p:cNvPr id="241" name="Google Shape;241;p24"/>
          <p:cNvCxnSpPr/>
          <p:nvPr/>
        </p:nvCxnSpPr>
        <p:spPr>
          <a:xfrm>
            <a:off x="7240567" y="2395551"/>
            <a:ext cx="564029" cy="0"/>
          </a:xfrm>
          <a:prstGeom prst="straightConnector1">
            <a:avLst/>
          </a:prstGeom>
          <a:noFill/>
          <a:ln cap="flat" cmpd="sng" w="76200">
            <a:solidFill>
              <a:srgbClr val="193052"/>
            </a:solidFill>
            <a:prstDash val="solid"/>
            <a:round/>
            <a:headEnd len="sm" w="sm" type="none"/>
            <a:tailEnd len="med" w="med" type="triangle"/>
          </a:ln>
        </p:spPr>
      </p:cxnSp>
      <p:sp>
        <p:nvSpPr>
          <p:cNvPr id="242" name="Google Shape;242;p24"/>
          <p:cNvSpPr txBox="1"/>
          <p:nvPr/>
        </p:nvSpPr>
        <p:spPr>
          <a:xfrm>
            <a:off x="7890443" y="1886010"/>
            <a:ext cx="4043891" cy="1181418"/>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000"/>
              <a:buFont typeface="Arial"/>
              <a:buNone/>
            </a:pPr>
            <a:r>
              <a:rPr b="0" i="0" lang="en-CH" sz="2000" u="none" cap="none" strike="noStrike">
                <a:solidFill>
                  <a:schemeClr val="dk1"/>
                </a:solidFill>
                <a:latin typeface="Open Sans"/>
                <a:ea typeface="Open Sans"/>
                <a:cs typeface="Open Sans"/>
                <a:sym typeface="Open Sans"/>
              </a:rPr>
              <a:t>SOFF funding for peer advisory services to support the country in developing these products </a:t>
            </a:r>
            <a:endParaRPr b="0" i="0" sz="1800" u="none" cap="none" strike="noStrike">
              <a:solidFill>
                <a:schemeClr val="dk1"/>
              </a:solidFill>
              <a:latin typeface="Open Sans"/>
              <a:ea typeface="Open Sans"/>
              <a:cs typeface="Open Sans"/>
              <a:sym typeface="Open Sans"/>
            </a:endParaRPr>
          </a:p>
        </p:txBody>
      </p:sp>
      <p:cxnSp>
        <p:nvCxnSpPr>
          <p:cNvPr id="243" name="Google Shape;243;p24"/>
          <p:cNvCxnSpPr/>
          <p:nvPr/>
        </p:nvCxnSpPr>
        <p:spPr>
          <a:xfrm>
            <a:off x="7240567" y="4110359"/>
            <a:ext cx="564029" cy="0"/>
          </a:xfrm>
          <a:prstGeom prst="straightConnector1">
            <a:avLst/>
          </a:prstGeom>
          <a:noFill/>
          <a:ln cap="flat" cmpd="sng" w="76200">
            <a:solidFill>
              <a:srgbClr val="193052"/>
            </a:solidFill>
            <a:prstDash val="solid"/>
            <a:round/>
            <a:headEnd len="sm" w="sm" type="none"/>
            <a:tailEnd len="med" w="med" type="triangle"/>
          </a:ln>
        </p:spPr>
      </p:cxnSp>
      <p:sp>
        <p:nvSpPr>
          <p:cNvPr id="244" name="Google Shape;244;p24"/>
          <p:cNvSpPr txBox="1"/>
          <p:nvPr/>
        </p:nvSpPr>
        <p:spPr>
          <a:xfrm>
            <a:off x="7890443" y="3414048"/>
            <a:ext cx="4043891" cy="1825536"/>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000"/>
              <a:buFont typeface="Arial"/>
              <a:buNone/>
            </a:pPr>
            <a:r>
              <a:rPr b="0" i="0" lang="en-CH" sz="2000" u="none" cap="none" strike="noStrike">
                <a:solidFill>
                  <a:schemeClr val="dk1"/>
                </a:solidFill>
                <a:latin typeface="Open Sans"/>
                <a:ea typeface="Open Sans"/>
                <a:cs typeface="Open Sans"/>
                <a:sym typeface="Open Sans"/>
              </a:rPr>
              <a:t>SOFF provides a grant for the implementation of the GBON National Contribution Plan, i.e., GBON stations and capacity building</a:t>
            </a:r>
            <a:endParaRPr b="0" i="0" sz="1800" u="none" cap="none" strike="noStrike">
              <a:solidFill>
                <a:schemeClr val="dk1"/>
              </a:solidFill>
              <a:latin typeface="Open Sans"/>
              <a:ea typeface="Open Sans"/>
              <a:cs typeface="Open Sans"/>
              <a:sym typeface="Open Sans"/>
            </a:endParaRPr>
          </a:p>
        </p:txBody>
      </p:sp>
      <p:cxnSp>
        <p:nvCxnSpPr>
          <p:cNvPr id="245" name="Google Shape;245;p24"/>
          <p:cNvCxnSpPr/>
          <p:nvPr/>
        </p:nvCxnSpPr>
        <p:spPr>
          <a:xfrm>
            <a:off x="7154091" y="5876935"/>
            <a:ext cx="564029" cy="0"/>
          </a:xfrm>
          <a:prstGeom prst="straightConnector1">
            <a:avLst/>
          </a:prstGeom>
          <a:noFill/>
          <a:ln cap="flat" cmpd="sng" w="76200">
            <a:solidFill>
              <a:srgbClr val="193052"/>
            </a:solidFill>
            <a:prstDash val="solid"/>
            <a:round/>
            <a:headEnd len="sm" w="sm" type="none"/>
            <a:tailEnd len="med" w="med" type="triangle"/>
          </a:ln>
        </p:spPr>
      </p:cxnSp>
      <p:sp>
        <p:nvSpPr>
          <p:cNvPr id="246" name="Google Shape;246;p24"/>
          <p:cNvSpPr txBox="1"/>
          <p:nvPr/>
        </p:nvSpPr>
        <p:spPr>
          <a:xfrm>
            <a:off x="7803970" y="5314875"/>
            <a:ext cx="4281193" cy="1181418"/>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000"/>
              <a:buFont typeface="Arial"/>
              <a:buNone/>
            </a:pPr>
            <a:r>
              <a:rPr b="0" i="0" lang="en-CH" sz="2000" u="none" cap="none" strike="noStrike">
                <a:solidFill>
                  <a:schemeClr val="dk1"/>
                </a:solidFill>
                <a:latin typeface="Open Sans"/>
                <a:ea typeface="Open Sans"/>
                <a:cs typeface="Open Sans"/>
                <a:sym typeface="Open Sans"/>
              </a:rPr>
              <a:t>SOFF provides annual results-based payments for GBON-verified data sharing. </a:t>
            </a:r>
            <a:endParaRPr b="0" i="0" sz="1800" u="none" cap="none" strike="noStrike">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185980"/>
              </a:buClr>
              <a:buSzPts val="4400"/>
              <a:buFont typeface="Open Sans"/>
              <a:buNone/>
            </a:pPr>
            <a:r>
              <a:rPr lang="en-CH"/>
              <a:t>SOFF implementation progress</a:t>
            </a:r>
            <a:endParaRPr/>
          </a:p>
        </p:txBody>
      </p:sp>
      <p:pic>
        <p:nvPicPr>
          <p:cNvPr id="252" name="Google Shape;252;p48"/>
          <p:cNvPicPr preferRelativeResize="0"/>
          <p:nvPr/>
        </p:nvPicPr>
        <p:blipFill rotWithShape="1">
          <a:blip r:embed="rId3">
            <a:alphaModFix/>
          </a:blip>
          <a:srcRect b="0" l="0" r="0" t="0"/>
          <a:stretch/>
        </p:blipFill>
        <p:spPr>
          <a:xfrm>
            <a:off x="-1" y="1249815"/>
            <a:ext cx="12679375" cy="560818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7"/>
          <p:cNvSpPr txBox="1"/>
          <p:nvPr>
            <p:ph type="title"/>
          </p:nvPr>
        </p:nvSpPr>
        <p:spPr>
          <a:xfrm>
            <a:off x="914400" y="1108594"/>
            <a:ext cx="10363200" cy="4286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185980"/>
              </a:buClr>
              <a:buSzPts val="4000"/>
              <a:buFont typeface="Open Sans"/>
              <a:buNone/>
            </a:pPr>
            <a:r>
              <a:rPr lang="en-CH" sz="4000"/>
              <a:t>SOFF Regional Implementation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185980"/>
              </a:buClr>
              <a:buSzPts val="4400"/>
              <a:buFont typeface="Open Sans"/>
              <a:buNone/>
            </a:pPr>
            <a:r>
              <a:rPr lang="en-CH"/>
              <a:t>SOFF regional approaches</a:t>
            </a:r>
            <a:endParaRPr/>
          </a:p>
        </p:txBody>
      </p:sp>
      <p:sp>
        <p:nvSpPr>
          <p:cNvPr id="263" name="Google Shape;263;p28"/>
          <p:cNvSpPr txBox="1"/>
          <p:nvPr>
            <p:ph idx="1" type="body"/>
          </p:nvPr>
        </p:nvSpPr>
        <p:spPr>
          <a:xfrm>
            <a:off x="568325" y="1417638"/>
            <a:ext cx="10972800" cy="4983161"/>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400"/>
              <a:buNone/>
            </a:pPr>
            <a:r>
              <a:rPr lang="en-CH" sz="2400">
                <a:latin typeface="Open Sans"/>
                <a:ea typeface="Open Sans"/>
                <a:cs typeface="Open Sans"/>
                <a:sym typeface="Open Sans"/>
              </a:rPr>
              <a:t>SOFF promotes regional approaches to ensure optimal design of the observing network and to promote coordinated implementation, pursuing efficiency gain and economies of scale.</a:t>
            </a:r>
            <a:endParaRPr sz="2400">
              <a:latin typeface="Open Sans"/>
              <a:ea typeface="Open Sans"/>
              <a:cs typeface="Open Sans"/>
              <a:sym typeface="Open Sans"/>
            </a:endParaRPr>
          </a:p>
          <a:p>
            <a:pPr indent="0" lvl="0" marL="0" rtl="0" algn="l">
              <a:lnSpc>
                <a:spcPct val="100000"/>
              </a:lnSpc>
              <a:spcBef>
                <a:spcPts val="480"/>
              </a:spcBef>
              <a:spcAft>
                <a:spcPts val="0"/>
              </a:spcAft>
              <a:buClr>
                <a:schemeClr val="dk1"/>
              </a:buClr>
              <a:buSzPts val="2400"/>
              <a:buNone/>
            </a:pPr>
            <a:r>
              <a:t/>
            </a:r>
            <a:endParaRPr sz="2400"/>
          </a:p>
          <a:p>
            <a:pPr indent="0" lvl="0" marL="0" rtl="0" algn="l">
              <a:lnSpc>
                <a:spcPct val="100000"/>
              </a:lnSpc>
              <a:spcBef>
                <a:spcPts val="480"/>
              </a:spcBef>
              <a:spcAft>
                <a:spcPts val="0"/>
              </a:spcAft>
              <a:buClr>
                <a:schemeClr val="dk1"/>
              </a:buClr>
              <a:buSzPts val="2400"/>
              <a:buNone/>
            </a:pPr>
            <a:r>
              <a:t/>
            </a:r>
            <a:endParaRPr sz="2400">
              <a:latin typeface="Open Sans"/>
              <a:ea typeface="Open Sans"/>
              <a:cs typeface="Open Sans"/>
              <a:sym typeface="Open Sans"/>
            </a:endParaRPr>
          </a:p>
          <a:p>
            <a:pPr indent="0" lvl="0" marL="0" rtl="0" algn="l">
              <a:lnSpc>
                <a:spcPct val="100000"/>
              </a:lnSpc>
              <a:spcBef>
                <a:spcPts val="640"/>
              </a:spcBef>
              <a:spcAft>
                <a:spcPts val="0"/>
              </a:spcAft>
              <a:buClr>
                <a:schemeClr val="dk1"/>
              </a:buClr>
              <a:buSzPts val="3200"/>
              <a:buNone/>
            </a:pPr>
            <a:r>
              <a:t/>
            </a:r>
            <a:endParaRPr/>
          </a:p>
          <a:p>
            <a:pPr indent="-139700" lvl="0" marL="342900" rtl="0" algn="l">
              <a:lnSpc>
                <a:spcPct val="100000"/>
              </a:lnSpc>
              <a:spcBef>
                <a:spcPts val="640"/>
              </a:spcBef>
              <a:spcAft>
                <a:spcPts val="0"/>
              </a:spcAft>
              <a:buClr>
                <a:schemeClr val="dk1"/>
              </a:buClr>
              <a:buSzPts val="3200"/>
              <a:buNone/>
            </a:pPr>
            <a:r>
              <a:t/>
            </a:r>
            <a:endParaRPr/>
          </a:p>
        </p:txBody>
      </p:sp>
      <p:graphicFrame>
        <p:nvGraphicFramePr>
          <p:cNvPr id="264" name="Google Shape;264;p28"/>
          <p:cNvGraphicFramePr/>
          <p:nvPr/>
        </p:nvGraphicFramePr>
        <p:xfrm>
          <a:off x="671513" y="2859501"/>
          <a:ext cx="3000000" cy="3000000"/>
        </p:xfrm>
        <a:graphic>
          <a:graphicData uri="http://schemas.openxmlformats.org/drawingml/2006/table">
            <a:tbl>
              <a:tblPr bandRow="1" firstRow="1">
                <a:noFill/>
                <a:tableStyleId>{8AC9B485-D34A-463F-B148-709643D39147}</a:tableStyleId>
              </a:tblPr>
              <a:tblGrid>
                <a:gridCol w="1945800"/>
                <a:gridCol w="8944450"/>
              </a:tblGrid>
              <a:tr h="370850">
                <a:tc gridSpan="2">
                  <a:txBody>
                    <a:bodyPr/>
                    <a:lstStyle/>
                    <a:p>
                      <a:pPr indent="0" lvl="0" marL="0" marR="0" rtl="0" algn="l">
                        <a:lnSpc>
                          <a:spcPct val="100000"/>
                        </a:lnSpc>
                        <a:spcBef>
                          <a:spcPts val="0"/>
                        </a:spcBef>
                        <a:spcAft>
                          <a:spcPts val="0"/>
                        </a:spcAft>
                        <a:buClr>
                          <a:srgbClr val="000000"/>
                        </a:buClr>
                        <a:buSzPts val="2000"/>
                        <a:buFont typeface="Arial"/>
                        <a:buNone/>
                      </a:pPr>
                      <a:r>
                        <a:rPr b="1" lang="en-CH" sz="2000" u="none" cap="none" strike="noStrike">
                          <a:solidFill>
                            <a:schemeClr val="lt1"/>
                          </a:solidFill>
                          <a:latin typeface="Open Sans"/>
                          <a:ea typeface="Open Sans"/>
                          <a:cs typeface="Open Sans"/>
                          <a:sym typeface="Open Sans"/>
                        </a:rPr>
                        <a:t>Regional Approaches</a:t>
                      </a:r>
                      <a:endParaRPr sz="1400" u="none" cap="none" strike="noStrike"/>
                    </a:p>
                  </a:txBody>
                  <a:tcPr marT="45725" marB="45725" marR="91450" marL="91450">
                    <a:solidFill>
                      <a:srgbClr val="1C3454"/>
                    </a:solidFill>
                  </a:tcPr>
                </a:tc>
                <a:tc hMerge="1"/>
              </a:tr>
              <a:tr h="370850">
                <a:tc>
                  <a:txBody>
                    <a:bodyPr/>
                    <a:lstStyle/>
                    <a:p>
                      <a:pPr indent="0" lvl="0" marL="0" marR="0" rtl="0" algn="l">
                        <a:lnSpc>
                          <a:spcPct val="100000"/>
                        </a:lnSpc>
                        <a:spcBef>
                          <a:spcPts val="0"/>
                        </a:spcBef>
                        <a:spcAft>
                          <a:spcPts val="0"/>
                        </a:spcAft>
                        <a:buClr>
                          <a:srgbClr val="000000"/>
                        </a:buClr>
                        <a:buSzPts val="1800"/>
                        <a:buFont typeface="Arial"/>
                        <a:buNone/>
                      </a:pPr>
                      <a:r>
                        <a:rPr b="1" lang="en-CH" sz="1800" u="none" cap="none" strike="noStrike">
                          <a:latin typeface="Open Sans"/>
                          <a:ea typeface="Open Sans"/>
                          <a:cs typeface="Open Sans"/>
                          <a:sym typeface="Open Sans"/>
                        </a:rPr>
                        <a:t>Atlantic</a:t>
                      </a:r>
                      <a:endParaRPr sz="1400" u="none" cap="none" strike="noStrike"/>
                    </a:p>
                  </a:txBody>
                  <a:tcPr marT="45725" marB="45725" marR="91450" marL="91450">
                    <a:solidFill>
                      <a:srgbClr val="F2F2F2"/>
                    </a:solidFill>
                  </a:tcPr>
                </a:tc>
                <a:tc>
                  <a:txBody>
                    <a:bodyPr/>
                    <a:lstStyle/>
                    <a:p>
                      <a:pPr indent="0" lvl="0" marL="0" marR="0" rtl="0" algn="l">
                        <a:lnSpc>
                          <a:spcPct val="100000"/>
                        </a:lnSpc>
                        <a:spcBef>
                          <a:spcPts val="0"/>
                        </a:spcBef>
                        <a:spcAft>
                          <a:spcPts val="0"/>
                        </a:spcAft>
                        <a:buClr>
                          <a:schemeClr val="dk1"/>
                        </a:buClr>
                        <a:buSzPts val="1800"/>
                        <a:buFont typeface="Open Sans"/>
                        <a:buNone/>
                      </a:pPr>
                      <a:r>
                        <a:rPr b="0" lang="en-CH" sz="1800" u="none" cap="none" strike="noStrike">
                          <a:latin typeface="Open Sans"/>
                          <a:ea typeface="Open Sans"/>
                          <a:cs typeface="Open Sans"/>
                          <a:sym typeface="Open Sans"/>
                        </a:rPr>
                        <a:t>Workshop in Cabo Verde c</a:t>
                      </a:r>
                      <a:r>
                        <a:rPr lang="en-CH" sz="1800" u="none" cap="none" strike="noStrike">
                          <a:latin typeface="Open Sans"/>
                          <a:ea typeface="Open Sans"/>
                          <a:cs typeface="Open Sans"/>
                          <a:sym typeface="Open Sans"/>
                        </a:rPr>
                        <a:t>o-hosted by SOFF and KNMI, November 2023</a:t>
                      </a:r>
                      <a:endParaRPr sz="1400" u="none" cap="none" strike="noStrike"/>
                    </a:p>
                    <a:p>
                      <a:pPr indent="-285750" lvl="0" marL="285750" marR="0" rtl="0" algn="l">
                        <a:lnSpc>
                          <a:spcPct val="100000"/>
                        </a:lnSpc>
                        <a:spcBef>
                          <a:spcPts val="0"/>
                        </a:spcBef>
                        <a:spcAft>
                          <a:spcPts val="0"/>
                        </a:spcAft>
                        <a:buClr>
                          <a:schemeClr val="dk1"/>
                        </a:buClr>
                        <a:buSzPts val="1800"/>
                        <a:buFont typeface="Arial"/>
                        <a:buChar char="•"/>
                      </a:pPr>
                      <a:r>
                        <a:rPr lang="en-CH" sz="1800" u="none" cap="none" strike="noStrike">
                          <a:latin typeface="Open Sans"/>
                          <a:ea typeface="Open Sans"/>
                          <a:cs typeface="Open Sans"/>
                          <a:sym typeface="Open Sans"/>
                        </a:rPr>
                        <a:t>3 Atlantic SIDS and partners</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b="1" lang="en-CH" sz="1800" u="none" cap="none" strike="noStrike">
                          <a:latin typeface="Open Sans"/>
                          <a:ea typeface="Open Sans"/>
                          <a:cs typeface="Open Sans"/>
                          <a:sym typeface="Open Sans"/>
                        </a:rPr>
                        <a:t>Pacific</a:t>
                      </a:r>
                      <a:endParaRPr b="1" sz="1800" u="none" cap="none" strike="noStrike">
                        <a:latin typeface="Open Sans"/>
                        <a:ea typeface="Open Sans"/>
                        <a:cs typeface="Open Sans"/>
                        <a:sym typeface="Open Sans"/>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Clr>
                          <a:srgbClr val="000000"/>
                        </a:buClr>
                        <a:buSzPts val="1800"/>
                        <a:buFont typeface="Arial"/>
                        <a:buNone/>
                      </a:pPr>
                      <a:r>
                        <a:rPr lang="en-CH" sz="1800" u="none" cap="none" strike="noStrike">
                          <a:latin typeface="Open Sans"/>
                          <a:ea typeface="Open Sans"/>
                          <a:cs typeface="Open Sans"/>
                          <a:sym typeface="Open Sans"/>
                        </a:rPr>
                        <a:t>Workshop in Fiji co-hosted by SOFF and Fiji Met, April 2024</a:t>
                      </a:r>
                      <a:endParaRPr sz="1800" u="none" cap="none" strike="noStrike">
                        <a:latin typeface="Open Sans"/>
                        <a:ea typeface="Open Sans"/>
                        <a:cs typeface="Open Sans"/>
                        <a:sym typeface="Open Sans"/>
                      </a:endParaRPr>
                    </a:p>
                    <a:p>
                      <a:pPr indent="-285750" lvl="0" marL="285750" marR="0" rtl="0" algn="l">
                        <a:lnSpc>
                          <a:spcPct val="100000"/>
                        </a:lnSpc>
                        <a:spcBef>
                          <a:spcPts val="0"/>
                        </a:spcBef>
                        <a:spcAft>
                          <a:spcPts val="0"/>
                        </a:spcAft>
                        <a:buClr>
                          <a:schemeClr val="dk1"/>
                        </a:buClr>
                        <a:buSzPts val="1800"/>
                        <a:buFont typeface="Arial"/>
                        <a:buChar char="•"/>
                      </a:pPr>
                      <a:r>
                        <a:rPr lang="en-CH" sz="1800" u="none" cap="none" strike="noStrike">
                          <a:latin typeface="Open Sans"/>
                          <a:ea typeface="Open Sans"/>
                          <a:cs typeface="Open Sans"/>
                          <a:sym typeface="Open Sans"/>
                        </a:rPr>
                        <a:t>13 Pacific islands countries and partners</a:t>
                      </a:r>
                      <a:endParaRPr sz="1800" u="none" cap="none" strike="noStrike">
                        <a:latin typeface="Open Sans"/>
                        <a:ea typeface="Open Sans"/>
                        <a:cs typeface="Open Sans"/>
                        <a:sym typeface="Open Sans"/>
                      </a:endParaRPr>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b="1" lang="en-CH" sz="1800" u="none" cap="none" strike="noStrike">
                          <a:latin typeface="Open Sans"/>
                          <a:ea typeface="Open Sans"/>
                          <a:cs typeface="Open Sans"/>
                          <a:sym typeface="Open Sans"/>
                        </a:rPr>
                        <a:t>Africa</a:t>
                      </a:r>
                      <a:endParaRPr b="1" sz="1800" u="none" cap="none" strike="noStrike">
                        <a:latin typeface="Open Sans"/>
                        <a:ea typeface="Open Sans"/>
                        <a:cs typeface="Open Sans"/>
                        <a:sym typeface="Open Sans"/>
                      </a:endParaRPr>
                    </a:p>
                  </a:txBody>
                  <a:tcPr marT="45725" marB="45725" marR="91450" marL="91450">
                    <a:solidFill>
                      <a:srgbClr val="F2F2F2"/>
                    </a:solidFill>
                  </a:tcPr>
                </a:tc>
                <a:tc>
                  <a:txBody>
                    <a:bodyPr/>
                    <a:lstStyle/>
                    <a:p>
                      <a:pPr indent="0" lvl="0" marL="0" marR="0" rtl="0" algn="l">
                        <a:lnSpc>
                          <a:spcPct val="100000"/>
                        </a:lnSpc>
                        <a:spcBef>
                          <a:spcPts val="0"/>
                        </a:spcBef>
                        <a:spcAft>
                          <a:spcPts val="0"/>
                        </a:spcAft>
                        <a:buClr>
                          <a:schemeClr val="dk1"/>
                        </a:buClr>
                        <a:buSzPts val="1800"/>
                        <a:buFont typeface="Open Sans"/>
                        <a:buNone/>
                      </a:pPr>
                      <a:r>
                        <a:rPr lang="en-CH" sz="1800" u="none" cap="none" strike="noStrike">
                          <a:latin typeface="Open Sans"/>
                          <a:ea typeface="Open Sans"/>
                          <a:cs typeface="Open Sans"/>
                          <a:sym typeface="Open Sans"/>
                        </a:rPr>
                        <a:t>Workshop in Cote d’Ivoire co-hosted by SOFF and AfDB, September 2024</a:t>
                      </a:r>
                      <a:endParaRPr sz="1800" u="none" cap="none" strike="noStrike">
                        <a:latin typeface="Open Sans"/>
                        <a:ea typeface="Open Sans"/>
                        <a:cs typeface="Open Sans"/>
                        <a:sym typeface="Open Sans"/>
                      </a:endParaRPr>
                    </a:p>
                    <a:p>
                      <a:pPr indent="-285750" lvl="0" marL="285750" marR="0" rtl="0" algn="l">
                        <a:lnSpc>
                          <a:spcPct val="100000"/>
                        </a:lnSpc>
                        <a:spcBef>
                          <a:spcPts val="0"/>
                        </a:spcBef>
                        <a:spcAft>
                          <a:spcPts val="0"/>
                        </a:spcAft>
                        <a:buClr>
                          <a:schemeClr val="dk1"/>
                        </a:buClr>
                        <a:buSzPts val="1800"/>
                        <a:buFont typeface="Arial"/>
                        <a:buChar char="•"/>
                      </a:pPr>
                      <a:r>
                        <a:rPr lang="en-CH" sz="1800" u="none" cap="none" strike="noStrike">
                          <a:latin typeface="Open Sans"/>
                          <a:ea typeface="Open Sans"/>
                          <a:cs typeface="Open Sans"/>
                          <a:sym typeface="Open Sans"/>
                        </a:rPr>
                        <a:t>23 African countries and partners</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b="1" lang="en-CH" sz="1800" u="none" cap="none" strike="noStrike">
                          <a:latin typeface="Open Sans"/>
                          <a:ea typeface="Open Sans"/>
                          <a:cs typeface="Open Sans"/>
                          <a:sym typeface="Open Sans"/>
                        </a:rPr>
                        <a:t>South Asia</a:t>
                      </a:r>
                      <a:endParaRPr sz="1400" u="none" cap="none" strike="noStrike"/>
                    </a:p>
                  </a:txBody>
                  <a:tcPr marT="45725" marB="45725" marR="91450" marL="91450">
                    <a:solidFill>
                      <a:srgbClr val="F2F2F2"/>
                    </a:solidFill>
                  </a:tcPr>
                </a:tc>
                <a:tc>
                  <a:txBody>
                    <a:bodyPr/>
                    <a:lstStyle/>
                    <a:p>
                      <a:pPr indent="0" lvl="0" marL="0" marR="0" rtl="0" algn="l">
                        <a:lnSpc>
                          <a:spcPct val="100000"/>
                        </a:lnSpc>
                        <a:spcBef>
                          <a:spcPts val="0"/>
                        </a:spcBef>
                        <a:spcAft>
                          <a:spcPts val="0"/>
                        </a:spcAft>
                        <a:buClr>
                          <a:schemeClr val="dk1"/>
                        </a:buClr>
                        <a:buSzPts val="1800"/>
                        <a:buFont typeface="Open Sans"/>
                        <a:buNone/>
                      </a:pPr>
                      <a:r>
                        <a:rPr lang="en-CH" sz="1800" u="none" cap="none" strike="noStrike">
                          <a:latin typeface="Open Sans"/>
                          <a:ea typeface="Open Sans"/>
                          <a:cs typeface="Open Sans"/>
                          <a:sym typeface="Open Sans"/>
                        </a:rPr>
                        <a:t>Workshop in Bhutan co-hosted by SOFF and NCHM, September 2024</a:t>
                      </a:r>
                      <a:endParaRPr sz="1800" u="none" cap="none" strike="noStrike">
                        <a:latin typeface="Open Sans"/>
                        <a:ea typeface="Open Sans"/>
                        <a:cs typeface="Open Sans"/>
                        <a:sym typeface="Open Sans"/>
                      </a:endParaRPr>
                    </a:p>
                    <a:p>
                      <a:pPr indent="-285750" lvl="0" marL="285750" marR="0" rtl="0" algn="l">
                        <a:lnSpc>
                          <a:spcPct val="100000"/>
                        </a:lnSpc>
                        <a:spcBef>
                          <a:spcPts val="0"/>
                        </a:spcBef>
                        <a:spcAft>
                          <a:spcPts val="0"/>
                        </a:spcAft>
                        <a:buClr>
                          <a:schemeClr val="dk1"/>
                        </a:buClr>
                        <a:buSzPts val="1800"/>
                        <a:buFont typeface="Arial"/>
                        <a:buChar char="•"/>
                      </a:pPr>
                      <a:r>
                        <a:rPr lang="en-CH" sz="1800" u="none" cap="none" strike="noStrike">
                          <a:latin typeface="Open Sans"/>
                          <a:ea typeface="Open Sans"/>
                          <a:cs typeface="Open Sans"/>
                          <a:sym typeface="Open Sans"/>
                        </a:rPr>
                        <a:t>4 South Asian countries and partners</a:t>
                      </a:r>
                      <a:endParaRPr sz="14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1800"/>
                        <a:buFont typeface="Arial"/>
                        <a:buNone/>
                      </a:pPr>
                      <a:r>
                        <a:rPr b="1" lang="en-CH" sz="1800" u="none" cap="none" strike="noStrike">
                          <a:latin typeface="Open Sans"/>
                          <a:ea typeface="Open Sans"/>
                          <a:cs typeface="Open Sans"/>
                          <a:sym typeface="Open Sans"/>
                        </a:rPr>
                        <a:t>Caribbean</a:t>
                      </a:r>
                      <a:endParaRPr b="1" sz="1800" u="none" cap="none" strike="noStrike">
                        <a:latin typeface="Open Sans"/>
                        <a:ea typeface="Open Sans"/>
                        <a:cs typeface="Open Sans"/>
                        <a:sym typeface="Open Sans"/>
                      </a:endParaRPr>
                    </a:p>
                  </a:txBody>
                  <a:tcPr marT="45725" marB="45725" marR="91450" marL="91450">
                    <a:solidFill>
                      <a:srgbClr val="F2F2F2"/>
                    </a:solidFill>
                  </a:tcPr>
                </a:tc>
                <a:tc>
                  <a:txBody>
                    <a:bodyPr/>
                    <a:lstStyle/>
                    <a:p>
                      <a:pPr indent="-285750" lvl="0" marL="285750" marR="0" rtl="0" algn="l">
                        <a:lnSpc>
                          <a:spcPct val="100000"/>
                        </a:lnSpc>
                        <a:spcBef>
                          <a:spcPts val="0"/>
                        </a:spcBef>
                        <a:spcAft>
                          <a:spcPts val="0"/>
                        </a:spcAft>
                        <a:buClr>
                          <a:schemeClr val="dk1"/>
                        </a:buClr>
                        <a:buSzPts val="1800"/>
                        <a:buFont typeface="Arial"/>
                        <a:buChar char="•"/>
                      </a:pPr>
                      <a:r>
                        <a:rPr lang="en-CH" sz="1800" u="none" cap="none" strike="noStrike">
                          <a:latin typeface="Open Sans"/>
                          <a:ea typeface="Open Sans"/>
                          <a:cs typeface="Open Sans"/>
                          <a:sym typeface="Open Sans"/>
                        </a:rPr>
                        <a:t>Virtual engagement started in July with 16 countries</a:t>
                      </a:r>
                      <a:endParaRPr sz="1400" u="none" cap="none" strike="noStrike"/>
                    </a:p>
                    <a:p>
                      <a:pPr indent="-285750" lvl="0" marL="285750" marR="0" rtl="0" algn="l">
                        <a:lnSpc>
                          <a:spcPct val="100000"/>
                        </a:lnSpc>
                        <a:spcBef>
                          <a:spcPts val="0"/>
                        </a:spcBef>
                        <a:spcAft>
                          <a:spcPts val="0"/>
                        </a:spcAft>
                        <a:buClr>
                          <a:schemeClr val="dk1"/>
                        </a:buClr>
                        <a:buSzPts val="1800"/>
                        <a:buFont typeface="Arial"/>
                        <a:buChar char="•"/>
                      </a:pPr>
                      <a:r>
                        <a:rPr lang="en-CH" sz="1800" u="none" cap="none" strike="noStrike">
                          <a:latin typeface="Open Sans"/>
                          <a:ea typeface="Open Sans"/>
                          <a:cs typeface="Open Sans"/>
                          <a:sym typeface="Open Sans"/>
                        </a:rPr>
                        <a:t>Workshop in person foreseen for January/February 2025</a:t>
                      </a:r>
                      <a:endParaRPr sz="1800" u="none" cap="none" strike="noStrike">
                        <a:latin typeface="Open Sans"/>
                        <a:ea typeface="Open Sans"/>
                        <a:cs typeface="Open Sans"/>
                        <a:sym typeface="Open Sans"/>
                      </a:endParaRPr>
                    </a:p>
                  </a:txBody>
                  <a:tcPr marT="45725" marB="45725" marR="91450" marL="9145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5"/>
          <p:cNvSpPr txBox="1"/>
          <p:nvPr/>
        </p:nvSpPr>
        <p:spPr>
          <a:xfrm>
            <a:off x="428625" y="82395"/>
            <a:ext cx="10972800" cy="11430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185980"/>
              </a:buClr>
              <a:buSzPts val="4400"/>
              <a:buFont typeface="Open Sans"/>
              <a:buNone/>
            </a:pPr>
            <a:r>
              <a:rPr b="1" i="0" lang="en-CH" sz="4400" u="none" cap="none" strike="noStrike">
                <a:solidFill>
                  <a:srgbClr val="185980"/>
                </a:solidFill>
                <a:latin typeface="Open Sans"/>
                <a:ea typeface="Open Sans"/>
                <a:cs typeface="Open Sans"/>
                <a:sym typeface="Open Sans"/>
              </a:rPr>
              <a:t>SOFF support in the Caribbean</a:t>
            </a:r>
            <a:endParaRPr b="0" i="0" sz="1400" u="none" cap="none" strike="noStrike">
              <a:solidFill>
                <a:srgbClr val="000000"/>
              </a:solidFill>
              <a:latin typeface="Arial"/>
              <a:ea typeface="Arial"/>
              <a:cs typeface="Arial"/>
              <a:sym typeface="Arial"/>
            </a:endParaRPr>
          </a:p>
        </p:txBody>
      </p:sp>
      <p:graphicFrame>
        <p:nvGraphicFramePr>
          <p:cNvPr id="270" name="Google Shape;270;p25"/>
          <p:cNvGraphicFramePr/>
          <p:nvPr/>
        </p:nvGraphicFramePr>
        <p:xfrm>
          <a:off x="428624" y="930346"/>
          <a:ext cx="3000000" cy="3000000"/>
        </p:xfrm>
        <a:graphic>
          <a:graphicData uri="http://schemas.openxmlformats.org/drawingml/2006/table">
            <a:tbl>
              <a:tblPr>
                <a:noFill/>
                <a:tableStyleId>{F6C49B96-9275-4547-8008-C386C81047F4}</a:tableStyleId>
              </a:tblPr>
              <a:tblGrid>
                <a:gridCol w="3037600"/>
                <a:gridCol w="1587625"/>
                <a:gridCol w="1708475"/>
                <a:gridCol w="1667650"/>
                <a:gridCol w="3191425"/>
              </a:tblGrid>
              <a:tr h="501400">
                <a:tc>
                  <a:txBody>
                    <a:bodyPr/>
                    <a:lstStyle/>
                    <a:p>
                      <a:pPr indent="0" lvl="0" marL="12065" marR="0" rtl="0" algn="l">
                        <a:lnSpc>
                          <a:spcPct val="100000"/>
                        </a:lnSpc>
                        <a:spcBef>
                          <a:spcPts val="0"/>
                        </a:spcBef>
                        <a:spcAft>
                          <a:spcPts val="0"/>
                        </a:spcAft>
                        <a:buNone/>
                      </a:pPr>
                      <a:r>
                        <a:rPr b="1" lang="en-CH" sz="1600" u="none" cap="none" strike="noStrike">
                          <a:solidFill>
                            <a:srgbClr val="FFFFFF"/>
                          </a:solidFill>
                          <a:latin typeface="Open Sans"/>
                          <a:ea typeface="Open Sans"/>
                          <a:cs typeface="Open Sans"/>
                          <a:sym typeface="Open Sans"/>
                        </a:rPr>
                        <a:t>Country</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F3764"/>
                    </a:solidFill>
                  </a:tcPr>
                </a:tc>
                <a:tc>
                  <a:txBody>
                    <a:bodyPr/>
                    <a:lstStyle/>
                    <a:p>
                      <a:pPr indent="0" lvl="0" marL="5715" marR="0" rtl="0" algn="l">
                        <a:lnSpc>
                          <a:spcPct val="100000"/>
                        </a:lnSpc>
                        <a:spcBef>
                          <a:spcPts val="0"/>
                        </a:spcBef>
                        <a:spcAft>
                          <a:spcPts val="0"/>
                        </a:spcAft>
                        <a:buNone/>
                      </a:pPr>
                      <a:r>
                        <a:rPr b="1" lang="en-CH" sz="1600" u="none" cap="none" strike="noStrike">
                          <a:solidFill>
                            <a:srgbClr val="FFFFFF"/>
                          </a:solidFill>
                          <a:latin typeface="Open Sans"/>
                          <a:ea typeface="Open Sans"/>
                          <a:cs typeface="Open Sans"/>
                          <a:sym typeface="Open Sans"/>
                        </a:rPr>
                        <a:t>Peer Advisor</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F3764"/>
                    </a:solidFill>
                  </a:tcPr>
                </a:tc>
                <a:tc>
                  <a:txBody>
                    <a:bodyPr/>
                    <a:lstStyle/>
                    <a:p>
                      <a:pPr indent="0" lvl="0" marL="2540" marR="0" rtl="0" algn="l">
                        <a:lnSpc>
                          <a:spcPct val="100000"/>
                        </a:lnSpc>
                        <a:spcBef>
                          <a:spcPts val="0"/>
                        </a:spcBef>
                        <a:spcAft>
                          <a:spcPts val="0"/>
                        </a:spcAft>
                        <a:buNone/>
                      </a:pPr>
                      <a:r>
                        <a:rPr b="1" lang="en-CH" sz="1600" u="none" cap="none" strike="noStrike">
                          <a:solidFill>
                            <a:srgbClr val="FFFFFF"/>
                          </a:solidFill>
                          <a:latin typeface="Open Sans"/>
                          <a:ea typeface="Open Sans"/>
                          <a:cs typeface="Open Sans"/>
                          <a:sym typeface="Open Sans"/>
                        </a:rPr>
                        <a:t>Implementing</a:t>
                      </a:r>
                      <a:endParaRPr sz="1600" u="none" cap="none" strike="noStrike">
                        <a:latin typeface="Open Sans"/>
                        <a:ea typeface="Open Sans"/>
                        <a:cs typeface="Open Sans"/>
                        <a:sym typeface="Open Sans"/>
                      </a:endParaRPr>
                    </a:p>
                    <a:p>
                      <a:pPr indent="0" lvl="0" marL="2540" marR="0" rtl="0" algn="l">
                        <a:lnSpc>
                          <a:spcPct val="100000"/>
                        </a:lnSpc>
                        <a:spcBef>
                          <a:spcPts val="350"/>
                        </a:spcBef>
                        <a:spcAft>
                          <a:spcPts val="0"/>
                        </a:spcAft>
                        <a:buNone/>
                      </a:pPr>
                      <a:r>
                        <a:rPr b="1" lang="en-CH" sz="1600" u="none" cap="none" strike="noStrike">
                          <a:solidFill>
                            <a:srgbClr val="FFFFFF"/>
                          </a:solidFill>
                          <a:latin typeface="Open Sans"/>
                          <a:ea typeface="Open Sans"/>
                          <a:cs typeface="Open Sans"/>
                          <a:sym typeface="Open Sans"/>
                        </a:rPr>
                        <a:t>Entity</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F3764"/>
                    </a:solidFill>
                  </a:tcPr>
                </a:tc>
                <a:tc>
                  <a:txBody>
                    <a:bodyPr/>
                    <a:lstStyle/>
                    <a:p>
                      <a:pPr indent="0" lvl="0" marL="5715" marR="0" rtl="0" algn="l">
                        <a:lnSpc>
                          <a:spcPct val="100000"/>
                        </a:lnSpc>
                        <a:spcBef>
                          <a:spcPts val="0"/>
                        </a:spcBef>
                        <a:spcAft>
                          <a:spcPts val="0"/>
                        </a:spcAft>
                        <a:buNone/>
                      </a:pPr>
                      <a:r>
                        <a:rPr b="1" lang="en-CH" sz="1600" u="none" cap="none" strike="noStrike">
                          <a:solidFill>
                            <a:srgbClr val="FFFFFF"/>
                          </a:solidFill>
                          <a:latin typeface="Open Sans"/>
                          <a:ea typeface="Open Sans"/>
                          <a:cs typeface="Open Sans"/>
                          <a:sym typeface="Open Sans"/>
                        </a:rPr>
                        <a:t>Readiness</a:t>
                      </a:r>
                      <a:endParaRPr sz="1600" u="none" cap="none" strike="noStrike">
                        <a:latin typeface="Open Sans"/>
                        <a:ea typeface="Open Sans"/>
                        <a:cs typeface="Open Sans"/>
                        <a:sym typeface="Open Sans"/>
                      </a:endParaRPr>
                    </a:p>
                    <a:p>
                      <a:pPr indent="0" lvl="0" marL="5715" marR="0" rtl="0" algn="l">
                        <a:lnSpc>
                          <a:spcPct val="100000"/>
                        </a:lnSpc>
                        <a:spcBef>
                          <a:spcPts val="350"/>
                        </a:spcBef>
                        <a:spcAft>
                          <a:spcPts val="0"/>
                        </a:spcAft>
                        <a:buNone/>
                      </a:pPr>
                      <a:r>
                        <a:rPr b="1" lang="en-CH" sz="1600" u="none" cap="none" strike="noStrike">
                          <a:solidFill>
                            <a:srgbClr val="FFFFFF"/>
                          </a:solidFill>
                          <a:latin typeface="Open Sans"/>
                          <a:ea typeface="Open Sans"/>
                          <a:cs typeface="Open Sans"/>
                          <a:sym typeface="Open Sans"/>
                        </a:rPr>
                        <a:t>Budget (USD)</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F3764"/>
                    </a:solidFill>
                  </a:tcPr>
                </a:tc>
                <a:tc>
                  <a:txBody>
                    <a:bodyPr/>
                    <a:lstStyle/>
                    <a:p>
                      <a:pPr indent="0" lvl="0" marL="5715" marR="0" rtl="0" algn="l">
                        <a:lnSpc>
                          <a:spcPct val="100000"/>
                        </a:lnSpc>
                        <a:spcBef>
                          <a:spcPts val="0"/>
                        </a:spcBef>
                        <a:spcAft>
                          <a:spcPts val="0"/>
                        </a:spcAft>
                        <a:buNone/>
                      </a:pPr>
                      <a:r>
                        <a:rPr b="1" lang="en-CH" sz="1600" u="none" cap="none" strike="noStrike">
                          <a:solidFill>
                            <a:srgbClr val="FFFFFF"/>
                          </a:solidFill>
                          <a:latin typeface="Open Sans"/>
                          <a:ea typeface="Open Sans"/>
                          <a:cs typeface="Open Sans"/>
                          <a:sym typeface="Open Sans"/>
                        </a:rPr>
                        <a:t>Implementation Progress</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1F3764"/>
                    </a:solidFill>
                  </a:tcPr>
                </a:tc>
              </a:tr>
              <a:tr h="489575">
                <a:tc>
                  <a:txBody>
                    <a:bodyPr/>
                    <a:lstStyle/>
                    <a:p>
                      <a:pPr indent="0" lvl="0" marL="12065" marR="0" rtl="0" algn="l">
                        <a:lnSpc>
                          <a:spcPct val="100000"/>
                        </a:lnSpc>
                        <a:spcBef>
                          <a:spcPts val="0"/>
                        </a:spcBef>
                        <a:spcAft>
                          <a:spcPts val="0"/>
                        </a:spcAft>
                        <a:buNone/>
                      </a:pPr>
                      <a:r>
                        <a:rPr lang="en-CH" sz="1600" u="none" cap="none" strike="noStrike">
                          <a:latin typeface="Open Sans"/>
                          <a:ea typeface="Open Sans"/>
                          <a:cs typeface="Open Sans"/>
                          <a:sym typeface="Open Sans"/>
                        </a:rPr>
                        <a:t>Antigua and</a:t>
                      </a:r>
                      <a:endParaRPr sz="1600" u="none" cap="none" strike="noStrike">
                        <a:latin typeface="Open Sans"/>
                        <a:ea typeface="Open Sans"/>
                        <a:cs typeface="Open Sans"/>
                        <a:sym typeface="Open Sans"/>
                      </a:endParaRPr>
                    </a:p>
                    <a:p>
                      <a:pPr indent="0" lvl="0" marL="12065" marR="0" rtl="0" algn="l">
                        <a:lnSpc>
                          <a:spcPct val="100000"/>
                        </a:lnSpc>
                        <a:spcBef>
                          <a:spcPts val="290"/>
                        </a:spcBef>
                        <a:spcAft>
                          <a:spcPts val="0"/>
                        </a:spcAft>
                        <a:buNone/>
                      </a:pPr>
                      <a:r>
                        <a:rPr lang="en-CH" sz="1600" u="none" cap="none" strike="noStrike">
                          <a:latin typeface="Open Sans"/>
                          <a:ea typeface="Open Sans"/>
                          <a:cs typeface="Open Sans"/>
                          <a:sym typeface="Open Sans"/>
                        </a:rPr>
                        <a:t>Barbuda</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United Kingdom</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 marR="0" rtl="0" algn="l">
                        <a:lnSpc>
                          <a:spcPct val="100000"/>
                        </a:lnSpc>
                        <a:spcBef>
                          <a:spcPts val="0"/>
                        </a:spcBef>
                        <a:spcAft>
                          <a:spcPts val="0"/>
                        </a:spcAft>
                        <a:buNone/>
                      </a:pPr>
                      <a:r>
                        <a:rPr lang="en-CH" sz="1600" u="none" cap="none" strike="noStrike">
                          <a:latin typeface="Open Sans"/>
                          <a:ea typeface="Open Sans"/>
                          <a:cs typeface="Open Sans"/>
                          <a:sym typeface="Open Sans"/>
                        </a:rPr>
                        <a:t>UNDP</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182,970</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solidFill>
                            <a:srgbClr val="000000"/>
                          </a:solidFill>
                          <a:latin typeface="Open Sans"/>
                          <a:ea typeface="Open Sans"/>
                          <a:cs typeface="Open Sans"/>
                          <a:sym typeface="Open Sans"/>
                        </a:rPr>
                        <a:t>Readiness phase completed</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1D04F"/>
                    </a:solidFill>
                  </a:tcPr>
                </a:tc>
              </a:tr>
              <a:tr h="227050">
                <a:tc>
                  <a:txBody>
                    <a:bodyPr/>
                    <a:lstStyle/>
                    <a:p>
                      <a:pPr indent="0" lvl="0" marL="12065" marR="0" rtl="0" algn="l">
                        <a:lnSpc>
                          <a:spcPct val="100000"/>
                        </a:lnSpc>
                        <a:spcBef>
                          <a:spcPts val="0"/>
                        </a:spcBef>
                        <a:spcAft>
                          <a:spcPts val="0"/>
                        </a:spcAft>
                        <a:buNone/>
                      </a:pPr>
                      <a:r>
                        <a:rPr lang="en-CH" sz="1600" u="none" cap="none" strike="noStrike">
                          <a:latin typeface="Open Sans"/>
                          <a:ea typeface="Open Sans"/>
                          <a:cs typeface="Open Sans"/>
                          <a:sym typeface="Open Sans"/>
                        </a:rPr>
                        <a:t>Bahamas</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Finland</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 marR="0" rtl="0" algn="l">
                        <a:lnSpc>
                          <a:spcPct val="100000"/>
                        </a:lnSpc>
                        <a:spcBef>
                          <a:spcPts val="0"/>
                        </a:spcBef>
                        <a:spcAft>
                          <a:spcPts val="0"/>
                        </a:spcAft>
                        <a:buNone/>
                      </a:pPr>
                      <a:r>
                        <a:rPr lang="en-CH" sz="1600" u="none" cap="none" strike="noStrike">
                          <a:latin typeface="Open Sans"/>
                          <a:ea typeface="Open Sans"/>
                          <a:cs typeface="Open Sans"/>
                          <a:sym typeface="Open Sans"/>
                        </a:rPr>
                        <a:t>IDB</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131,653</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solidFill>
                            <a:srgbClr val="000000"/>
                          </a:solidFill>
                          <a:latin typeface="Open Sans"/>
                          <a:ea typeface="Open Sans"/>
                          <a:cs typeface="Open Sans"/>
                          <a:sym typeface="Open Sans"/>
                        </a:rPr>
                        <a:t>Readiness phase completed</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1D04F"/>
                    </a:solidFill>
                  </a:tcPr>
                </a:tc>
              </a:tr>
              <a:tr h="227050">
                <a:tc>
                  <a:txBody>
                    <a:bodyPr/>
                    <a:lstStyle/>
                    <a:p>
                      <a:pPr indent="0" lvl="0" marL="12065" marR="0" rtl="0" algn="l">
                        <a:lnSpc>
                          <a:spcPct val="100000"/>
                        </a:lnSpc>
                        <a:spcBef>
                          <a:spcPts val="0"/>
                        </a:spcBef>
                        <a:spcAft>
                          <a:spcPts val="0"/>
                        </a:spcAft>
                        <a:buNone/>
                      </a:pPr>
                      <a:r>
                        <a:rPr lang="en-CH" sz="1600" u="none" cap="none" strike="noStrike">
                          <a:latin typeface="Open Sans"/>
                          <a:ea typeface="Open Sans"/>
                          <a:cs typeface="Open Sans"/>
                          <a:sym typeface="Open Sans"/>
                        </a:rPr>
                        <a:t>Barbados</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Finland</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 marR="0" rtl="0" algn="l">
                        <a:lnSpc>
                          <a:spcPct val="100000"/>
                        </a:lnSpc>
                        <a:spcBef>
                          <a:spcPts val="0"/>
                        </a:spcBef>
                        <a:spcAft>
                          <a:spcPts val="0"/>
                        </a:spcAft>
                        <a:buNone/>
                      </a:pPr>
                      <a:r>
                        <a:rPr lang="en-CH" sz="1600" u="none" cap="none" strike="noStrike">
                          <a:latin typeface="Open Sans"/>
                          <a:ea typeface="Open Sans"/>
                          <a:cs typeface="Open Sans"/>
                          <a:sym typeface="Open Sans"/>
                        </a:rPr>
                        <a:t>IDB</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129,943</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Undergoing Readiness phase</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13600">
                <a:tc>
                  <a:txBody>
                    <a:bodyPr/>
                    <a:lstStyle/>
                    <a:p>
                      <a:pPr indent="0" lvl="0" marL="0" marR="0" rtl="0" algn="l">
                        <a:lnSpc>
                          <a:spcPct val="100000"/>
                        </a:lnSpc>
                        <a:spcBef>
                          <a:spcPts val="0"/>
                        </a:spcBef>
                        <a:spcAft>
                          <a:spcPts val="0"/>
                        </a:spcAft>
                        <a:buNone/>
                      </a:pPr>
                      <a:r>
                        <a:rPr b="1" lang="en-CH" sz="1600" u="none" cap="none" strike="noStrike">
                          <a:latin typeface="Open Sans"/>
                          <a:ea typeface="Open Sans"/>
                          <a:cs typeface="Open Sans"/>
                          <a:sym typeface="Open Sans"/>
                        </a:rPr>
                        <a:t> </a:t>
                      </a:r>
                      <a:endParaRPr sz="1600" u="none" cap="none" strike="noStrike">
                        <a:latin typeface="Open Sans"/>
                        <a:ea typeface="Open Sans"/>
                        <a:cs typeface="Open Sans"/>
                        <a:sym typeface="Open Sans"/>
                      </a:endParaRPr>
                    </a:p>
                    <a:p>
                      <a:pPr indent="0" lvl="0" marL="12065" marR="0" rtl="0" algn="l">
                        <a:lnSpc>
                          <a:spcPct val="100000"/>
                        </a:lnSpc>
                        <a:spcBef>
                          <a:spcPts val="0"/>
                        </a:spcBef>
                        <a:spcAft>
                          <a:spcPts val="0"/>
                        </a:spcAft>
                        <a:buNone/>
                      </a:pPr>
                      <a:r>
                        <a:rPr lang="en-CH" sz="1600" u="none" cap="none" strike="noStrike">
                          <a:latin typeface="Open Sans"/>
                          <a:ea typeface="Open Sans"/>
                          <a:cs typeface="Open Sans"/>
                          <a:sym typeface="Open Sans"/>
                        </a:rPr>
                        <a:t>Belize</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CH" sz="1600" u="none" cap="none" strike="noStrike">
                          <a:latin typeface="Open Sans"/>
                          <a:ea typeface="Open Sans"/>
                          <a:cs typeface="Open Sans"/>
                          <a:sym typeface="Open Sans"/>
                        </a:rPr>
                        <a:t> </a:t>
                      </a:r>
                      <a:endParaRPr sz="1600" u="none" cap="none" strike="noStrike">
                        <a:latin typeface="Open Sans"/>
                        <a:ea typeface="Open Sans"/>
                        <a:cs typeface="Open Sans"/>
                        <a:sym typeface="Open Sans"/>
                      </a:endParaRPr>
                    </a:p>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United Kingdom</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CH" sz="1600" u="none" cap="none" strike="noStrike">
                          <a:latin typeface="Open Sans"/>
                          <a:ea typeface="Open Sans"/>
                          <a:cs typeface="Open Sans"/>
                          <a:sym typeface="Open Sans"/>
                        </a:rPr>
                        <a:t> </a:t>
                      </a:r>
                      <a:endParaRPr sz="1600" u="none" cap="none" strike="noStrike">
                        <a:latin typeface="Open Sans"/>
                        <a:ea typeface="Open Sans"/>
                        <a:cs typeface="Open Sans"/>
                        <a:sym typeface="Open Sans"/>
                      </a:endParaRPr>
                    </a:p>
                    <a:p>
                      <a:pPr indent="0" lvl="0" marL="2540" marR="0" rtl="0" algn="l">
                        <a:lnSpc>
                          <a:spcPct val="100000"/>
                        </a:lnSpc>
                        <a:spcBef>
                          <a:spcPts val="0"/>
                        </a:spcBef>
                        <a:spcAft>
                          <a:spcPts val="0"/>
                        </a:spcAft>
                        <a:buNone/>
                      </a:pPr>
                      <a:r>
                        <a:rPr lang="en-CH" sz="1600" u="none" cap="none" strike="noStrike">
                          <a:latin typeface="Open Sans"/>
                          <a:ea typeface="Open Sans"/>
                          <a:cs typeface="Open Sans"/>
                          <a:sym typeface="Open Sans"/>
                        </a:rPr>
                        <a:t>IDB</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CH" sz="1600" u="none" cap="none" strike="noStrike">
                          <a:latin typeface="Open Sans"/>
                          <a:ea typeface="Open Sans"/>
                          <a:cs typeface="Open Sans"/>
                          <a:sym typeface="Open Sans"/>
                        </a:rPr>
                        <a:t> </a:t>
                      </a:r>
                      <a:endParaRPr sz="1600" u="none" cap="none" strike="noStrike">
                        <a:latin typeface="Open Sans"/>
                        <a:ea typeface="Open Sans"/>
                        <a:cs typeface="Open Sans"/>
                        <a:sym typeface="Open Sans"/>
                      </a:endParaRPr>
                    </a:p>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199,757</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21000"/>
                        </a:lnSpc>
                        <a:spcBef>
                          <a:spcPts val="0"/>
                        </a:spcBef>
                        <a:spcAft>
                          <a:spcPts val="0"/>
                        </a:spcAft>
                        <a:buNone/>
                      </a:pPr>
                      <a:r>
                        <a:rPr lang="en-CH" sz="1600" u="none" cap="none" strike="noStrike">
                          <a:solidFill>
                            <a:srgbClr val="000000"/>
                          </a:solidFill>
                          <a:latin typeface="Open Sans"/>
                          <a:ea typeface="Open Sans"/>
                          <a:cs typeface="Open Sans"/>
                          <a:sym typeface="Open Sans"/>
                        </a:rPr>
                        <a:t>Investment Funding Request approved in Nov 2023 for USD</a:t>
                      </a:r>
                      <a:endParaRPr sz="1600" u="none" cap="none" strike="noStrike">
                        <a:latin typeface="Open Sans"/>
                        <a:ea typeface="Open Sans"/>
                        <a:cs typeface="Open Sans"/>
                        <a:sym typeface="Open Sans"/>
                      </a:endParaRPr>
                    </a:p>
                    <a:p>
                      <a:pPr indent="0" lvl="0" marL="5715" marR="0" rtl="0" algn="l">
                        <a:lnSpc>
                          <a:spcPct val="82500"/>
                        </a:lnSpc>
                        <a:spcBef>
                          <a:spcPts val="0"/>
                        </a:spcBef>
                        <a:spcAft>
                          <a:spcPts val="0"/>
                        </a:spcAft>
                        <a:buNone/>
                      </a:pPr>
                      <a:r>
                        <a:rPr lang="en-CH" sz="1600" u="none" cap="none" strike="noStrike">
                          <a:solidFill>
                            <a:srgbClr val="000000"/>
                          </a:solidFill>
                          <a:latin typeface="Open Sans"/>
                          <a:ea typeface="Open Sans"/>
                          <a:cs typeface="Open Sans"/>
                          <a:sym typeface="Open Sans"/>
                        </a:rPr>
                        <a:t>864, 543</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BF00"/>
                    </a:solidFill>
                  </a:tcPr>
                </a:tc>
              </a:tr>
              <a:tr h="227050">
                <a:tc>
                  <a:txBody>
                    <a:bodyPr/>
                    <a:lstStyle/>
                    <a:p>
                      <a:pPr indent="0" lvl="0" marL="12065" marR="0" rtl="0" algn="l">
                        <a:lnSpc>
                          <a:spcPct val="100000"/>
                        </a:lnSpc>
                        <a:spcBef>
                          <a:spcPts val="0"/>
                        </a:spcBef>
                        <a:spcAft>
                          <a:spcPts val="0"/>
                        </a:spcAft>
                        <a:buNone/>
                      </a:pPr>
                      <a:r>
                        <a:rPr lang="en-CH" sz="1600" u="none" cap="none" strike="noStrike">
                          <a:latin typeface="Open Sans"/>
                          <a:ea typeface="Open Sans"/>
                          <a:cs typeface="Open Sans"/>
                          <a:sym typeface="Open Sans"/>
                        </a:rPr>
                        <a:t>Cuba</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Spain</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 marR="0" rtl="0" algn="l">
                        <a:lnSpc>
                          <a:spcPct val="100000"/>
                        </a:lnSpc>
                        <a:spcBef>
                          <a:spcPts val="0"/>
                        </a:spcBef>
                        <a:spcAft>
                          <a:spcPts val="0"/>
                        </a:spcAft>
                        <a:buNone/>
                      </a:pPr>
                      <a:r>
                        <a:rPr lang="en-CH" sz="1600" u="none" cap="none" strike="noStrike">
                          <a:latin typeface="Open Sans"/>
                          <a:ea typeface="Open Sans"/>
                          <a:cs typeface="Open Sans"/>
                          <a:sym typeface="Open Sans"/>
                        </a:rPr>
                        <a:t>UNDP</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160,000</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solidFill>
                            <a:srgbClr val="000000"/>
                          </a:solidFill>
                          <a:latin typeface="Open Sans"/>
                          <a:ea typeface="Open Sans"/>
                          <a:cs typeface="Open Sans"/>
                          <a:sym typeface="Open Sans"/>
                        </a:rPr>
                        <a:t>Readiness phase completed</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1D04F"/>
                    </a:solidFill>
                  </a:tcPr>
                </a:tc>
              </a:tr>
              <a:tr h="227050">
                <a:tc>
                  <a:txBody>
                    <a:bodyPr/>
                    <a:lstStyle/>
                    <a:p>
                      <a:pPr indent="0" lvl="0" marL="12065" marR="0" rtl="0" algn="l">
                        <a:lnSpc>
                          <a:spcPct val="100000"/>
                        </a:lnSpc>
                        <a:spcBef>
                          <a:spcPts val="0"/>
                        </a:spcBef>
                        <a:spcAft>
                          <a:spcPts val="0"/>
                        </a:spcAft>
                        <a:buNone/>
                      </a:pPr>
                      <a:r>
                        <a:rPr lang="en-CH" sz="1600" u="none" cap="none" strike="noStrike">
                          <a:latin typeface="Open Sans"/>
                          <a:ea typeface="Open Sans"/>
                          <a:cs typeface="Open Sans"/>
                          <a:sym typeface="Open Sans"/>
                        </a:rPr>
                        <a:t>Dominica</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Austria</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 marR="0" rtl="0" algn="l">
                        <a:lnSpc>
                          <a:spcPct val="100000"/>
                        </a:lnSpc>
                        <a:spcBef>
                          <a:spcPts val="0"/>
                        </a:spcBef>
                        <a:spcAft>
                          <a:spcPts val="0"/>
                        </a:spcAft>
                        <a:buNone/>
                      </a:pPr>
                      <a:r>
                        <a:rPr lang="en-CH" sz="1600" u="none" cap="none" strike="noStrike">
                          <a:latin typeface="Open Sans"/>
                          <a:ea typeface="Open Sans"/>
                          <a:cs typeface="Open Sans"/>
                          <a:sym typeface="Open Sans"/>
                        </a:rPr>
                        <a:t>WFP</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135,650</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Undergoing Readiness phase</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7050">
                <a:tc>
                  <a:txBody>
                    <a:bodyPr/>
                    <a:lstStyle/>
                    <a:p>
                      <a:pPr indent="0" lvl="0" marL="12065" marR="0" rtl="0" algn="l">
                        <a:lnSpc>
                          <a:spcPct val="100000"/>
                        </a:lnSpc>
                        <a:spcBef>
                          <a:spcPts val="0"/>
                        </a:spcBef>
                        <a:spcAft>
                          <a:spcPts val="0"/>
                        </a:spcAft>
                        <a:buNone/>
                      </a:pPr>
                      <a:r>
                        <a:rPr lang="en-CH" sz="1600" u="none" cap="none" strike="noStrike">
                          <a:latin typeface="Open Sans"/>
                          <a:ea typeface="Open Sans"/>
                          <a:cs typeface="Open Sans"/>
                          <a:sym typeface="Open Sans"/>
                        </a:rPr>
                        <a:t>Dominican Republic</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Spain</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 marR="0" rtl="0" algn="l">
                        <a:lnSpc>
                          <a:spcPct val="100000"/>
                        </a:lnSpc>
                        <a:spcBef>
                          <a:spcPts val="0"/>
                        </a:spcBef>
                        <a:spcAft>
                          <a:spcPts val="0"/>
                        </a:spcAft>
                        <a:buNone/>
                      </a:pPr>
                      <a:r>
                        <a:rPr lang="en-CH" sz="1600" u="none" cap="none" strike="noStrike">
                          <a:latin typeface="Open Sans"/>
                          <a:ea typeface="Open Sans"/>
                          <a:cs typeface="Open Sans"/>
                          <a:sym typeface="Open Sans"/>
                        </a:rPr>
                        <a:t>WFP</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160,000</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solidFill>
                            <a:srgbClr val="000000"/>
                          </a:solidFill>
                          <a:latin typeface="Open Sans"/>
                          <a:ea typeface="Open Sans"/>
                          <a:cs typeface="Open Sans"/>
                          <a:sym typeface="Open Sans"/>
                        </a:rPr>
                        <a:t>Readiness phase completed</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1D04F"/>
                    </a:solidFill>
                  </a:tcPr>
                </a:tc>
              </a:tr>
              <a:tr h="227050">
                <a:tc>
                  <a:txBody>
                    <a:bodyPr/>
                    <a:lstStyle/>
                    <a:p>
                      <a:pPr indent="0" lvl="0" marL="12065" marR="0" rtl="0" algn="l">
                        <a:lnSpc>
                          <a:spcPct val="100000"/>
                        </a:lnSpc>
                        <a:spcBef>
                          <a:spcPts val="0"/>
                        </a:spcBef>
                        <a:spcAft>
                          <a:spcPts val="0"/>
                        </a:spcAft>
                        <a:buNone/>
                      </a:pPr>
                      <a:r>
                        <a:rPr lang="en-CH" sz="1600" u="none" cap="none" strike="noStrike">
                          <a:latin typeface="Open Sans"/>
                          <a:ea typeface="Open Sans"/>
                          <a:cs typeface="Open Sans"/>
                          <a:sym typeface="Open Sans"/>
                        </a:rPr>
                        <a:t>Grenada</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Spain</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 marR="0" rtl="0" algn="l">
                        <a:lnSpc>
                          <a:spcPct val="100000"/>
                        </a:lnSpc>
                        <a:spcBef>
                          <a:spcPts val="0"/>
                        </a:spcBef>
                        <a:spcAft>
                          <a:spcPts val="0"/>
                        </a:spcAft>
                        <a:buNone/>
                      </a:pPr>
                      <a:r>
                        <a:rPr lang="en-CH" sz="1600" u="none" cap="none" strike="noStrike">
                          <a:latin typeface="Open Sans"/>
                          <a:ea typeface="Open Sans"/>
                          <a:cs typeface="Open Sans"/>
                          <a:sym typeface="Open Sans"/>
                        </a:rPr>
                        <a:t>N/A</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120,000</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Undergoing Readiness phase</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7050">
                <a:tc>
                  <a:txBody>
                    <a:bodyPr/>
                    <a:lstStyle/>
                    <a:p>
                      <a:pPr indent="0" lvl="0" marL="12065" marR="0" rtl="0" algn="l">
                        <a:lnSpc>
                          <a:spcPct val="100000"/>
                        </a:lnSpc>
                        <a:spcBef>
                          <a:spcPts val="0"/>
                        </a:spcBef>
                        <a:spcAft>
                          <a:spcPts val="0"/>
                        </a:spcAft>
                        <a:buNone/>
                      </a:pPr>
                      <a:r>
                        <a:rPr lang="en-CH" sz="1600" u="none" cap="none" strike="noStrike">
                          <a:latin typeface="Open Sans"/>
                          <a:ea typeface="Open Sans"/>
                          <a:cs typeface="Open Sans"/>
                          <a:sym typeface="Open Sans"/>
                        </a:rPr>
                        <a:t>Guyana</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Austria</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 marR="0" rtl="0" algn="l">
                        <a:lnSpc>
                          <a:spcPct val="100000"/>
                        </a:lnSpc>
                        <a:spcBef>
                          <a:spcPts val="0"/>
                        </a:spcBef>
                        <a:spcAft>
                          <a:spcPts val="0"/>
                        </a:spcAft>
                        <a:buNone/>
                      </a:pPr>
                      <a:r>
                        <a:rPr lang="en-CH" sz="1600" u="none" cap="none" strike="noStrike">
                          <a:latin typeface="Open Sans"/>
                          <a:ea typeface="Open Sans"/>
                          <a:cs typeface="Open Sans"/>
                          <a:sym typeface="Open Sans"/>
                        </a:rPr>
                        <a:t>IDB</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170,748</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solidFill>
                            <a:srgbClr val="000000"/>
                          </a:solidFill>
                          <a:latin typeface="Open Sans"/>
                          <a:ea typeface="Open Sans"/>
                          <a:cs typeface="Open Sans"/>
                          <a:sym typeface="Open Sans"/>
                        </a:rPr>
                        <a:t>Readiness phase completed</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1D04F"/>
                    </a:solidFill>
                  </a:tcPr>
                </a:tc>
              </a:tr>
              <a:tr h="227050">
                <a:tc>
                  <a:txBody>
                    <a:bodyPr/>
                    <a:lstStyle/>
                    <a:p>
                      <a:pPr indent="0" lvl="0" marL="12065" marR="0" rtl="0" algn="l">
                        <a:lnSpc>
                          <a:spcPct val="100000"/>
                        </a:lnSpc>
                        <a:spcBef>
                          <a:spcPts val="0"/>
                        </a:spcBef>
                        <a:spcAft>
                          <a:spcPts val="0"/>
                        </a:spcAft>
                        <a:buNone/>
                      </a:pPr>
                      <a:r>
                        <a:rPr lang="en-CH" sz="1600" u="none" cap="none" strike="noStrike">
                          <a:latin typeface="Open Sans"/>
                          <a:ea typeface="Open Sans"/>
                          <a:cs typeface="Open Sans"/>
                          <a:sym typeface="Open Sans"/>
                        </a:rPr>
                        <a:t>Haiti</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Switzerland</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 marR="0" rtl="0" algn="l">
                        <a:lnSpc>
                          <a:spcPct val="100000"/>
                        </a:lnSpc>
                        <a:spcBef>
                          <a:spcPts val="0"/>
                        </a:spcBef>
                        <a:spcAft>
                          <a:spcPts val="0"/>
                        </a:spcAft>
                        <a:buNone/>
                      </a:pPr>
                      <a:r>
                        <a:rPr lang="en-CH" sz="1600" u="none" cap="none" strike="noStrike">
                          <a:latin typeface="Open Sans"/>
                          <a:ea typeface="Open Sans"/>
                          <a:cs typeface="Open Sans"/>
                          <a:sym typeface="Open Sans"/>
                        </a:rPr>
                        <a:t>IDB</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145,000</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Undergoing Readiness phase</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7050">
                <a:tc>
                  <a:txBody>
                    <a:bodyPr/>
                    <a:lstStyle/>
                    <a:p>
                      <a:pPr indent="0" lvl="0" marL="12065" marR="0" rtl="0" algn="l">
                        <a:lnSpc>
                          <a:spcPct val="100000"/>
                        </a:lnSpc>
                        <a:spcBef>
                          <a:spcPts val="0"/>
                        </a:spcBef>
                        <a:spcAft>
                          <a:spcPts val="0"/>
                        </a:spcAft>
                        <a:buNone/>
                      </a:pPr>
                      <a:r>
                        <a:rPr lang="en-CH" sz="1600" u="none" cap="none" strike="noStrike">
                          <a:latin typeface="Open Sans"/>
                          <a:ea typeface="Open Sans"/>
                          <a:cs typeface="Open Sans"/>
                          <a:sym typeface="Open Sans"/>
                        </a:rPr>
                        <a:t>Jamaica</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Finland</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 marR="0" rtl="0" algn="l">
                        <a:lnSpc>
                          <a:spcPct val="100000"/>
                        </a:lnSpc>
                        <a:spcBef>
                          <a:spcPts val="0"/>
                        </a:spcBef>
                        <a:spcAft>
                          <a:spcPts val="0"/>
                        </a:spcAft>
                        <a:buNone/>
                      </a:pPr>
                      <a:r>
                        <a:rPr lang="en-CH" sz="1600" u="none" cap="none" strike="noStrike">
                          <a:latin typeface="Open Sans"/>
                          <a:ea typeface="Open Sans"/>
                          <a:cs typeface="Open Sans"/>
                          <a:sym typeface="Open Sans"/>
                        </a:rPr>
                        <a:t>IDB</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125,799</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Undergoing Readiness phase</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99925">
                <a:tc>
                  <a:txBody>
                    <a:bodyPr/>
                    <a:lstStyle/>
                    <a:p>
                      <a:pPr indent="0" lvl="0" marL="12065" marR="0" rtl="0" algn="l">
                        <a:lnSpc>
                          <a:spcPct val="100000"/>
                        </a:lnSpc>
                        <a:spcBef>
                          <a:spcPts val="0"/>
                        </a:spcBef>
                        <a:spcAft>
                          <a:spcPts val="0"/>
                        </a:spcAft>
                        <a:buNone/>
                      </a:pPr>
                      <a:r>
                        <a:rPr lang="en-CH" sz="1600" u="none" cap="none" strike="noStrike">
                          <a:latin typeface="Open Sans"/>
                          <a:ea typeface="Open Sans"/>
                          <a:cs typeface="Open Sans"/>
                          <a:sym typeface="Open Sans"/>
                        </a:rPr>
                        <a:t>Saint Kitts and Nevis</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Finland</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 marR="0" rtl="0" algn="l">
                        <a:lnSpc>
                          <a:spcPct val="100000"/>
                        </a:lnSpc>
                        <a:spcBef>
                          <a:spcPts val="0"/>
                        </a:spcBef>
                        <a:spcAft>
                          <a:spcPts val="0"/>
                        </a:spcAft>
                        <a:buNone/>
                      </a:pPr>
                      <a:r>
                        <a:rPr lang="en-CH" sz="1600" u="none" cap="none" strike="noStrike">
                          <a:latin typeface="Open Sans"/>
                          <a:ea typeface="Open Sans"/>
                          <a:cs typeface="Open Sans"/>
                          <a:sym typeface="Open Sans"/>
                        </a:rPr>
                        <a:t>IDB</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128,463</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Undergoing Readiness phase</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7050">
                <a:tc>
                  <a:txBody>
                    <a:bodyPr/>
                    <a:lstStyle/>
                    <a:p>
                      <a:pPr indent="0" lvl="0" marL="12065" marR="0" rtl="0" algn="l">
                        <a:lnSpc>
                          <a:spcPct val="100000"/>
                        </a:lnSpc>
                        <a:spcBef>
                          <a:spcPts val="0"/>
                        </a:spcBef>
                        <a:spcAft>
                          <a:spcPts val="0"/>
                        </a:spcAft>
                        <a:buNone/>
                      </a:pPr>
                      <a:r>
                        <a:rPr lang="en-CH" sz="1600" u="none" cap="none" strike="noStrike">
                          <a:latin typeface="Open Sans"/>
                          <a:ea typeface="Open Sans"/>
                          <a:cs typeface="Open Sans"/>
                          <a:sym typeface="Open Sans"/>
                        </a:rPr>
                        <a:t>Saint Lucia</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Austria</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 marR="0" rtl="0" algn="l">
                        <a:lnSpc>
                          <a:spcPct val="100000"/>
                        </a:lnSpc>
                        <a:spcBef>
                          <a:spcPts val="0"/>
                        </a:spcBef>
                        <a:spcAft>
                          <a:spcPts val="0"/>
                        </a:spcAft>
                        <a:buNone/>
                      </a:pPr>
                      <a:r>
                        <a:rPr lang="en-CH" sz="1600" u="none" cap="none" strike="noStrike">
                          <a:latin typeface="Open Sans"/>
                          <a:ea typeface="Open Sans"/>
                          <a:cs typeface="Open Sans"/>
                          <a:sym typeface="Open Sans"/>
                        </a:rPr>
                        <a:t>WFP</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135,650</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Undergoing Readiness phase</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89575">
                <a:tc>
                  <a:txBody>
                    <a:bodyPr/>
                    <a:lstStyle/>
                    <a:p>
                      <a:pPr indent="0" lvl="0" marL="12065" marR="0" rtl="0" algn="l">
                        <a:lnSpc>
                          <a:spcPct val="100000"/>
                        </a:lnSpc>
                        <a:spcBef>
                          <a:spcPts val="0"/>
                        </a:spcBef>
                        <a:spcAft>
                          <a:spcPts val="0"/>
                        </a:spcAft>
                        <a:buNone/>
                      </a:pPr>
                      <a:r>
                        <a:rPr lang="en-CH" sz="1600" u="none" cap="none" strike="noStrike">
                          <a:latin typeface="Open Sans"/>
                          <a:ea typeface="Open Sans"/>
                          <a:cs typeface="Open Sans"/>
                          <a:sym typeface="Open Sans"/>
                        </a:rPr>
                        <a:t>Saint Vincent and</a:t>
                      </a:r>
                      <a:endParaRPr sz="1600" u="none" cap="none" strike="noStrike">
                        <a:latin typeface="Open Sans"/>
                        <a:ea typeface="Open Sans"/>
                        <a:cs typeface="Open Sans"/>
                        <a:sym typeface="Open Sans"/>
                      </a:endParaRPr>
                    </a:p>
                    <a:p>
                      <a:pPr indent="0" lvl="0" marL="12065" marR="0" rtl="0" algn="l">
                        <a:lnSpc>
                          <a:spcPct val="100000"/>
                        </a:lnSpc>
                        <a:spcBef>
                          <a:spcPts val="290"/>
                        </a:spcBef>
                        <a:spcAft>
                          <a:spcPts val="0"/>
                        </a:spcAft>
                        <a:buNone/>
                      </a:pPr>
                      <a:r>
                        <a:rPr lang="en-CH" sz="1600" u="none" cap="none" strike="noStrike">
                          <a:latin typeface="Open Sans"/>
                          <a:ea typeface="Open Sans"/>
                          <a:cs typeface="Open Sans"/>
                          <a:sym typeface="Open Sans"/>
                        </a:rPr>
                        <a:t>the Grenadines</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Austria</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 marR="0" rtl="0" algn="l">
                        <a:lnSpc>
                          <a:spcPct val="100000"/>
                        </a:lnSpc>
                        <a:spcBef>
                          <a:spcPts val="0"/>
                        </a:spcBef>
                        <a:spcAft>
                          <a:spcPts val="0"/>
                        </a:spcAft>
                        <a:buNone/>
                      </a:pPr>
                      <a:r>
                        <a:rPr lang="en-CH" sz="1600" u="none" cap="none" strike="noStrike">
                          <a:latin typeface="Open Sans"/>
                          <a:ea typeface="Open Sans"/>
                          <a:cs typeface="Open Sans"/>
                          <a:sym typeface="Open Sans"/>
                        </a:rPr>
                        <a:t>WFP</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135,650</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Undergoing Readiness phase</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27050">
                <a:tc>
                  <a:txBody>
                    <a:bodyPr/>
                    <a:lstStyle/>
                    <a:p>
                      <a:pPr indent="0" lvl="0" marL="12065" marR="0" rtl="0" algn="l">
                        <a:lnSpc>
                          <a:spcPct val="100000"/>
                        </a:lnSpc>
                        <a:spcBef>
                          <a:spcPts val="0"/>
                        </a:spcBef>
                        <a:spcAft>
                          <a:spcPts val="0"/>
                        </a:spcAft>
                        <a:buNone/>
                      </a:pPr>
                      <a:r>
                        <a:rPr lang="en-CH" sz="1600" u="none" cap="none" strike="noStrike">
                          <a:latin typeface="Open Sans"/>
                          <a:ea typeface="Open Sans"/>
                          <a:cs typeface="Open Sans"/>
                          <a:sym typeface="Open Sans"/>
                        </a:rPr>
                        <a:t>Suriname</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Netherlands</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 marR="0" rtl="0" algn="l">
                        <a:lnSpc>
                          <a:spcPct val="100000"/>
                        </a:lnSpc>
                        <a:spcBef>
                          <a:spcPts val="0"/>
                        </a:spcBef>
                        <a:spcAft>
                          <a:spcPts val="0"/>
                        </a:spcAft>
                        <a:buNone/>
                      </a:pPr>
                      <a:r>
                        <a:rPr lang="en-CH" sz="1600" u="none" cap="none" strike="noStrike">
                          <a:latin typeface="Open Sans"/>
                          <a:ea typeface="Open Sans"/>
                          <a:cs typeface="Open Sans"/>
                          <a:sym typeface="Open Sans"/>
                        </a:rPr>
                        <a:t>UNDP</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150,000</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solidFill>
                            <a:srgbClr val="000000"/>
                          </a:solidFill>
                          <a:latin typeface="Open Sans"/>
                          <a:ea typeface="Open Sans"/>
                          <a:cs typeface="Open Sans"/>
                          <a:sym typeface="Open Sans"/>
                        </a:rPr>
                        <a:t>Readiness phase completed</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1D04F"/>
                    </a:solidFill>
                  </a:tcPr>
                </a:tc>
              </a:tr>
              <a:tr h="489575">
                <a:tc>
                  <a:txBody>
                    <a:bodyPr/>
                    <a:lstStyle/>
                    <a:p>
                      <a:pPr indent="0" lvl="0" marL="12065" marR="0" rtl="0" algn="l">
                        <a:lnSpc>
                          <a:spcPct val="100000"/>
                        </a:lnSpc>
                        <a:spcBef>
                          <a:spcPts val="0"/>
                        </a:spcBef>
                        <a:spcAft>
                          <a:spcPts val="0"/>
                        </a:spcAft>
                        <a:buNone/>
                      </a:pPr>
                      <a:r>
                        <a:rPr lang="en-CH" sz="1600" u="none" cap="none" strike="noStrike">
                          <a:latin typeface="Open Sans"/>
                          <a:ea typeface="Open Sans"/>
                          <a:cs typeface="Open Sans"/>
                          <a:sym typeface="Open Sans"/>
                        </a:rPr>
                        <a:t>Trinidad and</a:t>
                      </a:r>
                      <a:endParaRPr sz="1600" u="none" cap="none" strike="noStrike">
                        <a:latin typeface="Open Sans"/>
                        <a:ea typeface="Open Sans"/>
                        <a:cs typeface="Open Sans"/>
                        <a:sym typeface="Open Sans"/>
                      </a:endParaRPr>
                    </a:p>
                    <a:p>
                      <a:pPr indent="0" lvl="0" marL="12065" marR="0" rtl="0" algn="l">
                        <a:lnSpc>
                          <a:spcPct val="100000"/>
                        </a:lnSpc>
                        <a:spcBef>
                          <a:spcPts val="290"/>
                        </a:spcBef>
                        <a:spcAft>
                          <a:spcPts val="0"/>
                        </a:spcAft>
                        <a:buNone/>
                      </a:pPr>
                      <a:r>
                        <a:rPr lang="en-CH" sz="1600" u="none" cap="none" strike="noStrike">
                          <a:latin typeface="Open Sans"/>
                          <a:ea typeface="Open Sans"/>
                          <a:cs typeface="Open Sans"/>
                          <a:sym typeface="Open Sans"/>
                        </a:rPr>
                        <a:t>Tobago</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Finland</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2540" marR="0" rtl="0" algn="l">
                        <a:lnSpc>
                          <a:spcPct val="100000"/>
                        </a:lnSpc>
                        <a:spcBef>
                          <a:spcPts val="0"/>
                        </a:spcBef>
                        <a:spcAft>
                          <a:spcPts val="0"/>
                        </a:spcAft>
                        <a:buNone/>
                      </a:pPr>
                      <a:r>
                        <a:rPr lang="en-CH" sz="1600" u="none" cap="none" strike="noStrike">
                          <a:latin typeface="Open Sans"/>
                          <a:ea typeface="Open Sans"/>
                          <a:cs typeface="Open Sans"/>
                          <a:sym typeface="Open Sans"/>
                        </a:rPr>
                        <a:t>IDB</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129,745</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5715" marR="0" rtl="0" algn="l">
                        <a:lnSpc>
                          <a:spcPct val="100000"/>
                        </a:lnSpc>
                        <a:spcBef>
                          <a:spcPts val="0"/>
                        </a:spcBef>
                        <a:spcAft>
                          <a:spcPts val="0"/>
                        </a:spcAft>
                        <a:buNone/>
                      </a:pPr>
                      <a:r>
                        <a:rPr lang="en-CH" sz="1600" u="none" cap="none" strike="noStrike">
                          <a:latin typeface="Open Sans"/>
                          <a:ea typeface="Open Sans"/>
                          <a:cs typeface="Open Sans"/>
                          <a:sym typeface="Open Sans"/>
                        </a:rPr>
                        <a:t>Undergoing Readiness phase</a:t>
                      </a:r>
                      <a:endParaRPr sz="1600" u="none" cap="none" strike="noStrike">
                        <a:latin typeface="Open Sans"/>
                        <a:ea typeface="Open Sans"/>
                        <a:cs typeface="Open Sans"/>
                        <a:sym typeface="Open Sans"/>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p49"/>
          <p:cNvPicPr preferRelativeResize="0"/>
          <p:nvPr/>
        </p:nvPicPr>
        <p:blipFill rotWithShape="1">
          <a:blip r:embed="rId3">
            <a:alphaModFix/>
          </a:blip>
          <a:srcRect b="10211" l="0" r="0" t="10437"/>
          <a:stretch/>
        </p:blipFill>
        <p:spPr>
          <a:xfrm>
            <a:off x="3227942" y="2078379"/>
            <a:ext cx="8964322" cy="4779621"/>
          </a:xfrm>
          <a:prstGeom prst="rect">
            <a:avLst/>
          </a:prstGeom>
          <a:noFill/>
          <a:ln>
            <a:noFill/>
          </a:ln>
        </p:spPr>
      </p:pic>
      <p:cxnSp>
        <p:nvCxnSpPr>
          <p:cNvPr id="276" name="Google Shape;276;p49"/>
          <p:cNvCxnSpPr/>
          <p:nvPr/>
        </p:nvCxnSpPr>
        <p:spPr>
          <a:xfrm>
            <a:off x="2067235" y="4029128"/>
            <a:ext cx="3253911" cy="0"/>
          </a:xfrm>
          <a:prstGeom prst="straightConnector1">
            <a:avLst/>
          </a:prstGeom>
          <a:noFill/>
          <a:ln cap="flat" cmpd="sng" w="25400">
            <a:solidFill>
              <a:srgbClr val="1C3454"/>
            </a:solidFill>
            <a:prstDash val="solid"/>
            <a:round/>
            <a:headEnd len="sm" w="sm" type="none"/>
            <a:tailEnd len="sm" w="sm" type="none"/>
          </a:ln>
        </p:spPr>
      </p:cxnSp>
      <p:sp>
        <p:nvSpPr>
          <p:cNvPr id="277" name="Google Shape;277;p49"/>
          <p:cNvSpPr txBox="1"/>
          <p:nvPr>
            <p:ph type="title"/>
          </p:nvPr>
        </p:nvSpPr>
        <p:spPr>
          <a:xfrm>
            <a:off x="275914" y="244756"/>
            <a:ext cx="8493513" cy="1342166"/>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185980"/>
              </a:buClr>
              <a:buSzPts val="1800"/>
              <a:buNone/>
            </a:pPr>
            <a:r>
              <a:rPr lang="en-CH" sz="3600">
                <a:latin typeface="Open Sans"/>
                <a:ea typeface="Open Sans"/>
                <a:cs typeface="Open Sans"/>
                <a:sym typeface="Open Sans"/>
              </a:rPr>
              <a:t>SOFF investments in the Caribbean &amp; other climate funds</a:t>
            </a:r>
            <a:endParaRPr sz="3600"/>
          </a:p>
        </p:txBody>
      </p:sp>
      <p:graphicFrame>
        <p:nvGraphicFramePr>
          <p:cNvPr id="278" name="Google Shape;278;p49"/>
          <p:cNvGraphicFramePr/>
          <p:nvPr/>
        </p:nvGraphicFramePr>
        <p:xfrm>
          <a:off x="901293" y="3693848"/>
          <a:ext cx="3000000" cy="3000000"/>
        </p:xfrm>
        <a:graphic>
          <a:graphicData uri="http://schemas.openxmlformats.org/drawingml/2006/table">
            <a:tbl>
              <a:tblPr bandRow="1" firstRow="1">
                <a:noFill/>
                <a:tableStyleId>{6CC34818-33B3-4936-9252-856DDEEBF209}</a:tableStyleId>
              </a:tblPr>
              <a:tblGrid>
                <a:gridCol w="568775"/>
                <a:gridCol w="568775"/>
                <a:gridCol w="782725"/>
                <a:gridCol w="568775"/>
                <a:gridCol w="568775"/>
              </a:tblGrid>
              <a:tr h="150625">
                <a:tc gridSpan="5">
                  <a:txBody>
                    <a:bodyPr/>
                    <a:lstStyle/>
                    <a:p>
                      <a:pPr indent="0" lvl="0" marL="0" marR="0" rtl="0" algn="l">
                        <a:lnSpc>
                          <a:spcPct val="100000"/>
                        </a:lnSpc>
                        <a:spcBef>
                          <a:spcPts val="0"/>
                        </a:spcBef>
                        <a:spcAft>
                          <a:spcPts val="0"/>
                        </a:spcAft>
                        <a:buNone/>
                      </a:pPr>
                      <a:r>
                        <a:rPr b="1" lang="en-CH" sz="2000" u="none" cap="none" strike="noStrike">
                          <a:solidFill>
                            <a:schemeClr val="lt1"/>
                          </a:solidFill>
                          <a:latin typeface="Open Sans"/>
                          <a:ea typeface="Open Sans"/>
                          <a:cs typeface="Open Sans"/>
                          <a:sym typeface="Open Sans"/>
                        </a:rPr>
                        <a:t>Belize</a:t>
                      </a:r>
                      <a:endParaRPr b="1" sz="2800" u="none" cap="none" strike="noStrike">
                        <a:solidFill>
                          <a:schemeClr val="lt1"/>
                        </a:solidFill>
                        <a:latin typeface="Open Sans"/>
                        <a:ea typeface="Open Sans"/>
                        <a:cs typeface="Open Sans"/>
                        <a:sym typeface="Open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185980"/>
                    </a:solidFill>
                  </a:tcPr>
                </a:tc>
                <a:tc hMerge="1"/>
                <a:tc hMerge="1"/>
                <a:tc hMerge="1"/>
                <a:tc hMerge="1"/>
              </a:tr>
              <a:tr h="152400">
                <a:tc>
                  <a:txBody>
                    <a:bodyPr/>
                    <a:lstStyle/>
                    <a:p>
                      <a:pPr indent="0" lvl="0" marL="0" marR="0" rtl="0" algn="ctr">
                        <a:lnSpc>
                          <a:spcPct val="100000"/>
                        </a:lnSpc>
                        <a:spcBef>
                          <a:spcPts val="0"/>
                        </a:spcBef>
                        <a:spcAft>
                          <a:spcPts val="0"/>
                        </a:spcAft>
                        <a:buNone/>
                      </a:pPr>
                      <a:r>
                        <a:rPr b="1" lang="en-CH" sz="1200" u="none" cap="none" strike="noStrike">
                          <a:solidFill>
                            <a:schemeClr val="dk1"/>
                          </a:solidFill>
                          <a:latin typeface="Open Sans"/>
                          <a:ea typeface="Open Sans"/>
                          <a:cs typeface="Open Sans"/>
                          <a:sym typeface="Open Sans"/>
                        </a:rPr>
                        <a:t>AF</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None/>
                      </a:pPr>
                      <a:r>
                        <a:rPr b="1" lang="en-CH" sz="1200" u="none" cap="none" strike="noStrike">
                          <a:latin typeface="Open Sans"/>
                          <a:ea typeface="Open Sans"/>
                          <a:cs typeface="Open Sans"/>
                          <a:sym typeface="Open Sans"/>
                        </a:rPr>
                        <a:t>CIF</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None/>
                      </a:pPr>
                      <a:r>
                        <a:rPr b="1" lang="en-CH" sz="1200" u="none" cap="none" strike="noStrike">
                          <a:solidFill>
                            <a:schemeClr val="dk1"/>
                          </a:solidFill>
                          <a:latin typeface="Open Sans"/>
                          <a:ea typeface="Open Sans"/>
                          <a:cs typeface="Open Sans"/>
                          <a:sym typeface="Open Sans"/>
                        </a:rPr>
                        <a:t>CREWS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0E0F4"/>
                    </a:solidFill>
                  </a:tcPr>
                </a:tc>
                <a:tc>
                  <a:txBody>
                    <a:bodyPr/>
                    <a:lstStyle/>
                    <a:p>
                      <a:pPr indent="0" lvl="0" marL="0" marR="0" rtl="0" algn="ctr">
                        <a:lnSpc>
                          <a:spcPct val="100000"/>
                        </a:lnSpc>
                        <a:spcBef>
                          <a:spcPts val="0"/>
                        </a:spcBef>
                        <a:spcAft>
                          <a:spcPts val="0"/>
                        </a:spcAft>
                        <a:buNone/>
                      </a:pPr>
                      <a:r>
                        <a:rPr b="1" lang="en-CH" sz="1200" u="none" cap="none" strike="noStrike">
                          <a:solidFill>
                            <a:schemeClr val="dk1"/>
                          </a:solidFill>
                          <a:latin typeface="Open Sans"/>
                          <a:ea typeface="Open Sans"/>
                          <a:cs typeface="Open Sans"/>
                          <a:sym typeface="Open Sans"/>
                        </a:rPr>
                        <a:t>GCF</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0E0F4"/>
                    </a:solidFill>
                  </a:tcPr>
                </a:tc>
                <a:tc>
                  <a:txBody>
                    <a:bodyPr/>
                    <a:lstStyle/>
                    <a:p>
                      <a:pPr indent="0" lvl="0" marL="0" marR="0" rtl="0" algn="ctr">
                        <a:lnSpc>
                          <a:spcPct val="100000"/>
                        </a:lnSpc>
                        <a:spcBef>
                          <a:spcPts val="0"/>
                        </a:spcBef>
                        <a:spcAft>
                          <a:spcPts val="0"/>
                        </a:spcAft>
                        <a:buNone/>
                      </a:pPr>
                      <a:r>
                        <a:rPr b="1" lang="en-CH" sz="1200" u="none" cap="none" strike="noStrike">
                          <a:solidFill>
                            <a:schemeClr val="dk1"/>
                          </a:solidFill>
                          <a:latin typeface="Open Sans"/>
                          <a:ea typeface="Open Sans"/>
                          <a:cs typeface="Open Sans"/>
                          <a:sym typeface="Open Sans"/>
                        </a:rPr>
                        <a:t>GEF</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bl>
          </a:graphicData>
        </a:graphic>
      </p:graphicFrame>
      <p:graphicFrame>
        <p:nvGraphicFramePr>
          <p:cNvPr id="279" name="Google Shape;279;p49"/>
          <p:cNvGraphicFramePr/>
          <p:nvPr/>
        </p:nvGraphicFramePr>
        <p:xfrm>
          <a:off x="1513007" y="2634392"/>
          <a:ext cx="3000000" cy="3000000"/>
        </p:xfrm>
        <a:graphic>
          <a:graphicData uri="http://schemas.openxmlformats.org/drawingml/2006/table">
            <a:tbl>
              <a:tblPr bandRow="1" firstRow="1">
                <a:noFill/>
                <a:tableStyleId>{6CC34818-33B3-4936-9252-856DDEEBF209}</a:tableStyleId>
              </a:tblPr>
              <a:tblGrid>
                <a:gridCol w="568775"/>
                <a:gridCol w="568775"/>
                <a:gridCol w="782725"/>
                <a:gridCol w="568775"/>
                <a:gridCol w="568775"/>
              </a:tblGrid>
              <a:tr h="150625">
                <a:tc gridSpan="5">
                  <a:txBody>
                    <a:bodyPr/>
                    <a:lstStyle/>
                    <a:p>
                      <a:pPr indent="0" lvl="0" marL="0" marR="0" rtl="0" algn="l">
                        <a:lnSpc>
                          <a:spcPct val="100000"/>
                        </a:lnSpc>
                        <a:spcBef>
                          <a:spcPts val="0"/>
                        </a:spcBef>
                        <a:spcAft>
                          <a:spcPts val="0"/>
                        </a:spcAft>
                        <a:buNone/>
                      </a:pPr>
                      <a:r>
                        <a:rPr b="1" lang="en-CH" sz="2000" u="none" cap="none" strike="noStrike">
                          <a:solidFill>
                            <a:schemeClr val="lt1"/>
                          </a:solidFill>
                          <a:latin typeface="Open Sans"/>
                          <a:ea typeface="Open Sans"/>
                          <a:cs typeface="Open Sans"/>
                          <a:sym typeface="Open Sans"/>
                        </a:rPr>
                        <a:t>Cuba</a:t>
                      </a:r>
                      <a:endParaRPr b="1" sz="2800" u="none" cap="none" strike="noStrike">
                        <a:solidFill>
                          <a:schemeClr val="lt1"/>
                        </a:solidFill>
                        <a:latin typeface="Open Sans"/>
                        <a:ea typeface="Open Sans"/>
                        <a:cs typeface="Open Sans"/>
                        <a:sym typeface="Open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18C85"/>
                    </a:solidFill>
                  </a:tcPr>
                </a:tc>
                <a:tc hMerge="1"/>
                <a:tc hMerge="1"/>
                <a:tc hMerge="1"/>
                <a:tc hMerge="1"/>
              </a:tr>
              <a:tr h="152400">
                <a:tc>
                  <a:txBody>
                    <a:bodyPr/>
                    <a:lstStyle/>
                    <a:p>
                      <a:pPr indent="0" lvl="0" marL="0" marR="0" rtl="0" algn="ctr">
                        <a:lnSpc>
                          <a:spcPct val="100000"/>
                        </a:lnSpc>
                        <a:spcBef>
                          <a:spcPts val="0"/>
                        </a:spcBef>
                        <a:spcAft>
                          <a:spcPts val="0"/>
                        </a:spcAft>
                        <a:buNone/>
                      </a:pPr>
                      <a:r>
                        <a:rPr b="1" lang="en-CH" sz="1200" u="none" cap="none" strike="noStrike">
                          <a:solidFill>
                            <a:schemeClr val="dk1"/>
                          </a:solidFill>
                          <a:latin typeface="Open Sans"/>
                          <a:ea typeface="Open Sans"/>
                          <a:cs typeface="Open Sans"/>
                          <a:sym typeface="Open Sans"/>
                        </a:rPr>
                        <a:t>AF</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None/>
                      </a:pPr>
                      <a:r>
                        <a:rPr b="1" lang="en-CH" sz="1200" u="none" cap="none" strike="noStrike">
                          <a:latin typeface="Open Sans"/>
                          <a:ea typeface="Open Sans"/>
                          <a:cs typeface="Open Sans"/>
                          <a:sym typeface="Open Sans"/>
                        </a:rPr>
                        <a:t>CIF</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None/>
                      </a:pPr>
                      <a:r>
                        <a:rPr b="1" lang="en-CH" sz="1200" u="none" cap="none" strike="noStrike">
                          <a:solidFill>
                            <a:schemeClr val="dk1"/>
                          </a:solidFill>
                          <a:latin typeface="Open Sans"/>
                          <a:ea typeface="Open Sans"/>
                          <a:cs typeface="Open Sans"/>
                          <a:sym typeface="Open Sans"/>
                        </a:rPr>
                        <a:t>CREWS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4FFFC"/>
                    </a:solidFill>
                  </a:tcPr>
                </a:tc>
                <a:tc>
                  <a:txBody>
                    <a:bodyPr/>
                    <a:lstStyle/>
                    <a:p>
                      <a:pPr indent="0" lvl="0" marL="0" marR="0" rtl="0" algn="ctr">
                        <a:lnSpc>
                          <a:spcPct val="100000"/>
                        </a:lnSpc>
                        <a:spcBef>
                          <a:spcPts val="0"/>
                        </a:spcBef>
                        <a:spcAft>
                          <a:spcPts val="0"/>
                        </a:spcAft>
                        <a:buNone/>
                      </a:pPr>
                      <a:r>
                        <a:rPr b="1" lang="en-CH" sz="1200" u="none" cap="none" strike="noStrike">
                          <a:solidFill>
                            <a:schemeClr val="dk1"/>
                          </a:solidFill>
                          <a:latin typeface="Open Sans"/>
                          <a:ea typeface="Open Sans"/>
                          <a:cs typeface="Open Sans"/>
                          <a:sym typeface="Open Sans"/>
                        </a:rPr>
                        <a:t>GCF</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4FFFC"/>
                    </a:solidFill>
                  </a:tcPr>
                </a:tc>
                <a:tc>
                  <a:txBody>
                    <a:bodyPr/>
                    <a:lstStyle/>
                    <a:p>
                      <a:pPr indent="0" lvl="0" marL="0" marR="0" rtl="0" algn="ctr">
                        <a:lnSpc>
                          <a:spcPct val="100000"/>
                        </a:lnSpc>
                        <a:spcBef>
                          <a:spcPts val="0"/>
                        </a:spcBef>
                        <a:spcAft>
                          <a:spcPts val="0"/>
                        </a:spcAft>
                        <a:buNone/>
                      </a:pPr>
                      <a:r>
                        <a:rPr b="1" lang="en-CH" sz="1200" u="none" cap="none" strike="noStrike">
                          <a:solidFill>
                            <a:schemeClr val="dk1"/>
                          </a:solidFill>
                          <a:latin typeface="Open Sans"/>
                          <a:ea typeface="Open Sans"/>
                          <a:cs typeface="Open Sans"/>
                          <a:sym typeface="Open Sans"/>
                        </a:rPr>
                        <a:t>GEF</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bl>
          </a:graphicData>
        </a:graphic>
      </p:graphicFrame>
      <p:cxnSp>
        <p:nvCxnSpPr>
          <p:cNvPr id="280" name="Google Shape;280;p49"/>
          <p:cNvCxnSpPr/>
          <p:nvPr/>
        </p:nvCxnSpPr>
        <p:spPr>
          <a:xfrm>
            <a:off x="4532295" y="2969672"/>
            <a:ext cx="1915115" cy="0"/>
          </a:xfrm>
          <a:prstGeom prst="straightConnector1">
            <a:avLst/>
          </a:prstGeom>
          <a:noFill/>
          <a:ln cap="flat" cmpd="sng" w="25400">
            <a:solidFill>
              <a:srgbClr val="1C3454"/>
            </a:solidFill>
            <a:prstDash val="solid"/>
            <a:round/>
            <a:headEnd len="sm" w="sm" type="none"/>
            <a:tailEnd len="sm" w="sm" type="none"/>
          </a:ln>
        </p:spPr>
      </p:cxnSp>
      <p:graphicFrame>
        <p:nvGraphicFramePr>
          <p:cNvPr id="281" name="Google Shape;281;p49"/>
          <p:cNvGraphicFramePr/>
          <p:nvPr/>
        </p:nvGraphicFramePr>
        <p:xfrm>
          <a:off x="347579" y="5729654"/>
          <a:ext cx="3000000" cy="3000000"/>
        </p:xfrm>
        <a:graphic>
          <a:graphicData uri="http://schemas.openxmlformats.org/drawingml/2006/table">
            <a:tbl>
              <a:tblPr bandRow="1" firstRow="1">
                <a:noFill/>
                <a:tableStyleId>{6CC34818-33B3-4936-9252-856DDEEBF209}</a:tableStyleId>
              </a:tblPr>
              <a:tblGrid>
                <a:gridCol w="268450"/>
                <a:gridCol w="2387075"/>
              </a:tblGrid>
              <a:tr h="194175">
                <a:tc>
                  <a:txBody>
                    <a:bodyPr/>
                    <a:lstStyle/>
                    <a:p>
                      <a:pPr indent="0" lvl="0" marL="0" marR="0" rtl="0" algn="l">
                        <a:lnSpc>
                          <a:spcPct val="100000"/>
                        </a:lnSpc>
                        <a:spcBef>
                          <a:spcPts val="0"/>
                        </a:spcBef>
                        <a:spcAft>
                          <a:spcPts val="0"/>
                        </a:spcAft>
                        <a:buNone/>
                      </a:pPr>
                      <a:r>
                        <a:t/>
                      </a:r>
                      <a:endParaRPr sz="1000" u="none" cap="none" strike="noStrike">
                        <a:latin typeface="Open Sans"/>
                        <a:ea typeface="Open Sans"/>
                        <a:cs typeface="Open Sans"/>
                        <a:sym typeface="Open Sans"/>
                      </a:endParaRPr>
                    </a:p>
                  </a:txBody>
                  <a:tcPr marT="45725" marB="45725" marR="91450" marL="91450">
                    <a:lnL cap="flat" cmpd="sng" w="762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solidFill>
                      <a:srgbClr val="185980"/>
                    </a:solidFill>
                  </a:tcPr>
                </a:tc>
                <a:tc>
                  <a:txBody>
                    <a:bodyPr/>
                    <a:lstStyle/>
                    <a:p>
                      <a:pPr indent="0" lvl="0" marL="0" marR="0" rtl="0" algn="l">
                        <a:lnSpc>
                          <a:spcPct val="100000"/>
                        </a:lnSpc>
                        <a:spcBef>
                          <a:spcPts val="0"/>
                        </a:spcBef>
                        <a:spcAft>
                          <a:spcPts val="0"/>
                        </a:spcAft>
                        <a:buNone/>
                      </a:pPr>
                      <a:r>
                        <a:rPr lang="en-CH" sz="1000" u="none" cap="none" strike="noStrike">
                          <a:latin typeface="Open Sans"/>
                          <a:ea typeface="Open Sans"/>
                          <a:cs typeface="Open Sans"/>
                          <a:sym typeface="Open Sans"/>
                        </a:rPr>
                        <a:t>SOFF Investment Phase</a:t>
                      </a:r>
                      <a:endParaRPr/>
                    </a:p>
                    <a:p>
                      <a:pPr indent="0" lvl="0" marL="0" marR="0" rtl="0" algn="l">
                        <a:lnSpc>
                          <a:spcPct val="100000"/>
                        </a:lnSpc>
                        <a:spcBef>
                          <a:spcPts val="0"/>
                        </a:spcBef>
                        <a:spcAft>
                          <a:spcPts val="0"/>
                        </a:spcAft>
                        <a:buNone/>
                      </a:pPr>
                      <a:r>
                        <a:rPr lang="en-CH" sz="1000" u="none" cap="none" strike="noStrike">
                          <a:latin typeface="Open Sans"/>
                          <a:ea typeface="Open Sans"/>
                          <a:cs typeface="Open Sans"/>
                          <a:sym typeface="Open Sans"/>
                        </a:rPr>
                        <a:t>ongoing</a:t>
                      </a:r>
                      <a:endParaRPr/>
                    </a:p>
                  </a:txBody>
                  <a:tcPr marT="45725" marB="45725" marR="91450" marL="91450">
                    <a:lnL cap="flat" cmpd="sng" w="762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tcPr>
                </a:tc>
              </a:tr>
              <a:tr h="207475">
                <a:tc>
                  <a:txBody>
                    <a:bodyPr/>
                    <a:lstStyle/>
                    <a:p>
                      <a:pPr indent="0" lvl="0" marL="0" marR="0" rtl="0" algn="l">
                        <a:lnSpc>
                          <a:spcPct val="100000"/>
                        </a:lnSpc>
                        <a:spcBef>
                          <a:spcPts val="0"/>
                        </a:spcBef>
                        <a:spcAft>
                          <a:spcPts val="0"/>
                        </a:spcAft>
                        <a:buNone/>
                      </a:pPr>
                      <a:r>
                        <a:t/>
                      </a:r>
                      <a:endParaRPr sz="1000" u="none" cap="none" strike="noStrike">
                        <a:latin typeface="Open Sans"/>
                        <a:ea typeface="Open Sans"/>
                        <a:cs typeface="Open Sans"/>
                        <a:sym typeface="Open Sans"/>
                      </a:endParaRPr>
                    </a:p>
                  </a:txBody>
                  <a:tcPr marT="45725" marB="45725" marR="91450" marL="91450">
                    <a:lnL cap="flat" cmpd="sng" w="762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solidFill>
                      <a:srgbClr val="018C85"/>
                    </a:solidFill>
                  </a:tcPr>
                </a:tc>
                <a:tc>
                  <a:txBody>
                    <a:bodyPr/>
                    <a:lstStyle/>
                    <a:p>
                      <a:pPr indent="0" lvl="0" marL="0" marR="0" rtl="0" algn="l">
                        <a:lnSpc>
                          <a:spcPct val="100000"/>
                        </a:lnSpc>
                        <a:spcBef>
                          <a:spcPts val="0"/>
                        </a:spcBef>
                        <a:spcAft>
                          <a:spcPts val="0"/>
                        </a:spcAft>
                        <a:buNone/>
                      </a:pPr>
                      <a:r>
                        <a:rPr lang="en-CH" sz="1000" u="none" cap="none" strike="noStrike">
                          <a:latin typeface="Open Sans"/>
                          <a:ea typeface="Open Sans"/>
                          <a:cs typeface="Open Sans"/>
                          <a:sym typeface="Open Sans"/>
                        </a:rPr>
                        <a:t>SOFF Investment funding request submitted</a:t>
                      </a:r>
                      <a:endParaRPr/>
                    </a:p>
                  </a:txBody>
                  <a:tcPr marT="45725" marB="45725" marR="91450" marL="91450">
                    <a:lnL cap="flat" cmpd="sng" w="762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tcPr>
                </a:tc>
              </a:tr>
            </a:tbl>
          </a:graphicData>
        </a:graphic>
      </p:graphicFrame>
      <p:cxnSp>
        <p:nvCxnSpPr>
          <p:cNvPr id="282" name="Google Shape;282;p49"/>
          <p:cNvCxnSpPr/>
          <p:nvPr/>
        </p:nvCxnSpPr>
        <p:spPr>
          <a:xfrm>
            <a:off x="8467423" y="5952456"/>
            <a:ext cx="1915115" cy="0"/>
          </a:xfrm>
          <a:prstGeom prst="straightConnector1">
            <a:avLst/>
          </a:prstGeom>
          <a:noFill/>
          <a:ln cap="flat" cmpd="sng" w="25400">
            <a:solidFill>
              <a:srgbClr val="1C3454"/>
            </a:solidFill>
            <a:prstDash val="solid"/>
            <a:round/>
            <a:headEnd len="sm" w="sm" type="none"/>
            <a:tailEnd len="sm" w="sm" type="none"/>
          </a:ln>
        </p:spPr>
      </p:cxnSp>
      <p:graphicFrame>
        <p:nvGraphicFramePr>
          <p:cNvPr id="283" name="Google Shape;283;p49"/>
          <p:cNvGraphicFramePr/>
          <p:nvPr/>
        </p:nvGraphicFramePr>
        <p:xfrm>
          <a:off x="5480227" y="5310771"/>
          <a:ext cx="3000000" cy="3000000"/>
        </p:xfrm>
        <a:graphic>
          <a:graphicData uri="http://schemas.openxmlformats.org/drawingml/2006/table">
            <a:tbl>
              <a:tblPr bandRow="1" firstRow="1">
                <a:noFill/>
                <a:tableStyleId>{6CC34818-33B3-4936-9252-856DDEEBF209}</a:tableStyleId>
              </a:tblPr>
              <a:tblGrid>
                <a:gridCol w="568775"/>
                <a:gridCol w="568775"/>
                <a:gridCol w="782725"/>
                <a:gridCol w="568775"/>
                <a:gridCol w="568775"/>
              </a:tblGrid>
              <a:tr h="150625">
                <a:tc gridSpan="5">
                  <a:txBody>
                    <a:bodyPr/>
                    <a:lstStyle/>
                    <a:p>
                      <a:pPr indent="0" lvl="0" marL="0" marR="0" rtl="0" algn="l">
                        <a:lnSpc>
                          <a:spcPct val="100000"/>
                        </a:lnSpc>
                        <a:spcBef>
                          <a:spcPts val="0"/>
                        </a:spcBef>
                        <a:spcAft>
                          <a:spcPts val="0"/>
                        </a:spcAft>
                        <a:buNone/>
                      </a:pPr>
                      <a:r>
                        <a:rPr b="1" lang="en-CH" sz="2000" u="none" cap="none" strike="noStrike">
                          <a:solidFill>
                            <a:schemeClr val="lt1"/>
                          </a:solidFill>
                          <a:latin typeface="Open Sans"/>
                          <a:ea typeface="Open Sans"/>
                          <a:cs typeface="Open Sans"/>
                          <a:sym typeface="Open Sans"/>
                        </a:rPr>
                        <a:t>Suriname</a:t>
                      </a:r>
                      <a:endParaRPr b="1" sz="2800" u="none" cap="none" strike="noStrike">
                        <a:solidFill>
                          <a:schemeClr val="lt1"/>
                        </a:solidFill>
                        <a:latin typeface="Open Sans"/>
                        <a:ea typeface="Open Sans"/>
                        <a:cs typeface="Open Sans"/>
                        <a:sym typeface="Open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18C85"/>
                    </a:solidFill>
                  </a:tcPr>
                </a:tc>
                <a:tc hMerge="1"/>
                <a:tc hMerge="1"/>
                <a:tc hMerge="1"/>
                <a:tc hMerge="1"/>
              </a:tr>
              <a:tr h="152400">
                <a:tc>
                  <a:txBody>
                    <a:bodyPr/>
                    <a:lstStyle/>
                    <a:p>
                      <a:pPr indent="0" lvl="0" marL="0" marR="0" rtl="0" algn="ctr">
                        <a:lnSpc>
                          <a:spcPct val="100000"/>
                        </a:lnSpc>
                        <a:spcBef>
                          <a:spcPts val="0"/>
                        </a:spcBef>
                        <a:spcAft>
                          <a:spcPts val="0"/>
                        </a:spcAft>
                        <a:buNone/>
                      </a:pPr>
                      <a:r>
                        <a:rPr b="1" lang="en-CH" sz="1200" u="none" cap="none" strike="noStrike">
                          <a:solidFill>
                            <a:schemeClr val="dk1"/>
                          </a:solidFill>
                          <a:latin typeface="Open Sans"/>
                          <a:ea typeface="Open Sans"/>
                          <a:cs typeface="Open Sans"/>
                          <a:sym typeface="Open Sans"/>
                        </a:rPr>
                        <a:t>AF</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None/>
                      </a:pPr>
                      <a:r>
                        <a:rPr b="1" lang="en-CH" sz="1200" u="none" cap="none" strike="noStrike">
                          <a:latin typeface="Open Sans"/>
                          <a:ea typeface="Open Sans"/>
                          <a:cs typeface="Open Sans"/>
                          <a:sym typeface="Open Sans"/>
                        </a:rPr>
                        <a:t>CIF</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None/>
                      </a:pPr>
                      <a:r>
                        <a:rPr b="1" lang="en-CH" sz="1200" u="none" cap="none" strike="noStrike">
                          <a:solidFill>
                            <a:schemeClr val="dk1"/>
                          </a:solidFill>
                          <a:latin typeface="Open Sans"/>
                          <a:ea typeface="Open Sans"/>
                          <a:cs typeface="Open Sans"/>
                          <a:sym typeface="Open Sans"/>
                        </a:rPr>
                        <a:t>CREWS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4FFFC"/>
                    </a:solidFill>
                  </a:tcPr>
                </a:tc>
                <a:tc>
                  <a:txBody>
                    <a:bodyPr/>
                    <a:lstStyle/>
                    <a:p>
                      <a:pPr indent="0" lvl="0" marL="0" marR="0" rtl="0" algn="ctr">
                        <a:lnSpc>
                          <a:spcPct val="100000"/>
                        </a:lnSpc>
                        <a:spcBef>
                          <a:spcPts val="0"/>
                        </a:spcBef>
                        <a:spcAft>
                          <a:spcPts val="0"/>
                        </a:spcAft>
                        <a:buNone/>
                      </a:pPr>
                      <a:r>
                        <a:rPr b="1" lang="en-CH" sz="1200" u="none" cap="none" strike="noStrike">
                          <a:solidFill>
                            <a:schemeClr val="dk1"/>
                          </a:solidFill>
                          <a:latin typeface="Open Sans"/>
                          <a:ea typeface="Open Sans"/>
                          <a:cs typeface="Open Sans"/>
                          <a:sym typeface="Open Sans"/>
                        </a:rPr>
                        <a:t>GCF</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None/>
                      </a:pPr>
                      <a:r>
                        <a:rPr b="1" lang="en-CH" sz="1200" u="none" cap="none" strike="noStrike">
                          <a:solidFill>
                            <a:schemeClr val="dk1"/>
                          </a:solidFill>
                          <a:latin typeface="Open Sans"/>
                          <a:ea typeface="Open Sans"/>
                          <a:cs typeface="Open Sans"/>
                          <a:sym typeface="Open Sans"/>
                        </a:rPr>
                        <a:t>GEF</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bl>
          </a:graphicData>
        </a:graphic>
      </p:graphicFrame>
      <p:cxnSp>
        <p:nvCxnSpPr>
          <p:cNvPr id="284" name="Google Shape;284;p49"/>
          <p:cNvCxnSpPr/>
          <p:nvPr/>
        </p:nvCxnSpPr>
        <p:spPr>
          <a:xfrm>
            <a:off x="8538015" y="2078379"/>
            <a:ext cx="0" cy="1458722"/>
          </a:xfrm>
          <a:prstGeom prst="straightConnector1">
            <a:avLst/>
          </a:prstGeom>
          <a:noFill/>
          <a:ln cap="flat" cmpd="sng" w="25400">
            <a:solidFill>
              <a:srgbClr val="1C3454"/>
            </a:solidFill>
            <a:prstDash val="solid"/>
            <a:round/>
            <a:headEnd len="sm" w="sm" type="none"/>
            <a:tailEnd len="sm" w="sm" type="none"/>
          </a:ln>
        </p:spPr>
      </p:cxnSp>
      <p:graphicFrame>
        <p:nvGraphicFramePr>
          <p:cNvPr id="285" name="Google Shape;285;p49"/>
          <p:cNvGraphicFramePr/>
          <p:nvPr/>
        </p:nvGraphicFramePr>
        <p:xfrm>
          <a:off x="6489214" y="1519084"/>
          <a:ext cx="3000000" cy="3000000"/>
        </p:xfrm>
        <a:graphic>
          <a:graphicData uri="http://schemas.openxmlformats.org/drawingml/2006/table">
            <a:tbl>
              <a:tblPr bandRow="1" firstRow="1">
                <a:noFill/>
                <a:tableStyleId>{6CC34818-33B3-4936-9252-856DDEEBF209}</a:tableStyleId>
              </a:tblPr>
              <a:tblGrid>
                <a:gridCol w="568775"/>
                <a:gridCol w="568775"/>
                <a:gridCol w="782725"/>
                <a:gridCol w="568775"/>
                <a:gridCol w="568775"/>
              </a:tblGrid>
              <a:tr h="150625">
                <a:tc gridSpan="5">
                  <a:txBody>
                    <a:bodyPr/>
                    <a:lstStyle/>
                    <a:p>
                      <a:pPr indent="0" lvl="0" marL="0" marR="0" rtl="0" algn="l">
                        <a:lnSpc>
                          <a:spcPct val="100000"/>
                        </a:lnSpc>
                        <a:spcBef>
                          <a:spcPts val="0"/>
                        </a:spcBef>
                        <a:spcAft>
                          <a:spcPts val="0"/>
                        </a:spcAft>
                        <a:buNone/>
                      </a:pPr>
                      <a:r>
                        <a:rPr b="1" lang="en-CH" sz="2000" u="none" cap="none" strike="noStrike">
                          <a:solidFill>
                            <a:schemeClr val="lt1"/>
                          </a:solidFill>
                          <a:latin typeface="Open Sans"/>
                          <a:ea typeface="Open Sans"/>
                          <a:cs typeface="Open Sans"/>
                          <a:sym typeface="Open Sans"/>
                        </a:rPr>
                        <a:t>Dominican Republic</a:t>
                      </a:r>
                      <a:endParaRPr b="1" sz="2800" u="none" cap="none" strike="noStrike">
                        <a:solidFill>
                          <a:schemeClr val="lt1"/>
                        </a:solidFill>
                        <a:latin typeface="Open Sans"/>
                        <a:ea typeface="Open Sans"/>
                        <a:cs typeface="Open Sans"/>
                        <a:sym typeface="Open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18C85"/>
                    </a:solidFill>
                  </a:tcPr>
                </a:tc>
                <a:tc hMerge="1"/>
                <a:tc hMerge="1"/>
                <a:tc hMerge="1"/>
                <a:tc hMerge="1"/>
              </a:tr>
              <a:tr h="152400">
                <a:tc>
                  <a:txBody>
                    <a:bodyPr/>
                    <a:lstStyle/>
                    <a:p>
                      <a:pPr indent="0" lvl="0" marL="0" marR="0" rtl="0" algn="ctr">
                        <a:lnSpc>
                          <a:spcPct val="100000"/>
                        </a:lnSpc>
                        <a:spcBef>
                          <a:spcPts val="0"/>
                        </a:spcBef>
                        <a:spcAft>
                          <a:spcPts val="0"/>
                        </a:spcAft>
                        <a:buNone/>
                      </a:pPr>
                      <a:r>
                        <a:rPr b="1" lang="en-CH" sz="1200" u="none" cap="none" strike="noStrike">
                          <a:solidFill>
                            <a:schemeClr val="dk1"/>
                          </a:solidFill>
                          <a:latin typeface="Open Sans"/>
                          <a:ea typeface="Open Sans"/>
                          <a:cs typeface="Open Sans"/>
                          <a:sym typeface="Open Sans"/>
                        </a:rPr>
                        <a:t>AF</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None/>
                      </a:pPr>
                      <a:r>
                        <a:rPr b="1" lang="en-CH" sz="1200" u="none" cap="none" strike="noStrike">
                          <a:latin typeface="Open Sans"/>
                          <a:ea typeface="Open Sans"/>
                          <a:cs typeface="Open Sans"/>
                          <a:sym typeface="Open Sans"/>
                        </a:rPr>
                        <a:t>CIF</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None/>
                      </a:pPr>
                      <a:r>
                        <a:rPr b="1" lang="en-CH" sz="1200" u="none" cap="none" strike="noStrike">
                          <a:solidFill>
                            <a:schemeClr val="dk1"/>
                          </a:solidFill>
                          <a:latin typeface="Open Sans"/>
                          <a:ea typeface="Open Sans"/>
                          <a:cs typeface="Open Sans"/>
                          <a:sym typeface="Open Sans"/>
                        </a:rPr>
                        <a:t>CREWS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4FFFC"/>
                    </a:solidFill>
                  </a:tcPr>
                </a:tc>
                <a:tc>
                  <a:txBody>
                    <a:bodyPr/>
                    <a:lstStyle/>
                    <a:p>
                      <a:pPr indent="0" lvl="0" marL="0" marR="0" rtl="0" algn="ctr">
                        <a:lnSpc>
                          <a:spcPct val="100000"/>
                        </a:lnSpc>
                        <a:spcBef>
                          <a:spcPts val="0"/>
                        </a:spcBef>
                        <a:spcAft>
                          <a:spcPts val="0"/>
                        </a:spcAft>
                        <a:buNone/>
                      </a:pPr>
                      <a:r>
                        <a:rPr b="1" lang="en-CH" sz="1200" u="none" cap="none" strike="noStrike">
                          <a:solidFill>
                            <a:schemeClr val="dk1"/>
                          </a:solidFill>
                          <a:latin typeface="Open Sans"/>
                          <a:ea typeface="Open Sans"/>
                          <a:cs typeface="Open Sans"/>
                          <a:sym typeface="Open Sans"/>
                        </a:rPr>
                        <a:t>GCF</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None/>
                      </a:pPr>
                      <a:r>
                        <a:rPr b="1" lang="en-CH" sz="1200" u="none" cap="none" strike="noStrike">
                          <a:solidFill>
                            <a:schemeClr val="dk1"/>
                          </a:solidFill>
                          <a:latin typeface="Open Sans"/>
                          <a:ea typeface="Open Sans"/>
                          <a:cs typeface="Open Sans"/>
                          <a:sym typeface="Open Sans"/>
                        </a:rPr>
                        <a:t>GEF</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4FFFC"/>
                    </a:solidFill>
                  </a:tcPr>
                </a:tc>
              </a:tr>
            </a:tbl>
          </a:graphicData>
        </a:graphic>
      </p:graphicFrame>
      <p:cxnSp>
        <p:nvCxnSpPr>
          <p:cNvPr id="286" name="Google Shape;286;p49"/>
          <p:cNvCxnSpPr/>
          <p:nvPr/>
        </p:nvCxnSpPr>
        <p:spPr>
          <a:xfrm>
            <a:off x="9960951" y="2375159"/>
            <a:ext cx="0" cy="1458722"/>
          </a:xfrm>
          <a:prstGeom prst="straightConnector1">
            <a:avLst/>
          </a:prstGeom>
          <a:noFill/>
          <a:ln cap="flat" cmpd="sng" w="25400">
            <a:solidFill>
              <a:srgbClr val="1C3454"/>
            </a:solidFill>
            <a:prstDash val="solid"/>
            <a:round/>
            <a:headEnd len="sm" w="sm" type="none"/>
            <a:tailEnd len="sm" w="sm" type="none"/>
          </a:ln>
        </p:spPr>
      </p:cxnSp>
      <p:graphicFrame>
        <p:nvGraphicFramePr>
          <p:cNvPr id="287" name="Google Shape;287;p49"/>
          <p:cNvGraphicFramePr/>
          <p:nvPr/>
        </p:nvGraphicFramePr>
        <p:xfrm>
          <a:off x="8885736" y="2307135"/>
          <a:ext cx="3000000" cy="3000000"/>
        </p:xfrm>
        <a:graphic>
          <a:graphicData uri="http://schemas.openxmlformats.org/drawingml/2006/table">
            <a:tbl>
              <a:tblPr bandRow="1" firstRow="1">
                <a:noFill/>
                <a:tableStyleId>{6CC34818-33B3-4936-9252-856DDEEBF209}</a:tableStyleId>
              </a:tblPr>
              <a:tblGrid>
                <a:gridCol w="568775"/>
                <a:gridCol w="568775"/>
                <a:gridCol w="782725"/>
                <a:gridCol w="568775"/>
                <a:gridCol w="568775"/>
              </a:tblGrid>
              <a:tr h="150625">
                <a:tc gridSpan="5">
                  <a:txBody>
                    <a:bodyPr/>
                    <a:lstStyle/>
                    <a:p>
                      <a:pPr indent="0" lvl="0" marL="0" marR="0" rtl="0" algn="l">
                        <a:lnSpc>
                          <a:spcPct val="100000"/>
                        </a:lnSpc>
                        <a:spcBef>
                          <a:spcPts val="0"/>
                        </a:spcBef>
                        <a:spcAft>
                          <a:spcPts val="0"/>
                        </a:spcAft>
                        <a:buNone/>
                      </a:pPr>
                      <a:r>
                        <a:rPr b="1" lang="en-CH" sz="2000" u="none" cap="none" strike="noStrike">
                          <a:solidFill>
                            <a:schemeClr val="lt1"/>
                          </a:solidFill>
                          <a:latin typeface="Open Sans"/>
                          <a:ea typeface="Open Sans"/>
                          <a:cs typeface="Open Sans"/>
                          <a:sym typeface="Open Sans"/>
                        </a:rPr>
                        <a:t>Antigua and Barbuda</a:t>
                      </a:r>
                      <a:endParaRPr b="1" sz="2800" u="none" cap="none" strike="noStrike">
                        <a:solidFill>
                          <a:schemeClr val="lt1"/>
                        </a:solidFill>
                        <a:latin typeface="Open Sans"/>
                        <a:ea typeface="Open Sans"/>
                        <a:cs typeface="Open Sans"/>
                        <a:sym typeface="Open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18C85"/>
                    </a:solidFill>
                  </a:tcPr>
                </a:tc>
                <a:tc hMerge="1"/>
                <a:tc hMerge="1"/>
                <a:tc hMerge="1"/>
                <a:tc hMerge="1"/>
              </a:tr>
              <a:tr h="152400">
                <a:tc>
                  <a:txBody>
                    <a:bodyPr/>
                    <a:lstStyle/>
                    <a:p>
                      <a:pPr indent="0" lvl="0" marL="0" marR="0" rtl="0" algn="ctr">
                        <a:lnSpc>
                          <a:spcPct val="100000"/>
                        </a:lnSpc>
                        <a:spcBef>
                          <a:spcPts val="0"/>
                        </a:spcBef>
                        <a:spcAft>
                          <a:spcPts val="0"/>
                        </a:spcAft>
                        <a:buNone/>
                      </a:pPr>
                      <a:r>
                        <a:rPr b="1" lang="en-CH" sz="1200" u="none" cap="none" strike="noStrike">
                          <a:solidFill>
                            <a:schemeClr val="dk1"/>
                          </a:solidFill>
                          <a:latin typeface="Open Sans"/>
                          <a:ea typeface="Open Sans"/>
                          <a:cs typeface="Open Sans"/>
                          <a:sym typeface="Open Sans"/>
                        </a:rPr>
                        <a:t>AF</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4FFFC"/>
                    </a:solidFill>
                  </a:tcPr>
                </a:tc>
                <a:tc>
                  <a:txBody>
                    <a:bodyPr/>
                    <a:lstStyle/>
                    <a:p>
                      <a:pPr indent="0" lvl="0" marL="0" marR="0" rtl="0" algn="ctr">
                        <a:lnSpc>
                          <a:spcPct val="100000"/>
                        </a:lnSpc>
                        <a:spcBef>
                          <a:spcPts val="0"/>
                        </a:spcBef>
                        <a:spcAft>
                          <a:spcPts val="0"/>
                        </a:spcAft>
                        <a:buNone/>
                      </a:pPr>
                      <a:r>
                        <a:rPr b="1" lang="en-CH" sz="1200" u="none" cap="none" strike="noStrike">
                          <a:latin typeface="Open Sans"/>
                          <a:ea typeface="Open Sans"/>
                          <a:cs typeface="Open Sans"/>
                          <a:sym typeface="Open Sans"/>
                        </a:rPr>
                        <a:t>CIF</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None/>
                      </a:pPr>
                      <a:r>
                        <a:rPr b="1" lang="en-CH" sz="1200" u="none" cap="none" strike="noStrike">
                          <a:solidFill>
                            <a:schemeClr val="dk1"/>
                          </a:solidFill>
                          <a:latin typeface="Open Sans"/>
                          <a:ea typeface="Open Sans"/>
                          <a:cs typeface="Open Sans"/>
                          <a:sym typeface="Open Sans"/>
                        </a:rPr>
                        <a:t>CREWS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4FFFC"/>
                    </a:solidFill>
                  </a:tcPr>
                </a:tc>
                <a:tc>
                  <a:txBody>
                    <a:bodyPr/>
                    <a:lstStyle/>
                    <a:p>
                      <a:pPr indent="0" lvl="0" marL="0" marR="0" rtl="0" algn="ctr">
                        <a:lnSpc>
                          <a:spcPct val="100000"/>
                        </a:lnSpc>
                        <a:spcBef>
                          <a:spcPts val="0"/>
                        </a:spcBef>
                        <a:spcAft>
                          <a:spcPts val="0"/>
                        </a:spcAft>
                        <a:buNone/>
                      </a:pPr>
                      <a:r>
                        <a:rPr b="1" lang="en-CH" sz="1200" u="none" cap="none" strike="noStrike">
                          <a:solidFill>
                            <a:schemeClr val="dk1"/>
                          </a:solidFill>
                          <a:latin typeface="Open Sans"/>
                          <a:ea typeface="Open Sans"/>
                          <a:cs typeface="Open Sans"/>
                          <a:sym typeface="Open Sans"/>
                        </a:rPr>
                        <a:t>GCF</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4FFFC"/>
                    </a:solidFill>
                  </a:tcPr>
                </a:tc>
                <a:tc>
                  <a:txBody>
                    <a:bodyPr/>
                    <a:lstStyle/>
                    <a:p>
                      <a:pPr indent="0" lvl="0" marL="0" marR="0" rtl="0" algn="ctr">
                        <a:lnSpc>
                          <a:spcPct val="100000"/>
                        </a:lnSpc>
                        <a:spcBef>
                          <a:spcPts val="0"/>
                        </a:spcBef>
                        <a:spcAft>
                          <a:spcPts val="0"/>
                        </a:spcAft>
                        <a:buNone/>
                      </a:pPr>
                      <a:r>
                        <a:rPr b="1" lang="en-CH" sz="1200" u="none" cap="none" strike="noStrike">
                          <a:solidFill>
                            <a:schemeClr val="dk1"/>
                          </a:solidFill>
                          <a:latin typeface="Open Sans"/>
                          <a:ea typeface="Open Sans"/>
                          <a:cs typeface="Open Sans"/>
                          <a:sym typeface="Open Sans"/>
                        </a:rPr>
                        <a:t>GEF</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r>
            </a:tbl>
          </a:graphicData>
        </a:graphic>
      </p:graphicFrame>
      <p:cxnSp>
        <p:nvCxnSpPr>
          <p:cNvPr id="288" name="Google Shape;288;p49"/>
          <p:cNvCxnSpPr/>
          <p:nvPr/>
        </p:nvCxnSpPr>
        <p:spPr>
          <a:xfrm>
            <a:off x="8769427" y="6394922"/>
            <a:ext cx="1915115" cy="0"/>
          </a:xfrm>
          <a:prstGeom prst="straightConnector1">
            <a:avLst/>
          </a:prstGeom>
          <a:noFill/>
          <a:ln cap="flat" cmpd="sng" w="25400">
            <a:solidFill>
              <a:srgbClr val="1C3454"/>
            </a:solidFill>
            <a:prstDash val="solid"/>
            <a:round/>
            <a:headEnd len="sm" w="sm" type="none"/>
            <a:tailEnd len="sm" w="sm" type="none"/>
          </a:ln>
        </p:spPr>
      </p:cxnSp>
      <p:graphicFrame>
        <p:nvGraphicFramePr>
          <p:cNvPr id="289" name="Google Shape;289;p49"/>
          <p:cNvGraphicFramePr/>
          <p:nvPr/>
        </p:nvGraphicFramePr>
        <p:xfrm>
          <a:off x="6647780" y="6059642"/>
          <a:ext cx="3000000" cy="3000000"/>
        </p:xfrm>
        <a:graphic>
          <a:graphicData uri="http://schemas.openxmlformats.org/drawingml/2006/table">
            <a:tbl>
              <a:tblPr bandRow="1" firstRow="1">
                <a:noFill/>
                <a:tableStyleId>{6CC34818-33B3-4936-9252-856DDEEBF209}</a:tableStyleId>
              </a:tblPr>
              <a:tblGrid>
                <a:gridCol w="568775"/>
                <a:gridCol w="568775"/>
                <a:gridCol w="782725"/>
                <a:gridCol w="568775"/>
                <a:gridCol w="568775"/>
              </a:tblGrid>
              <a:tr h="150625">
                <a:tc gridSpan="5">
                  <a:txBody>
                    <a:bodyPr/>
                    <a:lstStyle/>
                    <a:p>
                      <a:pPr indent="0" lvl="0" marL="0" marR="0" rtl="0" algn="l">
                        <a:lnSpc>
                          <a:spcPct val="100000"/>
                        </a:lnSpc>
                        <a:spcBef>
                          <a:spcPts val="0"/>
                        </a:spcBef>
                        <a:spcAft>
                          <a:spcPts val="0"/>
                        </a:spcAft>
                        <a:buNone/>
                      </a:pPr>
                      <a:r>
                        <a:rPr b="1" lang="en-CH" sz="2000" u="none" cap="none" strike="noStrike">
                          <a:solidFill>
                            <a:schemeClr val="lt1"/>
                          </a:solidFill>
                          <a:latin typeface="Open Sans"/>
                          <a:ea typeface="Open Sans"/>
                          <a:cs typeface="Open Sans"/>
                          <a:sym typeface="Open Sans"/>
                        </a:rPr>
                        <a:t>Guyana</a:t>
                      </a:r>
                      <a:endParaRPr b="1" sz="2800" u="none" cap="none" strike="noStrike">
                        <a:solidFill>
                          <a:schemeClr val="lt1"/>
                        </a:solidFill>
                        <a:latin typeface="Open Sans"/>
                        <a:ea typeface="Open Sans"/>
                        <a:cs typeface="Open Sans"/>
                        <a:sym typeface="Open Sans"/>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18C85"/>
                    </a:solidFill>
                  </a:tcPr>
                </a:tc>
                <a:tc hMerge="1"/>
                <a:tc hMerge="1"/>
                <a:tc hMerge="1"/>
                <a:tc hMerge="1"/>
              </a:tr>
              <a:tr h="152400">
                <a:tc>
                  <a:txBody>
                    <a:bodyPr/>
                    <a:lstStyle/>
                    <a:p>
                      <a:pPr indent="0" lvl="0" marL="0" marR="0" rtl="0" algn="ctr">
                        <a:lnSpc>
                          <a:spcPct val="100000"/>
                        </a:lnSpc>
                        <a:spcBef>
                          <a:spcPts val="0"/>
                        </a:spcBef>
                        <a:spcAft>
                          <a:spcPts val="0"/>
                        </a:spcAft>
                        <a:buNone/>
                      </a:pPr>
                      <a:r>
                        <a:rPr b="1" lang="en-CH" sz="1200" u="none" cap="none" strike="noStrike">
                          <a:solidFill>
                            <a:schemeClr val="dk1"/>
                          </a:solidFill>
                          <a:latin typeface="Open Sans"/>
                          <a:ea typeface="Open Sans"/>
                          <a:cs typeface="Open Sans"/>
                          <a:sym typeface="Open Sans"/>
                        </a:rPr>
                        <a:t>AF</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None/>
                      </a:pPr>
                      <a:r>
                        <a:rPr b="1" lang="en-CH" sz="1200" u="none" cap="none" strike="noStrike">
                          <a:latin typeface="Open Sans"/>
                          <a:ea typeface="Open Sans"/>
                          <a:cs typeface="Open Sans"/>
                          <a:sym typeface="Open Sans"/>
                        </a:rPr>
                        <a:t>CIF</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None/>
                      </a:pPr>
                      <a:r>
                        <a:rPr b="1" lang="en-CH" sz="1200" u="none" cap="none" strike="noStrike">
                          <a:solidFill>
                            <a:schemeClr val="dk1"/>
                          </a:solidFill>
                          <a:latin typeface="Open Sans"/>
                          <a:ea typeface="Open Sans"/>
                          <a:cs typeface="Open Sans"/>
                          <a:sym typeface="Open Sans"/>
                        </a:rPr>
                        <a:t>CREWS</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4FFFC"/>
                    </a:solidFill>
                  </a:tcPr>
                </a:tc>
                <a:tc>
                  <a:txBody>
                    <a:bodyPr/>
                    <a:lstStyle/>
                    <a:p>
                      <a:pPr indent="0" lvl="0" marL="0" marR="0" rtl="0" algn="ctr">
                        <a:lnSpc>
                          <a:spcPct val="100000"/>
                        </a:lnSpc>
                        <a:spcBef>
                          <a:spcPts val="0"/>
                        </a:spcBef>
                        <a:spcAft>
                          <a:spcPts val="0"/>
                        </a:spcAft>
                        <a:buNone/>
                      </a:pPr>
                      <a:r>
                        <a:rPr b="1" lang="en-CH" sz="1200" u="none" cap="none" strike="noStrike">
                          <a:solidFill>
                            <a:schemeClr val="dk1"/>
                          </a:solidFill>
                          <a:latin typeface="Open Sans"/>
                          <a:ea typeface="Open Sans"/>
                          <a:cs typeface="Open Sans"/>
                          <a:sym typeface="Open Sans"/>
                        </a:rPr>
                        <a:t>GCF</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None/>
                      </a:pPr>
                      <a:r>
                        <a:rPr b="1" lang="en-CH" sz="1200" u="none" cap="none" strike="noStrike">
                          <a:solidFill>
                            <a:schemeClr val="dk1"/>
                          </a:solidFill>
                          <a:latin typeface="Open Sans"/>
                          <a:ea typeface="Open Sans"/>
                          <a:cs typeface="Open Sans"/>
                          <a:sym typeface="Open Sans"/>
                        </a:rPr>
                        <a:t>GEF</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4FFFC"/>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5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185980"/>
              </a:buClr>
              <a:buSzPct val="45454"/>
              <a:buNone/>
            </a:pPr>
            <a:r>
              <a:rPr lang="en-CH"/>
              <a:t>SOFF First Implementation Period 2022 - 2025</a:t>
            </a:r>
            <a:endParaRPr/>
          </a:p>
        </p:txBody>
      </p:sp>
      <p:sp>
        <p:nvSpPr>
          <p:cNvPr id="295" name="Google Shape;295;p50"/>
          <p:cNvSpPr txBox="1"/>
          <p:nvPr>
            <p:ph idx="1" type="body"/>
          </p:nvPr>
        </p:nvSpPr>
        <p:spPr>
          <a:xfrm>
            <a:off x="641498" y="1568303"/>
            <a:ext cx="11277601" cy="781492"/>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360"/>
              </a:spcBef>
              <a:spcAft>
                <a:spcPts val="0"/>
              </a:spcAft>
              <a:buClr>
                <a:schemeClr val="dk1"/>
              </a:buClr>
              <a:buSzPts val="1800"/>
              <a:buChar char="•"/>
            </a:pPr>
            <a:r>
              <a:rPr b="1" lang="en-CH" sz="1800"/>
              <a:t>SOFF take-off was possible thanks to the commitment and leadership of twelve initial funders that have contributed with USD 107M to date</a:t>
            </a:r>
            <a:r>
              <a:rPr lang="en-CH" sz="1800"/>
              <a:t>, and has responded to high country demand.</a:t>
            </a:r>
            <a:endParaRPr/>
          </a:p>
          <a:p>
            <a:pPr indent="-228600" lvl="0" marL="457200" rtl="0" algn="l">
              <a:lnSpc>
                <a:spcPct val="100000"/>
              </a:lnSpc>
              <a:spcBef>
                <a:spcPts val="360"/>
              </a:spcBef>
              <a:spcAft>
                <a:spcPts val="0"/>
              </a:spcAft>
              <a:buClr>
                <a:schemeClr val="dk1"/>
              </a:buClr>
              <a:buSzPts val="1800"/>
              <a:buNone/>
            </a:pPr>
            <a:r>
              <a:t/>
            </a:r>
            <a:endParaRPr sz="1800"/>
          </a:p>
          <a:p>
            <a:pPr indent="-228600" lvl="0" marL="457200" rtl="0" algn="l">
              <a:lnSpc>
                <a:spcPct val="100000"/>
              </a:lnSpc>
              <a:spcBef>
                <a:spcPts val="360"/>
              </a:spcBef>
              <a:spcAft>
                <a:spcPts val="0"/>
              </a:spcAft>
              <a:buClr>
                <a:schemeClr val="dk1"/>
              </a:buClr>
              <a:buSzPts val="1800"/>
              <a:buNone/>
            </a:pPr>
            <a:r>
              <a:t/>
            </a:r>
            <a:endParaRPr sz="1800"/>
          </a:p>
        </p:txBody>
      </p:sp>
      <p:pic>
        <p:nvPicPr>
          <p:cNvPr id="296" name="Google Shape;296;p50"/>
          <p:cNvPicPr preferRelativeResize="0"/>
          <p:nvPr/>
        </p:nvPicPr>
        <p:blipFill rotWithShape="1">
          <a:blip r:embed="rId3">
            <a:alphaModFix/>
          </a:blip>
          <a:srcRect b="0" l="0" r="0" t="0"/>
          <a:stretch/>
        </p:blipFill>
        <p:spPr>
          <a:xfrm>
            <a:off x="8965799" y="2564258"/>
            <a:ext cx="2985199" cy="4115688"/>
          </a:xfrm>
          <a:prstGeom prst="rect">
            <a:avLst/>
          </a:prstGeom>
          <a:noFill/>
          <a:ln>
            <a:noFill/>
          </a:ln>
        </p:spPr>
      </p:pic>
      <p:sp>
        <p:nvSpPr>
          <p:cNvPr id="297" name="Google Shape;297;p50"/>
          <p:cNvSpPr txBox="1"/>
          <p:nvPr/>
        </p:nvSpPr>
        <p:spPr>
          <a:xfrm>
            <a:off x="754909" y="2658832"/>
            <a:ext cx="8027581" cy="424731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Arial"/>
              <a:buChar char="•"/>
            </a:pPr>
            <a:r>
              <a:rPr b="1" i="0" lang="en-CH" sz="1800" u="none" cap="none" strike="noStrike">
                <a:solidFill>
                  <a:srgbClr val="000000"/>
                </a:solidFill>
                <a:latin typeface="Open Sans"/>
                <a:ea typeface="Open Sans"/>
                <a:cs typeface="Open Sans"/>
                <a:sym typeface="Open Sans"/>
              </a:rPr>
              <a:t>Building a closely knit “SOFF operations community of practice” has been a notable initial success, </a:t>
            </a:r>
            <a:r>
              <a:rPr b="0" i="0" lang="en-CH" sz="1800" u="none" cap="none" strike="noStrike">
                <a:solidFill>
                  <a:srgbClr val="000000"/>
                </a:solidFill>
                <a:latin typeface="Open Sans"/>
                <a:ea typeface="Open Sans"/>
                <a:cs typeface="Open Sans"/>
                <a:sym typeface="Open Sans"/>
              </a:rPr>
              <a:t>valued by countries and operational partners.</a:t>
            </a:r>
            <a:endParaRPr b="1" i="0" sz="1800" u="none" cap="none" strike="noStrike">
              <a:solidFill>
                <a:srgbClr val="000000"/>
              </a:solidFill>
              <a:latin typeface="Open Sans"/>
              <a:ea typeface="Open Sans"/>
              <a:cs typeface="Open Sans"/>
              <a:sym typeface="Open Sans"/>
            </a:endParaRPr>
          </a:p>
          <a:p>
            <a:pPr indent="-171450" lvl="0" marL="28575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Open Sans"/>
              <a:ea typeface="Open Sans"/>
              <a:cs typeface="Open Sans"/>
              <a:sym typeface="Open Sans"/>
            </a:endParaRPr>
          </a:p>
          <a:p>
            <a:pPr indent="-285750" lvl="0" marL="285750" marR="0" rtl="0" algn="l">
              <a:lnSpc>
                <a:spcPct val="100000"/>
              </a:lnSpc>
              <a:spcBef>
                <a:spcPts val="0"/>
              </a:spcBef>
              <a:spcAft>
                <a:spcPts val="0"/>
              </a:spcAft>
              <a:buClr>
                <a:srgbClr val="000000"/>
              </a:buClr>
              <a:buSzPts val="1800"/>
              <a:buFont typeface="Arial"/>
              <a:buChar char="•"/>
            </a:pPr>
            <a:r>
              <a:rPr b="1" i="0" lang="en-CH" sz="1800" u="none" cap="none" strike="noStrike">
                <a:solidFill>
                  <a:srgbClr val="000000"/>
                </a:solidFill>
                <a:latin typeface="Open Sans"/>
                <a:ea typeface="Open Sans"/>
                <a:cs typeface="Open Sans"/>
                <a:sym typeface="Open Sans"/>
              </a:rPr>
              <a:t>The external environment for international resource mobilization has dramatically worsened</a:t>
            </a:r>
            <a:r>
              <a:rPr b="0" i="0" lang="en-CH" sz="1800" u="none" cap="none" strike="noStrike">
                <a:solidFill>
                  <a:srgbClr val="000000"/>
                </a:solidFill>
                <a:latin typeface="Open Sans"/>
                <a:ea typeface="Open Sans"/>
                <a:cs typeface="Open Sans"/>
                <a:sym typeface="Open Sans"/>
              </a:rPr>
              <a:t> for all development and climate actors, significantly impacting SOFF limiting its ability to raise the funding needed to respond to the demand for country support. </a:t>
            </a:r>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a:ea typeface="Open Sans"/>
              <a:cs typeface="Open Sans"/>
              <a:sym typeface="Open Sans"/>
            </a:endParaRPr>
          </a:p>
          <a:p>
            <a:pPr indent="-285750" lvl="0" marL="285750" marR="0" rtl="0" algn="l">
              <a:lnSpc>
                <a:spcPct val="100000"/>
              </a:lnSpc>
              <a:spcBef>
                <a:spcPts val="0"/>
              </a:spcBef>
              <a:spcAft>
                <a:spcPts val="0"/>
              </a:spcAft>
              <a:buClr>
                <a:srgbClr val="000000"/>
              </a:buClr>
              <a:buSzPts val="1800"/>
              <a:buFont typeface="Arial"/>
              <a:buChar char="•"/>
            </a:pPr>
            <a:r>
              <a:rPr b="1" i="0" lang="en-CH" sz="1800" u="none" cap="none" strike="noStrike">
                <a:solidFill>
                  <a:srgbClr val="000000"/>
                </a:solidFill>
                <a:latin typeface="Open Sans"/>
                <a:ea typeface="Open Sans"/>
                <a:cs typeface="Open Sans"/>
                <a:sym typeface="Open Sans"/>
              </a:rPr>
              <a:t>Mobilizing the required resources will need substantial and innovative efforts, </a:t>
            </a:r>
            <a:r>
              <a:rPr b="0" i="0" lang="en-CH" sz="1800" u="none" cap="none" strike="noStrike">
                <a:solidFill>
                  <a:srgbClr val="000000"/>
                </a:solidFill>
                <a:latin typeface="Open Sans"/>
                <a:ea typeface="Open Sans"/>
                <a:cs typeface="Open Sans"/>
                <a:sym typeface="Open Sans"/>
              </a:rPr>
              <a:t>and for that reason the upcoming Steering Committee meeting will adopt the SOFF Resource Mobilization requirements and actions until 2027, which includes the development of a SOFF Impact Bond aimed to be announced at COP30</a:t>
            </a:r>
            <a:endParaRPr b="1"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
          <p:cNvSpPr txBox="1"/>
          <p:nvPr>
            <p:ph type="title"/>
          </p:nvPr>
        </p:nvSpPr>
        <p:spPr>
          <a:xfrm>
            <a:off x="914400" y="1285875"/>
            <a:ext cx="10363200" cy="4286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185980"/>
              </a:buClr>
              <a:buSzPts val="4000"/>
              <a:buFont typeface="Open Sans"/>
              <a:buNone/>
            </a:pPr>
            <a:r>
              <a:rPr lang="en-CH" sz="4000"/>
              <a:t>What is SOFF?</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185980"/>
              </a:buClr>
              <a:buSzPts val="4000"/>
              <a:buFont typeface="Open Sans"/>
              <a:buNone/>
            </a:pPr>
            <a:r>
              <a:rPr lang="en-CH" sz="4000"/>
              <a:t>The Systematic Observations Financing Facility – SOFF </a:t>
            </a:r>
            <a:endParaRPr sz="4000"/>
          </a:p>
        </p:txBody>
      </p:sp>
      <p:sp>
        <p:nvSpPr>
          <p:cNvPr id="110" name="Google Shape;110;p3"/>
          <p:cNvSpPr txBox="1"/>
          <p:nvPr>
            <p:ph idx="1" type="body"/>
          </p:nvPr>
        </p:nvSpPr>
        <p:spPr>
          <a:xfrm>
            <a:off x="574104" y="1962152"/>
            <a:ext cx="10106466" cy="4268528"/>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00000"/>
              </a:lnSpc>
              <a:spcBef>
                <a:spcPts val="0"/>
              </a:spcBef>
              <a:spcAft>
                <a:spcPts val="0"/>
              </a:spcAft>
              <a:buClr>
                <a:schemeClr val="dk1"/>
              </a:buClr>
              <a:buSzPts val="2400"/>
              <a:buChar char="•"/>
            </a:pPr>
            <a:r>
              <a:rPr b="1" lang="en-CH" sz="2400"/>
              <a:t>A specialized United Nations climate fund </a:t>
            </a:r>
            <a:r>
              <a:rPr lang="en-CH" sz="2400"/>
              <a:t>co-created by the World Meteorological Organization, United Nations Environment Programme, and United Nations Development Programme</a:t>
            </a:r>
            <a:endParaRPr sz="2400"/>
          </a:p>
          <a:p>
            <a:pPr indent="0" lvl="0" marL="0" rtl="0" algn="l">
              <a:lnSpc>
                <a:spcPct val="100000"/>
              </a:lnSpc>
              <a:spcBef>
                <a:spcPts val="0"/>
              </a:spcBef>
              <a:spcAft>
                <a:spcPts val="0"/>
              </a:spcAft>
              <a:buClr>
                <a:schemeClr val="dk1"/>
              </a:buClr>
              <a:buSzPts val="2400"/>
              <a:buNone/>
            </a:pPr>
            <a:r>
              <a:t/>
            </a:r>
            <a:endParaRPr/>
          </a:p>
          <a:p>
            <a:pPr indent="-342900" lvl="0" marL="342900" rtl="0" algn="l">
              <a:lnSpc>
                <a:spcPct val="100000"/>
              </a:lnSpc>
              <a:spcBef>
                <a:spcPts val="1280"/>
              </a:spcBef>
              <a:spcAft>
                <a:spcPts val="0"/>
              </a:spcAft>
              <a:buClr>
                <a:schemeClr val="dk1"/>
              </a:buClr>
              <a:buSzPts val="2400"/>
              <a:buChar char="•"/>
            </a:pPr>
            <a:r>
              <a:rPr lang="en-CH" sz="2400"/>
              <a:t>Established to fill in </a:t>
            </a:r>
            <a:r>
              <a:rPr b="1" lang="en-CH" sz="2400"/>
              <a:t>major gaps in basic weather and climate data</a:t>
            </a:r>
            <a:r>
              <a:rPr lang="en-CH" sz="2400"/>
              <a:t> in the countries with the biggest capacity constraints – Least Developed Countries and Small Island Developing States</a:t>
            </a:r>
            <a:endParaRPr sz="2400"/>
          </a:p>
          <a:p>
            <a:pPr indent="0" lvl="0" marL="0" rtl="0" algn="l">
              <a:lnSpc>
                <a:spcPct val="100000"/>
              </a:lnSpc>
              <a:spcBef>
                <a:spcPts val="1280"/>
              </a:spcBef>
              <a:spcAft>
                <a:spcPts val="0"/>
              </a:spcAft>
              <a:buClr>
                <a:schemeClr val="dk1"/>
              </a:buClr>
              <a:buSzPts val="2400"/>
              <a:buNone/>
            </a:pPr>
            <a:r>
              <a:t/>
            </a:r>
            <a:endParaRPr/>
          </a:p>
          <a:p>
            <a:pPr indent="-342900" lvl="0" marL="342900" rtl="0" algn="l">
              <a:lnSpc>
                <a:spcPct val="100000"/>
              </a:lnSpc>
              <a:spcBef>
                <a:spcPts val="1280"/>
              </a:spcBef>
              <a:spcAft>
                <a:spcPts val="0"/>
              </a:spcAft>
              <a:buClr>
                <a:schemeClr val="dk1"/>
              </a:buClr>
              <a:buSzPts val="2400"/>
              <a:buChar char="•"/>
            </a:pPr>
            <a:r>
              <a:rPr lang="en-CH" sz="2400"/>
              <a:t>Mandated to support the implementation of the Global Basic Observing Network – </a:t>
            </a:r>
            <a:r>
              <a:rPr b="1" lang="en-CH" sz="2400"/>
              <a:t>GBON </a:t>
            </a:r>
            <a:endParaRPr/>
          </a:p>
        </p:txBody>
      </p:sp>
      <p:grpSp>
        <p:nvGrpSpPr>
          <p:cNvPr id="111" name="Google Shape;111;p3"/>
          <p:cNvGrpSpPr/>
          <p:nvPr/>
        </p:nvGrpSpPr>
        <p:grpSpPr>
          <a:xfrm>
            <a:off x="10933116" y="2293582"/>
            <a:ext cx="1089018" cy="3086852"/>
            <a:chOff x="11010550" y="2607907"/>
            <a:chExt cx="1089018" cy="3086852"/>
          </a:xfrm>
        </p:grpSpPr>
        <p:pic>
          <p:nvPicPr>
            <p:cNvPr descr="World Meteorological Organization – WMO | Genève internationale" id="112" name="Google Shape;112;p3"/>
            <p:cNvPicPr preferRelativeResize="0"/>
            <p:nvPr/>
          </p:nvPicPr>
          <p:blipFill rotWithShape="1">
            <a:blip r:embed="rId3">
              <a:alphaModFix/>
            </a:blip>
            <a:srcRect b="0" l="0" r="0" t="0"/>
            <a:stretch/>
          </p:blipFill>
          <p:spPr>
            <a:xfrm>
              <a:off x="11083931" y="2607907"/>
              <a:ext cx="881940" cy="881940"/>
            </a:xfrm>
            <a:prstGeom prst="rect">
              <a:avLst/>
            </a:prstGeom>
            <a:noFill/>
            <a:ln>
              <a:noFill/>
            </a:ln>
          </p:spPr>
        </p:pic>
        <p:pic>
          <p:nvPicPr>
            <p:cNvPr id="113" name="Google Shape;113;p3"/>
            <p:cNvPicPr preferRelativeResize="0"/>
            <p:nvPr/>
          </p:nvPicPr>
          <p:blipFill rotWithShape="1">
            <a:blip r:embed="rId4">
              <a:alphaModFix/>
            </a:blip>
            <a:srcRect b="0" l="0" r="0" t="0"/>
            <a:stretch/>
          </p:blipFill>
          <p:spPr>
            <a:xfrm>
              <a:off x="11288318" y="4504102"/>
              <a:ext cx="588163" cy="1190657"/>
            </a:xfrm>
            <a:prstGeom prst="rect">
              <a:avLst/>
            </a:prstGeom>
            <a:noFill/>
            <a:ln>
              <a:noFill/>
            </a:ln>
          </p:spPr>
        </p:pic>
        <p:pic>
          <p:nvPicPr>
            <p:cNvPr descr="unep logo - RSB" id="114" name="Google Shape;114;p3"/>
            <p:cNvPicPr preferRelativeResize="0"/>
            <p:nvPr/>
          </p:nvPicPr>
          <p:blipFill rotWithShape="1">
            <a:blip r:embed="rId5">
              <a:alphaModFix/>
            </a:blip>
            <a:srcRect b="0" l="0" r="0" t="0"/>
            <a:stretch/>
          </p:blipFill>
          <p:spPr>
            <a:xfrm>
              <a:off x="11010550" y="3585427"/>
              <a:ext cx="1089018" cy="823095"/>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4"/>
          <p:cNvSpPr txBox="1"/>
          <p:nvPr>
            <p:ph type="title"/>
          </p:nvPr>
        </p:nvSpPr>
        <p:spPr>
          <a:xfrm>
            <a:off x="609600" y="769938"/>
            <a:ext cx="109728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185980"/>
              </a:buClr>
              <a:buSzPts val="3600"/>
              <a:buFont typeface="Open Sans"/>
              <a:buNone/>
            </a:pPr>
            <a:r>
              <a:rPr b="1" lang="en-CH" sz="3600"/>
              <a:t>GBON – </a:t>
            </a:r>
            <a:r>
              <a:rPr lang="en-CH" sz="3600"/>
              <a:t>An </a:t>
            </a:r>
            <a:r>
              <a:rPr b="1" lang="en-CH" sz="3600"/>
              <a:t>International agreement </a:t>
            </a:r>
            <a:r>
              <a:rPr lang="en-CH" sz="3600"/>
              <a:t>on the mandatory basic weather and climate observations</a:t>
            </a:r>
            <a:br>
              <a:rPr lang="en-CH" sz="3600"/>
            </a:br>
            <a:endParaRPr sz="3600"/>
          </a:p>
        </p:txBody>
      </p:sp>
      <p:sp>
        <p:nvSpPr>
          <p:cNvPr id="120" name="Google Shape;120;p4"/>
          <p:cNvSpPr txBox="1"/>
          <p:nvPr>
            <p:ph idx="1" type="body"/>
          </p:nvPr>
        </p:nvSpPr>
        <p:spPr>
          <a:xfrm>
            <a:off x="609600" y="2152651"/>
            <a:ext cx="10972800" cy="4525963"/>
          </a:xfrm>
          <a:prstGeom prst="rect">
            <a:avLst/>
          </a:prstGeom>
          <a:noFill/>
          <a:ln>
            <a:noFill/>
          </a:ln>
        </p:spPr>
        <p:txBody>
          <a:bodyPr anchorCtr="0" anchor="t" bIns="45700" lIns="91425" spcFirstLastPara="1" rIns="91425" wrap="square" tIns="45700">
            <a:normAutofit/>
          </a:bodyPr>
          <a:lstStyle/>
          <a:p>
            <a:pPr indent="-342900" lvl="0" marL="342900" rtl="0" algn="l">
              <a:lnSpc>
                <a:spcPct val="100000"/>
              </a:lnSpc>
              <a:spcBef>
                <a:spcPts val="0"/>
              </a:spcBef>
              <a:spcAft>
                <a:spcPts val="0"/>
              </a:spcAft>
              <a:buClr>
                <a:srgbClr val="212121"/>
              </a:buClr>
              <a:buSzPts val="2400"/>
              <a:buChar char="•"/>
            </a:pPr>
            <a:r>
              <a:rPr b="0" i="0" lang="en-CH" sz="2400" u="none" strike="noStrike">
                <a:solidFill>
                  <a:srgbClr val="212121"/>
                </a:solidFill>
              </a:rPr>
              <a:t>193 countries and territories of the World Meteorological Congress established in 2021 for the first time the </a:t>
            </a:r>
            <a:r>
              <a:rPr b="1" i="0" lang="en-CH" sz="2400" u="none" strike="noStrike">
                <a:solidFill>
                  <a:srgbClr val="212121"/>
                </a:solidFill>
              </a:rPr>
              <a:t>minimum set of observations that all countries must generate and internationally exchange</a:t>
            </a:r>
            <a:r>
              <a:rPr b="1" lang="en-CH" sz="2400">
                <a:solidFill>
                  <a:srgbClr val="212121"/>
                </a:solidFill>
              </a:rPr>
              <a:t> </a:t>
            </a:r>
            <a:r>
              <a:rPr lang="en-CH" sz="2400">
                <a:solidFill>
                  <a:srgbClr val="212121"/>
                </a:solidFill>
              </a:rPr>
              <a:t>- </a:t>
            </a:r>
            <a:r>
              <a:rPr i="0" lang="en-CH" sz="2400" u="none" strike="noStrike">
                <a:solidFill>
                  <a:srgbClr val="212121"/>
                </a:solidFill>
              </a:rPr>
              <a:t>Global Basic Observing Network (GBON)</a:t>
            </a:r>
            <a:endParaRPr/>
          </a:p>
          <a:p>
            <a:pPr indent="-342900" lvl="0" marL="342900" rtl="0" algn="l">
              <a:lnSpc>
                <a:spcPct val="100000"/>
              </a:lnSpc>
              <a:spcBef>
                <a:spcPts val="1280"/>
              </a:spcBef>
              <a:spcAft>
                <a:spcPts val="0"/>
              </a:spcAft>
              <a:buClr>
                <a:srgbClr val="212121"/>
              </a:buClr>
              <a:buSzPts val="2400"/>
              <a:buChar char="•"/>
            </a:pPr>
            <a:r>
              <a:rPr lang="en-CH" sz="2400">
                <a:solidFill>
                  <a:srgbClr val="212121"/>
                </a:solidFill>
              </a:rPr>
              <a:t>While GBON compliance is mandatory, </a:t>
            </a:r>
            <a:r>
              <a:rPr b="1" lang="en-CH" sz="2400">
                <a:solidFill>
                  <a:srgbClr val="212121"/>
                </a:solidFill>
              </a:rPr>
              <a:t>major data and capacity gaps exist </a:t>
            </a:r>
            <a:r>
              <a:rPr lang="en-CH" sz="2400">
                <a:solidFill>
                  <a:srgbClr val="212121"/>
                </a:solidFill>
              </a:rPr>
              <a:t>in most developing countries, hampering effective climate action across the globe</a:t>
            </a:r>
            <a:r>
              <a:rPr b="0" i="0" lang="en-CH" sz="2400" u="none" strike="noStrike">
                <a:solidFill>
                  <a:srgbClr val="212121"/>
                </a:solidFill>
              </a:rPr>
              <a:t>. </a:t>
            </a:r>
            <a:endParaRPr b="0" i="0" sz="2400" u="none" strike="noStrike">
              <a:solidFill>
                <a:srgbClr val="212121"/>
              </a:solidFill>
            </a:endParaRPr>
          </a:p>
          <a:p>
            <a:pPr indent="-342900" lvl="0" marL="342900" rtl="0" algn="l">
              <a:lnSpc>
                <a:spcPct val="100000"/>
              </a:lnSpc>
              <a:spcBef>
                <a:spcPts val="1280"/>
              </a:spcBef>
              <a:spcAft>
                <a:spcPts val="0"/>
              </a:spcAft>
              <a:buClr>
                <a:schemeClr val="dk1"/>
              </a:buClr>
              <a:buSzPts val="2400"/>
              <a:buChar char="•"/>
            </a:pPr>
            <a:r>
              <a:rPr lang="en-CH" sz="2400">
                <a:solidFill>
                  <a:schemeClr val="dk1"/>
                </a:solidFill>
              </a:rPr>
              <a:t>Least Developed Countries (LDCs) and Small Island Developing States (SIDS) generate and exchange less than </a:t>
            </a:r>
            <a:r>
              <a:rPr b="1" lang="en-CH" sz="2400">
                <a:solidFill>
                  <a:schemeClr val="dk1"/>
                </a:solidFill>
              </a:rPr>
              <a:t>10 % </a:t>
            </a:r>
            <a:r>
              <a:rPr lang="en-CH" sz="2400">
                <a:solidFill>
                  <a:schemeClr val="dk1"/>
                </a:solidFill>
              </a:rPr>
              <a:t>of the GBON data. </a:t>
            </a:r>
            <a:endParaRPr/>
          </a:p>
          <a:p>
            <a:pPr indent="-190500" lvl="0" marL="342900" rtl="0" algn="l">
              <a:lnSpc>
                <a:spcPct val="100000"/>
              </a:lnSpc>
              <a:spcBef>
                <a:spcPts val="1280"/>
              </a:spcBef>
              <a:spcAft>
                <a:spcPts val="0"/>
              </a:spcAft>
              <a:buClr>
                <a:schemeClr val="dk1"/>
              </a:buClr>
              <a:buSzPts val="2400"/>
              <a:buNone/>
            </a:pPr>
            <a:r>
              <a:t/>
            </a:r>
            <a:endParaRPr b="0" i="0" sz="2400" u="none" strike="noStrike">
              <a:solidFill>
                <a:srgbClr val="21212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descr="A map of the world" id="125" name="Google Shape;125;p5"/>
          <p:cNvPicPr preferRelativeResize="0"/>
          <p:nvPr/>
        </p:nvPicPr>
        <p:blipFill rotWithShape="1">
          <a:blip r:embed="rId3">
            <a:alphaModFix/>
          </a:blip>
          <a:srcRect b="12787" l="21275" r="24105" t="13403"/>
          <a:stretch/>
        </p:blipFill>
        <p:spPr>
          <a:xfrm>
            <a:off x="834154" y="2127208"/>
            <a:ext cx="5180462" cy="3500163"/>
          </a:xfrm>
          <a:prstGeom prst="rect">
            <a:avLst/>
          </a:prstGeom>
          <a:noFill/>
          <a:ln>
            <a:noFill/>
          </a:ln>
        </p:spPr>
      </p:pic>
      <p:sp>
        <p:nvSpPr>
          <p:cNvPr id="126" name="Google Shape;126;p5"/>
          <p:cNvSpPr txBox="1"/>
          <p:nvPr>
            <p:ph type="title"/>
          </p:nvPr>
        </p:nvSpPr>
        <p:spPr>
          <a:xfrm>
            <a:off x="528216" y="149791"/>
            <a:ext cx="10972800" cy="160885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85980"/>
              </a:buClr>
              <a:buSzPts val="4000"/>
              <a:buFont typeface="Open Sans"/>
              <a:buNone/>
            </a:pPr>
            <a:r>
              <a:rPr lang="en-CH" sz="4000">
                <a:latin typeface="Open Sans"/>
                <a:ea typeface="Open Sans"/>
                <a:cs typeface="Open Sans"/>
                <a:sym typeface="Open Sans"/>
              </a:rPr>
              <a:t>Major observation gaps in developing countries</a:t>
            </a:r>
            <a:endParaRPr sz="4000"/>
          </a:p>
        </p:txBody>
      </p:sp>
      <p:sp>
        <p:nvSpPr>
          <p:cNvPr id="127" name="Google Shape;127;p5"/>
          <p:cNvSpPr txBox="1"/>
          <p:nvPr/>
        </p:nvSpPr>
        <p:spPr>
          <a:xfrm>
            <a:off x="775241" y="5871090"/>
            <a:ext cx="10391343" cy="81560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Open Sans"/>
              <a:buNone/>
            </a:pPr>
            <a:r>
              <a:rPr b="0" i="0" lang="en-CH" sz="1400" u="none" cap="none" strike="noStrike">
                <a:solidFill>
                  <a:srgbClr val="000000"/>
                </a:solidFill>
                <a:latin typeface="Open Sans"/>
                <a:ea typeface="Open Sans"/>
                <a:cs typeface="Open Sans"/>
                <a:sym typeface="Open Sans"/>
              </a:rPr>
              <a:t>Areas in dark red are far from meeting the Global Basic Observing Network (GBON) requirements.</a:t>
            </a:r>
            <a:br>
              <a:rPr b="0" i="0" lang="en-CH" sz="1400" u="none" cap="none" strike="noStrike">
                <a:solidFill>
                  <a:srgbClr val="000000"/>
                </a:solidFill>
                <a:latin typeface="Open Sans"/>
                <a:ea typeface="Open Sans"/>
                <a:cs typeface="Open Sans"/>
                <a:sym typeface="Open Sans"/>
              </a:rPr>
            </a:br>
            <a:r>
              <a:rPr b="0" i="0" lang="en-CH" sz="1400" u="none" cap="none" strike="noStrike">
                <a:solidFill>
                  <a:srgbClr val="000000"/>
                </a:solidFill>
                <a:latin typeface="Open Sans"/>
                <a:ea typeface="Open Sans"/>
                <a:cs typeface="Open Sans"/>
                <a:sym typeface="Open Sans"/>
              </a:rPr>
              <a:t>Source: SOFF Secretariat and WMO Global GBON Gap Analysis, June 2023</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1400"/>
              <a:buFont typeface="Corbel"/>
              <a:buNone/>
            </a:pPr>
            <a:r>
              <a:t/>
            </a:r>
            <a:endParaRPr b="0" i="0" sz="1400" u="none" cap="none" strike="noStrike">
              <a:solidFill>
                <a:srgbClr val="000000"/>
              </a:solidFill>
              <a:latin typeface="Open Sans"/>
              <a:ea typeface="Open Sans"/>
              <a:cs typeface="Open Sans"/>
              <a:sym typeface="Open Sans"/>
            </a:endParaRPr>
          </a:p>
        </p:txBody>
      </p:sp>
      <p:sp>
        <p:nvSpPr>
          <p:cNvPr id="128" name="Google Shape;128;p5"/>
          <p:cNvSpPr txBox="1"/>
          <p:nvPr/>
        </p:nvSpPr>
        <p:spPr>
          <a:xfrm>
            <a:off x="609599" y="1735321"/>
            <a:ext cx="5017695" cy="391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40"/>
              <a:buFont typeface="Quattrocento Sans"/>
              <a:buNone/>
            </a:pPr>
            <a:r>
              <a:rPr b="1" i="0" lang="en-CH" sz="1940" u="none" cap="none" strike="noStrike">
                <a:solidFill>
                  <a:srgbClr val="000000"/>
                </a:solidFill>
                <a:latin typeface="Quattrocento Sans"/>
                <a:ea typeface="Quattrocento Sans"/>
                <a:cs typeface="Quattrocento Sans"/>
                <a:sym typeface="Quattrocento Sans"/>
              </a:rPr>
              <a:t>Surface stations</a:t>
            </a:r>
            <a:endParaRPr b="1" i="0" sz="2000" u="none" cap="none" strike="noStrike">
              <a:solidFill>
                <a:srgbClr val="000000"/>
              </a:solidFill>
              <a:latin typeface="Quattrocento Sans"/>
              <a:ea typeface="Quattrocento Sans"/>
              <a:cs typeface="Quattrocento Sans"/>
              <a:sym typeface="Quattrocento Sans"/>
            </a:endParaRPr>
          </a:p>
        </p:txBody>
      </p:sp>
      <p:sp>
        <p:nvSpPr>
          <p:cNvPr id="129" name="Google Shape;129;p5"/>
          <p:cNvSpPr txBox="1"/>
          <p:nvPr/>
        </p:nvSpPr>
        <p:spPr>
          <a:xfrm>
            <a:off x="5851849" y="1729515"/>
            <a:ext cx="5017695" cy="391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940"/>
              <a:buFont typeface="Quattrocento Sans"/>
              <a:buNone/>
            </a:pPr>
            <a:r>
              <a:rPr b="1" i="0" lang="en-CH" sz="1940" u="none" cap="none" strike="noStrike">
                <a:solidFill>
                  <a:srgbClr val="000000"/>
                </a:solidFill>
                <a:latin typeface="Quattrocento Sans"/>
                <a:ea typeface="Quattrocento Sans"/>
                <a:cs typeface="Quattrocento Sans"/>
                <a:sym typeface="Quattrocento Sans"/>
              </a:rPr>
              <a:t>Upper air stations</a:t>
            </a:r>
            <a:endParaRPr b="1" i="0" sz="2000" u="none" cap="none" strike="noStrike">
              <a:solidFill>
                <a:srgbClr val="000000"/>
              </a:solidFill>
              <a:latin typeface="Quattrocento Sans"/>
              <a:ea typeface="Quattrocento Sans"/>
              <a:cs typeface="Quattrocento Sans"/>
              <a:sym typeface="Quattrocento Sans"/>
            </a:endParaRPr>
          </a:p>
        </p:txBody>
      </p:sp>
      <p:pic>
        <p:nvPicPr>
          <p:cNvPr descr="A map of the world&#10;&#10;Description automatically generated" id="130" name="Google Shape;130;p5"/>
          <p:cNvPicPr preferRelativeResize="0"/>
          <p:nvPr/>
        </p:nvPicPr>
        <p:blipFill rotWithShape="1">
          <a:blip r:embed="rId4">
            <a:alphaModFix/>
          </a:blip>
          <a:srcRect b="11803" l="22325" r="13725" t="13571"/>
          <a:stretch/>
        </p:blipFill>
        <p:spPr>
          <a:xfrm>
            <a:off x="5851849" y="2304191"/>
            <a:ext cx="6140400" cy="338410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4" name="Shape 134"/>
        <p:cNvGrpSpPr/>
        <p:nvPr/>
      </p:nvGrpSpPr>
      <p:grpSpPr>
        <a:xfrm>
          <a:off x="0" y="0"/>
          <a:ext cx="0" cy="0"/>
          <a:chOff x="0" y="0"/>
          <a:chExt cx="0" cy="0"/>
        </a:xfrm>
      </p:grpSpPr>
      <p:sp>
        <p:nvSpPr>
          <p:cNvPr id="135" name="Google Shape;135;p16"/>
          <p:cNvSpPr txBox="1"/>
          <p:nvPr>
            <p:ph type="title"/>
          </p:nvPr>
        </p:nvSpPr>
        <p:spPr>
          <a:xfrm>
            <a:off x="914400" y="1080602"/>
            <a:ext cx="10363200" cy="428625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185980"/>
              </a:buClr>
              <a:buSzPts val="4000"/>
              <a:buFont typeface="Open Sans"/>
              <a:buNone/>
            </a:pPr>
            <a:r>
              <a:rPr lang="en-CH" sz="4000"/>
              <a:t>The importance of observations</a:t>
            </a:r>
            <a:endParaRPr/>
          </a:p>
        </p:txBody>
      </p:sp>
      <p:pic>
        <p:nvPicPr>
          <p:cNvPr id="136" name="Google Shape;136;p16"/>
          <p:cNvPicPr preferRelativeResize="0"/>
          <p:nvPr/>
        </p:nvPicPr>
        <p:blipFill rotWithShape="1">
          <a:blip r:embed="rId3">
            <a:alphaModFix/>
          </a:blip>
          <a:srcRect b="0" l="0" r="0" t="0"/>
          <a:stretch/>
        </p:blipFill>
        <p:spPr>
          <a:xfrm>
            <a:off x="7515225" y="155413"/>
            <a:ext cx="4676775" cy="1228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0" name="Shape 140"/>
        <p:cNvGrpSpPr/>
        <p:nvPr/>
      </p:nvGrpSpPr>
      <p:grpSpPr>
        <a:xfrm>
          <a:off x="0" y="0"/>
          <a:ext cx="0" cy="0"/>
          <a:chOff x="0" y="0"/>
          <a:chExt cx="0" cy="0"/>
        </a:xfrm>
      </p:grpSpPr>
      <p:sp>
        <p:nvSpPr>
          <p:cNvPr id="141" name="Google Shape;141;p17"/>
          <p:cNvSpPr txBox="1"/>
          <p:nvPr>
            <p:ph type="title"/>
          </p:nvPr>
        </p:nvSpPr>
        <p:spPr>
          <a:xfrm>
            <a:off x="304800" y="284456"/>
            <a:ext cx="115824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185980"/>
              </a:buClr>
              <a:buSzPts val="3600"/>
              <a:buFont typeface="Open Sans"/>
              <a:buNone/>
            </a:pPr>
            <a:r>
              <a:rPr lang="en-CH" sz="3600">
                <a:latin typeface="Open Sans"/>
                <a:ea typeface="Open Sans"/>
                <a:cs typeface="Open Sans"/>
                <a:sym typeface="Open Sans"/>
              </a:rPr>
              <a:t>Closing the basic weather and climate data gap is foundational to the climate services value chain</a:t>
            </a:r>
            <a:endParaRPr/>
          </a:p>
        </p:txBody>
      </p:sp>
      <p:sp>
        <p:nvSpPr>
          <p:cNvPr id="142" name="Google Shape;142;p17"/>
          <p:cNvSpPr/>
          <p:nvPr/>
        </p:nvSpPr>
        <p:spPr>
          <a:xfrm>
            <a:off x="1135926" y="1731281"/>
            <a:ext cx="6205036" cy="2015596"/>
          </a:xfrm>
          <a:prstGeom prst="roundRect">
            <a:avLst>
              <a:gd fmla="val 16667" name="adj"/>
            </a:avLst>
          </a:prstGeom>
          <a:solidFill>
            <a:srgbClr val="185980">
              <a:alpha val="29019"/>
            </a:srgbClr>
          </a:solidFill>
          <a:ln cap="flat" cmpd="sng" w="76200">
            <a:solidFill>
              <a:srgbClr val="18598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orbel"/>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43" name="Google Shape;143;p17"/>
          <p:cNvSpPr/>
          <p:nvPr/>
        </p:nvSpPr>
        <p:spPr>
          <a:xfrm rot="-5400000">
            <a:off x="10473576" y="4812960"/>
            <a:ext cx="704572" cy="707173"/>
          </a:xfrm>
          <a:prstGeom prst="pie">
            <a:avLst>
              <a:gd fmla="val 0" name="adj1"/>
              <a:gd fmla="val 16200000" name="adj2"/>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orbe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4" name="Google Shape;144;p17"/>
          <p:cNvSpPr/>
          <p:nvPr/>
        </p:nvSpPr>
        <p:spPr>
          <a:xfrm rot="10800000">
            <a:off x="10472276" y="2833344"/>
            <a:ext cx="707173" cy="704572"/>
          </a:xfrm>
          <a:prstGeom prst="pie">
            <a:avLst>
              <a:gd fmla="val 0" name="adj1"/>
              <a:gd fmla="val 16200000" name="adj2"/>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orbe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5" name="Google Shape;145;p17"/>
          <p:cNvSpPr/>
          <p:nvPr/>
        </p:nvSpPr>
        <p:spPr>
          <a:xfrm>
            <a:off x="1252599" y="5165545"/>
            <a:ext cx="9571910" cy="353634"/>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orbel"/>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46" name="Google Shape;146;p17"/>
          <p:cNvSpPr/>
          <p:nvPr/>
        </p:nvSpPr>
        <p:spPr>
          <a:xfrm>
            <a:off x="1252600" y="2834587"/>
            <a:ext cx="9571909" cy="353634"/>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orbel"/>
              <a:buNone/>
            </a:pPr>
            <a:r>
              <a:t/>
            </a:r>
            <a:endParaRPr b="0" i="0" sz="1800" u="none" cap="none" strike="noStrike">
              <a:solidFill>
                <a:schemeClr val="lt1"/>
              </a:solidFill>
              <a:latin typeface="Quattrocento Sans"/>
              <a:ea typeface="Quattrocento Sans"/>
              <a:cs typeface="Quattrocento Sans"/>
              <a:sym typeface="Quattrocento Sans"/>
            </a:endParaRPr>
          </a:p>
        </p:txBody>
      </p:sp>
      <p:grpSp>
        <p:nvGrpSpPr>
          <p:cNvPr id="147" name="Google Shape;147;p17"/>
          <p:cNvGrpSpPr/>
          <p:nvPr/>
        </p:nvGrpSpPr>
        <p:grpSpPr>
          <a:xfrm>
            <a:off x="1252602" y="2419283"/>
            <a:ext cx="9275179" cy="1184241"/>
            <a:chOff x="667262" y="1436048"/>
            <a:chExt cx="10010015" cy="1282783"/>
          </a:xfrm>
        </p:grpSpPr>
        <p:sp>
          <p:nvSpPr>
            <p:cNvPr id="148" name="Google Shape;148;p17"/>
            <p:cNvSpPr/>
            <p:nvPr/>
          </p:nvSpPr>
          <p:spPr>
            <a:xfrm>
              <a:off x="7941276" y="1436048"/>
              <a:ext cx="2736001" cy="1232587"/>
            </a:xfrm>
            <a:prstGeom prst="roundRect">
              <a:avLst>
                <a:gd fmla="val 16667" name="adj"/>
              </a:avLst>
            </a:prstGeom>
            <a:solidFill>
              <a:srgbClr val="1C34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orbel"/>
                <a:buNone/>
              </a:pPr>
              <a:r>
                <a:t/>
              </a:r>
              <a:endParaRPr b="0" i="0" sz="1800" u="none" cap="none" strike="noStrike">
                <a:solidFill>
                  <a:schemeClr val="lt1"/>
                </a:solidFill>
                <a:latin typeface="Open Sans"/>
                <a:ea typeface="Open Sans"/>
                <a:cs typeface="Open Sans"/>
                <a:sym typeface="Open Sans"/>
              </a:endParaRPr>
            </a:p>
          </p:txBody>
        </p:sp>
        <p:sp>
          <p:nvSpPr>
            <p:cNvPr id="149" name="Google Shape;149;p17"/>
            <p:cNvSpPr/>
            <p:nvPr/>
          </p:nvSpPr>
          <p:spPr>
            <a:xfrm>
              <a:off x="4304267" y="1474232"/>
              <a:ext cx="2736001" cy="1232587"/>
            </a:xfrm>
            <a:prstGeom prst="roundRect">
              <a:avLst>
                <a:gd fmla="val 16667" name="adj"/>
              </a:avLst>
            </a:prstGeom>
            <a:solidFill>
              <a:srgbClr val="1C34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orbel"/>
                <a:buNone/>
              </a:pPr>
              <a:r>
                <a:t/>
              </a:r>
              <a:endParaRPr b="0" i="0" sz="1800" u="none" cap="none" strike="noStrike">
                <a:solidFill>
                  <a:schemeClr val="lt1"/>
                </a:solidFill>
                <a:latin typeface="Open Sans"/>
                <a:ea typeface="Open Sans"/>
                <a:cs typeface="Open Sans"/>
                <a:sym typeface="Open Sans"/>
              </a:endParaRPr>
            </a:p>
          </p:txBody>
        </p:sp>
        <p:sp>
          <p:nvSpPr>
            <p:cNvPr id="150" name="Google Shape;150;p17"/>
            <p:cNvSpPr/>
            <p:nvPr/>
          </p:nvSpPr>
          <p:spPr>
            <a:xfrm>
              <a:off x="667262" y="1486244"/>
              <a:ext cx="2736001" cy="1232587"/>
            </a:xfrm>
            <a:prstGeom prst="roundRect">
              <a:avLst>
                <a:gd fmla="val 16667" name="adj"/>
              </a:avLst>
            </a:prstGeom>
            <a:solidFill>
              <a:srgbClr val="1C345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orbel"/>
                <a:buNone/>
              </a:pPr>
              <a:r>
                <a:t/>
              </a:r>
              <a:endParaRPr b="0" i="0" sz="1800" u="none" cap="none" strike="noStrike">
                <a:solidFill>
                  <a:schemeClr val="lt1"/>
                </a:solidFill>
                <a:latin typeface="Open Sans"/>
                <a:ea typeface="Open Sans"/>
                <a:cs typeface="Open Sans"/>
                <a:sym typeface="Open Sans"/>
              </a:endParaRPr>
            </a:p>
          </p:txBody>
        </p:sp>
        <p:sp>
          <p:nvSpPr>
            <p:cNvPr id="151" name="Google Shape;151;p17"/>
            <p:cNvSpPr txBox="1"/>
            <p:nvPr/>
          </p:nvSpPr>
          <p:spPr>
            <a:xfrm>
              <a:off x="667264" y="1734734"/>
              <a:ext cx="2736000" cy="700113"/>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Open Sans"/>
                <a:buNone/>
              </a:pPr>
              <a:r>
                <a:rPr b="0" i="0" lang="en-CH" sz="1800" u="none" cap="none" strike="noStrike">
                  <a:solidFill>
                    <a:schemeClr val="lt1"/>
                  </a:solidFill>
                  <a:latin typeface="Open Sans"/>
                  <a:ea typeface="Open Sans"/>
                  <a:cs typeface="Open Sans"/>
                  <a:sym typeface="Open Sans"/>
                </a:rPr>
                <a:t>Observations from the entire globe</a:t>
              </a:r>
              <a:endParaRPr b="0" i="0" sz="1400" u="none" cap="none" strike="noStrike">
                <a:solidFill>
                  <a:srgbClr val="000000"/>
                </a:solidFill>
                <a:latin typeface="Arial"/>
                <a:ea typeface="Arial"/>
                <a:cs typeface="Arial"/>
                <a:sym typeface="Arial"/>
              </a:endParaRPr>
            </a:p>
          </p:txBody>
        </p:sp>
        <p:sp>
          <p:nvSpPr>
            <p:cNvPr id="152" name="Google Shape;152;p17"/>
            <p:cNvSpPr txBox="1"/>
            <p:nvPr/>
          </p:nvSpPr>
          <p:spPr>
            <a:xfrm>
              <a:off x="4304268" y="1584709"/>
              <a:ext cx="2736000" cy="1000161"/>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Open Sans"/>
                <a:buNone/>
              </a:pPr>
              <a:r>
                <a:rPr b="0" i="0" lang="en-CH" sz="1800" u="none" cap="none" strike="noStrike">
                  <a:solidFill>
                    <a:schemeClr val="lt1"/>
                  </a:solidFill>
                  <a:latin typeface="Open Sans"/>
                  <a:ea typeface="Open Sans"/>
                  <a:cs typeface="Open Sans"/>
                  <a:sym typeface="Open Sans"/>
                </a:rPr>
                <a:t>International exchange of observations</a:t>
              </a:r>
              <a:endParaRPr b="0" i="0" sz="1400" u="none" cap="none" strike="noStrike">
                <a:solidFill>
                  <a:srgbClr val="000000"/>
                </a:solidFill>
                <a:latin typeface="Arial"/>
                <a:ea typeface="Arial"/>
                <a:cs typeface="Arial"/>
                <a:sym typeface="Arial"/>
              </a:endParaRPr>
            </a:p>
          </p:txBody>
        </p:sp>
        <p:sp>
          <p:nvSpPr>
            <p:cNvPr id="153" name="Google Shape;153;p17"/>
            <p:cNvSpPr txBox="1"/>
            <p:nvPr/>
          </p:nvSpPr>
          <p:spPr>
            <a:xfrm>
              <a:off x="7941277" y="1734734"/>
              <a:ext cx="2736000" cy="700113"/>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Open Sans"/>
                <a:buNone/>
              </a:pPr>
              <a:r>
                <a:rPr b="0" i="0" lang="en-CH" sz="1800" u="none" cap="none" strike="noStrike">
                  <a:solidFill>
                    <a:schemeClr val="lt1"/>
                  </a:solidFill>
                  <a:latin typeface="Open Sans"/>
                  <a:ea typeface="Open Sans"/>
                  <a:cs typeface="Open Sans"/>
                  <a:sym typeface="Open Sans"/>
                </a:rPr>
                <a:t>Global Numerical Weather Prediction</a:t>
              </a:r>
              <a:endParaRPr b="0" i="0" sz="1400" u="none" cap="none" strike="noStrike">
                <a:solidFill>
                  <a:srgbClr val="000000"/>
                </a:solidFill>
                <a:latin typeface="Arial"/>
                <a:ea typeface="Arial"/>
                <a:cs typeface="Arial"/>
                <a:sym typeface="Arial"/>
              </a:endParaRPr>
            </a:p>
          </p:txBody>
        </p:sp>
      </p:grpSp>
      <p:grpSp>
        <p:nvGrpSpPr>
          <p:cNvPr id="154" name="Google Shape;154;p17"/>
          <p:cNvGrpSpPr/>
          <p:nvPr/>
        </p:nvGrpSpPr>
        <p:grpSpPr>
          <a:xfrm>
            <a:off x="1224531" y="4750242"/>
            <a:ext cx="9303250" cy="1184241"/>
            <a:chOff x="636967" y="3960968"/>
            <a:chExt cx="10040310" cy="1282783"/>
          </a:xfrm>
        </p:grpSpPr>
        <p:sp>
          <p:nvSpPr>
            <p:cNvPr id="155" name="Google Shape;155;p17"/>
            <p:cNvSpPr/>
            <p:nvPr/>
          </p:nvSpPr>
          <p:spPr>
            <a:xfrm>
              <a:off x="7941276" y="3960968"/>
              <a:ext cx="2736001" cy="1232587"/>
            </a:xfrm>
            <a:prstGeom prst="roundRect">
              <a:avLst>
                <a:gd fmla="val 16667" name="adj"/>
              </a:avLst>
            </a:prstGeom>
            <a:solidFill>
              <a:srgbClr val="018C8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orbel"/>
                <a:buNone/>
              </a:pPr>
              <a:r>
                <a:t/>
              </a:r>
              <a:endParaRPr b="0" i="0" sz="1800" u="none" cap="none" strike="noStrike">
                <a:solidFill>
                  <a:schemeClr val="lt1"/>
                </a:solidFill>
                <a:latin typeface="Open Sans"/>
                <a:ea typeface="Open Sans"/>
                <a:cs typeface="Open Sans"/>
                <a:sym typeface="Open Sans"/>
              </a:endParaRPr>
            </a:p>
          </p:txBody>
        </p:sp>
        <p:sp>
          <p:nvSpPr>
            <p:cNvPr id="156" name="Google Shape;156;p17"/>
            <p:cNvSpPr/>
            <p:nvPr/>
          </p:nvSpPr>
          <p:spPr>
            <a:xfrm>
              <a:off x="4304267" y="3999152"/>
              <a:ext cx="2736001" cy="1232587"/>
            </a:xfrm>
            <a:prstGeom prst="roundRect">
              <a:avLst>
                <a:gd fmla="val 16667" name="adj"/>
              </a:avLst>
            </a:prstGeom>
            <a:solidFill>
              <a:srgbClr val="018C8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orbel"/>
                <a:buNone/>
              </a:pPr>
              <a:r>
                <a:t/>
              </a:r>
              <a:endParaRPr b="0" i="0" sz="1800" u="none" cap="none" strike="noStrike">
                <a:solidFill>
                  <a:schemeClr val="lt1"/>
                </a:solidFill>
                <a:latin typeface="Open Sans"/>
                <a:ea typeface="Open Sans"/>
                <a:cs typeface="Open Sans"/>
                <a:sym typeface="Open Sans"/>
              </a:endParaRPr>
            </a:p>
          </p:txBody>
        </p:sp>
        <p:sp>
          <p:nvSpPr>
            <p:cNvPr id="157" name="Google Shape;157;p17"/>
            <p:cNvSpPr/>
            <p:nvPr/>
          </p:nvSpPr>
          <p:spPr>
            <a:xfrm>
              <a:off x="667262" y="4011164"/>
              <a:ext cx="2736001" cy="1232587"/>
            </a:xfrm>
            <a:prstGeom prst="roundRect">
              <a:avLst>
                <a:gd fmla="val 16667" name="adj"/>
              </a:avLst>
            </a:prstGeom>
            <a:solidFill>
              <a:srgbClr val="018C8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orbel"/>
                <a:buNone/>
              </a:pPr>
              <a:r>
                <a:t/>
              </a:r>
              <a:endParaRPr b="0" i="0" sz="1800" u="none" cap="none" strike="noStrike">
                <a:solidFill>
                  <a:schemeClr val="lt1"/>
                </a:solidFill>
                <a:latin typeface="Open Sans"/>
                <a:ea typeface="Open Sans"/>
                <a:cs typeface="Open Sans"/>
                <a:sym typeface="Open Sans"/>
              </a:endParaRPr>
            </a:p>
          </p:txBody>
        </p:sp>
        <p:sp>
          <p:nvSpPr>
            <p:cNvPr id="158" name="Google Shape;158;p17"/>
            <p:cNvSpPr txBox="1"/>
            <p:nvPr/>
          </p:nvSpPr>
          <p:spPr>
            <a:xfrm>
              <a:off x="636967" y="4252303"/>
              <a:ext cx="2736000" cy="700113"/>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Open Sans"/>
                <a:buNone/>
              </a:pPr>
              <a:r>
                <a:rPr b="0" i="0" lang="en-CH" sz="1800" u="none" cap="none" strike="noStrike">
                  <a:solidFill>
                    <a:schemeClr val="lt1"/>
                  </a:solidFill>
                  <a:latin typeface="Open Sans"/>
                  <a:ea typeface="Open Sans"/>
                  <a:cs typeface="Open Sans"/>
                  <a:sym typeface="Open Sans"/>
                </a:rPr>
                <a:t>Effective decision-making and action</a:t>
              </a:r>
              <a:endParaRPr b="0" i="0" sz="1400" u="none" cap="none" strike="noStrike">
                <a:solidFill>
                  <a:srgbClr val="000000"/>
                </a:solidFill>
                <a:latin typeface="Arial"/>
                <a:ea typeface="Arial"/>
                <a:cs typeface="Arial"/>
                <a:sym typeface="Arial"/>
              </a:endParaRPr>
            </a:p>
          </p:txBody>
        </p:sp>
        <p:sp>
          <p:nvSpPr>
            <p:cNvPr id="159" name="Google Shape;159;p17"/>
            <p:cNvSpPr txBox="1"/>
            <p:nvPr/>
          </p:nvSpPr>
          <p:spPr>
            <a:xfrm>
              <a:off x="4304268" y="4252303"/>
              <a:ext cx="2736000" cy="700113"/>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Open Sans"/>
                <a:buNone/>
              </a:pPr>
              <a:r>
                <a:rPr b="0" i="0" lang="en-CH" sz="1800" u="none" cap="none" strike="noStrike">
                  <a:solidFill>
                    <a:schemeClr val="lt1"/>
                  </a:solidFill>
                  <a:latin typeface="Open Sans"/>
                  <a:ea typeface="Open Sans"/>
                  <a:cs typeface="Open Sans"/>
                  <a:sym typeface="Open Sans"/>
                </a:rPr>
                <a:t>Delivery of weather and climate services</a:t>
              </a:r>
              <a:endParaRPr b="0" i="0" sz="1400" u="none" cap="none" strike="noStrike">
                <a:solidFill>
                  <a:srgbClr val="000000"/>
                </a:solidFill>
                <a:latin typeface="Arial"/>
                <a:ea typeface="Arial"/>
                <a:cs typeface="Arial"/>
                <a:sym typeface="Arial"/>
              </a:endParaRPr>
            </a:p>
          </p:txBody>
        </p:sp>
        <p:sp>
          <p:nvSpPr>
            <p:cNvPr id="160" name="Google Shape;160;p17"/>
            <p:cNvSpPr txBox="1"/>
            <p:nvPr/>
          </p:nvSpPr>
          <p:spPr>
            <a:xfrm>
              <a:off x="7941276" y="4102278"/>
              <a:ext cx="2736000" cy="1000161"/>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lt1"/>
                </a:buClr>
                <a:buSzPts val="1800"/>
                <a:buFont typeface="Open Sans"/>
                <a:buNone/>
              </a:pPr>
              <a:r>
                <a:rPr b="0" i="0" lang="en-CH" sz="1800" u="none" cap="none" strike="noStrike">
                  <a:solidFill>
                    <a:schemeClr val="lt1"/>
                  </a:solidFill>
                  <a:latin typeface="Open Sans"/>
                  <a:ea typeface="Open Sans"/>
                  <a:cs typeface="Open Sans"/>
                  <a:sym typeface="Open Sans"/>
                </a:rPr>
                <a:t>Local data processing, forecast, warning and advisory products</a:t>
              </a:r>
              <a:endParaRPr b="0" i="0" sz="1400" u="none" cap="none" strike="noStrike">
                <a:solidFill>
                  <a:srgbClr val="000000"/>
                </a:solidFill>
                <a:latin typeface="Arial"/>
                <a:ea typeface="Arial"/>
                <a:cs typeface="Arial"/>
                <a:sym typeface="Arial"/>
              </a:endParaRPr>
            </a:p>
          </p:txBody>
        </p:sp>
      </p:grpSp>
      <p:sp>
        <p:nvSpPr>
          <p:cNvPr id="161" name="Google Shape;161;p17"/>
          <p:cNvSpPr txBox="1"/>
          <p:nvPr/>
        </p:nvSpPr>
        <p:spPr>
          <a:xfrm>
            <a:off x="1252600" y="3841782"/>
            <a:ext cx="9275177"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C3453"/>
              </a:buClr>
              <a:buSzPts val="1400"/>
              <a:buFont typeface="Open Sans"/>
              <a:buNone/>
            </a:pPr>
            <a:r>
              <a:rPr b="0" i="0" lang="en-CH" sz="1400" u="none" cap="none" strike="noStrike">
                <a:solidFill>
                  <a:srgbClr val="1C3453"/>
                </a:solidFill>
                <a:latin typeface="Open Sans"/>
                <a:ea typeface="Open Sans"/>
                <a:cs typeface="Open Sans"/>
                <a:sym typeface="Open Sans"/>
              </a:rPr>
              <a:t>Weather and climate-related infrastructure – </a:t>
            </a:r>
            <a:r>
              <a:rPr b="1" i="0" lang="en-CH" sz="1400" u="none" cap="none" strike="noStrike">
                <a:solidFill>
                  <a:srgbClr val="1C3453"/>
                </a:solidFill>
                <a:latin typeface="Open Sans"/>
                <a:ea typeface="Open Sans"/>
                <a:cs typeface="Open Sans"/>
                <a:sym typeface="Open Sans"/>
              </a:rPr>
              <a:t>must be designed and coordinated globally</a:t>
            </a:r>
            <a:endParaRPr b="0" i="0" sz="1400" u="none" cap="none" strike="noStrike">
              <a:solidFill>
                <a:srgbClr val="000000"/>
              </a:solidFill>
              <a:latin typeface="Arial"/>
              <a:ea typeface="Arial"/>
              <a:cs typeface="Arial"/>
              <a:sym typeface="Arial"/>
            </a:endParaRPr>
          </a:p>
        </p:txBody>
      </p:sp>
      <p:sp>
        <p:nvSpPr>
          <p:cNvPr id="162" name="Google Shape;162;p17"/>
          <p:cNvSpPr txBox="1"/>
          <p:nvPr/>
        </p:nvSpPr>
        <p:spPr>
          <a:xfrm>
            <a:off x="1252602" y="4353288"/>
            <a:ext cx="9275177"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18C85"/>
              </a:buClr>
              <a:buSzPts val="1400"/>
              <a:buFont typeface="Open Sans"/>
              <a:buNone/>
            </a:pPr>
            <a:r>
              <a:rPr b="0" i="0" lang="en-CH" sz="1400" u="none" cap="none" strike="noStrike">
                <a:solidFill>
                  <a:srgbClr val="018C85"/>
                </a:solidFill>
                <a:latin typeface="Open Sans"/>
                <a:ea typeface="Open Sans"/>
                <a:cs typeface="Open Sans"/>
                <a:sym typeface="Open Sans"/>
              </a:rPr>
              <a:t>Activities undertaken </a:t>
            </a:r>
            <a:r>
              <a:rPr b="1" i="0" lang="en-CH" sz="1400" u="none" cap="none" strike="noStrike">
                <a:solidFill>
                  <a:srgbClr val="018C85"/>
                </a:solidFill>
                <a:latin typeface="Open Sans"/>
                <a:ea typeface="Open Sans"/>
                <a:cs typeface="Open Sans"/>
                <a:sym typeface="Open Sans"/>
              </a:rPr>
              <a:t>primarily at regional, national and local level</a:t>
            </a:r>
            <a:endParaRPr b="0" i="0" sz="1400" u="none" cap="none" strike="noStrike">
              <a:solidFill>
                <a:srgbClr val="000000"/>
              </a:solidFill>
              <a:latin typeface="Arial"/>
              <a:ea typeface="Arial"/>
              <a:cs typeface="Arial"/>
              <a:sym typeface="Arial"/>
            </a:endParaRPr>
          </a:p>
        </p:txBody>
      </p:sp>
      <p:sp>
        <p:nvSpPr>
          <p:cNvPr id="163" name="Google Shape;163;p17"/>
          <p:cNvSpPr/>
          <p:nvPr/>
        </p:nvSpPr>
        <p:spPr>
          <a:xfrm rot="5400000">
            <a:off x="10013316" y="3999413"/>
            <a:ext cx="1977327" cy="354940"/>
          </a:xfrm>
          <a:prstGeom prst="rect">
            <a:avLst/>
          </a:prstGeom>
          <a:solidFill>
            <a:srgbClr val="A5A5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orbel"/>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64" name="Google Shape;164;p17"/>
          <p:cNvSpPr/>
          <p:nvPr/>
        </p:nvSpPr>
        <p:spPr>
          <a:xfrm rot="5400000">
            <a:off x="4085009" y="2899666"/>
            <a:ext cx="258277" cy="223475"/>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orbel"/>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65" name="Google Shape;165;p17"/>
          <p:cNvSpPr/>
          <p:nvPr/>
        </p:nvSpPr>
        <p:spPr>
          <a:xfrm rot="5400000">
            <a:off x="7455026" y="2899666"/>
            <a:ext cx="258277" cy="223475"/>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orbel"/>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66" name="Google Shape;166;p17"/>
          <p:cNvSpPr/>
          <p:nvPr/>
        </p:nvSpPr>
        <p:spPr>
          <a:xfrm flipH="1" rot="-5400000">
            <a:off x="4067080" y="5230625"/>
            <a:ext cx="258277" cy="223475"/>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orbel"/>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67" name="Google Shape;167;p17"/>
          <p:cNvSpPr/>
          <p:nvPr/>
        </p:nvSpPr>
        <p:spPr>
          <a:xfrm flipH="1" rot="-5400000">
            <a:off x="7455026" y="5230625"/>
            <a:ext cx="258277" cy="223475"/>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orbel"/>
              <a:buNone/>
            </a:pPr>
            <a:r>
              <a:t/>
            </a:r>
            <a:endParaRPr b="0" i="0" sz="1800" u="none" cap="none" strike="noStrike">
              <a:solidFill>
                <a:schemeClr val="lt1"/>
              </a:solidFill>
              <a:latin typeface="Quattrocento Sans"/>
              <a:ea typeface="Quattrocento Sans"/>
              <a:cs typeface="Quattrocento Sans"/>
              <a:sym typeface="Quattrocento Sans"/>
            </a:endParaRPr>
          </a:p>
        </p:txBody>
      </p:sp>
      <p:grpSp>
        <p:nvGrpSpPr>
          <p:cNvPr id="168" name="Google Shape;168;p17"/>
          <p:cNvGrpSpPr/>
          <p:nvPr/>
        </p:nvGrpSpPr>
        <p:grpSpPr>
          <a:xfrm>
            <a:off x="10872363" y="3658845"/>
            <a:ext cx="259232" cy="1036076"/>
            <a:chOff x="11100804" y="2717109"/>
            <a:chExt cx="279770" cy="1122289"/>
          </a:xfrm>
        </p:grpSpPr>
        <p:sp>
          <p:nvSpPr>
            <p:cNvPr id="169" name="Google Shape;169;p17"/>
            <p:cNvSpPr/>
            <p:nvPr/>
          </p:nvSpPr>
          <p:spPr>
            <a:xfrm flipH="1" rot="10800000">
              <a:off x="11100805" y="2717109"/>
              <a:ext cx="279769" cy="24118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orbel"/>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70" name="Google Shape;170;p17"/>
            <p:cNvSpPr/>
            <p:nvPr/>
          </p:nvSpPr>
          <p:spPr>
            <a:xfrm flipH="1" rot="10800000">
              <a:off x="11100804" y="3157663"/>
              <a:ext cx="279769" cy="24118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orbel"/>
                <a:buNone/>
              </a:pPr>
              <a:r>
                <a:t/>
              </a:r>
              <a:endParaRPr b="0" i="0" sz="1800" u="none" cap="none" strike="noStrike">
                <a:solidFill>
                  <a:schemeClr val="lt1"/>
                </a:solidFill>
                <a:latin typeface="Quattrocento Sans"/>
                <a:ea typeface="Quattrocento Sans"/>
                <a:cs typeface="Quattrocento Sans"/>
                <a:sym typeface="Quattrocento Sans"/>
              </a:endParaRPr>
            </a:p>
          </p:txBody>
        </p:sp>
        <p:sp>
          <p:nvSpPr>
            <p:cNvPr id="171" name="Google Shape;171;p17"/>
            <p:cNvSpPr/>
            <p:nvPr/>
          </p:nvSpPr>
          <p:spPr>
            <a:xfrm flipH="1" rot="10800000">
              <a:off x="11100804" y="3598218"/>
              <a:ext cx="279769" cy="241180"/>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orbel"/>
                <a:buNone/>
              </a:pPr>
              <a:r>
                <a:t/>
              </a:r>
              <a:endParaRPr b="0" i="0" sz="1800" u="none" cap="none" strike="noStrike">
                <a:solidFill>
                  <a:schemeClr val="lt1"/>
                </a:solidFill>
                <a:latin typeface="Quattrocento Sans"/>
                <a:ea typeface="Quattrocento Sans"/>
                <a:cs typeface="Quattrocento Sans"/>
                <a:sym typeface="Quattrocento Sans"/>
              </a:endParaRPr>
            </a:p>
          </p:txBody>
        </p:sp>
      </p:grpSp>
      <p:sp>
        <p:nvSpPr>
          <p:cNvPr id="172" name="Google Shape;172;p17"/>
          <p:cNvSpPr txBox="1"/>
          <p:nvPr/>
        </p:nvSpPr>
        <p:spPr>
          <a:xfrm>
            <a:off x="1400965" y="6274679"/>
            <a:ext cx="9275177"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Open Sans"/>
              <a:buNone/>
            </a:pPr>
            <a:r>
              <a:rPr b="1" i="0" lang="en-CH" sz="1400" u="none" cap="none" strike="noStrike">
                <a:solidFill>
                  <a:srgbClr val="000000"/>
                </a:solidFill>
                <a:latin typeface="Open Sans"/>
                <a:ea typeface="Open Sans"/>
                <a:cs typeface="Open Sans"/>
                <a:sym typeface="Open Sans"/>
              </a:rPr>
              <a:t>The Meteorological Value Chain: All links in the chain must operate effectively to yield success.</a:t>
            </a:r>
            <a:br>
              <a:rPr b="1" i="0" lang="en-CH" sz="1400" u="none" cap="none" strike="noStrike">
                <a:solidFill>
                  <a:srgbClr val="000000"/>
                </a:solidFill>
                <a:latin typeface="Open Sans"/>
                <a:ea typeface="Open Sans"/>
                <a:cs typeface="Open Sans"/>
                <a:sym typeface="Open Sans"/>
              </a:rPr>
            </a:br>
            <a:r>
              <a:rPr b="0" i="0" lang="en-CH" sz="1400" u="none" cap="none" strike="noStrike">
                <a:solidFill>
                  <a:srgbClr val="000000"/>
                </a:solidFill>
                <a:latin typeface="Open Sans"/>
                <a:ea typeface="Open Sans"/>
                <a:cs typeface="Open Sans"/>
                <a:sym typeface="Open Sans"/>
              </a:rPr>
              <a:t>Adapted source: WMO Secretariat, 2021.</a:t>
            </a:r>
            <a:endParaRPr b="0" i="0" sz="1400" u="none" cap="none" strike="noStrike">
              <a:solidFill>
                <a:srgbClr val="000000"/>
              </a:solidFill>
              <a:latin typeface="Arial"/>
              <a:ea typeface="Arial"/>
              <a:cs typeface="Arial"/>
              <a:sym typeface="Arial"/>
            </a:endParaRPr>
          </a:p>
        </p:txBody>
      </p:sp>
      <p:pic>
        <p:nvPicPr>
          <p:cNvPr id="173" name="Google Shape;173;p17"/>
          <p:cNvPicPr preferRelativeResize="0"/>
          <p:nvPr/>
        </p:nvPicPr>
        <p:blipFill rotWithShape="1">
          <a:blip r:embed="rId3">
            <a:alphaModFix/>
          </a:blip>
          <a:srcRect b="0" l="0" r="0" t="0"/>
          <a:stretch/>
        </p:blipFill>
        <p:spPr>
          <a:xfrm>
            <a:off x="2816906" y="1638042"/>
            <a:ext cx="2535150" cy="90541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7" name="Shape 177"/>
        <p:cNvGrpSpPr/>
        <p:nvPr/>
      </p:nvGrpSpPr>
      <p:grpSpPr>
        <a:xfrm>
          <a:off x="0" y="0"/>
          <a:ext cx="0" cy="0"/>
          <a:chOff x="0" y="0"/>
          <a:chExt cx="0" cy="0"/>
        </a:xfrm>
      </p:grpSpPr>
      <p:sp>
        <p:nvSpPr>
          <p:cNvPr id="178" name="Google Shape;178;p19"/>
          <p:cNvSpPr txBox="1"/>
          <p:nvPr>
            <p:ph type="title"/>
          </p:nvPr>
        </p:nvSpPr>
        <p:spPr>
          <a:xfrm>
            <a:off x="408263" y="513565"/>
            <a:ext cx="11336061" cy="1143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0000"/>
              </a:lnSpc>
              <a:spcBef>
                <a:spcPts val="0"/>
              </a:spcBef>
              <a:spcAft>
                <a:spcPts val="0"/>
              </a:spcAft>
              <a:buClr>
                <a:srgbClr val="185980"/>
              </a:buClr>
              <a:buSzPct val="100000"/>
              <a:buFont typeface="Open Sans"/>
              <a:buNone/>
            </a:pPr>
            <a:r>
              <a:rPr lang="en-CH"/>
              <a:t>Closing the basic weather and climate data gaps is essential – economic importance</a:t>
            </a:r>
            <a:endParaRPr/>
          </a:p>
        </p:txBody>
      </p:sp>
      <p:sp>
        <p:nvSpPr>
          <p:cNvPr id="179" name="Google Shape;179;p19"/>
          <p:cNvSpPr txBox="1"/>
          <p:nvPr/>
        </p:nvSpPr>
        <p:spPr>
          <a:xfrm>
            <a:off x="903102" y="3239053"/>
            <a:ext cx="4248852" cy="23083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Quattrocento Sans"/>
              <a:buNone/>
            </a:pPr>
            <a:r>
              <a:rPr b="0" i="0" lang="en-CH" sz="2400" u="none" cap="none" strike="noStrike">
                <a:solidFill>
                  <a:schemeClr val="dk1"/>
                </a:solidFill>
                <a:latin typeface="Quattrocento Sans"/>
                <a:ea typeface="Quattrocento Sans"/>
                <a:cs typeface="Quattrocento Sans"/>
                <a:sym typeface="Quattrocento Sans"/>
              </a:rPr>
              <a:t>Benefits directly enabled by GBON implementation in countries with the largest data gaps are estimated to exceed </a:t>
            </a:r>
            <a:r>
              <a:rPr b="1" i="0" lang="en-CH" sz="2400" u="none" cap="none" strike="noStrike">
                <a:solidFill>
                  <a:schemeClr val="dk1"/>
                </a:solidFill>
                <a:latin typeface="Quattrocento Sans"/>
                <a:ea typeface="Quattrocento Sans"/>
                <a:cs typeface="Quattrocento Sans"/>
                <a:sym typeface="Quattrocento Sans"/>
              </a:rPr>
              <a:t>USD 5 billion </a:t>
            </a:r>
            <a:r>
              <a:rPr b="0" i="0" lang="en-CH" sz="2400" u="none" cap="none" strike="noStrike">
                <a:solidFill>
                  <a:schemeClr val="dk1"/>
                </a:solidFill>
                <a:latin typeface="Quattrocento Sans"/>
                <a:ea typeface="Quattrocento Sans"/>
                <a:cs typeface="Quattrocento Sans"/>
                <a:sym typeface="Quattrocento Sans"/>
              </a:rPr>
              <a:t>per year.</a:t>
            </a:r>
            <a:endParaRPr b="0" i="0" sz="1400" u="none" cap="none" strike="noStrike">
              <a:solidFill>
                <a:srgbClr val="000000"/>
              </a:solidFill>
              <a:latin typeface="Arial"/>
              <a:ea typeface="Arial"/>
              <a:cs typeface="Arial"/>
              <a:sym typeface="Arial"/>
            </a:endParaRPr>
          </a:p>
        </p:txBody>
      </p:sp>
      <p:sp>
        <p:nvSpPr>
          <p:cNvPr id="180" name="Google Shape;180;p19"/>
          <p:cNvSpPr txBox="1"/>
          <p:nvPr/>
        </p:nvSpPr>
        <p:spPr>
          <a:xfrm>
            <a:off x="6096000" y="3239053"/>
            <a:ext cx="4667734" cy="23083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Quattrocento Sans"/>
              <a:buNone/>
            </a:pPr>
            <a:r>
              <a:rPr b="0" i="0" lang="en-CH" sz="2400" u="none" cap="none" strike="noStrike">
                <a:solidFill>
                  <a:srgbClr val="000000"/>
                </a:solidFill>
                <a:latin typeface="Quattrocento Sans"/>
                <a:ea typeface="Quattrocento Sans"/>
                <a:cs typeface="Quattrocento Sans"/>
                <a:sym typeface="Quattrocento Sans"/>
              </a:rPr>
              <a:t>Weather and climate observations are essential to fully realize the </a:t>
            </a:r>
            <a:r>
              <a:rPr b="1" i="0" lang="en-CH" sz="2400" u="none" cap="none" strike="noStrike">
                <a:solidFill>
                  <a:srgbClr val="000000"/>
                </a:solidFill>
                <a:latin typeface="Quattrocento Sans"/>
                <a:ea typeface="Quattrocento Sans"/>
                <a:cs typeface="Quattrocento Sans"/>
                <a:sym typeface="Quattrocento Sans"/>
              </a:rPr>
              <a:t>USD 162 billion</a:t>
            </a:r>
            <a:r>
              <a:rPr b="0" i="0" lang="en-CH" sz="2400" u="none" cap="none" strike="noStrike">
                <a:solidFill>
                  <a:srgbClr val="000000"/>
                </a:solidFill>
                <a:latin typeface="Quattrocento Sans"/>
                <a:ea typeface="Quattrocento Sans"/>
                <a:cs typeface="Quattrocento Sans"/>
                <a:sym typeface="Quattrocento Sans"/>
              </a:rPr>
              <a:t> of estimated minimum annual socio-economic benefits of weather and climate prediction. </a:t>
            </a:r>
            <a:endParaRPr b="0" i="0" sz="1400" u="none" cap="none" strike="noStrike">
              <a:solidFill>
                <a:srgbClr val="000000"/>
              </a:solidFill>
              <a:latin typeface="Arial"/>
              <a:ea typeface="Arial"/>
              <a:cs typeface="Arial"/>
              <a:sym typeface="Arial"/>
            </a:endParaRPr>
          </a:p>
        </p:txBody>
      </p:sp>
      <p:sp>
        <p:nvSpPr>
          <p:cNvPr id="181" name="Google Shape;181;p19"/>
          <p:cNvSpPr txBox="1"/>
          <p:nvPr/>
        </p:nvSpPr>
        <p:spPr>
          <a:xfrm>
            <a:off x="903102" y="2288062"/>
            <a:ext cx="4248852"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4FBAE5"/>
              </a:buClr>
              <a:buSzPts val="4800"/>
              <a:buFont typeface="Quattrocento Sans"/>
              <a:buNone/>
            </a:pPr>
            <a:r>
              <a:rPr b="1" i="0" lang="en-CH" sz="4800" u="none" cap="none" strike="noStrike">
                <a:solidFill>
                  <a:srgbClr val="4FBAE5"/>
                </a:solidFill>
                <a:latin typeface="Quattrocento Sans"/>
                <a:ea typeface="Quattrocento Sans"/>
                <a:cs typeface="Quattrocento Sans"/>
                <a:sym typeface="Quattrocento Sans"/>
              </a:rPr>
              <a:t>USD 5 billion</a:t>
            </a:r>
            <a:endParaRPr b="1" i="0" sz="4800" u="none" cap="none" strike="noStrike">
              <a:solidFill>
                <a:srgbClr val="4FBAE5"/>
              </a:solidFill>
              <a:latin typeface="Quattrocento Sans"/>
              <a:ea typeface="Quattrocento Sans"/>
              <a:cs typeface="Quattrocento Sans"/>
              <a:sym typeface="Quattrocento Sans"/>
            </a:endParaRPr>
          </a:p>
        </p:txBody>
      </p:sp>
      <p:sp>
        <p:nvSpPr>
          <p:cNvPr id="182" name="Google Shape;182;p19"/>
          <p:cNvSpPr txBox="1"/>
          <p:nvPr/>
        </p:nvSpPr>
        <p:spPr>
          <a:xfrm>
            <a:off x="6096000" y="2288062"/>
            <a:ext cx="4667734"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3"/>
              </a:buClr>
              <a:buSzPts val="4800"/>
              <a:buFont typeface="Quattrocento Sans"/>
              <a:buNone/>
            </a:pPr>
            <a:r>
              <a:rPr b="1" i="0" lang="en-CH" sz="4800" u="none" cap="none" strike="noStrike">
                <a:solidFill>
                  <a:schemeClr val="accent3"/>
                </a:solidFill>
                <a:latin typeface="Quattrocento Sans"/>
                <a:ea typeface="Quattrocento Sans"/>
                <a:cs typeface="Quattrocento Sans"/>
                <a:sym typeface="Quattrocento Sans"/>
              </a:rPr>
              <a:t>USD 162 billion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0"/>
          <p:cNvSpPr txBox="1"/>
          <p:nvPr>
            <p:ph type="title"/>
          </p:nvPr>
        </p:nvSpPr>
        <p:spPr>
          <a:xfrm>
            <a:off x="609600" y="578127"/>
            <a:ext cx="109728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185980"/>
              </a:buClr>
              <a:buSzPts val="3600"/>
              <a:buFont typeface="Open Sans"/>
              <a:buNone/>
            </a:pPr>
            <a:r>
              <a:rPr lang="en-CH" sz="3600"/>
              <a:t>Why are there major weather and climate data gaps despite substantial investments? </a:t>
            </a:r>
            <a:endParaRPr sz="3600">
              <a:solidFill>
                <a:srgbClr val="FF0000"/>
              </a:solidFill>
            </a:endParaRPr>
          </a:p>
        </p:txBody>
      </p:sp>
      <p:sp>
        <p:nvSpPr>
          <p:cNvPr id="188" name="Google Shape;188;p20"/>
          <p:cNvSpPr txBox="1"/>
          <p:nvPr>
            <p:ph idx="1" type="body"/>
          </p:nvPr>
        </p:nvSpPr>
        <p:spPr>
          <a:xfrm>
            <a:off x="685101" y="2312376"/>
            <a:ext cx="10972800" cy="3821113"/>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120000"/>
              </a:lnSpc>
              <a:spcBef>
                <a:spcPts val="0"/>
              </a:spcBef>
              <a:spcAft>
                <a:spcPts val="0"/>
              </a:spcAft>
              <a:buClr>
                <a:schemeClr val="dk1"/>
              </a:buClr>
              <a:buSzPct val="100000"/>
              <a:buNone/>
            </a:pPr>
            <a:r>
              <a:rPr b="1" lang="en-CH"/>
              <a:t>The substantial investments in observing systems have not translated into increased observational data sharing.</a:t>
            </a:r>
            <a:br>
              <a:rPr b="1" lang="en-CH"/>
            </a:br>
            <a:endParaRPr b="1"/>
          </a:p>
          <a:p>
            <a:pPr indent="-342900" lvl="0" marL="342900" rtl="0" algn="l">
              <a:lnSpc>
                <a:spcPct val="120000"/>
              </a:lnSpc>
              <a:spcBef>
                <a:spcPts val="448"/>
              </a:spcBef>
              <a:spcAft>
                <a:spcPts val="0"/>
              </a:spcAft>
              <a:buClr>
                <a:schemeClr val="dk1"/>
              </a:buClr>
              <a:buSzPct val="100000"/>
              <a:buChar char="•"/>
            </a:pPr>
            <a:r>
              <a:rPr lang="en-CH"/>
              <a:t>Lack of a </a:t>
            </a:r>
            <a:r>
              <a:rPr b="1" lang="en-CH"/>
              <a:t>global approach </a:t>
            </a:r>
            <a:r>
              <a:rPr lang="en-CH"/>
              <a:t>to address the global nature of the problem </a:t>
            </a:r>
            <a:endParaRPr/>
          </a:p>
          <a:p>
            <a:pPr indent="-342900" lvl="0" marL="342900" rtl="0" algn="l">
              <a:lnSpc>
                <a:spcPct val="160000"/>
              </a:lnSpc>
              <a:spcBef>
                <a:spcPts val="448"/>
              </a:spcBef>
              <a:spcAft>
                <a:spcPts val="0"/>
              </a:spcAft>
              <a:buClr>
                <a:schemeClr val="dk1"/>
              </a:buClr>
              <a:buSzPct val="100000"/>
              <a:buChar char="•"/>
            </a:pPr>
            <a:r>
              <a:rPr lang="en-CH"/>
              <a:t>Lack of an appropriate </a:t>
            </a:r>
            <a:r>
              <a:rPr b="1" lang="en-CH"/>
              <a:t>measure of success </a:t>
            </a:r>
            <a:endParaRPr/>
          </a:p>
          <a:p>
            <a:pPr indent="-342900" lvl="0" marL="342900" rtl="0" algn="l">
              <a:lnSpc>
                <a:spcPct val="160000"/>
              </a:lnSpc>
              <a:spcBef>
                <a:spcPts val="448"/>
              </a:spcBef>
              <a:spcAft>
                <a:spcPts val="0"/>
              </a:spcAft>
              <a:buClr>
                <a:schemeClr val="dk1"/>
              </a:buClr>
              <a:buSzPct val="100000"/>
              <a:buChar char="•"/>
            </a:pPr>
            <a:r>
              <a:rPr lang="en-CH"/>
              <a:t>Lack of a </a:t>
            </a:r>
            <a:r>
              <a:rPr b="1" lang="en-CH"/>
              <a:t>long-term</a:t>
            </a:r>
            <a:r>
              <a:rPr lang="en-CH"/>
              <a:t> and systematic approach to </a:t>
            </a:r>
            <a:r>
              <a:rPr b="1" lang="en-CH"/>
              <a:t>strengthen capacity</a:t>
            </a:r>
            <a:r>
              <a:rPr lang="en-CH"/>
              <a:t> </a:t>
            </a:r>
            <a:endParaRPr/>
          </a:p>
          <a:p>
            <a:pPr indent="-342900" lvl="0" marL="342900" rtl="0" algn="l">
              <a:lnSpc>
                <a:spcPct val="160000"/>
              </a:lnSpc>
              <a:spcBef>
                <a:spcPts val="448"/>
              </a:spcBef>
              <a:spcAft>
                <a:spcPts val="0"/>
              </a:spcAft>
              <a:buClr>
                <a:schemeClr val="dk1"/>
              </a:buClr>
              <a:buSzPct val="100000"/>
              <a:buChar char="•"/>
            </a:pPr>
            <a:r>
              <a:rPr lang="en-CH"/>
              <a:t>Lack of a </a:t>
            </a:r>
            <a:r>
              <a:rPr b="1" lang="en-CH"/>
              <a:t>coordinated </a:t>
            </a:r>
            <a:r>
              <a:rPr lang="en-CH"/>
              <a:t>and</a:t>
            </a:r>
            <a:r>
              <a:rPr b="1" lang="en-CH"/>
              <a:t> integrated implementation </a:t>
            </a:r>
            <a:r>
              <a:rPr lang="en-CH"/>
              <a:t>approach </a:t>
            </a:r>
            <a:endParaRPr/>
          </a:p>
          <a:p>
            <a:pPr indent="-342900" lvl="0" marL="342900" rtl="0" algn="l">
              <a:lnSpc>
                <a:spcPct val="160000"/>
              </a:lnSpc>
              <a:spcBef>
                <a:spcPts val="448"/>
              </a:spcBef>
              <a:spcAft>
                <a:spcPts val="0"/>
              </a:spcAft>
              <a:buClr>
                <a:schemeClr val="dk1"/>
              </a:buClr>
              <a:buSzPct val="100000"/>
              <a:buChar char="•"/>
            </a:pPr>
            <a:r>
              <a:rPr lang="en-CH"/>
              <a:t>Lack of a </a:t>
            </a:r>
            <a:r>
              <a:rPr b="1" lang="en-CH"/>
              <a:t>realistic financing </a:t>
            </a:r>
            <a:r>
              <a:rPr lang="en-CH"/>
              <a:t>and </a:t>
            </a:r>
            <a:r>
              <a:rPr b="1" lang="en-CH"/>
              <a:t>effective technical assistance </a:t>
            </a:r>
            <a:r>
              <a:rPr lang="en-CH"/>
              <a:t>model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OFF Theme">
  <a:themeElements>
    <a:clrScheme name="SOFF">
      <a:dk1>
        <a:srgbClr val="000000"/>
      </a:dk1>
      <a:lt1>
        <a:srgbClr val="FFFFFF"/>
      </a:lt1>
      <a:dk2>
        <a:srgbClr val="1C3353"/>
      </a:dk2>
      <a:lt2>
        <a:srgbClr val="D9D9D9"/>
      </a:lt2>
      <a:accent1>
        <a:srgbClr val="1C3353"/>
      </a:accent1>
      <a:accent2>
        <a:srgbClr val="185980"/>
      </a:accent2>
      <a:accent3>
        <a:srgbClr val="008B85"/>
      </a:accent3>
      <a:accent4>
        <a:srgbClr val="FFCC4F"/>
      </a:accent4>
      <a:accent5>
        <a:srgbClr val="FF593A"/>
      </a:accent5>
      <a:accent6>
        <a:srgbClr val="8C0108"/>
      </a:accent6>
      <a:hlink>
        <a:srgbClr val="18587F"/>
      </a:hlink>
      <a:folHlink>
        <a:srgbClr val="33323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OFF Theme_with logo">
  <a:themeElements>
    <a:clrScheme name="SOFF">
      <a:dk1>
        <a:srgbClr val="000000"/>
      </a:dk1>
      <a:lt1>
        <a:srgbClr val="FFFFFF"/>
      </a:lt1>
      <a:dk2>
        <a:srgbClr val="1C3353"/>
      </a:dk2>
      <a:lt2>
        <a:srgbClr val="D9D9D9"/>
      </a:lt2>
      <a:accent1>
        <a:srgbClr val="1C3353"/>
      </a:accent1>
      <a:accent2>
        <a:srgbClr val="185980"/>
      </a:accent2>
      <a:accent3>
        <a:srgbClr val="008B85"/>
      </a:accent3>
      <a:accent4>
        <a:srgbClr val="FFCC4F"/>
      </a:accent4>
      <a:accent5>
        <a:srgbClr val="FF593A"/>
      </a:accent5>
      <a:accent6>
        <a:srgbClr val="8C0108"/>
      </a:accent6>
      <a:hlink>
        <a:srgbClr val="18587F"/>
      </a:hlink>
      <a:folHlink>
        <a:srgbClr val="33323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2024-07-23T11:46:03Z</dcterms:created>
  <dc:creator>Tshering Lhamo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0x010100752F777A3B37C245853E6762AE9D7153</vt:lpwstr>
  </property>
  <property fmtid="{D5CDD505-2E9C-101B-9397-08002B2CF9AE}" pid="3" name="MediaServiceImageTags">
    <vt:lpwstr/>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y fmtid="{D5CDD505-2E9C-101B-9397-08002B2CF9AE}" pid="12" name="SharedWithUsers">
    <vt:lpwstr>10;#Markus Repnik</vt:lpwstr>
  </property>
</Properties>
</file>