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Corbel"/>
      <p:regular r:id="rId17"/>
      <p:bold r:id="rId18"/>
      <p:italic r:id="rId19"/>
      <p:boldItalic r:id="rId20"/>
    </p:embeddedFont>
    <p:embeddedFont>
      <p:font typeface="Quattrocento Sans"/>
      <p:regular r:id="rId21"/>
      <p:bold r:id="rId22"/>
      <p:italic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hu5BQTVCA1dWwuYlV7Xgg3Q5Bg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Italic.fntdata"/><Relationship Id="rId22" Type="http://schemas.openxmlformats.org/officeDocument/2006/relationships/font" Target="fonts/QuattrocentoSans-bold.fntdata"/><Relationship Id="rId21" Type="http://schemas.openxmlformats.org/officeDocument/2006/relationships/font" Target="fonts/QuattrocentoSans-regular.fntdata"/><Relationship Id="rId24" Type="http://schemas.openxmlformats.org/officeDocument/2006/relationships/font" Target="fonts/QuattrocentoSans-boldItalic.fntdata"/><Relationship Id="rId23" Type="http://schemas.openxmlformats.org/officeDocument/2006/relationships/font" Target="fonts/Quattrocento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orbel-regular.fntdata"/><Relationship Id="rId16" Type="http://schemas.openxmlformats.org/officeDocument/2006/relationships/slide" Target="slides/slide10.xml"/><Relationship Id="rId19" Type="http://schemas.openxmlformats.org/officeDocument/2006/relationships/font" Target="fonts/Corbel-italic.fntdata"/><Relationship Id="rId18" Type="http://schemas.openxmlformats.org/officeDocument/2006/relationships/font" Target="fonts/Corbe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 txBox="1"/>
          <p:nvPr>
            <p:ph type="ctrTitle"/>
          </p:nvPr>
        </p:nvSpPr>
        <p:spPr>
          <a:xfrm>
            <a:off x="551384" y="1913157"/>
            <a:ext cx="7963966" cy="3232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" name="Google Shape;14;p21"/>
          <p:cNvCxnSpPr/>
          <p:nvPr/>
        </p:nvCxnSpPr>
        <p:spPr>
          <a:xfrm>
            <a:off x="667916" y="1913157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551384" y="1111375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6" name="Google Shape;16;p21"/>
          <p:cNvCxnSpPr/>
          <p:nvPr/>
        </p:nvCxnSpPr>
        <p:spPr>
          <a:xfrm>
            <a:off x="667915" y="5146035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1"/>
          <p:cNvSpPr txBox="1"/>
          <p:nvPr>
            <p:ph type="title"/>
          </p:nvPr>
        </p:nvSpPr>
        <p:spPr>
          <a:xfrm>
            <a:off x="914400" y="1285875"/>
            <a:ext cx="103632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000"/>
              <a:buFont typeface="Open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/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2" name="Google Shape;62;p32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3" name="Google Shape;63;p3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/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3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8" name="Google Shape;68;p3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3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0" name="Google Shape;70;p3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/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914400" y="1285875"/>
            <a:ext cx="103632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000"/>
              <a:buFont typeface="Open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2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2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2" name="Google Shape;32;p2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2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4" name="Google Shape;34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0"/>
          <p:cNvSpPr txBox="1"/>
          <p:nvPr>
            <p:ph type="ctrTitle"/>
          </p:nvPr>
        </p:nvSpPr>
        <p:spPr>
          <a:xfrm>
            <a:off x="551384" y="1913157"/>
            <a:ext cx="7963966" cy="3232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" name="Google Shape;54;p30"/>
          <p:cNvCxnSpPr/>
          <p:nvPr/>
        </p:nvCxnSpPr>
        <p:spPr>
          <a:xfrm>
            <a:off x="667916" y="1913157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30"/>
          <p:cNvSpPr txBox="1"/>
          <p:nvPr>
            <p:ph idx="1" type="body"/>
          </p:nvPr>
        </p:nvSpPr>
        <p:spPr>
          <a:xfrm>
            <a:off x="551384" y="1111375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1pPr>
            <a:lvl2pPr indent="-228600" lvl="1" marL="9144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3pPr>
            <a:lvl4pPr indent="-228600" lvl="3" marL="18288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4pPr>
            <a:lvl5pPr indent="-228600" lvl="4" marL="2286000" algn="l">
              <a:spcBef>
                <a:spcPts val="48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  <a:defRPr sz="2400">
                <a:solidFill>
                  <a:srgbClr val="1C3454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6" name="Google Shape;56;p30"/>
          <p:cNvCxnSpPr/>
          <p:nvPr/>
        </p:nvCxnSpPr>
        <p:spPr>
          <a:xfrm>
            <a:off x="667915" y="5146035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 b="1" i="0" sz="4400" u="none" cap="none" strike="noStrik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2" type="sldNum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20"/>
          <p:cNvSpPr txBox="1"/>
          <p:nvPr>
            <p:ph idx="10" type="dt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  <a:defRPr b="1" i="0" sz="4400" u="none" cap="none" strike="noStrik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2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None/>
              <a:defRPr b="0" i="0" sz="1200" u="none" cap="none" strike="noStrik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rbel"/>
              <a:buNone/>
              <a:defRPr b="0" i="0" sz="20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pic>
        <p:nvPicPr>
          <p:cNvPr id="46" name="Google Shape;46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05583" y="387353"/>
            <a:ext cx="2751454" cy="9826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2.jp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 txBox="1"/>
          <p:nvPr>
            <p:ph idx="4294967295" type="ctrTitle"/>
          </p:nvPr>
        </p:nvSpPr>
        <p:spPr>
          <a:xfrm>
            <a:off x="551383" y="1913157"/>
            <a:ext cx="8602141" cy="3232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ct val="100000"/>
              <a:buFont typeface="Open Sans"/>
              <a:buNone/>
            </a:pPr>
            <a:r>
              <a:rPr lang="en-US" sz="3200">
                <a:solidFill>
                  <a:srgbClr val="112A42"/>
                </a:solidFill>
              </a:rPr>
              <a:t>Closing the Basic Weather and Climate Data Gaps in the Caribbean: </a:t>
            </a:r>
            <a:r>
              <a:rPr b="0" lang="en-US" sz="3200">
                <a:solidFill>
                  <a:srgbClr val="112A42"/>
                </a:solidFill>
              </a:rPr>
              <a:t>SOFF Regional implementation and creating synergies</a:t>
            </a:r>
            <a:br>
              <a:rPr b="1" i="0" lang="en-US" sz="5000" u="none" cap="none" strike="noStrik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b="1" i="0" lang="en-US" sz="5000" u="none" cap="none" strike="noStrike">
                <a:solidFill>
                  <a:srgbClr val="18598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>
                <a:solidFill>
                  <a:schemeClr val="lt1"/>
                </a:solidFill>
              </a:rPr>
              <a:t>Objectives and agenda</a:t>
            </a:r>
            <a:endParaRPr/>
          </a:p>
        </p:txBody>
      </p:sp>
      <p:sp>
        <p:nvSpPr>
          <p:cNvPr id="82" name="Google Shape;82;p1"/>
          <p:cNvSpPr txBox="1"/>
          <p:nvPr/>
        </p:nvSpPr>
        <p:spPr>
          <a:xfrm>
            <a:off x="551384" y="1148073"/>
            <a:ext cx="9865096" cy="576063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12A42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C345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3" name="Google Shape;83;p1"/>
          <p:cNvSpPr txBox="1"/>
          <p:nvPr>
            <p:ph idx="1" type="body"/>
          </p:nvPr>
        </p:nvSpPr>
        <p:spPr>
          <a:xfrm>
            <a:off x="565150" y="1343244"/>
            <a:ext cx="10107612" cy="569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C3454"/>
              </a:buClr>
              <a:buSzPts val="2400"/>
              <a:buNone/>
            </a:pPr>
            <a:r>
              <a:rPr lang="en-US"/>
              <a:t>5-7 May 2025</a:t>
            </a:r>
            <a:endParaRPr/>
          </a:p>
        </p:txBody>
      </p:sp>
      <p:cxnSp>
        <p:nvCxnSpPr>
          <p:cNvPr id="84" name="Google Shape;84;p1"/>
          <p:cNvCxnSpPr/>
          <p:nvPr/>
        </p:nvCxnSpPr>
        <p:spPr>
          <a:xfrm>
            <a:off x="667916" y="1913157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5" name="Google Shape;85;p1"/>
          <p:cNvCxnSpPr/>
          <p:nvPr/>
        </p:nvCxnSpPr>
        <p:spPr>
          <a:xfrm>
            <a:off x="667915" y="5146035"/>
            <a:ext cx="2916821" cy="0"/>
          </a:xfrm>
          <a:prstGeom prst="straightConnector1">
            <a:avLst/>
          </a:prstGeom>
          <a:noFill/>
          <a:ln cap="flat" cmpd="sng" w="25400">
            <a:solidFill>
              <a:srgbClr val="1C3454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 b="18181" l="0" r="0" t="18181"/>
          <a:stretch/>
        </p:blipFill>
        <p:spPr>
          <a:xfrm>
            <a:off x="4712449" y="188200"/>
            <a:ext cx="1813001" cy="11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575" y="305663"/>
            <a:ext cx="1942544" cy="8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Agenda – Day 3</a:t>
            </a:r>
            <a:endParaRPr/>
          </a:p>
        </p:txBody>
      </p:sp>
      <p:pic>
        <p:nvPicPr>
          <p:cNvPr id="142" name="Google Shape;14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825" y="1334988"/>
            <a:ext cx="9963158" cy="513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609600" y="1600200"/>
            <a:ext cx="10972800" cy="47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700"/>
              <a:buFont typeface="Source Sans Pro"/>
              <a:buChar char="•"/>
            </a:pPr>
            <a:r>
              <a:rPr b="1" lang="en-US" sz="1700"/>
              <a:t>Identify common challenges</a:t>
            </a:r>
            <a:r>
              <a:rPr lang="en-US" sz="1700"/>
              <a:t> on observational infrastructure and fulfilment of the GBON compliance. Neighbouring countries often share similar challenges, especially when it relates to technical infrastructure, but also with the actual use of observational data.  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34290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700"/>
              <a:buFont typeface="Source Sans Pro"/>
              <a:buChar char="•"/>
            </a:pPr>
            <a:r>
              <a:rPr b="1" lang="en-US" sz="1700"/>
              <a:t>Share best practices</a:t>
            </a:r>
            <a:r>
              <a:rPr lang="en-US" sz="1700"/>
              <a:t>. Each country possesses unique strengths and solutions in various fields that may lead to a fruitful exchange for improving capacity also at the policy level. 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34290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700"/>
              <a:buFont typeface="Source Sans Pro"/>
              <a:buChar char="•"/>
            </a:pPr>
            <a:r>
              <a:rPr b="1" lang="en-US" sz="1700"/>
              <a:t>Identify synergies</a:t>
            </a:r>
            <a:r>
              <a:rPr lang="en-US" sz="1700"/>
              <a:t> across countries that could benefit the weather services operations and facilitate the achievement of the SOFF targets and projects implemented in the region through various partners. 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34290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700"/>
              <a:buFont typeface="Source Sans Pro"/>
              <a:buChar char="•"/>
            </a:pPr>
            <a:r>
              <a:rPr lang="en-US" sz="1700"/>
              <a:t>Foster a </a:t>
            </a:r>
            <a:r>
              <a:rPr b="1" lang="en-US" sz="1700"/>
              <a:t>cooperative umbrella with regional actors like CMO</a:t>
            </a:r>
            <a:r>
              <a:rPr lang="en-US" sz="1700"/>
              <a:t> for SOFF activities in the countries that could boost activities at the policy and strategic level, specifically for the upcoming Investment Phase of SOFF.  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34290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700"/>
              <a:buFont typeface="Source Sans Pro"/>
              <a:buChar char="•"/>
            </a:pPr>
            <a:r>
              <a:rPr lang="en-US" sz="1700"/>
              <a:t>Discuss joint </a:t>
            </a:r>
            <a:r>
              <a:rPr b="1" lang="en-US" sz="1700"/>
              <a:t>training programmes </a:t>
            </a:r>
            <a:r>
              <a:rPr lang="en-US" sz="1700"/>
              <a:t>to work towards the enhancement of human capacity and the generation of a pool of resources and know-how transfer. 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342900" rtl="0" algn="just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1700"/>
              <a:buFont typeface="Source Sans Pro"/>
              <a:buChar char="•"/>
            </a:pPr>
            <a:r>
              <a:rPr lang="en-US" sz="1700"/>
              <a:t>Discussion on additional </a:t>
            </a:r>
            <a:r>
              <a:rPr b="1" lang="en-US" sz="1700"/>
              <a:t>international support, leveraging</a:t>
            </a:r>
            <a:r>
              <a:rPr lang="en-US" sz="1700"/>
              <a:t> actions that could be performed.  </a:t>
            </a:r>
            <a:endParaRPr sz="17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6550" lvl="0" marL="342900" rtl="0" algn="just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700"/>
              <a:buFont typeface="Open Sans"/>
              <a:buChar char="•"/>
            </a:pPr>
            <a:r>
              <a:rPr lang="en-US" sz="1700"/>
              <a:t>Discussion on potential additional future collaboration between all the actors, especially under the much wider umbrella of the EW4All initiative.</a:t>
            </a:r>
            <a:endParaRPr b="1" sz="3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609600" y="12017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/>
              <a:t>Agenda – Day 1</a:t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63" y="1166754"/>
            <a:ext cx="11283682" cy="529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609600" y="12017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/>
              <a:t>Agenda – Day 1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6100" y="5496825"/>
            <a:ext cx="7851324" cy="118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4550" y="1050875"/>
            <a:ext cx="7851324" cy="44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609600" y="16986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/>
              <a:t>Agenda – Day 1</a:t>
            </a: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8550" y="2006399"/>
            <a:ext cx="10439400" cy="252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/>
              <a:t>Agenda – Day 2</a:t>
            </a:r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550" y="1265849"/>
            <a:ext cx="9058899" cy="487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/>
              <a:t>Agenda – Day 2</a:t>
            </a:r>
            <a:endParaRPr/>
          </a:p>
        </p:txBody>
      </p:sp>
      <p:pic>
        <p:nvPicPr>
          <p:cNvPr id="124" name="Google Shape;12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713" y="1348813"/>
            <a:ext cx="9356572" cy="513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/>
              <a:t>Agenda – Day 2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275" y="1279663"/>
            <a:ext cx="11056237" cy="513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85980"/>
              </a:buClr>
              <a:buSzPts val="4400"/>
              <a:buFont typeface="Open Sans"/>
              <a:buNone/>
            </a:pPr>
            <a:r>
              <a:rPr lang="en-US"/>
              <a:t>Agenda – Day 2</a:t>
            </a: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625" y="1680674"/>
            <a:ext cx="10509749" cy="32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2024-08-15T14:24:26Z</dcterms:created>
  <dc:creator>Tshering Lhamo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0x010100752F777A3B37C245853E6762AE9D7153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SharedWithUsers">
    <vt:lpwstr>10;#Markus Repnik</vt:lpwstr>
  </property>
</Properties>
</file>