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4"/>
    <p:sldMasterId id="2147483683" r:id="rId5"/>
  </p:sldMasterIdLst>
  <p:notesMasterIdLst>
    <p:notesMasterId r:id="rId17"/>
  </p:notesMasterIdLst>
  <p:handoutMasterIdLst>
    <p:handoutMasterId r:id="rId18"/>
  </p:handoutMasterIdLst>
  <p:sldIdLst>
    <p:sldId id="11369" r:id="rId6"/>
    <p:sldId id="1616" r:id="rId7"/>
    <p:sldId id="1590" r:id="rId8"/>
    <p:sldId id="267" r:id="rId9"/>
    <p:sldId id="1603" r:id="rId10"/>
    <p:sldId id="1602" r:id="rId11"/>
    <p:sldId id="11377" r:id="rId12"/>
    <p:sldId id="1604" r:id="rId13"/>
    <p:sldId id="11379" r:id="rId14"/>
    <p:sldId id="1605" r:id="rId15"/>
    <p:sldId id="11378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907B79-4A38-254B-C47F-49EB1AAD4732}" name="Minna Huuskonen" initials="MH" userId="S::mhuuskonen@wmo.int::e45f599d-5da4-421e-9a0e-f978c5aaf942" providerId="AD"/>
  <p188:author id="{77B1E0D2-5AEE-EFB6-1475-412C9EEE98F8}" name="Albert Fischer" initials="AF" userId="S::afischer@wmo.int::b31de643-585d-4682-ac0d-62b3ed41ef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nes Linn" initials="JL" lastIdx="12" clrIdx="0">
    <p:extLst>
      <p:ext uri="{19B8F6BF-5375-455C-9EA6-DF929625EA0E}">
        <p15:presenceInfo xmlns:p15="http://schemas.microsoft.com/office/powerpoint/2012/main" userId="S::jlinn@brookings.edu::ccb4ec6f-02dc-49c3-935f-c32879462e64" providerId="AD"/>
      </p:ext>
    </p:extLst>
  </p:cmAuthor>
  <p:cmAuthor id="2" name="Laura Tuck" initials="LT" lastIdx="6" clrIdx="1">
    <p:extLst>
      <p:ext uri="{19B8F6BF-5375-455C-9EA6-DF929625EA0E}">
        <p15:presenceInfo xmlns:p15="http://schemas.microsoft.com/office/powerpoint/2012/main" userId="529d488bf1bded37" providerId="Windows Live"/>
      </p:ext>
    </p:extLst>
  </p:cmAuthor>
  <p:cmAuthor id="3" name="Mario Peiro Espi" initials="MPE" lastIdx="4" clrIdx="2">
    <p:extLst>
      <p:ext uri="{19B8F6BF-5375-455C-9EA6-DF929625EA0E}">
        <p15:presenceInfo xmlns:p15="http://schemas.microsoft.com/office/powerpoint/2012/main" userId="S::mpespi@wmo.int::ae8c2222-47fb-4e2c-96c6-f24305d8591b" providerId="AD"/>
      </p:ext>
    </p:extLst>
  </p:cmAuthor>
  <p:cmAuthor id="4" name="Zwick, Astrid GIZ" initials="ZAG" lastIdx="1" clrIdx="3">
    <p:extLst>
      <p:ext uri="{19B8F6BF-5375-455C-9EA6-DF929625EA0E}">
        <p15:presenceInfo xmlns:p15="http://schemas.microsoft.com/office/powerpoint/2012/main" userId="S::astrid.zwick@giz.de::cd99bc73-b2a0-4bbe-b46f-47e1013af6e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980"/>
    <a:srgbClr val="E2EBF6"/>
    <a:srgbClr val="D9D9D9"/>
    <a:srgbClr val="4A7D9B"/>
    <a:srgbClr val="3AA1CE"/>
    <a:srgbClr val="333233"/>
    <a:srgbClr val="018C85"/>
    <a:srgbClr val="1C3454"/>
    <a:srgbClr val="008880"/>
    <a:srgbClr val="4FB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384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61F17-72BF-4A46-8CB2-781D21AD9145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3B82E-D4CC-9045-9BA3-DF41A8606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19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8440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5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/>
              <a:t>For upper air, additionally we are looking at required resolution</a:t>
            </a:r>
          </a:p>
          <a:p>
            <a:r>
              <a:rPr lang="en-CH"/>
              <a:t>WDQMS is operated in cooperation with DWD (Germany), ECMWF, JMA (Japan), and NOAA/NCEP (USA)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26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>
            <a:extLst>
              <a:ext uri="{FF2B5EF4-FFF2-40B4-BE49-F238E27FC236}">
                <a16:creationId xmlns:a16="http://schemas.microsoft.com/office/drawing/2014/main" id="{68923632-1E47-9EF8-ACB1-8AC25A846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FED73D9-1082-65C0-CE8C-5A2E2CE4F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4" y="1913157"/>
            <a:ext cx="7963966" cy="3232876"/>
          </a:xfrm>
        </p:spPr>
        <p:txBody>
          <a:bodyPr>
            <a:normAutofit/>
          </a:bodyPr>
          <a:lstStyle/>
          <a:p>
            <a:pPr algn="l"/>
            <a:r>
              <a:rPr lang="en-US" b="1">
                <a:solidFill>
                  <a:srgbClr val="112A42"/>
                </a:solidFill>
                <a:latin typeface="Segoe UI"/>
                <a:cs typeface="Segoe UI"/>
              </a:rPr>
              <a:t>Click to edit Master title style</a:t>
            </a:r>
            <a:endParaRPr lang="de-DE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CAE5BD-0BAE-F693-F06C-60C5D235A8D6}"/>
              </a:ext>
            </a:extLst>
          </p:cNvPr>
          <p:cNvCxnSpPr/>
          <p:nvPr userDrawn="1"/>
        </p:nvCxnSpPr>
        <p:spPr>
          <a:xfrm>
            <a:off x="667916" y="1913157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A38533-8EAB-9A8B-333C-237E2EC45A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111375"/>
            <a:ext cx="10107612" cy="56991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C3454"/>
                </a:solidFill>
              </a:defRPr>
            </a:lvl1pPr>
            <a:lvl2pPr marL="457200" indent="0">
              <a:buNone/>
              <a:defRPr sz="2400">
                <a:solidFill>
                  <a:srgbClr val="1C3454"/>
                </a:solidFill>
              </a:defRPr>
            </a:lvl2pPr>
            <a:lvl3pPr marL="914400" indent="0">
              <a:buNone/>
              <a:defRPr sz="2400">
                <a:solidFill>
                  <a:srgbClr val="1C3454"/>
                </a:solidFill>
              </a:defRPr>
            </a:lvl3pPr>
            <a:lvl4pPr marL="1371600" indent="0">
              <a:buNone/>
              <a:defRPr sz="2400">
                <a:solidFill>
                  <a:srgbClr val="1C3454"/>
                </a:solidFill>
              </a:defRPr>
            </a:lvl4pPr>
            <a:lvl5pPr marL="1828800" indent="0">
              <a:buNone/>
              <a:defRPr sz="2400">
                <a:solidFill>
                  <a:srgbClr val="1C345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00462E-3957-FF52-2E7C-49128711355A}"/>
              </a:ext>
            </a:extLst>
          </p:cNvPr>
          <p:cNvCxnSpPr/>
          <p:nvPr userDrawn="1"/>
        </p:nvCxnSpPr>
        <p:spPr>
          <a:xfrm>
            <a:off x="667915" y="5146035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285875"/>
            <a:ext cx="10363200" cy="4286250"/>
          </a:xfrm>
        </p:spPr>
        <p:txBody>
          <a:bodyPr anchor="ctr"/>
          <a:lstStyle>
            <a:lvl1pPr algn="ctr">
              <a:defRPr sz="4000" b="1" cap="none"/>
            </a:lvl1pPr>
          </a:lstStyle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2380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59532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6719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1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816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285875"/>
            <a:ext cx="10363200" cy="4286250"/>
          </a:xfrm>
        </p:spPr>
        <p:txBody>
          <a:bodyPr anchor="ctr"/>
          <a:lstStyle>
            <a:lvl1pPr algn="ctr">
              <a:defRPr sz="4000" b="1" cap="none"/>
            </a:lvl1pPr>
          </a:lstStyle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>
            <a:extLst>
              <a:ext uri="{FF2B5EF4-FFF2-40B4-BE49-F238E27FC236}">
                <a16:creationId xmlns:a16="http://schemas.microsoft.com/office/drawing/2014/main" id="{68923632-1E47-9EF8-ACB1-8AC25A846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FED73D9-1082-65C0-CE8C-5A2E2CE4F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4" y="1913157"/>
            <a:ext cx="7963966" cy="3232876"/>
          </a:xfrm>
        </p:spPr>
        <p:txBody>
          <a:bodyPr>
            <a:normAutofit/>
          </a:bodyPr>
          <a:lstStyle/>
          <a:p>
            <a:pPr algn="l"/>
            <a:r>
              <a:rPr lang="de-DE" b="1">
                <a:solidFill>
                  <a:srgbClr val="112A42"/>
                </a:solidFill>
                <a:latin typeface="Segoe UI"/>
                <a:cs typeface="Segoe UI"/>
              </a:rPr>
              <a:t>Title</a:t>
            </a:r>
            <a:b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err="1">
                <a:solidFill>
                  <a:schemeClr val="bg1"/>
                </a:solidFill>
              </a:rPr>
              <a:t>Subtitle</a:t>
            </a:r>
            <a:endParaRPr lang="de-DE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CAE5BD-0BAE-F693-F06C-60C5D235A8D6}"/>
              </a:ext>
            </a:extLst>
          </p:cNvPr>
          <p:cNvCxnSpPr/>
          <p:nvPr userDrawn="1"/>
        </p:nvCxnSpPr>
        <p:spPr>
          <a:xfrm>
            <a:off x="667916" y="1913157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A38533-8EAB-9A8B-333C-237E2EC45A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111375"/>
            <a:ext cx="10107612" cy="56991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C3454"/>
                </a:solidFill>
              </a:defRPr>
            </a:lvl1pPr>
            <a:lvl2pPr marL="457200" indent="0">
              <a:buNone/>
              <a:defRPr sz="2400">
                <a:solidFill>
                  <a:srgbClr val="1C3454"/>
                </a:solidFill>
              </a:defRPr>
            </a:lvl2pPr>
            <a:lvl3pPr marL="914400" indent="0">
              <a:buNone/>
              <a:defRPr sz="2400">
                <a:solidFill>
                  <a:srgbClr val="1C3454"/>
                </a:solidFill>
              </a:defRPr>
            </a:lvl3pPr>
            <a:lvl4pPr marL="1371600" indent="0">
              <a:buNone/>
              <a:defRPr sz="2400">
                <a:solidFill>
                  <a:srgbClr val="1C3454"/>
                </a:solidFill>
              </a:defRPr>
            </a:lvl4pPr>
            <a:lvl5pPr marL="1828800" indent="0">
              <a:buNone/>
              <a:defRPr sz="2400">
                <a:solidFill>
                  <a:srgbClr val="1C3454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00462E-3957-FF52-2E7C-49128711355A}"/>
              </a:ext>
            </a:extLst>
          </p:cNvPr>
          <p:cNvCxnSpPr/>
          <p:nvPr userDrawn="1"/>
        </p:nvCxnSpPr>
        <p:spPr>
          <a:xfrm>
            <a:off x="667915" y="5146035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67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  <a:p>
            <a:pPr lvl="2"/>
            <a:r>
              <a:rPr lang="fr-CH" err="1"/>
              <a:t>Third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3"/>
            <a:r>
              <a:rPr lang="fr-CH" err="1"/>
              <a:t>Fourth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4"/>
            <a:r>
              <a:rPr lang="fr-CH" err="1"/>
              <a:t>Fifth</a:t>
            </a:r>
            <a:r>
              <a:rPr lang="fr-CH"/>
              <a:t> </a:t>
            </a:r>
            <a:r>
              <a:rPr lang="fr-CH" err="1"/>
              <a:t>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45365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15B9E-792A-8367-C57B-23708949F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E2AB8-8FC9-AEAD-A27B-15E9A0BDE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0B25385-E367-FC96-C46F-C80DF01C9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5C5F35E-5980-884E-B4FE-F65E21B09210}" type="datetimeFigureOut">
              <a:rPr lang="en-GB" smtClean="0"/>
              <a:pPr/>
              <a:t>10/10/2024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18598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62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  <a:p>
            <a:pPr lvl="2"/>
            <a:r>
              <a:rPr lang="fr-CH" err="1"/>
              <a:t>Third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3"/>
            <a:r>
              <a:rPr lang="fr-CH" err="1"/>
              <a:t>Fourth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4"/>
            <a:r>
              <a:rPr lang="fr-CH" err="1"/>
              <a:t>Fifth</a:t>
            </a:r>
            <a:r>
              <a:rPr lang="fr-CH"/>
              <a:t> </a:t>
            </a:r>
            <a:r>
              <a:rPr lang="fr-CH" err="1"/>
              <a:t>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15B9E-792A-8367-C57B-23708949F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E2AB8-8FC9-AEAD-A27B-15E9A0BDE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0B25385-E367-FC96-C46F-C80DF01C9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5C5F35E-5980-884E-B4FE-F65E21B09210}" type="datetimeFigureOut">
              <a:rPr lang="en-GB" smtClean="0"/>
              <a:pPr/>
              <a:t>10/10/2024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DDC1CC-4C70-FA6C-1A56-74C811EFC61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583" y="387353"/>
            <a:ext cx="2751454" cy="9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7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18598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597C2DC-C8FF-D04C-AEF5-6B1BB4BCA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377" y="-121023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257ACB5-6892-A143-A4B1-E4A0CC5B1D0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3" y="1913157"/>
            <a:ext cx="8433333" cy="3232876"/>
          </a:xfrm>
        </p:spPr>
        <p:txBody>
          <a:bodyPr>
            <a:normAutofit fontScale="90000"/>
          </a:bodyPr>
          <a:lstStyle/>
          <a:p>
            <a:br>
              <a:rPr lang="en-US">
                <a:solidFill>
                  <a:srgbClr val="1C3454"/>
                </a:solidFill>
                <a:latin typeface="Segoe UI" panose="020B0502040204020203" pitchFamily="34" charset="0"/>
                <a:ea typeface="Open Sans"/>
                <a:cs typeface="Segoe UI" panose="020B0502040204020203" pitchFamily="34" charset="0"/>
              </a:rPr>
            </a:br>
            <a:br>
              <a:rPr lang="en-US">
                <a:solidFill>
                  <a:srgbClr val="1C3454"/>
                </a:solidFill>
                <a:latin typeface="Segoe UI" panose="020B0502040204020203" pitchFamily="34" charset="0"/>
                <a:ea typeface="Open Sans"/>
                <a:cs typeface="Segoe UI" panose="020B0502040204020203" pitchFamily="34" charset="0"/>
              </a:rPr>
            </a:br>
            <a:r>
              <a:rPr lang="en-US">
                <a:solidFill>
                  <a:srgbClr val="1C3454"/>
                </a:solidFill>
                <a:latin typeface="Segoe UI" panose="020B0502040204020203" pitchFamily="34" charset="0"/>
                <a:ea typeface="Open Sans"/>
                <a:cs typeface="Segoe UI" panose="020B0502040204020203" pitchFamily="34" charset="0"/>
              </a:rPr>
              <a:t>SOFF Compliance Phase</a:t>
            </a:r>
            <a:br>
              <a:rPr lang="en-US">
                <a:solidFill>
                  <a:srgbClr val="1C3454"/>
                </a:solidFill>
                <a:latin typeface="Segoe UI" panose="020B0502040204020203" pitchFamily="34" charset="0"/>
                <a:ea typeface="Open Sans"/>
                <a:cs typeface="Segoe UI" panose="020B0502040204020203" pitchFamily="34" charset="0"/>
              </a:rPr>
            </a:br>
            <a:r>
              <a:rPr lang="en-US">
                <a:solidFill>
                  <a:srgbClr val="1C3454"/>
                </a:solidFill>
                <a:latin typeface="Segoe UI" panose="020B0502040204020203" pitchFamily="34" charset="0"/>
                <a:ea typeface="Open Sans"/>
                <a:cs typeface="Segoe UI" panose="020B0502040204020203" pitchFamily="34" charset="0"/>
              </a:rPr>
              <a:t>Consultation</a:t>
            </a:r>
            <a:b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112A4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112A4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e-DE">
              <a:solidFill>
                <a:schemeClr val="bg1"/>
              </a:solidFill>
            </a:endParaRP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CE664AA6-FCBD-2241-B2B9-8B8EDC894C4B}"/>
              </a:ext>
            </a:extLst>
          </p:cNvPr>
          <p:cNvSpPr txBox="1">
            <a:spLocks/>
          </p:cNvSpPr>
          <p:nvPr/>
        </p:nvSpPr>
        <p:spPr>
          <a:xfrm>
            <a:off x="551384" y="1148073"/>
            <a:ext cx="9865096" cy="576063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685800" ea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defRPr sz="2400" kern="1200">
                <a:solidFill>
                  <a:srgbClr val="112A4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429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>
              <a:solidFill>
                <a:srgbClr val="1C345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9BAE2B-008E-72FB-BC7A-C334976486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343243"/>
            <a:ext cx="10107612" cy="569912"/>
          </a:xfrm>
        </p:spPr>
        <p:txBody>
          <a:bodyPr/>
          <a:lstStyle/>
          <a:p>
            <a:r>
              <a:rPr lang="en-US"/>
              <a:t>SOFF Peer Advisors and Implementing Entities Workshop </a:t>
            </a:r>
            <a:br>
              <a:rPr lang="en-US"/>
            </a:br>
            <a:r>
              <a:rPr lang="en-US"/>
              <a:t>9-10 October </a:t>
            </a:r>
            <a:r>
              <a:rPr lang="en-CH"/>
              <a:t>2024</a:t>
            </a:r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613DAA-5F2F-FDF0-8180-C328E094E81D}"/>
              </a:ext>
            </a:extLst>
          </p:cNvPr>
          <p:cNvCxnSpPr/>
          <p:nvPr/>
        </p:nvCxnSpPr>
        <p:spPr>
          <a:xfrm>
            <a:off x="614128" y="2379322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508C05-9087-170C-AA3D-19A24DC71FF0}"/>
              </a:ext>
            </a:extLst>
          </p:cNvPr>
          <p:cNvCxnSpPr/>
          <p:nvPr/>
        </p:nvCxnSpPr>
        <p:spPr>
          <a:xfrm>
            <a:off x="667915" y="5146035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346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55DC56AD-1AC9-BC4F-47BD-607AD9346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146374"/>
              </p:ext>
            </p:extLst>
          </p:nvPr>
        </p:nvGraphicFramePr>
        <p:xfrm>
          <a:off x="930166" y="1844040"/>
          <a:ext cx="10615465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15465">
                  <a:extLst>
                    <a:ext uri="{9D8B030D-6E8A-4147-A177-3AD203B41FA5}">
                      <a16:colId xmlns:a16="http://schemas.microsoft.com/office/drawing/2014/main" val="3273402998"/>
                    </a:ext>
                  </a:extLst>
                </a:gridCol>
              </a:tblGrid>
              <a:tr h="470606">
                <a:tc>
                  <a:txBody>
                    <a:bodyPr/>
                    <a:lstStyle/>
                    <a:p>
                      <a:pPr marL="1143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2800" b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Guiding question</a:t>
                      </a:r>
                      <a:r>
                        <a:rPr lang="en-US" sz="2800" b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 3</a:t>
                      </a:r>
                      <a:endParaRPr lang="en-CH" sz="2800" b="1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5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013160"/>
                  </a:ext>
                </a:extLst>
              </a:tr>
              <a:tr h="1379812">
                <a:tc>
                  <a:txBody>
                    <a:bodyPr/>
                    <a:lstStyle/>
                    <a:p>
                      <a:pPr marL="11430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800" b="0" i="0" u="none" strike="noStrike" noProof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What capacity do countries have to access and make </a:t>
                      </a:r>
                      <a:r>
                        <a:rPr lang="en-US" sz="2800" b="1" i="0" u="none" strike="noStrike" noProof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effective use of global forecast products</a:t>
                      </a:r>
                      <a:r>
                        <a:rPr lang="en-US" sz="2800" b="0" i="0" u="none" strike="noStrike" noProof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? Should SOFF develop and implement a “two-way-street” train the trainers program?</a:t>
                      </a:r>
                      <a:endParaRPr lang="en-US" sz="2800"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marL="114300" indent="0"/>
                      <a:endParaRPr lang="en-US" sz="28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35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924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FB2B4-5A26-BDBA-AE73-936D9D34C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Feedback from consultations so far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5A345-3DE0-0F54-207F-F4A99704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z="3200" b="1" kern="100">
                <a:cs typeface="Times New Roman" panose="02020603050405020304" pitchFamily="18" charset="0"/>
              </a:rPr>
              <a:t>Importance of “two way street”</a:t>
            </a:r>
          </a:p>
          <a:p>
            <a:pPr lvl="1"/>
            <a:r>
              <a:rPr lang="en-GB" kern="100">
                <a:cs typeface="Times New Roman" panose="02020603050405020304" pitchFamily="18" charset="0"/>
              </a:rPr>
              <a:t>Countries emphasized the importance of having access and in particular being </a:t>
            </a:r>
            <a:r>
              <a:rPr lang="en-GB" b="1" kern="100">
                <a:cs typeface="Times New Roman" panose="02020603050405020304" pitchFamily="18" charset="0"/>
              </a:rPr>
              <a:t>equipped to use forecast products </a:t>
            </a:r>
            <a:r>
              <a:rPr lang="en-GB" kern="100">
                <a:cs typeface="Times New Roman" panose="02020603050405020304" pitchFamily="18" charset="0"/>
              </a:rPr>
              <a:t>from global and regional </a:t>
            </a:r>
            <a:r>
              <a:rPr lang="en-GB" kern="100" err="1">
                <a:cs typeface="Times New Roman" panose="02020603050405020304" pitchFamily="18" charset="0"/>
              </a:rPr>
              <a:t>centers</a:t>
            </a:r>
            <a:endParaRPr lang="en-GB" kern="100">
              <a:cs typeface="Times New Roman" panose="02020603050405020304" pitchFamily="18" charset="0"/>
            </a:endParaRPr>
          </a:p>
          <a:p>
            <a:pPr lvl="1"/>
            <a:r>
              <a:rPr lang="en-GB" sz="2800">
                <a:effectLst/>
                <a:latin typeface="Open Sans" panose="020B0606030504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Countries noted that available products are not easily usable and </a:t>
            </a:r>
            <a:r>
              <a:rPr lang="en-GB" sz="2800" b="1">
                <a:effectLst/>
                <a:latin typeface="Open Sans" panose="020B0606030504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significant training is required</a:t>
            </a:r>
            <a:r>
              <a:rPr lang="en-GB" sz="2800">
                <a:effectLst/>
                <a:latin typeface="Open Sans" panose="020B0606030504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.</a:t>
            </a:r>
          </a:p>
          <a:p>
            <a:pPr lvl="1"/>
            <a:r>
              <a:rPr lang="en-GB" sz="2800">
                <a:effectLst/>
                <a:latin typeface="Open Sans" panose="020B0606030504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Countries appreciate </a:t>
            </a:r>
            <a:r>
              <a:rPr lang="en-GB" sz="2800" b="1">
                <a:effectLst/>
                <a:latin typeface="Open Sans" panose="020B0606030504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ECMWF</a:t>
            </a:r>
            <a:r>
              <a:rPr lang="en-GB" sz="2800">
                <a:effectLst/>
                <a:latin typeface="Open Sans" panose="020B0606030504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 providing access to increased forecast products</a:t>
            </a:r>
            <a:endParaRPr lang="en-CH" sz="2800">
              <a:effectLst/>
              <a:latin typeface="Open Sans" panose="020B06060305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en-GB" b="1" kern="100">
              <a:cs typeface="Times New Roman" panose="02020603050405020304" pitchFamily="18" charset="0"/>
            </a:endParaRPr>
          </a:p>
          <a:p>
            <a:r>
              <a:rPr lang="en-GB" b="1" kern="100">
                <a:cs typeface="Times New Roman" panose="02020603050405020304" pitchFamily="18" charset="0"/>
              </a:rPr>
              <a:t>Two way-street train the trainers program</a:t>
            </a:r>
          </a:p>
          <a:p>
            <a:pPr algn="l"/>
            <a:endParaRPr lang="en-CH" sz="1800" b="0" i="0" u="none" strike="noStrike" baseline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lvl="1"/>
            <a:r>
              <a:rPr lang="en-US" sz="2900">
                <a:solidFill>
                  <a:srgbClr val="000000"/>
                </a:solidFill>
                <a:ea typeface="Calibri" panose="020F0502020204030204" pitchFamily="34" charset="0"/>
              </a:rPr>
              <a:t>Th</a:t>
            </a:r>
            <a:r>
              <a:rPr lang="en-US" sz="2900">
                <a:ea typeface="Calibri" panose="020F0502020204030204" pitchFamily="34" charset="0"/>
              </a:rPr>
              <a:t>e envisioned train the trainers program for peer advisors to provide hands-on </a:t>
            </a:r>
            <a:r>
              <a:rPr lang="en-US" sz="2900" b="1">
                <a:ea typeface="Calibri" panose="020F0502020204030204" pitchFamily="34" charset="0"/>
              </a:rPr>
              <a:t>country tailored </a:t>
            </a:r>
            <a:r>
              <a:rPr lang="en-US" sz="2900">
                <a:ea typeface="Calibri" panose="020F0502020204030204" pitchFamily="34" charset="0"/>
              </a:rPr>
              <a:t>training on the use of global and regional forecast data and products </a:t>
            </a:r>
            <a:r>
              <a:rPr lang="en-US" sz="2900" b="1">
                <a:ea typeface="Calibri" panose="020F0502020204030204" pitchFamily="34" charset="0"/>
              </a:rPr>
              <a:t>is appreciated</a:t>
            </a:r>
            <a:r>
              <a:rPr lang="en-US" sz="2900">
                <a:ea typeface="Calibri" panose="020F0502020204030204" pitchFamily="34" charset="0"/>
              </a:rPr>
              <a:t>.</a:t>
            </a:r>
          </a:p>
          <a:p>
            <a:pPr lvl="1"/>
            <a:r>
              <a:rPr lang="en-US" sz="2900">
                <a:ea typeface="Calibri" panose="020F0502020204030204" pitchFamily="34" charset="0"/>
              </a:rPr>
              <a:t>This could be complemented by a </a:t>
            </a:r>
            <a:r>
              <a:rPr lang="en-US" sz="2900" b="1">
                <a:ea typeface="Calibri" panose="020F0502020204030204" pitchFamily="34" charset="0"/>
              </a:rPr>
              <a:t>regional training programs </a:t>
            </a:r>
            <a:r>
              <a:rPr lang="en-US" sz="2900">
                <a:ea typeface="Calibri" panose="020F0502020204030204" pitchFamily="34" charset="0"/>
              </a:rPr>
              <a:t>offered by regional institutions and mechanisms like the South Asia </a:t>
            </a:r>
            <a:r>
              <a:rPr lang="en-US" sz="2900" err="1">
                <a:ea typeface="Calibri" panose="020F0502020204030204" pitchFamily="34" charset="0"/>
              </a:rPr>
              <a:t>Hydromet</a:t>
            </a:r>
            <a:r>
              <a:rPr lang="en-US" sz="2900">
                <a:ea typeface="Calibri" panose="020F0502020204030204" pitchFamily="34" charset="0"/>
              </a:rPr>
              <a:t> Forum</a:t>
            </a:r>
            <a:endParaRPr lang="en-CH" sz="1800" b="0" i="0" u="none" strike="noStrike" baseline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en-GB" b="1" kern="100">
                <a:cs typeface="Times New Roman" panose="02020603050405020304" pitchFamily="18" charset="0"/>
              </a:rPr>
              <a:t>Stocktake of available trainings</a:t>
            </a:r>
          </a:p>
          <a:p>
            <a:pPr lvl="1"/>
            <a:r>
              <a:rPr lang="en-GB" kern="100">
                <a:cs typeface="Times New Roman" panose="02020603050405020304" pitchFamily="18" charset="0"/>
              </a:rPr>
              <a:t>The envisioned SOFF train the trainers program should </a:t>
            </a:r>
            <a:r>
              <a:rPr lang="en-GB" b="1" kern="100">
                <a:cs typeface="Times New Roman" panose="02020603050405020304" pitchFamily="18" charset="0"/>
              </a:rPr>
              <a:t>build on and complement existing training offers</a:t>
            </a:r>
            <a:r>
              <a:rPr lang="en-GB" kern="100">
                <a:cs typeface="Times New Roman" panose="02020603050405020304" pitchFamily="18" charset="0"/>
              </a:rPr>
              <a:t> from Global Producing </a:t>
            </a:r>
            <a:r>
              <a:rPr lang="en-GB" kern="100" err="1">
                <a:cs typeface="Times New Roman" panose="02020603050405020304" pitchFamily="18" charset="0"/>
              </a:rPr>
              <a:t>Centers</a:t>
            </a:r>
            <a:r>
              <a:rPr lang="en-GB" kern="100">
                <a:cs typeface="Times New Roman" panose="02020603050405020304" pitchFamily="18" charset="0"/>
              </a:rPr>
              <a:t> and other partners – need to map out available trainings and ensure complementarity</a:t>
            </a:r>
          </a:p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9986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5DD43-3B34-3ADE-72CF-4D5AC79E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SOFF phases of support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5866E0-5982-F0C5-9640-D6B420833508}"/>
              </a:ext>
            </a:extLst>
          </p:cNvPr>
          <p:cNvSpPr txBox="1">
            <a:spLocks/>
          </p:cNvSpPr>
          <p:nvPr/>
        </p:nvSpPr>
        <p:spPr>
          <a:xfrm>
            <a:off x="913727" y="1515172"/>
            <a:ext cx="571954" cy="175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vert270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Clr>
                <a:srgbClr val="55788F"/>
              </a:buClr>
              <a:buNone/>
            </a:pPr>
            <a:r>
              <a:rPr lang="en-US" sz="1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Readiness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B43FCA-94BB-110D-6BD8-3979C85C9E0E}"/>
              </a:ext>
            </a:extLst>
          </p:cNvPr>
          <p:cNvSpPr txBox="1"/>
          <p:nvPr/>
        </p:nvSpPr>
        <p:spPr>
          <a:xfrm>
            <a:off x="1650976" y="1481065"/>
            <a:ext cx="5424296" cy="1785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55788F"/>
              </a:buClr>
              <a:buNone/>
            </a:pP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GBON gap </a:t>
            </a:r>
            <a:r>
              <a:rPr lang="en-US" sz="20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analysed</a:t>
            </a: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screened</a:t>
            </a:r>
            <a:r>
              <a:rPr lang="en-CH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(NGA)</a:t>
            </a:r>
            <a:endParaRPr lang="en-US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Aft>
                <a:spcPts val="600"/>
              </a:spcAft>
              <a:buClr>
                <a:srgbClr val="55788F"/>
              </a:buClr>
              <a:buNone/>
            </a:pP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GBON national contribution developed and screened</a:t>
            </a:r>
            <a:r>
              <a:rPr lang="en-CH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(NCP)</a:t>
            </a:r>
            <a:endParaRPr lang="en-US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Aft>
                <a:spcPts val="600"/>
              </a:spcAft>
              <a:buClr>
                <a:srgbClr val="55788F"/>
              </a:buClr>
              <a:buNone/>
            </a:pP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Country Hydromet Diagnostics undertaken</a:t>
            </a:r>
            <a:r>
              <a:rPr lang="en-CH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(CHD)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BBA0E3-5662-61EF-0D6A-4C6B2A0818AA}"/>
              </a:ext>
            </a:extLst>
          </p:cNvPr>
          <p:cNvSpPr txBox="1"/>
          <p:nvPr/>
        </p:nvSpPr>
        <p:spPr>
          <a:xfrm>
            <a:off x="1650976" y="3559751"/>
            <a:ext cx="5424296" cy="140038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55788F"/>
              </a:buClr>
            </a:pPr>
            <a:endParaRPr lang="en-US" sz="10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  <a:buClr>
                <a:srgbClr val="55788F"/>
              </a:buClr>
            </a:pPr>
            <a:r>
              <a:rPr lang="en-US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GBON infrastructure in place</a:t>
            </a:r>
            <a:br>
              <a:rPr lang="en-US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GBON human and institutional capacity developed</a:t>
            </a:r>
            <a:endParaRPr lang="en-CH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  <a:buClr>
                <a:srgbClr val="55788F"/>
              </a:buClr>
            </a:pPr>
            <a:endParaRPr lang="en-CH" sz="5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9200534-F4B3-BE31-B3C9-0CB532DF06B7}"/>
              </a:ext>
            </a:extLst>
          </p:cNvPr>
          <p:cNvSpPr txBox="1">
            <a:spLocks/>
          </p:cNvSpPr>
          <p:nvPr/>
        </p:nvSpPr>
        <p:spPr>
          <a:xfrm>
            <a:off x="913727" y="3466007"/>
            <a:ext cx="571954" cy="14941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vert270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Clr>
                <a:srgbClr val="55788F"/>
              </a:buClr>
              <a:buNone/>
            </a:pPr>
            <a:r>
              <a:rPr lang="en-CH" sz="1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Investment</a:t>
            </a:r>
            <a:endParaRPr lang="en-US" sz="18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22E9C6-2591-B4AC-E7FD-0EA89CCB02B2}"/>
              </a:ext>
            </a:extLst>
          </p:cNvPr>
          <p:cNvSpPr txBox="1"/>
          <p:nvPr/>
        </p:nvSpPr>
        <p:spPr>
          <a:xfrm>
            <a:off x="1630411" y="5239584"/>
            <a:ext cx="5378949" cy="1400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buClr>
                <a:srgbClr val="55788F"/>
              </a:buClr>
            </a:pPr>
            <a:endParaRPr lang="en-CH" sz="20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spcAft>
                <a:spcPts val="600"/>
              </a:spcAft>
              <a:buClr>
                <a:srgbClr val="55788F"/>
              </a:buClr>
            </a:pPr>
            <a:r>
              <a:rPr lang="en-US"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GBON data internationally shared and results-based finance provided</a:t>
            </a:r>
          </a:p>
          <a:p>
            <a:pPr lvl="1">
              <a:spcAft>
                <a:spcPts val="600"/>
              </a:spcAft>
              <a:buClr>
                <a:srgbClr val="55788F"/>
              </a:buClr>
            </a:pPr>
            <a:endParaRPr lang="en-CH" sz="15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18ED678-1484-08DB-07EF-BFCD9C30287D}"/>
              </a:ext>
            </a:extLst>
          </p:cNvPr>
          <p:cNvSpPr txBox="1">
            <a:spLocks/>
          </p:cNvSpPr>
          <p:nvPr/>
        </p:nvSpPr>
        <p:spPr>
          <a:xfrm>
            <a:off x="913727" y="5159972"/>
            <a:ext cx="571954" cy="149412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Clr>
                <a:srgbClr val="55788F"/>
              </a:buClr>
              <a:buNone/>
            </a:pPr>
            <a:r>
              <a:rPr lang="en-CH" sz="1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Compliance</a:t>
            </a:r>
            <a:endParaRPr lang="en-US" sz="18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63E194-7168-F548-6A04-5EF1B60115F3}"/>
              </a:ext>
            </a:extLst>
          </p:cNvPr>
          <p:cNvCxnSpPr>
            <a:cxnSpLocks/>
          </p:cNvCxnSpPr>
          <p:nvPr/>
        </p:nvCxnSpPr>
        <p:spPr>
          <a:xfrm>
            <a:off x="7240567" y="2395551"/>
            <a:ext cx="56402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83AB77-26A2-0464-A9C3-D4A31B8AB21D}"/>
              </a:ext>
            </a:extLst>
          </p:cNvPr>
          <p:cNvSpPr txBox="1">
            <a:spLocks/>
          </p:cNvSpPr>
          <p:nvPr/>
        </p:nvSpPr>
        <p:spPr>
          <a:xfrm>
            <a:off x="7890443" y="1886010"/>
            <a:ext cx="4043891" cy="118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rgbClr val="55788F"/>
              </a:buClr>
              <a:buNone/>
            </a:pP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SOFF funding for peer advisory services to support the country in developing these products </a:t>
            </a:r>
            <a:endParaRPr lang="en-US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8061134-8859-BE07-8B1B-369C89A44DDD}"/>
              </a:ext>
            </a:extLst>
          </p:cNvPr>
          <p:cNvCxnSpPr>
            <a:cxnSpLocks/>
          </p:cNvCxnSpPr>
          <p:nvPr/>
        </p:nvCxnSpPr>
        <p:spPr>
          <a:xfrm>
            <a:off x="7240567" y="4110359"/>
            <a:ext cx="56402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29EC2B-C496-A67B-8C53-1C87C0792174}"/>
              </a:ext>
            </a:extLst>
          </p:cNvPr>
          <p:cNvSpPr txBox="1">
            <a:spLocks/>
          </p:cNvSpPr>
          <p:nvPr/>
        </p:nvSpPr>
        <p:spPr>
          <a:xfrm>
            <a:off x="7890443" y="3414048"/>
            <a:ext cx="4043891" cy="1825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rgbClr val="55788F"/>
              </a:buClr>
              <a:buNone/>
            </a:pP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SOFF provides a grant for the implementation of the GBON National Contribution Plan, i.e., GBON stations and capacity building</a:t>
            </a:r>
            <a:endParaRPr lang="en-US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67AE22C-CA79-94F3-494B-048184A8C456}"/>
              </a:ext>
            </a:extLst>
          </p:cNvPr>
          <p:cNvCxnSpPr>
            <a:cxnSpLocks/>
          </p:cNvCxnSpPr>
          <p:nvPr/>
        </p:nvCxnSpPr>
        <p:spPr>
          <a:xfrm>
            <a:off x="7154091" y="5876935"/>
            <a:ext cx="56402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655DA05-6464-76D8-C06A-B567AD88F741}"/>
              </a:ext>
            </a:extLst>
          </p:cNvPr>
          <p:cNvSpPr txBox="1">
            <a:spLocks/>
          </p:cNvSpPr>
          <p:nvPr/>
        </p:nvSpPr>
        <p:spPr>
          <a:xfrm>
            <a:off x="7803970" y="5314875"/>
            <a:ext cx="4281193" cy="118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rgbClr val="55788F"/>
              </a:buClr>
              <a:buNone/>
            </a:pP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SOFF provides annual results-based payments for GBON-verified data sharing. </a:t>
            </a:r>
            <a:endParaRPr lang="en-US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679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5DD43-3B34-3ADE-72CF-4D5AC79EE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92733"/>
            <a:ext cx="11445937" cy="144680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SOFF compliance phase: </a:t>
            </a:r>
            <a:br>
              <a:rPr lang="en-CH"/>
            </a:br>
            <a:r>
              <a:rPr lang="en-US" sz="3600">
                <a:latin typeface="Open Sans"/>
                <a:ea typeface="Open Sans"/>
                <a:cs typeface="Open Sans"/>
              </a:rPr>
              <a:t>The unique element ensuring long-term sustainability of SOFF investments 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09848-F7A4-FE0F-A098-63CC2CAA3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3112" y="2157574"/>
            <a:ext cx="5412862" cy="450008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CH" sz="2400" b="1">
                <a:latin typeface="Open Sans"/>
                <a:ea typeface="Open Sans"/>
                <a:cs typeface="Open Sans"/>
              </a:rPr>
              <a:t>Results-based funding</a:t>
            </a:r>
            <a:r>
              <a:rPr lang="en-CH" sz="2400">
                <a:latin typeface="Open Sans"/>
                <a:ea typeface="Open Sans"/>
                <a:cs typeface="Open Sans"/>
              </a:rPr>
              <a:t> provided annually on an open-ended basis</a:t>
            </a:r>
          </a:p>
          <a:p>
            <a:r>
              <a:rPr lang="en-CH" sz="2400" b="1">
                <a:latin typeface="Open Sans"/>
                <a:ea typeface="Open Sans"/>
                <a:cs typeface="Open Sans"/>
              </a:rPr>
              <a:t>NMHS</a:t>
            </a:r>
            <a:r>
              <a:rPr lang="en-CH" sz="2400">
                <a:latin typeface="Open Sans"/>
                <a:ea typeface="Open Sans"/>
                <a:cs typeface="Open Sans"/>
              </a:rPr>
              <a:t> responsible for implementation (operations, maintenance and GBON compliance); alert SOFF Secretariat on potential issues</a:t>
            </a:r>
          </a:p>
          <a:p>
            <a:r>
              <a:rPr lang="en-CH" sz="2400" b="1">
                <a:latin typeface="Open Sans"/>
                <a:ea typeface="Open Sans"/>
                <a:cs typeface="Open Sans"/>
              </a:rPr>
              <a:t>Peer advisors </a:t>
            </a:r>
            <a:r>
              <a:rPr lang="en-CH" sz="2400">
                <a:latin typeface="Open Sans"/>
                <a:ea typeface="Open Sans"/>
                <a:cs typeface="Open Sans"/>
              </a:rPr>
              <a:t>provide on-demand advisory support; inform WMO Technical Authority of issues and progress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BE3575-EA7F-E824-E62A-0CC693194A53}"/>
              </a:ext>
            </a:extLst>
          </p:cNvPr>
          <p:cNvSpPr/>
          <p:nvPr/>
        </p:nvSpPr>
        <p:spPr>
          <a:xfrm>
            <a:off x="730826" y="2157574"/>
            <a:ext cx="4738493" cy="450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/>
            <a:r>
              <a:rPr lang="en-CH" sz="2400" b="1">
                <a:solidFill>
                  <a:srgbClr val="1859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Decision 5.7 on SOFF &amp; GBON compliance</a:t>
            </a:r>
            <a:endParaRPr lang="en-CH" sz="2400" b="1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"/>
            <a:r>
              <a:rPr lang="en-CH"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“The Compliance phase </a:t>
            </a:r>
            <a:r>
              <a:rPr lang="en-US"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provides results-based finance and peer advisors’ technical assistance to beneficiary countries to operate and maintain the surface-based observation network and the international sharing of data based on the principle of additionality.</a:t>
            </a:r>
            <a:r>
              <a:rPr lang="en-CH"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177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22FBE3A5-05F3-1862-28D7-191203520DA7}"/>
              </a:ext>
            </a:extLst>
          </p:cNvPr>
          <p:cNvSpPr txBox="1">
            <a:spLocks/>
          </p:cNvSpPr>
          <p:nvPr/>
        </p:nvSpPr>
        <p:spPr>
          <a:xfrm>
            <a:off x="191742" y="240770"/>
            <a:ext cx="10839284" cy="891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3600" b="1" i="0" u="none" strike="noStrike" kern="1200" cap="none" spc="0" normalizeH="0" baseline="0" noProof="0">
                <a:ln>
                  <a:noFill/>
                </a:ln>
                <a:solidFill>
                  <a:srgbClr val="0B3D5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"/>
              </a:rPr>
              <a:t>GBON compliance: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B3D5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"/>
              </a:rPr>
              <a:t>what does it take?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7C28A94-0F75-D5BB-4D8A-DAF3ACAE791C}"/>
              </a:ext>
            </a:extLst>
          </p:cNvPr>
          <p:cNvGrpSpPr/>
          <p:nvPr/>
        </p:nvGrpSpPr>
        <p:grpSpPr>
          <a:xfrm>
            <a:off x="9866774" y="2947256"/>
            <a:ext cx="1660358" cy="1865368"/>
            <a:chOff x="9866774" y="2947256"/>
            <a:chExt cx="1660358" cy="1865368"/>
          </a:xfrm>
        </p:grpSpPr>
        <p:pic>
          <p:nvPicPr>
            <p:cNvPr id="10" name="Picture 9" descr="A picture containing clipart, silhouette, art, illustration&#10;&#10;Description automatically generated">
              <a:extLst>
                <a:ext uri="{FF2B5EF4-FFF2-40B4-BE49-F238E27FC236}">
                  <a16:creationId xmlns:a16="http://schemas.microsoft.com/office/drawing/2014/main" id="{580F4C4A-AD36-262E-17FB-5435C3043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1665" y="2947256"/>
              <a:ext cx="1022449" cy="102655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FC313D-D6C4-9306-C08F-111B718B3406}"/>
                </a:ext>
              </a:extLst>
            </p:cNvPr>
            <p:cNvSpPr txBox="1"/>
            <p:nvPr/>
          </p:nvSpPr>
          <p:spPr>
            <a:xfrm>
              <a:off x="9866774" y="4166293"/>
              <a:ext cx="1660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G</a:t>
              </a: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lobal NWP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centre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2B0EEDE-8291-6FFE-E5E6-FB0B7D773939}"/>
              </a:ext>
            </a:extLst>
          </p:cNvPr>
          <p:cNvGrpSpPr/>
          <p:nvPr/>
        </p:nvGrpSpPr>
        <p:grpSpPr>
          <a:xfrm>
            <a:off x="1083233" y="2784374"/>
            <a:ext cx="1660358" cy="1323808"/>
            <a:chOff x="1083233" y="2784374"/>
            <a:chExt cx="1660358" cy="1323808"/>
          </a:xfrm>
        </p:grpSpPr>
        <p:pic>
          <p:nvPicPr>
            <p:cNvPr id="6" name="Picture 5" descr="A black and white image of a tower&#10;&#10;Description automatically generated with low confidence">
              <a:extLst>
                <a:ext uri="{FF2B5EF4-FFF2-40B4-BE49-F238E27FC236}">
                  <a16:creationId xmlns:a16="http://schemas.microsoft.com/office/drawing/2014/main" id="{35E9D1D4-1364-D884-F917-4CDACCFD0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912" y="2784374"/>
              <a:ext cx="1143000" cy="1143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A4120F-7B40-3FD2-96AD-E38AAA271F8E}"/>
                </a:ext>
              </a:extLst>
            </p:cNvPr>
            <p:cNvSpPr txBox="1"/>
            <p:nvPr/>
          </p:nvSpPr>
          <p:spPr>
            <a:xfrm>
              <a:off x="1083233" y="3738850"/>
              <a:ext cx="16603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Station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5267056-59B9-99C6-0BD4-73266E174A8A}"/>
              </a:ext>
            </a:extLst>
          </p:cNvPr>
          <p:cNvGrpSpPr/>
          <p:nvPr/>
        </p:nvGrpSpPr>
        <p:grpSpPr>
          <a:xfrm>
            <a:off x="3269846" y="3031717"/>
            <a:ext cx="1660358" cy="1918382"/>
            <a:chOff x="3269846" y="3031717"/>
            <a:chExt cx="1660358" cy="1918382"/>
          </a:xfrm>
        </p:grpSpPr>
        <p:pic>
          <p:nvPicPr>
            <p:cNvPr id="17" name="Graphic 16" descr="Server with solid fill">
              <a:extLst>
                <a:ext uri="{FF2B5EF4-FFF2-40B4-BE49-F238E27FC236}">
                  <a16:creationId xmlns:a16="http://schemas.microsoft.com/office/drawing/2014/main" id="{71CA9DA0-A885-80EF-615E-D001A6743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29809" y="3031717"/>
              <a:ext cx="561717" cy="56171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4FE784-EAC0-735E-0061-68500EB21F5F}"/>
                </a:ext>
              </a:extLst>
            </p:cNvPr>
            <p:cNvSpPr txBox="1"/>
            <p:nvPr/>
          </p:nvSpPr>
          <p:spPr>
            <a:xfrm>
              <a:off x="3269846" y="3995992"/>
              <a:ext cx="16603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D</a:t>
              </a:r>
              <a:r>
                <a:rPr kumimoji="0" lang="en-CH" sz="18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ata</a:t>
              </a:r>
              <a:endParaRPr kumimoji="0" lang="en-CH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endParaRP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processing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centre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FE68182-9931-30C4-5767-663F880E011B}"/>
              </a:ext>
            </a:extLst>
          </p:cNvPr>
          <p:cNvSpPr txBox="1"/>
          <p:nvPr/>
        </p:nvSpPr>
        <p:spPr>
          <a:xfrm>
            <a:off x="807717" y="4461705"/>
            <a:ext cx="2825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Consumables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Trained operators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Regular maintenance and calibration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H" sz="1800" i="1">
                <a:latin typeface="Segoe UI" panose="020B0502040204020203" pitchFamily="34" charset="0"/>
                <a:cs typeface="Segoe UI" panose="020B0502040204020203" pitchFamily="34" charset="0"/>
              </a:rPr>
              <a:t>Assign as GBON in OSCAR Surface </a:t>
            </a:r>
            <a:endParaRPr lang="en-GB" sz="1800" i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73ED67-CB06-ABD0-133B-3B90313C89D5}"/>
              </a:ext>
            </a:extLst>
          </p:cNvPr>
          <p:cNvGrpSpPr/>
          <p:nvPr/>
        </p:nvGrpSpPr>
        <p:grpSpPr>
          <a:xfrm>
            <a:off x="667948" y="2244604"/>
            <a:ext cx="2490928" cy="2022927"/>
            <a:chOff x="667948" y="2244604"/>
            <a:chExt cx="2490928" cy="2022927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932F185-5DD2-603C-F7C1-30853E69B730}"/>
                </a:ext>
              </a:extLst>
            </p:cNvPr>
            <p:cNvSpPr/>
            <p:nvPr/>
          </p:nvSpPr>
          <p:spPr>
            <a:xfrm>
              <a:off x="1249774" y="2731265"/>
              <a:ext cx="1327276" cy="153626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Helvetica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3960DB-BDAC-4DC2-C7EB-4FE557BF8BA6}"/>
                </a:ext>
              </a:extLst>
            </p:cNvPr>
            <p:cNvSpPr txBox="1"/>
            <p:nvPr/>
          </p:nvSpPr>
          <p:spPr>
            <a:xfrm>
              <a:off x="667948" y="2244604"/>
              <a:ext cx="2490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Security</a:t>
              </a:r>
              <a:endParaRPr kumimoji="0" lang="en-GB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9BFFC70-5F06-809D-EBAB-A87783B3B934}"/>
              </a:ext>
            </a:extLst>
          </p:cNvPr>
          <p:cNvGrpSpPr/>
          <p:nvPr/>
        </p:nvGrpSpPr>
        <p:grpSpPr>
          <a:xfrm>
            <a:off x="100590" y="3143076"/>
            <a:ext cx="1126572" cy="790893"/>
            <a:chOff x="100590" y="3143076"/>
            <a:chExt cx="1126572" cy="79089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8151251-714E-9B1C-9226-D585FD2066DD}"/>
                </a:ext>
              </a:extLst>
            </p:cNvPr>
            <p:cNvSpPr txBox="1"/>
            <p:nvPr/>
          </p:nvSpPr>
          <p:spPr>
            <a:xfrm>
              <a:off x="100590" y="3143076"/>
              <a:ext cx="1126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Power</a:t>
              </a:r>
              <a:endParaRPr kumimoji="0" lang="en-GB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endParaRPr>
            </a:p>
          </p:txBody>
        </p:sp>
        <p:pic>
          <p:nvPicPr>
            <p:cNvPr id="29" name="Graphic 28" descr="High voltage with solid fill">
              <a:extLst>
                <a:ext uri="{FF2B5EF4-FFF2-40B4-BE49-F238E27FC236}">
                  <a16:creationId xmlns:a16="http://schemas.microsoft.com/office/drawing/2014/main" id="{368ECDE5-B416-E6CF-38F4-A9F718A62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0990" y="3543186"/>
              <a:ext cx="390783" cy="390783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6435A99-EBEC-94C4-DEDF-70F585C0D3A4}"/>
              </a:ext>
            </a:extLst>
          </p:cNvPr>
          <p:cNvGrpSpPr/>
          <p:nvPr/>
        </p:nvGrpSpPr>
        <p:grpSpPr>
          <a:xfrm>
            <a:off x="5564234" y="2784374"/>
            <a:ext cx="3941072" cy="2138429"/>
            <a:chOff x="5564234" y="2784374"/>
            <a:chExt cx="3941072" cy="213842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CB64738-2B40-B40E-DB2A-A614A8B2C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51452" y="3001834"/>
              <a:ext cx="840205" cy="84020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D515760-DB0A-F43C-6BC8-B921B19D89AB}"/>
                </a:ext>
              </a:extLst>
            </p:cNvPr>
            <p:cNvSpPr txBox="1"/>
            <p:nvPr/>
          </p:nvSpPr>
          <p:spPr>
            <a:xfrm>
              <a:off x="5564234" y="3968696"/>
              <a:ext cx="16603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WMO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Information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System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endParaRPr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648D3C32-F9BD-5279-3E39-1F7DEBEE2B2C}"/>
                </a:ext>
              </a:extLst>
            </p:cNvPr>
            <p:cNvSpPr/>
            <p:nvPr/>
          </p:nvSpPr>
          <p:spPr>
            <a:xfrm>
              <a:off x="5703522" y="2784374"/>
              <a:ext cx="3801784" cy="1323439"/>
            </a:xfrm>
            <a:prstGeom prst="rightArrow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Helvetica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B25B88F-2F2E-E847-B227-F581BB7FD6EF}"/>
              </a:ext>
            </a:extLst>
          </p:cNvPr>
          <p:cNvGrpSpPr/>
          <p:nvPr/>
        </p:nvGrpSpPr>
        <p:grpSpPr>
          <a:xfrm>
            <a:off x="2460848" y="3091854"/>
            <a:ext cx="1344897" cy="415374"/>
            <a:chOff x="2460848" y="3091854"/>
            <a:chExt cx="1344897" cy="41537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AE0F8BE-AEC9-4779-F359-F50C18B8F0CD}"/>
                </a:ext>
              </a:extLst>
            </p:cNvPr>
            <p:cNvSpPr txBox="1"/>
            <p:nvPr/>
          </p:nvSpPr>
          <p:spPr>
            <a:xfrm>
              <a:off x="2634395" y="3091854"/>
              <a:ext cx="997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Comms</a:t>
              </a:r>
              <a:endParaRPr kumimoji="0" lang="en-GB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959A4C8-89A3-9DE8-8951-80B13C793933}"/>
                </a:ext>
              </a:extLst>
            </p:cNvPr>
            <p:cNvCxnSpPr/>
            <p:nvPr/>
          </p:nvCxnSpPr>
          <p:spPr>
            <a:xfrm>
              <a:off x="2460848" y="3507228"/>
              <a:ext cx="13448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80D6086-237D-0597-9BDB-E02F7F91378D}"/>
              </a:ext>
            </a:extLst>
          </p:cNvPr>
          <p:cNvGrpSpPr/>
          <p:nvPr/>
        </p:nvGrpSpPr>
        <p:grpSpPr>
          <a:xfrm>
            <a:off x="4284108" y="3072921"/>
            <a:ext cx="1327276" cy="923330"/>
            <a:chOff x="4284108" y="3072921"/>
            <a:chExt cx="1327276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3FDF3D3-CCDF-D4C5-8C06-90A9A8D65E43}"/>
                </a:ext>
              </a:extLst>
            </p:cNvPr>
            <p:cNvSpPr txBox="1"/>
            <p:nvPr/>
          </p:nvSpPr>
          <p:spPr>
            <a:xfrm>
              <a:off x="4284108" y="3072921"/>
              <a:ext cx="13272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Comms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CH" i="1" kern="0">
                <a:solidFill>
                  <a:srgbClr val="00000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endParaRP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WIS2 node</a:t>
              </a:r>
              <a:endParaRPr kumimoji="0" lang="en-GB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2B851DA-DAD9-3717-B525-32CE90131BE4}"/>
                </a:ext>
              </a:extLst>
            </p:cNvPr>
            <p:cNvCxnSpPr>
              <a:cxnSpLocks/>
            </p:cNvCxnSpPr>
            <p:nvPr/>
          </p:nvCxnSpPr>
          <p:spPr>
            <a:xfrm>
              <a:off x="4412262" y="3521151"/>
              <a:ext cx="112911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A36BA71-7B8F-9929-DA31-6EB780CE820F}"/>
              </a:ext>
            </a:extLst>
          </p:cNvPr>
          <p:cNvGrpSpPr/>
          <p:nvPr/>
        </p:nvGrpSpPr>
        <p:grpSpPr>
          <a:xfrm>
            <a:off x="8193095" y="2682913"/>
            <a:ext cx="1718749" cy="3179074"/>
            <a:chOff x="8193095" y="2682913"/>
            <a:chExt cx="1718749" cy="317907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7AD1618-0354-DFAD-F1A5-8D18FC4A4863}"/>
                </a:ext>
              </a:extLst>
            </p:cNvPr>
            <p:cNvSpPr txBox="1"/>
            <p:nvPr/>
          </p:nvSpPr>
          <p:spPr>
            <a:xfrm>
              <a:off x="8193095" y="4384659"/>
              <a:ext cx="166035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WIGOS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Data Quality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Monitoring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System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1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WDQMS</a:t>
              </a: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74717D98-469A-1CD7-6EE3-5972BD168003}"/>
                </a:ext>
              </a:extLst>
            </p:cNvPr>
            <p:cNvSpPr/>
            <p:nvPr/>
          </p:nvSpPr>
          <p:spPr>
            <a:xfrm>
              <a:off x="8193095" y="2682913"/>
              <a:ext cx="1718749" cy="1631216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Helvetica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D219D74-844E-3DE0-1B17-1AC696582567}"/>
              </a:ext>
            </a:extLst>
          </p:cNvPr>
          <p:cNvGrpSpPr/>
          <p:nvPr/>
        </p:nvGrpSpPr>
        <p:grpSpPr>
          <a:xfrm>
            <a:off x="4640261" y="5307472"/>
            <a:ext cx="3941072" cy="707269"/>
            <a:chOff x="4640261" y="5307472"/>
            <a:chExt cx="3941072" cy="707269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C4F7EE04-C2A0-4F24-6FE8-0418E77D248D}"/>
                </a:ext>
              </a:extLst>
            </p:cNvPr>
            <p:cNvCxnSpPr/>
            <p:nvPr/>
          </p:nvCxnSpPr>
          <p:spPr>
            <a:xfrm flipH="1">
              <a:off x="4917632" y="5307472"/>
              <a:ext cx="3275463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7F5ACC0-0F32-91D9-7153-879C11F8E767}"/>
                </a:ext>
              </a:extLst>
            </p:cNvPr>
            <p:cNvSpPr txBox="1"/>
            <p:nvPr/>
          </p:nvSpPr>
          <p:spPr>
            <a:xfrm>
              <a:off x="4640261" y="5368410"/>
              <a:ext cx="3941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WMO and </a:t>
              </a:r>
              <a:b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</a:b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WIGOS Regional Centres</a:t>
              </a: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endParaRPr>
            </a:p>
          </p:txBody>
        </p:sp>
      </p:grpSp>
      <p:pic>
        <p:nvPicPr>
          <p:cNvPr id="55" name="Picture 2" descr="INFCOM-2">
            <a:extLst>
              <a:ext uri="{FF2B5EF4-FFF2-40B4-BE49-F238E27FC236}">
                <a16:creationId xmlns:a16="http://schemas.microsoft.com/office/drawing/2014/main" id="{074298BA-4DB1-1BEF-CD96-18262C08F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846" y="5771214"/>
            <a:ext cx="635348" cy="90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6D030EB0-5670-1A81-9087-0C860110E4FE}"/>
              </a:ext>
            </a:extLst>
          </p:cNvPr>
          <p:cNvSpPr txBox="1"/>
          <p:nvPr/>
        </p:nvSpPr>
        <p:spPr>
          <a:xfrm>
            <a:off x="7465614" y="6099720"/>
            <a:ext cx="317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1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Tailored SOFF reporting</a:t>
            </a:r>
            <a:endParaRPr kumimoji="0" lang="en-GB" sz="1800" b="0" i="1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  <a:sym typeface="Helvetica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FA9792D-658F-FC09-3764-F21299B5EE96}"/>
              </a:ext>
            </a:extLst>
          </p:cNvPr>
          <p:cNvGrpSpPr/>
          <p:nvPr/>
        </p:nvGrpSpPr>
        <p:grpSpPr>
          <a:xfrm>
            <a:off x="8540929" y="10996"/>
            <a:ext cx="3788832" cy="2912202"/>
            <a:chOff x="8540929" y="10996"/>
            <a:chExt cx="3788832" cy="291220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F7518C9-D979-7074-C8D0-492C3FC78D9C}"/>
                </a:ext>
              </a:extLst>
            </p:cNvPr>
            <p:cNvGrpSpPr/>
            <p:nvPr/>
          </p:nvGrpSpPr>
          <p:grpSpPr>
            <a:xfrm>
              <a:off x="8540929" y="117622"/>
              <a:ext cx="1597916" cy="2805576"/>
              <a:chOff x="8540929" y="117622"/>
              <a:chExt cx="1597916" cy="280557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D7A62B63-6578-F9B0-4602-6C9E33CA7B47}"/>
                  </a:ext>
                </a:extLst>
              </p:cNvPr>
              <p:cNvGrpSpPr/>
              <p:nvPr/>
            </p:nvGrpSpPr>
            <p:grpSpPr>
              <a:xfrm>
                <a:off x="8871766" y="652059"/>
                <a:ext cx="1267079" cy="2125903"/>
                <a:chOff x="8572819" y="672115"/>
                <a:chExt cx="1267079" cy="2125903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349222D-B364-1F26-7869-717E2670ED6B}"/>
                    </a:ext>
                  </a:extLst>
                </p:cNvPr>
                <p:cNvSpPr txBox="1"/>
                <p:nvPr/>
              </p:nvSpPr>
              <p:spPr>
                <a:xfrm rot="18433537">
                  <a:off x="7694533" y="1550401"/>
                  <a:ext cx="21259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C0504D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j-ea"/>
                      <a:cs typeface="Segoe UI" panose="020B0502040204020203" pitchFamily="34" charset="0"/>
                      <a:sym typeface="Helvetica"/>
                    </a:rPr>
                    <a:t>Availability</a:t>
                  </a:r>
                  <a:r>
                    <a:rPr kumimoji="0" lang="en-CH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C0504D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j-ea"/>
                      <a:cs typeface="Segoe UI" panose="020B0502040204020203" pitchFamily="34" charset="0"/>
                      <a:sym typeface="Helvetica"/>
                    </a:rPr>
                    <a:t>  ≥80%</a:t>
                  </a: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  <a:sym typeface="Helvetica"/>
                  </a:endParaRP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990E88B-6784-A24B-A313-826F13C71063}"/>
                    </a:ext>
                  </a:extLst>
                </p:cNvPr>
                <p:cNvSpPr txBox="1"/>
                <p:nvPr/>
              </p:nvSpPr>
              <p:spPr>
                <a:xfrm rot="18433537">
                  <a:off x="8301520" y="1642067"/>
                  <a:ext cx="19175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C0504D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j-ea"/>
                      <a:cs typeface="Segoe UI" panose="020B0502040204020203" pitchFamily="34" charset="0"/>
                      <a:sym typeface="Helvetica"/>
                    </a:rPr>
                    <a:t>Timeliness</a:t>
                  </a:r>
                  <a:r>
                    <a:rPr kumimoji="0" lang="en-CH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C0504D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j-ea"/>
                      <a:cs typeface="Segoe UI" panose="020B0502040204020203" pitchFamily="34" charset="0"/>
                      <a:sym typeface="Helvetica"/>
                    </a:rPr>
                    <a:t>  &lt;5%</a:t>
                  </a: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  <a:sym typeface="Helvetica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B401D6A-10BD-45ED-8610-B543B9CAA100}"/>
                    </a:ext>
                  </a:extLst>
                </p:cNvPr>
                <p:cNvSpPr txBox="1"/>
                <p:nvPr/>
              </p:nvSpPr>
              <p:spPr>
                <a:xfrm rot="18433537">
                  <a:off x="8903263" y="1770801"/>
                  <a:ext cx="15039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C0504D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j-ea"/>
                      <a:cs typeface="Segoe UI" panose="020B0502040204020203" pitchFamily="34" charset="0"/>
                      <a:sym typeface="Helvetica"/>
                    </a:rPr>
                    <a:t>Quality </a:t>
                  </a:r>
                  <a:r>
                    <a:rPr kumimoji="0" lang="en-CH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C0504D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j-ea"/>
                      <a:cs typeface="Segoe UI" panose="020B0502040204020203" pitchFamily="34" charset="0"/>
                      <a:sym typeface="Helvetica"/>
                    </a:rPr>
                    <a:t>&lt;5%</a:t>
                  </a: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  <a:sym typeface="Helvetica"/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6E25735-763A-7BAF-97CD-D9DBD2DD6253}"/>
                  </a:ext>
                </a:extLst>
              </p:cNvPr>
              <p:cNvSpPr txBox="1"/>
              <p:nvPr/>
            </p:nvSpPr>
            <p:spPr>
              <a:xfrm rot="18433537">
                <a:off x="7322807" y="1335744"/>
                <a:ext cx="28055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  <a:sym typeface="Helvetica"/>
                  </a:rPr>
                  <a:t>GBON station compliance</a:t>
                </a: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endParaRP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6BAD06C-1DF6-D0FB-C28D-BCDBB7273D9E}"/>
                </a:ext>
              </a:extLst>
            </p:cNvPr>
            <p:cNvSpPr txBox="1"/>
            <p:nvPr/>
          </p:nvSpPr>
          <p:spPr>
            <a:xfrm>
              <a:off x="9911844" y="10996"/>
              <a:ext cx="2417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200" b="0" i="1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GBON Guide: EC-77 (Feb. 2023)</a:t>
              </a:r>
              <a:endParaRPr kumimoji="0" lang="en-GB" sz="1200" b="0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C4AE9EB-70E0-4111-1531-E079AAA48AEA}"/>
              </a:ext>
            </a:extLst>
          </p:cNvPr>
          <p:cNvSpPr txBox="1"/>
          <p:nvPr/>
        </p:nvSpPr>
        <p:spPr>
          <a:xfrm>
            <a:off x="4988287" y="4937411"/>
            <a:ext cx="317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1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1482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31CF33E-151E-B85C-E9C6-DDEC424F1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967895"/>
              </p:ext>
            </p:extLst>
          </p:nvPr>
        </p:nvGraphicFramePr>
        <p:xfrm>
          <a:off x="646368" y="2270760"/>
          <a:ext cx="10899263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9263">
                  <a:extLst>
                    <a:ext uri="{9D8B030D-6E8A-4147-A177-3AD203B41FA5}">
                      <a16:colId xmlns:a16="http://schemas.microsoft.com/office/drawing/2014/main" val="3273402998"/>
                    </a:ext>
                  </a:extLst>
                </a:gridCol>
              </a:tblGrid>
              <a:tr h="447014">
                <a:tc>
                  <a:txBody>
                    <a:bodyPr/>
                    <a:lstStyle/>
                    <a:p>
                      <a:pPr marL="1143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2800" b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Guiding question</a:t>
                      </a:r>
                      <a:r>
                        <a:rPr lang="en-US" sz="2800" b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 1</a:t>
                      </a:r>
                      <a:endParaRPr lang="en-CH" sz="2800" b="1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5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013160"/>
                  </a:ext>
                </a:extLst>
              </a:tr>
              <a:tr h="1162235">
                <a:tc>
                  <a:txBody>
                    <a:bodyPr/>
                    <a:lstStyle/>
                    <a:p>
                      <a:pPr marL="114300" lvl="0" indent="0">
                        <a:buNone/>
                      </a:pPr>
                      <a:r>
                        <a:rPr lang="en-US" sz="3200" b="0" i="0" u="none" strike="noStrike" noProof="0">
                          <a:solidFill>
                            <a:srgbClr val="333333"/>
                          </a:solidFill>
                          <a:latin typeface="Segoe UI"/>
                        </a:rPr>
                        <a:t>What are the </a:t>
                      </a:r>
                      <a:r>
                        <a:rPr lang="en-US" sz="3200" b="1" i="0" u="none" strike="noStrike" noProof="0">
                          <a:solidFill>
                            <a:srgbClr val="333333"/>
                          </a:solidFill>
                          <a:latin typeface="Segoe UI"/>
                        </a:rPr>
                        <a:t>total costs </a:t>
                      </a:r>
                      <a:r>
                        <a:rPr lang="en-US" sz="3200" b="0" i="0" u="none" strike="noStrike" noProof="0">
                          <a:solidFill>
                            <a:srgbClr val="333333"/>
                          </a:solidFill>
                          <a:latin typeface="Segoe UI"/>
                        </a:rPr>
                        <a:t>of compliance and what level of </a:t>
                      </a:r>
                      <a:r>
                        <a:rPr lang="en-US" sz="3200" b="1" i="0" u="none" strike="noStrike" noProof="0">
                          <a:solidFill>
                            <a:srgbClr val="333333"/>
                          </a:solidFill>
                          <a:latin typeface="Segoe UI"/>
                        </a:rPr>
                        <a:t>contribution</a:t>
                      </a:r>
                      <a:r>
                        <a:rPr lang="en-US" sz="3200" b="0" i="0" u="none" strike="noStrike" noProof="0">
                          <a:solidFill>
                            <a:srgbClr val="333333"/>
                          </a:solidFill>
                          <a:latin typeface="Segoe UI"/>
                        </a:rPr>
                        <a:t> should national meteorological services make?</a:t>
                      </a:r>
                      <a:endParaRPr lang="en-US" sz="3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35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34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225AACC-52F2-B2BB-732F-26D863E37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755128"/>
              </p:ext>
            </p:extLst>
          </p:nvPr>
        </p:nvGraphicFramePr>
        <p:xfrm>
          <a:off x="0" y="6461760"/>
          <a:ext cx="121920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2734029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143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sz="2000" b="1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5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013160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03690A6E-84A5-978A-D562-755843A04754}"/>
              </a:ext>
            </a:extLst>
          </p:cNvPr>
          <p:cNvSpPr txBox="1">
            <a:spLocks/>
          </p:cNvSpPr>
          <p:nvPr/>
        </p:nvSpPr>
        <p:spPr>
          <a:xfrm>
            <a:off x="650696" y="81767"/>
            <a:ext cx="11191089" cy="1461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859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4000">
                <a:latin typeface="Open Sans"/>
                <a:ea typeface="Open Sans"/>
                <a:cs typeface="Open Sans"/>
              </a:rPr>
              <a:t>Countries' ability to contribute to the Compliance phase: results from first 20 CHDs </a:t>
            </a:r>
            <a:endParaRPr lang="en-GB" sz="400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953AA49-8A52-A607-0887-D7C111E4B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224" y="1543260"/>
            <a:ext cx="11068994" cy="4754797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633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C637E-3774-3059-9187-E80DA173E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39127"/>
            <a:ext cx="10972800" cy="1143000"/>
          </a:xfrm>
        </p:spPr>
        <p:txBody>
          <a:bodyPr/>
          <a:lstStyle/>
          <a:p>
            <a:r>
              <a:rPr lang="en-US"/>
              <a:t>Feedback from consultations so far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9A394-C531-147F-EF7C-DDF5F8D45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888112"/>
            <a:ext cx="10972800" cy="5781629"/>
          </a:xfrm>
        </p:spPr>
        <p:txBody>
          <a:bodyPr>
            <a:normAutofit fontScale="47500" lnSpcReduction="20000"/>
          </a:bodyPr>
          <a:lstStyle/>
          <a:p>
            <a:r>
              <a:rPr lang="en-US" b="1"/>
              <a:t>Estimated compliance phase costs</a:t>
            </a:r>
            <a:r>
              <a:rPr lang="en-GB" sz="3200" b="1" kern="10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GB" kern="100"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b="1" kern="100">
                <a:ea typeface="Calibri" panose="020F0502020204030204" pitchFamily="34" charset="0"/>
                <a:cs typeface="Times New Roman" panose="02020603050405020304" pitchFamily="18" charset="0"/>
              </a:rPr>
              <a:t>Whatever it takes</a:t>
            </a:r>
            <a:r>
              <a:rPr lang="en-GB" kern="100">
                <a:ea typeface="Calibri" panose="020F0502020204030204" pitchFamily="34" charset="0"/>
                <a:cs typeface="Times New Roman" panose="02020603050405020304" pitchFamily="18" charset="0"/>
              </a:rPr>
              <a:t>” approach, i.e. total costs approach</a:t>
            </a:r>
          </a:p>
          <a:p>
            <a:pPr lvl="1"/>
            <a:r>
              <a:rPr lang="en-GB" kern="10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costs to be </a:t>
            </a:r>
            <a:r>
              <a:rPr lang="en-GB" b="1" kern="10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country tailored</a:t>
            </a:r>
            <a:r>
              <a:rPr lang="en-GB" kern="10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 be developed </a:t>
            </a:r>
            <a:r>
              <a:rPr lang="en-GB" kern="100">
                <a:ea typeface="Calibri" panose="020F0502020204030204" pitchFamily="34" charset="0"/>
                <a:cs typeface="Times New Roman" panose="02020603050405020304" pitchFamily="18" charset="0"/>
              </a:rPr>
              <a:t>during investment phase</a:t>
            </a:r>
          </a:p>
          <a:p>
            <a:pPr lvl="1"/>
            <a:r>
              <a:rPr lang="en-GB" kern="10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b="1" kern="10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 methodology </a:t>
            </a:r>
            <a:r>
              <a:rPr lang="en-GB" kern="10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be developed on what to include in “whatever it takes” to ensure </a:t>
            </a:r>
            <a:r>
              <a:rPr lang="en-GB" kern="100">
                <a:ea typeface="Calibri" panose="020F0502020204030204" pitchFamily="34" charset="0"/>
                <a:cs typeface="Times New Roman" panose="02020603050405020304" pitchFamily="18" charset="0"/>
              </a:rPr>
              <a:t>consistent approach across countries</a:t>
            </a:r>
          </a:p>
          <a:p>
            <a:pPr lvl="1"/>
            <a:r>
              <a:rPr lang="en-GB" b="1" kern="10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much does it </a:t>
            </a:r>
            <a:r>
              <a:rPr lang="en-GB" b="1" kern="100">
                <a:ea typeface="Calibri" panose="020F0502020204030204" pitchFamily="34" charset="0"/>
                <a:cs typeface="Times New Roman" panose="02020603050405020304" pitchFamily="18" charset="0"/>
              </a:rPr>
              <a:t>cost </a:t>
            </a:r>
            <a:r>
              <a:rPr lang="en-GB" kern="100">
                <a:ea typeface="Calibri" panose="020F0502020204030204" pitchFamily="34" charset="0"/>
                <a:cs typeface="Times New Roman" panose="02020603050405020304" pitchFamily="18" charset="0"/>
              </a:rPr>
              <a:t>- b</a:t>
            </a:r>
            <a:r>
              <a:rPr lang="en-GB" kern="10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ased on the approved investment phase proposals so far, total costs of compliance phase is estimated to be USD 40 million per year for all 77 SIDS/LDCs. </a:t>
            </a:r>
          </a:p>
          <a:p>
            <a:pPr lvl="1"/>
            <a:r>
              <a:rPr lang="en-GB" kern="10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to </a:t>
            </a:r>
            <a:r>
              <a:rPr lang="en-GB" b="1" kern="10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that this amount can be mobilized </a:t>
            </a:r>
            <a:r>
              <a:rPr lang="en-GB" kern="10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annually</a:t>
            </a:r>
            <a:br>
              <a:rPr lang="en-GB" kern="10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kern="10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b="1">
                <a:ea typeface="Calibri" panose="020F0502020204030204" pitchFamily="34" charset="0"/>
              </a:rPr>
              <a:t>Country contribution level</a:t>
            </a:r>
            <a:endParaRPr lang="en-GB" sz="3200"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lvl="1"/>
            <a:r>
              <a:rPr lang="en-GB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Countries emphasized the necessity of being realistic about their contributions, strongly advocating for </a:t>
            </a:r>
            <a:r>
              <a:rPr lang="en-GB" b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in kind contributions</a:t>
            </a:r>
            <a:r>
              <a:rPr lang="en-GB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e</a:t>
            </a:r>
            <a:r>
              <a:rPr lang="en-GB">
                <a:ea typeface="Calibri" panose="020F0502020204030204" pitchFamily="34" charset="0"/>
              </a:rPr>
              <a:t>.g. s</a:t>
            </a:r>
            <a:r>
              <a:rPr lang="en-GB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taff time and office space. </a:t>
            </a:r>
          </a:p>
          <a:p>
            <a:pPr lvl="1"/>
            <a:r>
              <a:rPr lang="en-GB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Level of contribution should be </a:t>
            </a:r>
            <a:r>
              <a:rPr lang="en-GB" b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country tailored </a:t>
            </a:r>
            <a:r>
              <a:rPr lang="en-GB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and -financing to be linked to </a:t>
            </a:r>
            <a:r>
              <a:rPr lang="en-GB" b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NMHS capacity </a:t>
            </a:r>
            <a:r>
              <a:rPr lang="en-GB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as assessed by Country </a:t>
            </a:r>
            <a:r>
              <a:rPr lang="en-GB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Hydromet</a:t>
            </a:r>
            <a:r>
              <a:rPr lang="en-GB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Diagnostics (CHD) with proposal to undertake another CHD in the last year of the SOFF Investment phase</a:t>
            </a:r>
            <a:br>
              <a:rPr lang="en-GB">
                <a:effectLst/>
                <a:latin typeface="Open Sans" panose="020B0606030504020204" pitchFamily="34" charset="0"/>
                <a:ea typeface="Calibri" panose="020F0502020204030204" pitchFamily="34" charset="0"/>
              </a:rPr>
            </a:br>
            <a:endParaRPr lang="en-GB"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r>
              <a:rPr lang="en-GB" sz="3200" b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Administrative complexities</a:t>
            </a:r>
          </a:p>
          <a:p>
            <a:pPr lvl="1"/>
            <a:r>
              <a:rPr lang="en-GB">
                <a:ea typeface="Calibri" panose="020F0502020204030204" pitchFamily="34" charset="0"/>
              </a:rPr>
              <a:t>NMHSs emphasized need to </a:t>
            </a:r>
            <a:r>
              <a:rPr lang="en-GB" b="1">
                <a:ea typeface="Calibri" panose="020F0502020204030204" pitchFamily="34" charset="0"/>
              </a:rPr>
              <a:t>ensure that they get the annual payments </a:t>
            </a:r>
            <a:r>
              <a:rPr lang="en-GB">
                <a:ea typeface="Calibri" panose="020F0502020204030204" pitchFamily="34" charset="0"/>
              </a:rPr>
              <a:t>and that they are not kept by central government</a:t>
            </a:r>
            <a:r>
              <a:rPr lang="en-GB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br>
              <a:rPr lang="en-GB">
                <a:effectLst/>
                <a:latin typeface="Open Sans" panose="020B0606030504020204" pitchFamily="34" charset="0"/>
                <a:ea typeface="Calibri" panose="020F0502020204030204" pitchFamily="34" charset="0"/>
              </a:rPr>
            </a:br>
            <a:endParaRPr lang="en-GB"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r>
              <a:rPr lang="en-GB" sz="3200" b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Challenges to results-based finance model</a:t>
            </a:r>
            <a:endParaRPr lang="en-GB" sz="3200"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2700">
                <a:ea typeface="Calibri" panose="020F0502020204030204" pitchFamily="34" charset="0"/>
              </a:rPr>
              <a:t>The risks of </a:t>
            </a:r>
            <a:r>
              <a:rPr lang="en-US" sz="2700" b="1">
                <a:ea typeface="Calibri" panose="020F0502020204030204" pitchFamily="34" charset="0"/>
              </a:rPr>
              <a:t>unanticipated costs </a:t>
            </a:r>
            <a:r>
              <a:rPr lang="en-US" sz="2700">
                <a:ea typeface="Calibri" panose="020F0502020204030204" pitchFamily="34" charset="0"/>
              </a:rPr>
              <a:t>need to be factored in (currency, inflation, </a:t>
            </a:r>
            <a:r>
              <a:rPr lang="en-US" sz="2700" err="1">
                <a:ea typeface="Calibri" panose="020F0502020204030204" pitchFamily="34" charset="0"/>
              </a:rPr>
              <a:t>etc</a:t>
            </a:r>
            <a:r>
              <a:rPr lang="en-US" sz="2700">
                <a:ea typeface="Calibri" panose="020F0502020204030204" pitchFamily="34" charset="0"/>
              </a:rPr>
              <a:t>).​</a:t>
            </a:r>
          </a:p>
          <a:p>
            <a:pPr lvl="1"/>
            <a:r>
              <a:rPr lang="en-GB">
                <a:ea typeface="Calibri" panose="020F0502020204030204" pitchFamily="34" charset="0"/>
              </a:rPr>
              <a:t>How to deal with c</a:t>
            </a:r>
            <a:r>
              <a:rPr lang="en-GB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hallenges such as </a:t>
            </a:r>
            <a:r>
              <a:rPr lang="en-GB" b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vandalism</a:t>
            </a:r>
            <a:r>
              <a:rPr lang="en-GB">
                <a:ea typeface="Calibri" panose="020F0502020204030204" pitchFamily="34" charset="0"/>
              </a:rPr>
              <a:t>  - </a:t>
            </a:r>
            <a:r>
              <a:rPr lang="en-GB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community ownership of the stations can help mitigate risks</a:t>
            </a:r>
          </a:p>
          <a:p>
            <a:pPr lvl="1"/>
            <a:r>
              <a:rPr lang="en-GB" b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Additional financing </a:t>
            </a:r>
            <a:r>
              <a:rPr lang="en-GB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might be needed in case of force major or vandalism</a:t>
            </a:r>
            <a:br>
              <a:rPr lang="en-GB">
                <a:effectLst/>
                <a:latin typeface="Open Sans" panose="020B0606030504020204" pitchFamily="34" charset="0"/>
                <a:ea typeface="Calibri" panose="020F0502020204030204" pitchFamily="34" charset="0"/>
              </a:rPr>
            </a:br>
            <a:endParaRPr lang="en-GB"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r>
              <a:rPr lang="en-GB" b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Continued peer advisor support incl. training</a:t>
            </a:r>
          </a:p>
          <a:p>
            <a:pPr lvl="1"/>
            <a:r>
              <a:rPr lang="en-US" sz="2700" b="1">
                <a:ea typeface="Calibri" panose="020F0502020204030204" pitchFamily="34" charset="0"/>
              </a:rPr>
              <a:t>Continued training and institutional strengthening </a:t>
            </a:r>
            <a:r>
              <a:rPr lang="en-US" sz="2700">
                <a:ea typeface="Calibri" panose="020F0502020204030204" pitchFamily="34" charset="0"/>
              </a:rPr>
              <a:t>during the compliance phase needs to be provided by peer advisors to mitigate anticipated frequent staffing changes.​</a:t>
            </a:r>
            <a:br>
              <a:rPr lang="en-US" sz="2700">
                <a:ea typeface="Calibri" panose="020F0502020204030204" pitchFamily="34" charset="0"/>
              </a:rPr>
            </a:br>
            <a:endParaRPr lang="en-GB"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r>
              <a:rPr lang="en-GB" sz="3200" b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Phased approach</a:t>
            </a:r>
            <a:endParaRPr lang="en-GB" b="1">
              <a:ea typeface="Calibri" panose="020F0502020204030204" pitchFamily="34" charset="0"/>
            </a:endParaRPr>
          </a:p>
          <a:p>
            <a:pPr lvl="1"/>
            <a:r>
              <a:rPr lang="en-GB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The investment phase can be executed through a phased approach, which implies that a </a:t>
            </a:r>
            <a:r>
              <a:rPr lang="en-GB" b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country would be in both phases, </a:t>
            </a:r>
            <a:r>
              <a:rPr lang="en-GB" b="1">
                <a:ea typeface="Calibri" panose="020F0502020204030204" pitchFamily="34" charset="0"/>
              </a:rPr>
              <a:t>investment and compliance</a:t>
            </a:r>
          </a:p>
        </p:txBody>
      </p:sp>
    </p:spTree>
    <p:extLst>
      <p:ext uri="{BB962C8B-B14F-4D97-AF65-F5344CB8AC3E}">
        <p14:creationId xmlns:p14="http://schemas.microsoft.com/office/powerpoint/2010/main" val="2481953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21251B2B-67C1-7B17-C0E3-46E55E306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564162"/>
              </p:ext>
            </p:extLst>
          </p:nvPr>
        </p:nvGraphicFramePr>
        <p:xfrm>
          <a:off x="646368" y="2484120"/>
          <a:ext cx="10899263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9263">
                  <a:extLst>
                    <a:ext uri="{9D8B030D-6E8A-4147-A177-3AD203B41FA5}">
                      <a16:colId xmlns:a16="http://schemas.microsoft.com/office/drawing/2014/main" val="3273402998"/>
                    </a:ext>
                  </a:extLst>
                </a:gridCol>
              </a:tblGrid>
              <a:tr h="370003">
                <a:tc>
                  <a:txBody>
                    <a:bodyPr/>
                    <a:lstStyle/>
                    <a:p>
                      <a:pPr marL="1143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2800" b="1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Guiding question</a:t>
                      </a:r>
                      <a:r>
                        <a:rPr lang="en-US" sz="2800" b="1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2</a:t>
                      </a:r>
                      <a:endParaRPr lang="en-CH" sz="2800" b="1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5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013160"/>
                  </a:ext>
                </a:extLst>
              </a:tr>
              <a:tr h="986257">
                <a:tc>
                  <a:txBody>
                    <a:bodyPr/>
                    <a:lstStyle/>
                    <a:p>
                      <a:pPr marL="114300" indent="0"/>
                      <a:r>
                        <a:rPr lang="en-US" sz="28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While the SOFF Compliance phase will provide support to individual SOFF beneficiary countries, how could </a:t>
                      </a:r>
                      <a:r>
                        <a:rPr lang="en-US" sz="2800" b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additional (sub) regional Compliance phase support </a:t>
                      </a:r>
                      <a:r>
                        <a:rPr lang="en-US" sz="28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 designed?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35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301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5D5B-E8C4-787E-6278-455F5C9D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Feedback from consultations so far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9A224-2DC6-6003-F365-687521D00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200" b="1">
                <a:latin typeface="Open Sans"/>
                <a:ea typeface="Open Sans"/>
                <a:cs typeface="Open Sans"/>
              </a:rPr>
              <a:t>Investment phase to be approached from Compliance phase perspective</a:t>
            </a:r>
          </a:p>
          <a:p>
            <a:pPr lvl="1"/>
            <a:r>
              <a:rPr lang="en-US" sz="2900">
                <a:latin typeface="Open Sans"/>
                <a:ea typeface="Open Sans"/>
                <a:cs typeface="Open Sans"/>
              </a:rPr>
              <a:t>Investment decisions (e.g. location of stations, number of stations beyond GBON, calibration) and (sub) regional support to be factored in Investment phase funding request</a:t>
            </a:r>
          </a:p>
          <a:p>
            <a:r>
              <a:rPr lang="en-US" b="1">
                <a:latin typeface="Open Sans"/>
                <a:ea typeface="Open Sans"/>
                <a:cs typeface="Open Sans"/>
              </a:rPr>
              <a:t>Role of Regional Centers</a:t>
            </a:r>
          </a:p>
          <a:p>
            <a:pPr lvl="1"/>
            <a:r>
              <a:rPr lang="en-US">
                <a:latin typeface="Open Sans"/>
                <a:ea typeface="Open Sans"/>
                <a:cs typeface="Open Sans"/>
              </a:rPr>
              <a:t>GBON compliance is a national responsibility, but </a:t>
            </a:r>
            <a:r>
              <a:rPr lang="en-US" b="1">
                <a:latin typeface="Open Sans"/>
                <a:ea typeface="Open Sans"/>
                <a:cs typeface="Open Sans"/>
              </a:rPr>
              <a:t>WMO regional centers </a:t>
            </a:r>
            <a:r>
              <a:rPr lang="en-US">
                <a:latin typeface="Open Sans"/>
                <a:ea typeface="Open Sans"/>
                <a:cs typeface="Open Sans"/>
              </a:rPr>
              <a:t>(RWC, RIC) and </a:t>
            </a:r>
            <a:r>
              <a:rPr lang="en-US" b="1">
                <a:latin typeface="Open Sans"/>
                <a:ea typeface="Open Sans"/>
                <a:cs typeface="Open Sans"/>
              </a:rPr>
              <a:t>advanced NMHSs</a:t>
            </a:r>
            <a:r>
              <a:rPr lang="en-CH" b="1">
                <a:latin typeface="Open Sans"/>
                <a:ea typeface="Open Sans"/>
                <a:cs typeface="Open Sans"/>
              </a:rPr>
              <a:t> </a:t>
            </a:r>
            <a:r>
              <a:rPr lang="en-US" b="1">
                <a:latin typeface="Open Sans"/>
                <a:ea typeface="Open Sans"/>
                <a:cs typeface="Open Sans"/>
              </a:rPr>
              <a:t>from the region </a:t>
            </a:r>
            <a:r>
              <a:rPr lang="en-US">
                <a:latin typeface="Open Sans"/>
                <a:ea typeface="Open Sans"/>
                <a:cs typeface="Open Sans"/>
              </a:rPr>
              <a:t>could </a:t>
            </a:r>
            <a:r>
              <a:rPr lang="en-CH">
                <a:latin typeface="Open Sans"/>
                <a:ea typeface="Open Sans"/>
                <a:cs typeface="Open Sans"/>
              </a:rPr>
              <a:t>provide </a:t>
            </a:r>
            <a:r>
              <a:rPr lang="en-US">
                <a:latin typeface="Open Sans"/>
                <a:ea typeface="Open Sans"/>
                <a:cs typeface="Open Sans"/>
              </a:rPr>
              <a:t>complementary support</a:t>
            </a:r>
          </a:p>
          <a:p>
            <a:r>
              <a:rPr lang="en-US" b="1">
                <a:latin typeface="Open Sans"/>
                <a:ea typeface="Open Sans"/>
                <a:cs typeface="Open Sans"/>
              </a:rPr>
              <a:t>Countries to receive compliance payments</a:t>
            </a:r>
          </a:p>
          <a:p>
            <a:pPr lvl="1"/>
            <a:r>
              <a:rPr lang="en-US">
                <a:latin typeface="Open Sans"/>
                <a:ea typeface="Open Sans"/>
                <a:cs typeface="Open Sans"/>
              </a:rPr>
              <a:t>While support from Regional Centers might be needed, countries request to </a:t>
            </a:r>
            <a:r>
              <a:rPr lang="en-US" b="1">
                <a:latin typeface="Open Sans"/>
                <a:ea typeface="Open Sans"/>
                <a:cs typeface="Open Sans"/>
              </a:rPr>
              <a:t>receive the total compliance phase payments</a:t>
            </a:r>
            <a:r>
              <a:rPr lang="en-US">
                <a:latin typeface="Open Sans"/>
                <a:ea typeface="Open Sans"/>
                <a:cs typeface="Open Sans"/>
              </a:rPr>
              <a:t>, to then decide if they want to request support from Regional Centers and potentially fund this support</a:t>
            </a:r>
            <a:endParaRPr lang="en-CH">
              <a:latin typeface="Open Sans"/>
              <a:ea typeface="Open Sans"/>
              <a:cs typeface="Open Sans"/>
            </a:endParaRPr>
          </a:p>
          <a:p>
            <a:r>
              <a:rPr lang="en-US" sz="3200" b="1"/>
              <a:t>Clear, concise, and self-explanatory guidance from WMO</a:t>
            </a:r>
            <a:r>
              <a:rPr lang="en-US" b="1"/>
              <a:t> TA</a:t>
            </a:r>
          </a:p>
          <a:p>
            <a:pPr lvl="1"/>
            <a:r>
              <a:rPr lang="en-US"/>
              <a:t>Countries request better </a:t>
            </a:r>
            <a:r>
              <a:rPr lang="en-US" b="1"/>
              <a:t>guidance from WMO Technical Authority  Secretariat</a:t>
            </a:r>
            <a:r>
              <a:rPr lang="en-US"/>
              <a:t> on GBON compliance, covering WIS, data management, and calibration, including the roles of GISC, RIC, and RWC.</a:t>
            </a:r>
          </a:p>
          <a:p>
            <a:r>
              <a:rPr lang="en-US" b="1">
                <a:latin typeface="Open Sans"/>
                <a:ea typeface="Open Sans"/>
                <a:cs typeface="Open Sans"/>
              </a:rPr>
              <a:t>SOFF regional funding window</a:t>
            </a:r>
          </a:p>
          <a:p>
            <a:pPr lvl="1"/>
            <a:r>
              <a:rPr lang="en-US">
                <a:latin typeface="Open Sans"/>
                <a:ea typeface="Open Sans"/>
                <a:cs typeface="Open Sans"/>
              </a:rPr>
              <a:t>SOFF to </a:t>
            </a:r>
            <a:r>
              <a:rPr lang="en-US" b="1">
                <a:latin typeface="Open Sans"/>
                <a:ea typeface="Open Sans"/>
                <a:cs typeface="Open Sans"/>
              </a:rPr>
              <a:t>consider a funding window for (sub)regional support </a:t>
            </a:r>
            <a:r>
              <a:rPr lang="en-US">
                <a:latin typeface="Open Sans"/>
                <a:ea typeface="Open Sans"/>
                <a:cs typeface="Open Sans"/>
              </a:rPr>
              <a:t>during Investment and Compliance phase</a:t>
            </a:r>
            <a:endParaRPr lang="en-CH">
              <a:latin typeface="Open Sans"/>
              <a:ea typeface="Open Sans"/>
              <a:cs typeface="Open Sans"/>
            </a:endParaRPr>
          </a:p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9625046"/>
      </p:ext>
    </p:extLst>
  </p:cSld>
  <p:clrMapOvr>
    <a:masterClrMapping/>
  </p:clrMapOvr>
</p:sld>
</file>

<file path=ppt/theme/theme1.xml><?xml version="1.0" encoding="utf-8"?>
<a:theme xmlns:a="http://schemas.openxmlformats.org/drawingml/2006/main" name="SOFF Theme">
  <a:themeElements>
    <a:clrScheme name="SOFF">
      <a:dk1>
        <a:srgbClr val="000000"/>
      </a:dk1>
      <a:lt1>
        <a:srgbClr val="FFFFFF"/>
      </a:lt1>
      <a:dk2>
        <a:srgbClr val="1C3353"/>
      </a:dk2>
      <a:lt2>
        <a:srgbClr val="D9D9D9"/>
      </a:lt2>
      <a:accent1>
        <a:srgbClr val="1C3353"/>
      </a:accent1>
      <a:accent2>
        <a:srgbClr val="185980"/>
      </a:accent2>
      <a:accent3>
        <a:srgbClr val="008B85"/>
      </a:accent3>
      <a:accent4>
        <a:srgbClr val="FFCC4F"/>
      </a:accent4>
      <a:accent5>
        <a:srgbClr val="FF593A"/>
      </a:accent5>
      <a:accent6>
        <a:srgbClr val="8C0108"/>
      </a:accent6>
      <a:hlink>
        <a:srgbClr val="18587F"/>
      </a:hlink>
      <a:folHlink>
        <a:srgbClr val="33323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_Template_Governance Presentations" id="{D5BD96A4-98F5-7944-89EA-F6EC390A487C}" vid="{20E4FD23-55F2-7345-A239-ECB16D13A741}"/>
    </a:ext>
  </a:extLst>
</a:theme>
</file>

<file path=ppt/theme/theme2.xml><?xml version="1.0" encoding="utf-8"?>
<a:theme xmlns:a="http://schemas.openxmlformats.org/drawingml/2006/main" name="SOFF Theme_with logo">
  <a:themeElements>
    <a:clrScheme name="SOFF">
      <a:dk1>
        <a:srgbClr val="000000"/>
      </a:dk1>
      <a:lt1>
        <a:srgbClr val="FFFFFF"/>
      </a:lt1>
      <a:dk2>
        <a:srgbClr val="1C3353"/>
      </a:dk2>
      <a:lt2>
        <a:srgbClr val="D9D9D9"/>
      </a:lt2>
      <a:accent1>
        <a:srgbClr val="1C3353"/>
      </a:accent1>
      <a:accent2>
        <a:srgbClr val="185980"/>
      </a:accent2>
      <a:accent3>
        <a:srgbClr val="008B85"/>
      </a:accent3>
      <a:accent4>
        <a:srgbClr val="FFCC4F"/>
      </a:accent4>
      <a:accent5>
        <a:srgbClr val="FF593A"/>
      </a:accent5>
      <a:accent6>
        <a:srgbClr val="8C0108"/>
      </a:accent6>
      <a:hlink>
        <a:srgbClr val="18587F"/>
      </a:hlink>
      <a:folHlink>
        <a:srgbClr val="33323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_Template_Governance Presentations" id="{D5BD96A4-98F5-7944-89EA-F6EC390A487C}" vid="{7D4C105A-60E2-294A-BE7B-9FA00FA0AF4E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9823A016FD074E9D3E96B89764B2FD" ma:contentTypeVersion="15" ma:contentTypeDescription="Create a new document." ma:contentTypeScope="" ma:versionID="73481bc9a772306d792cd92fec40c4a6">
  <xsd:schema xmlns:xsd="http://www.w3.org/2001/XMLSchema" xmlns:xs="http://www.w3.org/2001/XMLSchema" xmlns:p="http://schemas.microsoft.com/office/2006/metadata/properties" xmlns:ns2="ce21bc6c-711a-4065-a01c-a8f0e29e3ad8" xmlns:ns3="3679bf0f-1d7e-438f-afa5-6ebf1e20f9b8" targetNamespace="http://schemas.microsoft.com/office/2006/metadata/properties" ma:root="true" ma:fieldsID="e880417870bd75b27e72c8ecd7c97a7c" ns2:_="" ns3:_="">
    <xsd:import namespace="ce21bc6c-711a-4065-a01c-a8f0e29e3ad8"/>
    <xsd:import namespace="3679bf0f-1d7e-438f-afa5-6ebf1e20f9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1bc6c-711a-4065-a01c-a8f0e29e3a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bfad94c-b911-4263-a13f-4da6b01693b2}" ma:internalName="TaxCatchAll" ma:showField="CatchAllData" ma:web="ce21bc6c-711a-4065-a01c-a8f0e29e3a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9bf0f-1d7e-438f-afa5-6ebf1e20f9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79bf0f-1d7e-438f-afa5-6ebf1e20f9b8">
      <Terms xmlns="http://schemas.microsoft.com/office/infopath/2007/PartnerControls"/>
    </lcf76f155ced4ddcb4097134ff3c332f>
    <TaxCatchAll xmlns="ce21bc6c-711a-4065-a01c-a8f0e29e3ad8" xsi:nil="true"/>
    <SharedWithUsers xmlns="ce21bc6c-711a-4065-a01c-a8f0e29e3ad8">
      <UserInfo>
        <DisplayName>Markus Repnik</DisplayName>
        <AccountId>10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DF4AF0D-51B8-4E7D-9835-E76462B647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579AAC-16D0-4DF1-801D-5AA4F2E733C6}">
  <ds:schemaRefs>
    <ds:schemaRef ds:uri="3679bf0f-1d7e-438f-afa5-6ebf1e20f9b8"/>
    <ds:schemaRef ds:uri="ce21bc6c-711a-4065-a01c-a8f0e29e3a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ACB90B6-CD3E-4A22-A3EC-76AC5BA6E226}">
  <ds:schemaRefs>
    <ds:schemaRef ds:uri="3679bf0f-1d7e-438f-afa5-6ebf1e20f9b8"/>
    <ds:schemaRef ds:uri="ce21bc6c-711a-4065-a01c-a8f0e29e3ad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PowerPoint_Template_Governance Presentations</Template>
  <TotalTime>0</TotalTime>
  <Words>1072</Words>
  <Application>Microsoft Office PowerPoint</Application>
  <PresentationFormat>Widescreen</PresentationFormat>
  <Paragraphs>106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Helvetica Neue</vt:lpstr>
      <vt:lpstr>Open Sans</vt:lpstr>
      <vt:lpstr>Segoe UI</vt:lpstr>
      <vt:lpstr>Times New Roman</vt:lpstr>
      <vt:lpstr>SOFF Theme</vt:lpstr>
      <vt:lpstr>SOFF Theme_with logo</vt:lpstr>
      <vt:lpstr>  SOFF Compliance Phase Consultation  </vt:lpstr>
      <vt:lpstr>SOFF phases of support</vt:lpstr>
      <vt:lpstr>SOFF compliance phase:  The unique element ensuring long-term sustainability of SOFF investments </vt:lpstr>
      <vt:lpstr>PowerPoint Presentation</vt:lpstr>
      <vt:lpstr>PowerPoint Presentation</vt:lpstr>
      <vt:lpstr>PowerPoint Presentation</vt:lpstr>
      <vt:lpstr>Feedback from consultations so far</vt:lpstr>
      <vt:lpstr>PowerPoint Presentation</vt:lpstr>
      <vt:lpstr>Feedback from consultations so far</vt:lpstr>
      <vt:lpstr>PowerPoint Presentation</vt:lpstr>
      <vt:lpstr>Feedback from consultations so far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Subtitle</dc:title>
  <dc:creator>Ana Heureux</dc:creator>
  <cp:lastModifiedBy>Ana Heureux</cp:lastModifiedBy>
  <cp:revision>1</cp:revision>
  <dcterms:created xsi:type="dcterms:W3CDTF">2024-06-11T15:30:25Z</dcterms:created>
  <dcterms:modified xsi:type="dcterms:W3CDTF">2024-10-10T06:59:21Z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0x010100F69823A016FD074E9D3E96B89764B2FD</vt:lpwstr>
  </property>
  <property fmtid="{D5CDD505-2E9C-101B-9397-08002B2CF9AE}" pid="3" name="MediaServiceImageTags">
    <vt:lpwstr/>
  </property>
</Properties>
</file>