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320" r:id="rId6"/>
    <p:sldId id="336" r:id="rId7"/>
    <p:sldId id="259" r:id="rId8"/>
    <p:sldId id="276" r:id="rId9"/>
    <p:sldId id="2147472711" r:id="rId10"/>
    <p:sldId id="2147472712" r:id="rId11"/>
    <p:sldId id="427" r:id="rId12"/>
    <p:sldId id="422" r:id="rId13"/>
    <p:sldId id="424" r:id="rId14"/>
    <p:sldId id="423" r:id="rId15"/>
    <p:sldId id="470" r:id="rId16"/>
    <p:sldId id="636" r:id="rId17"/>
    <p:sldId id="490" r:id="rId18"/>
    <p:sldId id="503" r:id="rId19"/>
    <p:sldId id="485" r:id="rId20"/>
    <p:sldId id="626" r:id="rId21"/>
    <p:sldId id="258" r:id="rId22"/>
    <p:sldId id="261" r:id="rId23"/>
    <p:sldId id="263" r:id="rId24"/>
    <p:sldId id="264" r:id="rId25"/>
    <p:sldId id="2147472710" r:id="rId26"/>
    <p:sldId id="265" r:id="rId27"/>
    <p:sldId id="266" r:id="rId28"/>
    <p:sldId id="267" r:id="rId29"/>
    <p:sldId id="268" r:id="rId30"/>
    <p:sldId id="269" r:id="rId31"/>
    <p:sldId id="270" r:id="rId32"/>
    <p:sldId id="271" r:id="rId33"/>
    <p:sldId id="273" r:id="rId34"/>
    <p:sldId id="260" r:id="rId35"/>
    <p:sldId id="74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A500"/>
    <a:srgbClr val="075373"/>
    <a:srgbClr val="084973"/>
    <a:srgbClr val="095282"/>
    <a:srgbClr val="08466E"/>
    <a:srgbClr val="084369"/>
    <a:srgbClr val="084269"/>
    <a:srgbClr val="2056AD"/>
    <a:srgbClr val="1849D4"/>
    <a:srgbClr val="0D2D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284F03-B95A-4115-9DC3-0B2AEF05056C}" v="4" dt="2024-10-14T12:43:12.8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3946" autoAdjust="0"/>
  </p:normalViewPr>
  <p:slideViewPr>
    <p:cSldViewPr snapToGrid="0">
      <p:cViewPr varScale="1">
        <p:scale>
          <a:sx n="116" d="100"/>
          <a:sy n="116" d="100"/>
        </p:scale>
        <p:origin x="18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J Untalan" userId="cd226c35-3616-4545-bdf4-6f0078c1a55e" providerId="ADAL" clId="{37284F03-B95A-4115-9DC3-0B2AEF05056C}"/>
    <pc:docChg chg="undo custSel addSld delSld modSld">
      <pc:chgData name="AJ Untalan" userId="cd226c35-3616-4545-bdf4-6f0078c1a55e" providerId="ADAL" clId="{37284F03-B95A-4115-9DC3-0B2AEF05056C}" dt="2024-10-14T12:43:12.812" v="12"/>
      <pc:docMkLst>
        <pc:docMk/>
      </pc:docMkLst>
      <pc:sldChg chg="add del">
        <pc:chgData name="AJ Untalan" userId="cd226c35-3616-4545-bdf4-6f0078c1a55e" providerId="ADAL" clId="{37284F03-B95A-4115-9DC3-0B2AEF05056C}" dt="2024-10-14T12:40:11.018" v="7"/>
        <pc:sldMkLst>
          <pc:docMk/>
          <pc:sldMk cId="2389260677" sldId="256"/>
        </pc:sldMkLst>
      </pc:sldChg>
      <pc:sldChg chg="add">
        <pc:chgData name="AJ Untalan" userId="cd226c35-3616-4545-bdf4-6f0078c1a55e" providerId="ADAL" clId="{37284F03-B95A-4115-9DC3-0B2AEF05056C}" dt="2024-10-14T12:40:11.018" v="7"/>
        <pc:sldMkLst>
          <pc:docMk/>
          <pc:sldMk cId="1172449311" sldId="258"/>
        </pc:sldMkLst>
      </pc:sldChg>
      <pc:sldChg chg="add del">
        <pc:chgData name="AJ Untalan" userId="cd226c35-3616-4545-bdf4-6f0078c1a55e" providerId="ADAL" clId="{37284F03-B95A-4115-9DC3-0B2AEF05056C}" dt="2024-10-14T12:40:02.865" v="6"/>
        <pc:sldMkLst>
          <pc:docMk/>
          <pc:sldMk cId="2185466090" sldId="258"/>
        </pc:sldMkLst>
      </pc:sldChg>
      <pc:sldChg chg="add del">
        <pc:chgData name="AJ Untalan" userId="cd226c35-3616-4545-bdf4-6f0078c1a55e" providerId="ADAL" clId="{37284F03-B95A-4115-9DC3-0B2AEF05056C}" dt="2024-10-14T12:40:11.018" v="7"/>
        <pc:sldMkLst>
          <pc:docMk/>
          <pc:sldMk cId="903881851" sldId="259"/>
        </pc:sldMkLst>
      </pc:sldChg>
      <pc:sldChg chg="add del">
        <pc:chgData name="AJ Untalan" userId="cd226c35-3616-4545-bdf4-6f0078c1a55e" providerId="ADAL" clId="{37284F03-B95A-4115-9DC3-0B2AEF05056C}" dt="2024-10-14T12:40:11.018" v="7"/>
        <pc:sldMkLst>
          <pc:docMk/>
          <pc:sldMk cId="1378509808" sldId="276"/>
        </pc:sldMkLst>
      </pc:sldChg>
      <pc:sldChg chg="add del">
        <pc:chgData name="AJ Untalan" userId="cd226c35-3616-4545-bdf4-6f0078c1a55e" providerId="ADAL" clId="{37284F03-B95A-4115-9DC3-0B2AEF05056C}" dt="2024-10-14T12:40:11.018" v="7"/>
        <pc:sldMkLst>
          <pc:docMk/>
          <pc:sldMk cId="1464784198" sldId="320"/>
        </pc:sldMkLst>
      </pc:sldChg>
      <pc:sldChg chg="add del">
        <pc:chgData name="AJ Untalan" userId="cd226c35-3616-4545-bdf4-6f0078c1a55e" providerId="ADAL" clId="{37284F03-B95A-4115-9DC3-0B2AEF05056C}" dt="2024-10-14T12:40:11.018" v="7"/>
        <pc:sldMkLst>
          <pc:docMk/>
          <pc:sldMk cId="584751035" sldId="336"/>
        </pc:sldMkLst>
      </pc:sldChg>
      <pc:sldChg chg="add del">
        <pc:chgData name="AJ Untalan" userId="cd226c35-3616-4545-bdf4-6f0078c1a55e" providerId="ADAL" clId="{37284F03-B95A-4115-9DC3-0B2AEF05056C}" dt="2024-10-14T12:40:11.018" v="7"/>
        <pc:sldMkLst>
          <pc:docMk/>
          <pc:sldMk cId="4157263417" sldId="422"/>
        </pc:sldMkLst>
      </pc:sldChg>
      <pc:sldChg chg="modSp add del mod">
        <pc:chgData name="AJ Untalan" userId="cd226c35-3616-4545-bdf4-6f0078c1a55e" providerId="ADAL" clId="{37284F03-B95A-4115-9DC3-0B2AEF05056C}" dt="2024-10-14T12:40:11.135" v="11" actId="27636"/>
        <pc:sldMkLst>
          <pc:docMk/>
          <pc:sldMk cId="4199767331" sldId="423"/>
        </pc:sldMkLst>
        <pc:spChg chg="mod">
          <ac:chgData name="AJ Untalan" userId="cd226c35-3616-4545-bdf4-6f0078c1a55e" providerId="ADAL" clId="{37284F03-B95A-4115-9DC3-0B2AEF05056C}" dt="2024-10-14T12:40:11.135" v="10" actId="27636"/>
          <ac:spMkLst>
            <pc:docMk/>
            <pc:sldMk cId="4199767331" sldId="423"/>
            <ac:spMk id="5121" creationId="{65694595-EE4B-074B-B7F6-172F2F776F6B}"/>
          </ac:spMkLst>
        </pc:spChg>
        <pc:spChg chg="mod">
          <ac:chgData name="AJ Untalan" userId="cd226c35-3616-4545-bdf4-6f0078c1a55e" providerId="ADAL" clId="{37284F03-B95A-4115-9DC3-0B2AEF05056C}" dt="2024-10-14T12:40:11.135" v="11" actId="27636"/>
          <ac:spMkLst>
            <pc:docMk/>
            <pc:sldMk cId="4199767331" sldId="423"/>
            <ac:spMk id="5122" creationId="{DEC05F54-8200-3048-BBA3-261CB7E74837}"/>
          </ac:spMkLst>
        </pc:spChg>
      </pc:sldChg>
      <pc:sldChg chg="modSp add del mod">
        <pc:chgData name="AJ Untalan" userId="cd226c35-3616-4545-bdf4-6f0078c1a55e" providerId="ADAL" clId="{37284F03-B95A-4115-9DC3-0B2AEF05056C}" dt="2024-10-14T12:40:11.135" v="9" actId="27636"/>
        <pc:sldMkLst>
          <pc:docMk/>
          <pc:sldMk cId="4235360093" sldId="424"/>
        </pc:sldMkLst>
        <pc:spChg chg="mod">
          <ac:chgData name="AJ Untalan" userId="cd226c35-3616-4545-bdf4-6f0078c1a55e" providerId="ADAL" clId="{37284F03-B95A-4115-9DC3-0B2AEF05056C}" dt="2024-10-14T12:40:11.135" v="9" actId="27636"/>
          <ac:spMkLst>
            <pc:docMk/>
            <pc:sldMk cId="4235360093" sldId="424"/>
            <ac:spMk id="5121" creationId="{65694595-EE4B-074B-B7F6-172F2F776F6B}"/>
          </ac:spMkLst>
        </pc:spChg>
      </pc:sldChg>
      <pc:sldChg chg="modSp add del mod">
        <pc:chgData name="AJ Untalan" userId="cd226c35-3616-4545-bdf4-6f0078c1a55e" providerId="ADAL" clId="{37284F03-B95A-4115-9DC3-0B2AEF05056C}" dt="2024-10-14T12:40:11.124" v="8" actId="27636"/>
        <pc:sldMkLst>
          <pc:docMk/>
          <pc:sldMk cId="554099454" sldId="427"/>
        </pc:sldMkLst>
        <pc:spChg chg="mod">
          <ac:chgData name="AJ Untalan" userId="cd226c35-3616-4545-bdf4-6f0078c1a55e" providerId="ADAL" clId="{37284F03-B95A-4115-9DC3-0B2AEF05056C}" dt="2024-10-14T12:40:11.124" v="8" actId="27636"/>
          <ac:spMkLst>
            <pc:docMk/>
            <pc:sldMk cId="554099454" sldId="427"/>
            <ac:spMk id="42" creationId="{0EEB126C-2223-EC2B-3188-D937F2E1F45E}"/>
          </ac:spMkLst>
        </pc:spChg>
      </pc:sldChg>
      <pc:sldChg chg="add del">
        <pc:chgData name="AJ Untalan" userId="cd226c35-3616-4545-bdf4-6f0078c1a55e" providerId="ADAL" clId="{37284F03-B95A-4115-9DC3-0B2AEF05056C}" dt="2024-10-14T12:40:11.018" v="7"/>
        <pc:sldMkLst>
          <pc:docMk/>
          <pc:sldMk cId="1767491286" sldId="470"/>
        </pc:sldMkLst>
      </pc:sldChg>
      <pc:sldChg chg="add del">
        <pc:chgData name="AJ Untalan" userId="cd226c35-3616-4545-bdf4-6f0078c1a55e" providerId="ADAL" clId="{37284F03-B95A-4115-9DC3-0B2AEF05056C}" dt="2024-10-14T12:40:11.018" v="7"/>
        <pc:sldMkLst>
          <pc:docMk/>
          <pc:sldMk cId="1850896847" sldId="485"/>
        </pc:sldMkLst>
      </pc:sldChg>
      <pc:sldChg chg="add del">
        <pc:chgData name="AJ Untalan" userId="cd226c35-3616-4545-bdf4-6f0078c1a55e" providerId="ADAL" clId="{37284F03-B95A-4115-9DC3-0B2AEF05056C}" dt="2024-10-14T12:40:11.018" v="7"/>
        <pc:sldMkLst>
          <pc:docMk/>
          <pc:sldMk cId="615297248" sldId="490"/>
        </pc:sldMkLst>
      </pc:sldChg>
      <pc:sldChg chg="add del">
        <pc:chgData name="AJ Untalan" userId="cd226c35-3616-4545-bdf4-6f0078c1a55e" providerId="ADAL" clId="{37284F03-B95A-4115-9DC3-0B2AEF05056C}" dt="2024-10-14T12:40:11.018" v="7"/>
        <pc:sldMkLst>
          <pc:docMk/>
          <pc:sldMk cId="2337100067" sldId="503"/>
        </pc:sldMkLst>
      </pc:sldChg>
      <pc:sldChg chg="add del">
        <pc:chgData name="AJ Untalan" userId="cd226c35-3616-4545-bdf4-6f0078c1a55e" providerId="ADAL" clId="{37284F03-B95A-4115-9DC3-0B2AEF05056C}" dt="2024-10-14T12:40:11.018" v="7"/>
        <pc:sldMkLst>
          <pc:docMk/>
          <pc:sldMk cId="3834714134" sldId="626"/>
        </pc:sldMkLst>
      </pc:sldChg>
      <pc:sldChg chg="add del">
        <pc:chgData name="AJ Untalan" userId="cd226c35-3616-4545-bdf4-6f0078c1a55e" providerId="ADAL" clId="{37284F03-B95A-4115-9DC3-0B2AEF05056C}" dt="2024-10-14T12:40:11.018" v="7"/>
        <pc:sldMkLst>
          <pc:docMk/>
          <pc:sldMk cId="1303944530" sldId="636"/>
        </pc:sldMkLst>
      </pc:sldChg>
      <pc:sldChg chg="add setBg">
        <pc:chgData name="AJ Untalan" userId="cd226c35-3616-4545-bdf4-6f0078c1a55e" providerId="ADAL" clId="{37284F03-B95A-4115-9DC3-0B2AEF05056C}" dt="2024-10-14T12:43:12.812" v="12"/>
        <pc:sldMkLst>
          <pc:docMk/>
          <pc:sldMk cId="2509913826" sldId="745"/>
        </pc:sldMkLst>
      </pc:sldChg>
      <pc:sldChg chg="add del">
        <pc:chgData name="AJ Untalan" userId="cd226c35-3616-4545-bdf4-6f0078c1a55e" providerId="ADAL" clId="{37284F03-B95A-4115-9DC3-0B2AEF05056C}" dt="2024-10-14T12:40:11.018" v="7"/>
        <pc:sldMkLst>
          <pc:docMk/>
          <pc:sldMk cId="3312590345" sldId="2147472711"/>
        </pc:sldMkLst>
      </pc:sldChg>
      <pc:sldChg chg="add del">
        <pc:chgData name="AJ Untalan" userId="cd226c35-3616-4545-bdf4-6f0078c1a55e" providerId="ADAL" clId="{37284F03-B95A-4115-9DC3-0B2AEF05056C}" dt="2024-10-14T12:40:11.018" v="7"/>
        <pc:sldMkLst>
          <pc:docMk/>
          <pc:sldMk cId="1565236483" sldId="2147472712"/>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AF17FE-9A73-41B7-B146-5DD61C3D8AF7}" type="doc">
      <dgm:prSet loTypeId="urn:microsoft.com/office/officeart/2005/8/layout/vList3" loCatId="picture" qsTypeId="urn:microsoft.com/office/officeart/2005/8/quickstyle/simple1" qsCatId="simple" csTypeId="urn:microsoft.com/office/officeart/2005/8/colors/accent0_2" csCatId="mainScheme" phldr="1"/>
      <dgm:spPr/>
    </dgm:pt>
    <dgm:pt modelId="{350E919D-1C00-429F-BF0B-06A45B70ADA1}">
      <dgm:prSet phldrT="[Text]"/>
      <dgm:spPr/>
      <dgm:t>
        <a:bodyPr/>
        <a:lstStyle/>
        <a:p>
          <a:pPr>
            <a:buFont typeface="Wingdings" panose="05000000000000000000" pitchFamily="2" charset="2"/>
            <a:buChar char="q"/>
          </a:pPr>
          <a:r>
            <a:rPr lang="en-GB" dirty="0"/>
            <a:t>NCs / DCPCs are going to implement a WIS2 Node to exchange data in WIS2</a:t>
          </a:r>
          <a:endParaRPr lang="en-CH" dirty="0"/>
        </a:p>
      </dgm:t>
    </dgm:pt>
    <dgm:pt modelId="{03B57292-F5E3-414A-9764-8CBC37A42490}" type="parTrans" cxnId="{BAD99116-0530-4DC1-897A-996C714EEDC0}">
      <dgm:prSet/>
      <dgm:spPr/>
      <dgm:t>
        <a:bodyPr/>
        <a:lstStyle/>
        <a:p>
          <a:endParaRPr lang="en-CH"/>
        </a:p>
      </dgm:t>
    </dgm:pt>
    <dgm:pt modelId="{6337E091-4DA1-4318-83B3-CC48FCEB868D}" type="sibTrans" cxnId="{BAD99116-0530-4DC1-897A-996C714EEDC0}">
      <dgm:prSet/>
      <dgm:spPr/>
      <dgm:t>
        <a:bodyPr/>
        <a:lstStyle/>
        <a:p>
          <a:endParaRPr lang="en-CH"/>
        </a:p>
      </dgm:t>
    </dgm:pt>
    <dgm:pt modelId="{2357D645-736E-4D87-9596-09E3EE5FF7C4}">
      <dgm:prSet phldrT="[Text]"/>
      <dgm:spPr/>
      <dgm:t>
        <a:bodyPr/>
        <a:lstStyle/>
        <a:p>
          <a:pPr>
            <a:buFont typeface="Wingdings" panose="05000000000000000000" pitchFamily="2" charset="2"/>
            <a:buChar char="q"/>
          </a:pPr>
          <a:r>
            <a:rPr lang="en-GB" dirty="0"/>
            <a:t>The WIS2 Node shares data from an HTTPS service and sends notifications to MQTT subscribers</a:t>
          </a:r>
          <a:endParaRPr lang="en-CH" dirty="0"/>
        </a:p>
      </dgm:t>
    </dgm:pt>
    <dgm:pt modelId="{B493A2FB-69BD-4F6D-9B6D-D400329DB045}" type="parTrans" cxnId="{E645C9A4-0184-4D1A-A0BC-2464F0BA1FCA}">
      <dgm:prSet/>
      <dgm:spPr/>
      <dgm:t>
        <a:bodyPr/>
        <a:lstStyle/>
        <a:p>
          <a:endParaRPr lang="en-CH"/>
        </a:p>
      </dgm:t>
    </dgm:pt>
    <dgm:pt modelId="{4BDAB657-5FC8-40B8-819A-0944E6317E35}" type="sibTrans" cxnId="{E645C9A4-0184-4D1A-A0BC-2464F0BA1FCA}">
      <dgm:prSet/>
      <dgm:spPr/>
      <dgm:t>
        <a:bodyPr/>
        <a:lstStyle/>
        <a:p>
          <a:endParaRPr lang="en-CH"/>
        </a:p>
      </dgm:t>
    </dgm:pt>
    <dgm:pt modelId="{4AE830CA-B81F-4EE1-82B8-4E2ECEFF7687}">
      <dgm:prSet phldrT="[Text]"/>
      <dgm:spPr/>
      <dgm:t>
        <a:bodyPr/>
        <a:lstStyle/>
        <a:p>
          <a:pPr>
            <a:buFont typeface="Wingdings" panose="05000000000000000000" pitchFamily="2" charset="2"/>
            <a:buChar char="q"/>
          </a:pPr>
          <a:r>
            <a:rPr lang="en-GB" dirty="0"/>
            <a:t>No need to provide access to all the users in the world, only to some WIS2 Global Services</a:t>
          </a:r>
          <a:endParaRPr lang="en-CH" dirty="0"/>
        </a:p>
      </dgm:t>
    </dgm:pt>
    <dgm:pt modelId="{A83D31E5-ECA8-4EB8-B1BB-A87B9A35CEAB}" type="parTrans" cxnId="{B8E430AB-89E6-44C4-81A5-A4338BCD8DAE}">
      <dgm:prSet/>
      <dgm:spPr/>
      <dgm:t>
        <a:bodyPr/>
        <a:lstStyle/>
        <a:p>
          <a:endParaRPr lang="en-CH"/>
        </a:p>
      </dgm:t>
    </dgm:pt>
    <dgm:pt modelId="{9404DB5D-DC2E-4494-B395-140705B90371}" type="sibTrans" cxnId="{B8E430AB-89E6-44C4-81A5-A4338BCD8DAE}">
      <dgm:prSet/>
      <dgm:spPr/>
      <dgm:t>
        <a:bodyPr/>
        <a:lstStyle/>
        <a:p>
          <a:endParaRPr lang="en-CH"/>
        </a:p>
      </dgm:t>
    </dgm:pt>
    <dgm:pt modelId="{434173C3-46E6-40D7-BA7D-A304172C89D6}">
      <dgm:prSet phldrT="[Text]"/>
      <dgm:spPr/>
      <dgm:t>
        <a:bodyPr/>
        <a:lstStyle/>
        <a:p>
          <a:pPr algn="l">
            <a:buFont typeface="Wingdings" panose="05000000000000000000" pitchFamily="2" charset="2"/>
            <a:buChar char="q"/>
          </a:pPr>
          <a:r>
            <a:rPr lang="en-US" dirty="0"/>
            <a:t>WIS2 node is the platform for data exchange instead of GTS</a:t>
          </a:r>
          <a:endParaRPr lang="en-CH" dirty="0"/>
        </a:p>
      </dgm:t>
    </dgm:pt>
    <dgm:pt modelId="{EFE6E3FE-7005-49F3-897F-213B21652A7D}" type="parTrans" cxnId="{4833255F-C2D9-4D68-A50F-362ECFBC291E}">
      <dgm:prSet/>
      <dgm:spPr/>
    </dgm:pt>
    <dgm:pt modelId="{9C0DFAA8-F14E-4496-9576-779DDA0F29D6}" type="sibTrans" cxnId="{4833255F-C2D9-4D68-A50F-362ECFBC291E}">
      <dgm:prSet/>
      <dgm:spPr/>
    </dgm:pt>
    <dgm:pt modelId="{B5FEFA07-4EFC-41B9-B508-467877AD988A}" type="pres">
      <dgm:prSet presAssocID="{76AF17FE-9A73-41B7-B146-5DD61C3D8AF7}" presName="linearFlow" presStyleCnt="0">
        <dgm:presLayoutVars>
          <dgm:dir/>
          <dgm:resizeHandles val="exact"/>
        </dgm:presLayoutVars>
      </dgm:prSet>
      <dgm:spPr/>
    </dgm:pt>
    <dgm:pt modelId="{14D3804A-E38D-4244-A4DF-D9BEC890DDEA}" type="pres">
      <dgm:prSet presAssocID="{434173C3-46E6-40D7-BA7D-A304172C89D6}" presName="composite" presStyleCnt="0"/>
      <dgm:spPr/>
    </dgm:pt>
    <dgm:pt modelId="{2FD79F02-E460-4536-B255-602FED97B9DD}" type="pres">
      <dgm:prSet presAssocID="{434173C3-46E6-40D7-BA7D-A304172C89D6}"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430E623F-E623-4A47-9023-D9D3DA7CA424}" type="pres">
      <dgm:prSet presAssocID="{434173C3-46E6-40D7-BA7D-A304172C89D6}" presName="txShp" presStyleLbl="node1" presStyleIdx="0" presStyleCnt="4">
        <dgm:presLayoutVars>
          <dgm:bulletEnabled val="1"/>
        </dgm:presLayoutVars>
      </dgm:prSet>
      <dgm:spPr/>
    </dgm:pt>
    <dgm:pt modelId="{C9AE16D5-8369-4E8E-AC92-D9ABB0CEB9CF}" type="pres">
      <dgm:prSet presAssocID="{9C0DFAA8-F14E-4496-9576-779DDA0F29D6}" presName="spacing" presStyleCnt="0"/>
      <dgm:spPr/>
    </dgm:pt>
    <dgm:pt modelId="{0ECC8740-6FC3-421E-9384-FBAA311CC6C4}" type="pres">
      <dgm:prSet presAssocID="{350E919D-1C00-429F-BF0B-06A45B70ADA1}" presName="composite" presStyleCnt="0"/>
      <dgm:spPr/>
    </dgm:pt>
    <dgm:pt modelId="{57AC9574-9FB3-409F-BE62-B69FFD58A62D}" type="pres">
      <dgm:prSet presAssocID="{350E919D-1C00-429F-BF0B-06A45B70ADA1}" presName="imgShp" presStyleLbl="fgImgPlace1" presStyleIdx="1"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10352DD2-D2FC-4120-AA7F-A12E77C33DBD}" type="pres">
      <dgm:prSet presAssocID="{350E919D-1C00-429F-BF0B-06A45B70ADA1}" presName="txShp" presStyleLbl="node1" presStyleIdx="1" presStyleCnt="4">
        <dgm:presLayoutVars>
          <dgm:bulletEnabled val="1"/>
        </dgm:presLayoutVars>
      </dgm:prSet>
      <dgm:spPr/>
    </dgm:pt>
    <dgm:pt modelId="{DBFD95E8-CB20-441F-A56C-7179FE2935C7}" type="pres">
      <dgm:prSet presAssocID="{6337E091-4DA1-4318-83B3-CC48FCEB868D}" presName="spacing" presStyleCnt="0"/>
      <dgm:spPr/>
    </dgm:pt>
    <dgm:pt modelId="{7AC4BC9D-0553-44A6-8419-8EF3956B112F}" type="pres">
      <dgm:prSet presAssocID="{2357D645-736E-4D87-9596-09E3EE5FF7C4}" presName="composite" presStyleCnt="0"/>
      <dgm:spPr/>
    </dgm:pt>
    <dgm:pt modelId="{D9884946-BAAE-414B-B5DB-FE42E5C77CA9}" type="pres">
      <dgm:prSet presAssocID="{2357D645-736E-4D87-9596-09E3EE5FF7C4}" presName="imgShp" presStyleLbl="fgImgPlace1" presStyleIdx="2"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15684B81-25BA-41CA-8FB3-018EA6BCFB4A}" type="pres">
      <dgm:prSet presAssocID="{2357D645-736E-4D87-9596-09E3EE5FF7C4}" presName="txShp" presStyleLbl="node1" presStyleIdx="2" presStyleCnt="4">
        <dgm:presLayoutVars>
          <dgm:bulletEnabled val="1"/>
        </dgm:presLayoutVars>
      </dgm:prSet>
      <dgm:spPr/>
    </dgm:pt>
    <dgm:pt modelId="{77BD6478-9860-4527-84D2-8E260BF6EB19}" type="pres">
      <dgm:prSet presAssocID="{4BDAB657-5FC8-40B8-819A-0944E6317E35}" presName="spacing" presStyleCnt="0"/>
      <dgm:spPr/>
    </dgm:pt>
    <dgm:pt modelId="{9BF615A7-7859-44CD-9E0B-3BAE76187F71}" type="pres">
      <dgm:prSet presAssocID="{4AE830CA-B81F-4EE1-82B8-4E2ECEFF7687}" presName="composite" presStyleCnt="0"/>
      <dgm:spPr/>
    </dgm:pt>
    <dgm:pt modelId="{21769C13-E38D-4209-9B64-5DD6CDC95CAA}" type="pres">
      <dgm:prSet presAssocID="{4AE830CA-B81F-4EE1-82B8-4E2ECEFF7687}" presName="imgShp" presStyleLbl="fgImgPlace1" presStyleIdx="3"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5A8A8DC8-8446-42C9-AFFA-25DB6CBBA623}" type="pres">
      <dgm:prSet presAssocID="{4AE830CA-B81F-4EE1-82B8-4E2ECEFF7687}" presName="txShp" presStyleLbl="node1" presStyleIdx="3" presStyleCnt="4">
        <dgm:presLayoutVars>
          <dgm:bulletEnabled val="1"/>
        </dgm:presLayoutVars>
      </dgm:prSet>
      <dgm:spPr/>
    </dgm:pt>
  </dgm:ptLst>
  <dgm:cxnLst>
    <dgm:cxn modelId="{BAD99116-0530-4DC1-897A-996C714EEDC0}" srcId="{76AF17FE-9A73-41B7-B146-5DD61C3D8AF7}" destId="{350E919D-1C00-429F-BF0B-06A45B70ADA1}" srcOrd="1" destOrd="0" parTransId="{03B57292-F5E3-414A-9764-8CBC37A42490}" sibTransId="{6337E091-4DA1-4318-83B3-CC48FCEB868D}"/>
    <dgm:cxn modelId="{30D4A63D-1A03-4072-8B5A-C9C181BC8053}" type="presOf" srcId="{350E919D-1C00-429F-BF0B-06A45B70ADA1}" destId="{10352DD2-D2FC-4120-AA7F-A12E77C33DBD}" srcOrd="0" destOrd="0" presId="urn:microsoft.com/office/officeart/2005/8/layout/vList3"/>
    <dgm:cxn modelId="{4833255F-C2D9-4D68-A50F-362ECFBC291E}" srcId="{76AF17FE-9A73-41B7-B146-5DD61C3D8AF7}" destId="{434173C3-46E6-40D7-BA7D-A304172C89D6}" srcOrd="0" destOrd="0" parTransId="{EFE6E3FE-7005-49F3-897F-213B21652A7D}" sibTransId="{9C0DFAA8-F14E-4496-9576-779DDA0F29D6}"/>
    <dgm:cxn modelId="{3E1B4544-7CE5-4F34-8417-DD43C06E6801}" type="presOf" srcId="{76AF17FE-9A73-41B7-B146-5DD61C3D8AF7}" destId="{B5FEFA07-4EFC-41B9-B508-467877AD988A}" srcOrd="0" destOrd="0" presId="urn:microsoft.com/office/officeart/2005/8/layout/vList3"/>
    <dgm:cxn modelId="{08CC1676-1AA6-4DD7-9F58-FAAD5EFCDA25}" type="presOf" srcId="{2357D645-736E-4D87-9596-09E3EE5FF7C4}" destId="{15684B81-25BA-41CA-8FB3-018EA6BCFB4A}" srcOrd="0" destOrd="0" presId="urn:microsoft.com/office/officeart/2005/8/layout/vList3"/>
    <dgm:cxn modelId="{03E1329D-D017-4725-8772-EA17E9F08D75}" type="presOf" srcId="{4AE830CA-B81F-4EE1-82B8-4E2ECEFF7687}" destId="{5A8A8DC8-8446-42C9-AFFA-25DB6CBBA623}" srcOrd="0" destOrd="0" presId="urn:microsoft.com/office/officeart/2005/8/layout/vList3"/>
    <dgm:cxn modelId="{32E381A1-6378-4961-9075-2F51EC8656AE}" type="presOf" srcId="{434173C3-46E6-40D7-BA7D-A304172C89D6}" destId="{430E623F-E623-4A47-9023-D9D3DA7CA424}" srcOrd="0" destOrd="0" presId="urn:microsoft.com/office/officeart/2005/8/layout/vList3"/>
    <dgm:cxn modelId="{E645C9A4-0184-4D1A-A0BC-2464F0BA1FCA}" srcId="{76AF17FE-9A73-41B7-B146-5DD61C3D8AF7}" destId="{2357D645-736E-4D87-9596-09E3EE5FF7C4}" srcOrd="2" destOrd="0" parTransId="{B493A2FB-69BD-4F6D-9B6D-D400329DB045}" sibTransId="{4BDAB657-5FC8-40B8-819A-0944E6317E35}"/>
    <dgm:cxn modelId="{B8E430AB-89E6-44C4-81A5-A4338BCD8DAE}" srcId="{76AF17FE-9A73-41B7-B146-5DD61C3D8AF7}" destId="{4AE830CA-B81F-4EE1-82B8-4E2ECEFF7687}" srcOrd="3" destOrd="0" parTransId="{A83D31E5-ECA8-4EB8-B1BB-A87B9A35CEAB}" sibTransId="{9404DB5D-DC2E-4494-B395-140705B90371}"/>
    <dgm:cxn modelId="{96BFB4D7-106D-40D4-9A72-5DA731031861}" type="presParOf" srcId="{B5FEFA07-4EFC-41B9-B508-467877AD988A}" destId="{14D3804A-E38D-4244-A4DF-D9BEC890DDEA}" srcOrd="0" destOrd="0" presId="urn:microsoft.com/office/officeart/2005/8/layout/vList3"/>
    <dgm:cxn modelId="{483B871D-913F-4C45-8723-D62697951E53}" type="presParOf" srcId="{14D3804A-E38D-4244-A4DF-D9BEC890DDEA}" destId="{2FD79F02-E460-4536-B255-602FED97B9DD}" srcOrd="0" destOrd="0" presId="urn:microsoft.com/office/officeart/2005/8/layout/vList3"/>
    <dgm:cxn modelId="{F41D9523-4E11-4B9D-9E52-ECFF04EF367D}" type="presParOf" srcId="{14D3804A-E38D-4244-A4DF-D9BEC890DDEA}" destId="{430E623F-E623-4A47-9023-D9D3DA7CA424}" srcOrd="1" destOrd="0" presId="urn:microsoft.com/office/officeart/2005/8/layout/vList3"/>
    <dgm:cxn modelId="{42C0AAF1-91C9-43F3-94E4-CD73FF685577}" type="presParOf" srcId="{B5FEFA07-4EFC-41B9-B508-467877AD988A}" destId="{C9AE16D5-8369-4E8E-AC92-D9ABB0CEB9CF}" srcOrd="1" destOrd="0" presId="urn:microsoft.com/office/officeart/2005/8/layout/vList3"/>
    <dgm:cxn modelId="{0DA1C362-508E-45BC-919F-D5BA7456B453}" type="presParOf" srcId="{B5FEFA07-4EFC-41B9-B508-467877AD988A}" destId="{0ECC8740-6FC3-421E-9384-FBAA311CC6C4}" srcOrd="2" destOrd="0" presId="urn:microsoft.com/office/officeart/2005/8/layout/vList3"/>
    <dgm:cxn modelId="{84774C40-C39F-48D9-9A8B-E225E88E154C}" type="presParOf" srcId="{0ECC8740-6FC3-421E-9384-FBAA311CC6C4}" destId="{57AC9574-9FB3-409F-BE62-B69FFD58A62D}" srcOrd="0" destOrd="0" presId="urn:microsoft.com/office/officeart/2005/8/layout/vList3"/>
    <dgm:cxn modelId="{4E38A0E3-19D8-45B0-84C6-8F1ED7942348}" type="presParOf" srcId="{0ECC8740-6FC3-421E-9384-FBAA311CC6C4}" destId="{10352DD2-D2FC-4120-AA7F-A12E77C33DBD}" srcOrd="1" destOrd="0" presId="urn:microsoft.com/office/officeart/2005/8/layout/vList3"/>
    <dgm:cxn modelId="{2BFC1FCE-450D-49CA-AFF6-0B2DDC0D1A10}" type="presParOf" srcId="{B5FEFA07-4EFC-41B9-B508-467877AD988A}" destId="{DBFD95E8-CB20-441F-A56C-7179FE2935C7}" srcOrd="3" destOrd="0" presId="urn:microsoft.com/office/officeart/2005/8/layout/vList3"/>
    <dgm:cxn modelId="{530F363A-2456-491B-B71E-00C82141A8EA}" type="presParOf" srcId="{B5FEFA07-4EFC-41B9-B508-467877AD988A}" destId="{7AC4BC9D-0553-44A6-8419-8EF3956B112F}" srcOrd="4" destOrd="0" presId="urn:microsoft.com/office/officeart/2005/8/layout/vList3"/>
    <dgm:cxn modelId="{B4CD5B84-A125-4DCF-93F7-8124EB9C0B88}" type="presParOf" srcId="{7AC4BC9D-0553-44A6-8419-8EF3956B112F}" destId="{D9884946-BAAE-414B-B5DB-FE42E5C77CA9}" srcOrd="0" destOrd="0" presId="urn:microsoft.com/office/officeart/2005/8/layout/vList3"/>
    <dgm:cxn modelId="{3453E51B-BEAB-427C-A771-B256843D0481}" type="presParOf" srcId="{7AC4BC9D-0553-44A6-8419-8EF3956B112F}" destId="{15684B81-25BA-41CA-8FB3-018EA6BCFB4A}" srcOrd="1" destOrd="0" presId="urn:microsoft.com/office/officeart/2005/8/layout/vList3"/>
    <dgm:cxn modelId="{B763B3A3-2379-470C-BBF8-8EA9DDA0E532}" type="presParOf" srcId="{B5FEFA07-4EFC-41B9-B508-467877AD988A}" destId="{77BD6478-9860-4527-84D2-8E260BF6EB19}" srcOrd="5" destOrd="0" presId="urn:microsoft.com/office/officeart/2005/8/layout/vList3"/>
    <dgm:cxn modelId="{03704564-FCB3-486C-82C3-9A1CD0004AC7}" type="presParOf" srcId="{B5FEFA07-4EFC-41B9-B508-467877AD988A}" destId="{9BF615A7-7859-44CD-9E0B-3BAE76187F71}" srcOrd="6" destOrd="0" presId="urn:microsoft.com/office/officeart/2005/8/layout/vList3"/>
    <dgm:cxn modelId="{21572213-CF38-4634-BD28-93C26F63CB0A}" type="presParOf" srcId="{9BF615A7-7859-44CD-9E0B-3BAE76187F71}" destId="{21769C13-E38D-4209-9B64-5DD6CDC95CAA}" srcOrd="0" destOrd="0" presId="urn:microsoft.com/office/officeart/2005/8/layout/vList3"/>
    <dgm:cxn modelId="{E219FC7D-5DB7-4F72-8F95-E497A83A91E6}" type="presParOf" srcId="{9BF615A7-7859-44CD-9E0B-3BAE76187F71}" destId="{5A8A8DC8-8446-42C9-AFFA-25DB6CBBA623}"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E649FF-AA55-4EEC-A3F1-0CD590165251}" type="doc">
      <dgm:prSet loTypeId="urn:microsoft.com/office/officeart/2005/8/layout/hProcess7" loCatId="list" qsTypeId="urn:microsoft.com/office/officeart/2005/8/quickstyle/simple3" qsCatId="simple" csTypeId="urn:microsoft.com/office/officeart/2005/8/colors/accent1_1" csCatId="accent1" phldr="1"/>
      <dgm:spPr/>
      <dgm:t>
        <a:bodyPr/>
        <a:lstStyle/>
        <a:p>
          <a:endParaRPr lang="en-CH"/>
        </a:p>
      </dgm:t>
    </dgm:pt>
    <dgm:pt modelId="{3DA9BE0C-CDC1-4040-9033-649C7EBA02BC}">
      <dgm:prSet phldrT="[Text]" custT="1"/>
      <dgm:spPr/>
      <dgm:t>
        <a:bodyPr tIns="0" rIns="72000"/>
        <a:lstStyle/>
        <a:p>
          <a:r>
            <a:rPr lang="en-US" sz="2400" b="0" cap="none" spc="0" dirty="0">
              <a:ln/>
              <a:solidFill>
                <a:schemeClr val="accent5">
                  <a:lumMod val="50000"/>
                </a:schemeClr>
              </a:solidFill>
              <a:effectLst/>
            </a:rPr>
            <a:t>2023</a:t>
          </a:r>
          <a:endParaRPr lang="en-CH" sz="2400" b="0" cap="none" spc="0" dirty="0">
            <a:ln/>
            <a:solidFill>
              <a:schemeClr val="accent5">
                <a:lumMod val="50000"/>
              </a:schemeClr>
            </a:solidFill>
            <a:effectLst/>
          </a:endParaRPr>
        </a:p>
      </dgm:t>
    </dgm:pt>
    <dgm:pt modelId="{7725A47D-4E88-45D7-A197-C6A08CF553F4}" type="parTrans" cxnId="{A7CC0A44-D8B8-4DAC-A5B9-6E4986BA8F07}">
      <dgm:prSet/>
      <dgm:spPr/>
      <dgm:t>
        <a:bodyPr/>
        <a:lstStyle/>
        <a:p>
          <a:endParaRPr lang="en-CH" b="1" cap="none" spc="0">
            <a:ln/>
            <a:solidFill>
              <a:srgbClr val="FFC000"/>
            </a:solidFill>
            <a:effectLst/>
          </a:endParaRPr>
        </a:p>
      </dgm:t>
    </dgm:pt>
    <dgm:pt modelId="{6CC5A54D-0EF1-4AF3-9A13-888D42DCAE1D}" type="sibTrans" cxnId="{A7CC0A44-D8B8-4DAC-A5B9-6E4986BA8F07}">
      <dgm:prSet/>
      <dgm:spPr/>
      <dgm:t>
        <a:bodyPr/>
        <a:lstStyle/>
        <a:p>
          <a:endParaRPr lang="en-CH" b="1" cap="none" spc="0">
            <a:ln/>
            <a:solidFill>
              <a:srgbClr val="FFC000"/>
            </a:solidFill>
            <a:effectLst/>
          </a:endParaRPr>
        </a:p>
      </dgm:t>
    </dgm:pt>
    <dgm:pt modelId="{5BB48333-3FB5-4E72-B5BB-D46FC3A0CFD3}">
      <dgm:prSet phldrT="[Text]" custT="1"/>
      <dgm:spPr/>
      <dgm:t>
        <a:bodyPr tIns="180000"/>
        <a:lstStyle/>
        <a:p>
          <a:endParaRPr lang="en-CH" sz="2200" b="1" cap="none" spc="0" dirty="0">
            <a:ln/>
            <a:solidFill>
              <a:schemeClr val="accent5">
                <a:lumMod val="75000"/>
              </a:schemeClr>
            </a:solidFill>
            <a:effectLst/>
          </a:endParaRPr>
        </a:p>
      </dgm:t>
    </dgm:pt>
    <dgm:pt modelId="{D71AC7A8-75C7-47FC-BEE7-1F6BCD40EDE1}" type="parTrans" cxnId="{7447000A-5BB8-4B24-A60D-8410B83A1666}">
      <dgm:prSet/>
      <dgm:spPr/>
      <dgm:t>
        <a:bodyPr/>
        <a:lstStyle/>
        <a:p>
          <a:endParaRPr lang="en-CH" b="1" cap="none" spc="0">
            <a:ln/>
            <a:solidFill>
              <a:srgbClr val="FFC000"/>
            </a:solidFill>
            <a:effectLst/>
          </a:endParaRPr>
        </a:p>
      </dgm:t>
    </dgm:pt>
    <dgm:pt modelId="{208B2B3B-5926-4379-9535-A8DB155E7D89}" type="sibTrans" cxnId="{7447000A-5BB8-4B24-A60D-8410B83A1666}">
      <dgm:prSet/>
      <dgm:spPr/>
      <dgm:t>
        <a:bodyPr/>
        <a:lstStyle/>
        <a:p>
          <a:endParaRPr lang="en-CH" b="1" cap="none" spc="0">
            <a:ln/>
            <a:solidFill>
              <a:srgbClr val="FFC000"/>
            </a:solidFill>
            <a:effectLst/>
          </a:endParaRPr>
        </a:p>
      </dgm:t>
    </dgm:pt>
    <dgm:pt modelId="{B1938E7D-0E0C-4FC6-9A29-6DA3ABF16A70}">
      <dgm:prSet phldrT="[Text]" custT="1"/>
      <dgm:spPr/>
      <dgm:t>
        <a:bodyPr tIns="0" rIns="72000"/>
        <a:lstStyle/>
        <a:p>
          <a:r>
            <a:rPr lang="en-US" sz="2400" b="0" cap="none" spc="0" dirty="0">
              <a:ln/>
              <a:solidFill>
                <a:schemeClr val="accent4">
                  <a:lumMod val="50000"/>
                </a:schemeClr>
              </a:solidFill>
              <a:effectLst/>
            </a:rPr>
            <a:t>2024</a:t>
          </a:r>
          <a:endParaRPr lang="en-CH" sz="2400" b="0" cap="none" spc="0" dirty="0">
            <a:ln/>
            <a:solidFill>
              <a:schemeClr val="accent4">
                <a:lumMod val="50000"/>
              </a:schemeClr>
            </a:solidFill>
            <a:effectLst/>
          </a:endParaRPr>
        </a:p>
      </dgm:t>
    </dgm:pt>
    <dgm:pt modelId="{CE85AE12-FBCC-4B06-8708-5D86B7117DCE}" type="parTrans" cxnId="{A6B083A3-230C-49CD-AA1D-58EC3712D0F5}">
      <dgm:prSet/>
      <dgm:spPr/>
      <dgm:t>
        <a:bodyPr/>
        <a:lstStyle/>
        <a:p>
          <a:endParaRPr lang="en-CH" b="1" cap="none" spc="0">
            <a:ln/>
            <a:solidFill>
              <a:srgbClr val="FFC000"/>
            </a:solidFill>
            <a:effectLst/>
          </a:endParaRPr>
        </a:p>
      </dgm:t>
    </dgm:pt>
    <dgm:pt modelId="{41D35251-2FBC-4E9B-9DF2-3CF6EA9F1463}" type="sibTrans" cxnId="{A6B083A3-230C-49CD-AA1D-58EC3712D0F5}">
      <dgm:prSet/>
      <dgm:spPr/>
      <dgm:t>
        <a:bodyPr/>
        <a:lstStyle/>
        <a:p>
          <a:endParaRPr lang="en-CH" b="1" cap="none" spc="0">
            <a:ln/>
            <a:solidFill>
              <a:srgbClr val="FFC000"/>
            </a:solidFill>
            <a:effectLst/>
          </a:endParaRPr>
        </a:p>
      </dgm:t>
    </dgm:pt>
    <dgm:pt modelId="{513E4606-33C1-4B0A-A962-E63800750102}">
      <dgm:prSet phldrT="[Text]" custT="1"/>
      <dgm:spPr/>
      <dgm:t>
        <a:bodyPr tIns="180000"/>
        <a:lstStyle/>
        <a:p>
          <a:pPr marL="0" indent="0"/>
          <a:endParaRPr lang="en-CH" sz="2200" b="1" cap="none" spc="0" dirty="0">
            <a:ln/>
            <a:solidFill>
              <a:schemeClr val="accent4">
                <a:lumMod val="75000"/>
              </a:schemeClr>
            </a:solidFill>
            <a:effectLst/>
          </a:endParaRPr>
        </a:p>
      </dgm:t>
    </dgm:pt>
    <dgm:pt modelId="{0B648054-6722-446B-BDD1-CFA0240CCF9C}" type="parTrans" cxnId="{6CEDD3F2-AD5D-47F6-9846-51CB334A311B}">
      <dgm:prSet/>
      <dgm:spPr/>
      <dgm:t>
        <a:bodyPr/>
        <a:lstStyle/>
        <a:p>
          <a:endParaRPr lang="en-CH" b="1" cap="none" spc="0">
            <a:ln/>
            <a:solidFill>
              <a:srgbClr val="FFC000"/>
            </a:solidFill>
            <a:effectLst/>
          </a:endParaRPr>
        </a:p>
      </dgm:t>
    </dgm:pt>
    <dgm:pt modelId="{ED59DDA9-7E15-4F78-87C3-F8955E3EFACC}" type="sibTrans" cxnId="{6CEDD3F2-AD5D-47F6-9846-51CB334A311B}">
      <dgm:prSet/>
      <dgm:spPr/>
      <dgm:t>
        <a:bodyPr/>
        <a:lstStyle/>
        <a:p>
          <a:endParaRPr lang="en-CH" b="1" cap="none" spc="0">
            <a:ln/>
            <a:solidFill>
              <a:srgbClr val="FFC000"/>
            </a:solidFill>
            <a:effectLst/>
          </a:endParaRPr>
        </a:p>
      </dgm:t>
    </dgm:pt>
    <dgm:pt modelId="{2542DB9D-9263-423B-8684-61C1EB326BA5}">
      <dgm:prSet phldrT="[Text]" custT="1"/>
      <dgm:spPr/>
      <dgm:t>
        <a:bodyPr lIns="0" tIns="0" rIns="72000" bIns="0"/>
        <a:lstStyle/>
        <a:p>
          <a:r>
            <a:rPr lang="en-US" sz="2400" b="0" cap="none" spc="0">
              <a:ln/>
              <a:effectLst/>
            </a:rPr>
            <a:t>2025</a:t>
          </a:r>
          <a:endParaRPr lang="en-CH" sz="2400" b="0" cap="none" spc="0" dirty="0">
            <a:ln/>
            <a:effectLst/>
          </a:endParaRPr>
        </a:p>
      </dgm:t>
    </dgm:pt>
    <dgm:pt modelId="{4830C172-DC62-4E0B-AFC8-6F094BA33C1D}" type="parTrans" cxnId="{5575770E-EE49-4DD9-AA37-849F66BB7057}">
      <dgm:prSet/>
      <dgm:spPr/>
      <dgm:t>
        <a:bodyPr/>
        <a:lstStyle/>
        <a:p>
          <a:endParaRPr lang="en-CH" b="1" cap="none" spc="0">
            <a:ln/>
            <a:solidFill>
              <a:srgbClr val="FFC000"/>
            </a:solidFill>
            <a:effectLst/>
          </a:endParaRPr>
        </a:p>
      </dgm:t>
    </dgm:pt>
    <dgm:pt modelId="{0C869A5B-2299-4E0D-9E06-3D8F7DC948EE}" type="sibTrans" cxnId="{5575770E-EE49-4DD9-AA37-849F66BB7057}">
      <dgm:prSet/>
      <dgm:spPr/>
      <dgm:t>
        <a:bodyPr/>
        <a:lstStyle/>
        <a:p>
          <a:endParaRPr lang="en-CH" b="1" cap="none" spc="0">
            <a:ln/>
            <a:solidFill>
              <a:srgbClr val="FFC000"/>
            </a:solidFill>
            <a:effectLst/>
          </a:endParaRPr>
        </a:p>
      </dgm:t>
    </dgm:pt>
    <dgm:pt modelId="{A509BA3D-7215-4F14-90DC-1A2674F65718}">
      <dgm:prSet phldrT="[Text]" custT="1"/>
      <dgm:spPr/>
      <dgm:t>
        <a:bodyPr tIns="180000"/>
        <a:lstStyle/>
        <a:p>
          <a:endParaRPr lang="en-CH" sz="2200" b="1" cap="none" spc="0" dirty="0">
            <a:ln/>
            <a:solidFill>
              <a:schemeClr val="accent6">
                <a:lumMod val="75000"/>
              </a:schemeClr>
            </a:solidFill>
            <a:effectLst/>
          </a:endParaRPr>
        </a:p>
      </dgm:t>
    </dgm:pt>
    <dgm:pt modelId="{211EBB8A-DE77-440F-BBB6-C310872CD325}" type="parTrans" cxnId="{C050DF06-5F4B-45B8-AB91-E4CEB4A0DBE9}">
      <dgm:prSet/>
      <dgm:spPr/>
      <dgm:t>
        <a:bodyPr/>
        <a:lstStyle/>
        <a:p>
          <a:endParaRPr lang="en-CH" b="1" cap="none" spc="0">
            <a:ln/>
            <a:solidFill>
              <a:srgbClr val="FFC000"/>
            </a:solidFill>
            <a:effectLst/>
          </a:endParaRPr>
        </a:p>
      </dgm:t>
    </dgm:pt>
    <dgm:pt modelId="{1D54BD09-FD1D-44E7-80B4-3D54B7F737E4}" type="sibTrans" cxnId="{C050DF06-5F4B-45B8-AB91-E4CEB4A0DBE9}">
      <dgm:prSet/>
      <dgm:spPr/>
      <dgm:t>
        <a:bodyPr/>
        <a:lstStyle/>
        <a:p>
          <a:endParaRPr lang="en-CH" b="1" cap="none" spc="0">
            <a:ln/>
            <a:solidFill>
              <a:srgbClr val="FFC000"/>
            </a:solidFill>
            <a:effectLst/>
          </a:endParaRPr>
        </a:p>
      </dgm:t>
    </dgm:pt>
    <dgm:pt modelId="{30C55124-FAA2-48F7-81A6-E09CF0AB25A3}">
      <dgm:prSet phldrT="[Text]" custT="1"/>
      <dgm:spPr/>
      <dgm:t>
        <a:bodyPr tIns="0" rIns="72000"/>
        <a:lstStyle/>
        <a:p>
          <a:r>
            <a:rPr lang="en-US" sz="2400" b="0" cap="none" spc="0" dirty="0">
              <a:ln/>
              <a:effectLst/>
            </a:rPr>
            <a:t>2022</a:t>
          </a:r>
          <a:endParaRPr lang="en-CH" sz="2400" b="0" cap="none" spc="0" dirty="0">
            <a:ln/>
            <a:effectLst/>
          </a:endParaRPr>
        </a:p>
      </dgm:t>
    </dgm:pt>
    <dgm:pt modelId="{3675502B-00D2-4A64-B3CD-E5D938E41D1F}" type="parTrans" cxnId="{1CF4A9D3-CCB7-4EEE-B3D0-3D67DF2F0776}">
      <dgm:prSet/>
      <dgm:spPr/>
      <dgm:t>
        <a:bodyPr/>
        <a:lstStyle/>
        <a:p>
          <a:endParaRPr lang="en-CH" b="1" cap="none" spc="0">
            <a:ln/>
            <a:solidFill>
              <a:srgbClr val="FFC000"/>
            </a:solidFill>
            <a:effectLst/>
          </a:endParaRPr>
        </a:p>
      </dgm:t>
    </dgm:pt>
    <dgm:pt modelId="{A51BF573-2F02-4A5F-AFF2-41A2DBA3F74F}" type="sibTrans" cxnId="{1CF4A9D3-CCB7-4EEE-B3D0-3D67DF2F0776}">
      <dgm:prSet/>
      <dgm:spPr/>
      <dgm:t>
        <a:bodyPr/>
        <a:lstStyle/>
        <a:p>
          <a:endParaRPr lang="en-CH" b="1" cap="none" spc="0">
            <a:ln/>
            <a:solidFill>
              <a:srgbClr val="FFC000"/>
            </a:solidFill>
            <a:effectLst/>
          </a:endParaRPr>
        </a:p>
      </dgm:t>
    </dgm:pt>
    <dgm:pt modelId="{E96C3902-0D3D-4B6F-B9E8-C009560F28E3}">
      <dgm:prSet phldrT="[Text]" custT="1"/>
      <dgm:spPr/>
      <dgm:t>
        <a:bodyPr tIns="180000" rIns="36000"/>
        <a:lstStyle/>
        <a:p>
          <a:endParaRPr lang="en-CH" sz="2200" b="1" cap="none" spc="0" dirty="0">
            <a:ln/>
            <a:solidFill>
              <a:schemeClr val="accent3">
                <a:lumMod val="75000"/>
              </a:schemeClr>
            </a:solidFill>
            <a:effectLst/>
          </a:endParaRPr>
        </a:p>
      </dgm:t>
    </dgm:pt>
    <dgm:pt modelId="{670EF88D-B829-4FD0-8F5E-4B1835242693}" type="parTrans" cxnId="{56CC9091-01F9-4539-8837-3A0850BF6921}">
      <dgm:prSet/>
      <dgm:spPr/>
      <dgm:t>
        <a:bodyPr/>
        <a:lstStyle/>
        <a:p>
          <a:endParaRPr lang="en-CH"/>
        </a:p>
      </dgm:t>
    </dgm:pt>
    <dgm:pt modelId="{646B3742-7DBD-4CCA-B156-1F4F221EC765}" type="sibTrans" cxnId="{56CC9091-01F9-4539-8837-3A0850BF6921}">
      <dgm:prSet/>
      <dgm:spPr/>
      <dgm:t>
        <a:bodyPr/>
        <a:lstStyle/>
        <a:p>
          <a:endParaRPr lang="en-CH"/>
        </a:p>
      </dgm:t>
    </dgm:pt>
    <dgm:pt modelId="{86E4407D-F28B-410D-9F03-6A6BA6AC0A40}" type="pres">
      <dgm:prSet presAssocID="{81E649FF-AA55-4EEC-A3F1-0CD590165251}" presName="Name0" presStyleCnt="0">
        <dgm:presLayoutVars>
          <dgm:dir/>
          <dgm:animLvl val="lvl"/>
          <dgm:resizeHandles val="exact"/>
        </dgm:presLayoutVars>
      </dgm:prSet>
      <dgm:spPr/>
    </dgm:pt>
    <dgm:pt modelId="{28B195F3-7732-43EE-8FFA-7ED8C41BBBE1}" type="pres">
      <dgm:prSet presAssocID="{30C55124-FAA2-48F7-81A6-E09CF0AB25A3}" presName="compositeNode" presStyleCnt="0">
        <dgm:presLayoutVars>
          <dgm:bulletEnabled val="1"/>
        </dgm:presLayoutVars>
      </dgm:prSet>
      <dgm:spPr/>
    </dgm:pt>
    <dgm:pt modelId="{DDFEEA35-C680-4A2E-9A77-76D66DCED030}" type="pres">
      <dgm:prSet presAssocID="{30C55124-FAA2-48F7-81A6-E09CF0AB25A3}" presName="bgRect" presStyleLbl="node1" presStyleIdx="0" presStyleCnt="4" custScaleY="182963" custLinFactNeighborX="1392" custLinFactNeighborY="-3395"/>
      <dgm:spPr/>
    </dgm:pt>
    <dgm:pt modelId="{EF832B17-F1E6-49A2-B935-A44DA89012A6}" type="pres">
      <dgm:prSet presAssocID="{30C55124-FAA2-48F7-81A6-E09CF0AB25A3}" presName="parentNode" presStyleLbl="node1" presStyleIdx="0" presStyleCnt="4">
        <dgm:presLayoutVars>
          <dgm:chMax val="0"/>
          <dgm:bulletEnabled val="1"/>
        </dgm:presLayoutVars>
      </dgm:prSet>
      <dgm:spPr/>
    </dgm:pt>
    <dgm:pt modelId="{6EBEFC88-F2FD-454C-B533-C0684D5EC9B6}" type="pres">
      <dgm:prSet presAssocID="{30C55124-FAA2-48F7-81A6-E09CF0AB25A3}" presName="childNode" presStyleLbl="node1" presStyleIdx="0" presStyleCnt="4">
        <dgm:presLayoutVars>
          <dgm:bulletEnabled val="1"/>
        </dgm:presLayoutVars>
      </dgm:prSet>
      <dgm:spPr/>
    </dgm:pt>
    <dgm:pt modelId="{5223BAA7-6C5D-4BB3-BF89-53E9CA20B477}" type="pres">
      <dgm:prSet presAssocID="{A51BF573-2F02-4A5F-AFF2-41A2DBA3F74F}" presName="hSp" presStyleCnt="0"/>
      <dgm:spPr/>
    </dgm:pt>
    <dgm:pt modelId="{29AA4129-4389-4D84-9BD6-2DFDA4BE827B}" type="pres">
      <dgm:prSet presAssocID="{A51BF573-2F02-4A5F-AFF2-41A2DBA3F74F}" presName="vProcSp" presStyleCnt="0"/>
      <dgm:spPr/>
    </dgm:pt>
    <dgm:pt modelId="{AF800C3E-4989-484E-9DCE-0FD512832473}" type="pres">
      <dgm:prSet presAssocID="{A51BF573-2F02-4A5F-AFF2-41A2DBA3F74F}" presName="vSp1" presStyleCnt="0"/>
      <dgm:spPr/>
    </dgm:pt>
    <dgm:pt modelId="{60A89CF9-F8DB-43F8-BFF4-619D5AC88D7E}" type="pres">
      <dgm:prSet presAssocID="{A51BF573-2F02-4A5F-AFF2-41A2DBA3F74F}" presName="simulatedConn" presStyleLbl="solidFgAcc1" presStyleIdx="0" presStyleCnt="3" custLinFactNeighborX="39289" custLinFactNeighborY="73585"/>
      <dgm:spPr>
        <a:ln>
          <a:noFill/>
        </a:ln>
      </dgm:spPr>
    </dgm:pt>
    <dgm:pt modelId="{4ED9CBD0-903A-41C8-BB84-B6CD9286A5A8}" type="pres">
      <dgm:prSet presAssocID="{A51BF573-2F02-4A5F-AFF2-41A2DBA3F74F}" presName="vSp2" presStyleCnt="0"/>
      <dgm:spPr/>
    </dgm:pt>
    <dgm:pt modelId="{88DB5AA9-78D3-4482-BC98-5000387B1BD6}" type="pres">
      <dgm:prSet presAssocID="{A51BF573-2F02-4A5F-AFF2-41A2DBA3F74F}" presName="sibTrans" presStyleCnt="0"/>
      <dgm:spPr/>
    </dgm:pt>
    <dgm:pt modelId="{9EC8F30A-786C-4D45-89C1-C6D9FB8D8243}" type="pres">
      <dgm:prSet presAssocID="{3DA9BE0C-CDC1-4040-9033-649C7EBA02BC}" presName="compositeNode" presStyleCnt="0">
        <dgm:presLayoutVars>
          <dgm:bulletEnabled val="1"/>
        </dgm:presLayoutVars>
      </dgm:prSet>
      <dgm:spPr/>
    </dgm:pt>
    <dgm:pt modelId="{167F66EE-28E8-49D4-A92B-736745749944}" type="pres">
      <dgm:prSet presAssocID="{3DA9BE0C-CDC1-4040-9033-649C7EBA02BC}" presName="bgRect" presStyleLbl="node1" presStyleIdx="1" presStyleCnt="4" custScaleY="182963" custLinFactNeighborX="-1295" custLinFactNeighborY="-3440"/>
      <dgm:spPr/>
    </dgm:pt>
    <dgm:pt modelId="{2213CD52-6EC3-4934-ACAC-64FA0A206B4C}" type="pres">
      <dgm:prSet presAssocID="{3DA9BE0C-CDC1-4040-9033-649C7EBA02BC}" presName="parentNode" presStyleLbl="node1" presStyleIdx="1" presStyleCnt="4">
        <dgm:presLayoutVars>
          <dgm:chMax val="0"/>
          <dgm:bulletEnabled val="1"/>
        </dgm:presLayoutVars>
      </dgm:prSet>
      <dgm:spPr/>
    </dgm:pt>
    <dgm:pt modelId="{3AACDC35-5981-46FA-9B2F-C216A0C12F3E}" type="pres">
      <dgm:prSet presAssocID="{3DA9BE0C-CDC1-4040-9033-649C7EBA02BC}" presName="childNode" presStyleLbl="node1" presStyleIdx="1" presStyleCnt="4">
        <dgm:presLayoutVars>
          <dgm:bulletEnabled val="1"/>
        </dgm:presLayoutVars>
      </dgm:prSet>
      <dgm:spPr/>
    </dgm:pt>
    <dgm:pt modelId="{D7B230E6-7A91-41AA-92F6-82B6042DB4C9}" type="pres">
      <dgm:prSet presAssocID="{6CC5A54D-0EF1-4AF3-9A13-888D42DCAE1D}" presName="hSp" presStyleCnt="0"/>
      <dgm:spPr/>
    </dgm:pt>
    <dgm:pt modelId="{FD2EEC31-2A12-44FB-BEAB-4B4501BA5402}" type="pres">
      <dgm:prSet presAssocID="{6CC5A54D-0EF1-4AF3-9A13-888D42DCAE1D}" presName="vProcSp" presStyleCnt="0"/>
      <dgm:spPr/>
    </dgm:pt>
    <dgm:pt modelId="{786F2BDC-5D57-4363-9C76-DD9182033E51}" type="pres">
      <dgm:prSet presAssocID="{6CC5A54D-0EF1-4AF3-9A13-888D42DCAE1D}" presName="vSp1" presStyleCnt="0"/>
      <dgm:spPr/>
    </dgm:pt>
    <dgm:pt modelId="{D5E4F43A-8D20-481B-95AF-671B3A576E60}" type="pres">
      <dgm:prSet presAssocID="{6CC5A54D-0EF1-4AF3-9A13-888D42DCAE1D}" presName="simulatedConn" presStyleLbl="solidFgAcc1" presStyleIdx="1" presStyleCnt="3" custLinFactNeighborX="21111" custLinFactNeighborY="73585"/>
      <dgm:spPr>
        <a:ln>
          <a:noFill/>
        </a:ln>
      </dgm:spPr>
    </dgm:pt>
    <dgm:pt modelId="{3122F699-362E-4A95-B20A-502D12FEDAE8}" type="pres">
      <dgm:prSet presAssocID="{6CC5A54D-0EF1-4AF3-9A13-888D42DCAE1D}" presName="vSp2" presStyleCnt="0"/>
      <dgm:spPr/>
    </dgm:pt>
    <dgm:pt modelId="{C871F38F-F5A0-4A11-BAAA-13D44E456492}" type="pres">
      <dgm:prSet presAssocID="{6CC5A54D-0EF1-4AF3-9A13-888D42DCAE1D}" presName="sibTrans" presStyleCnt="0"/>
      <dgm:spPr/>
    </dgm:pt>
    <dgm:pt modelId="{F1DE4FF3-5207-4238-8F53-CA3A6F375B69}" type="pres">
      <dgm:prSet presAssocID="{B1938E7D-0E0C-4FC6-9A29-6DA3ABF16A70}" presName="compositeNode" presStyleCnt="0">
        <dgm:presLayoutVars>
          <dgm:bulletEnabled val="1"/>
        </dgm:presLayoutVars>
      </dgm:prSet>
      <dgm:spPr/>
    </dgm:pt>
    <dgm:pt modelId="{4D0A1B63-8683-468E-A511-0292AB01A789}" type="pres">
      <dgm:prSet presAssocID="{B1938E7D-0E0C-4FC6-9A29-6DA3ABF16A70}" presName="bgRect" presStyleLbl="node1" presStyleIdx="2" presStyleCnt="4" custScaleY="182963" custLinFactNeighborX="-4147" custLinFactNeighborY="-3397"/>
      <dgm:spPr/>
    </dgm:pt>
    <dgm:pt modelId="{A9E8695A-00C3-4DF0-95ED-1FA937D10F54}" type="pres">
      <dgm:prSet presAssocID="{B1938E7D-0E0C-4FC6-9A29-6DA3ABF16A70}" presName="parentNode" presStyleLbl="node1" presStyleIdx="2" presStyleCnt="4">
        <dgm:presLayoutVars>
          <dgm:chMax val="0"/>
          <dgm:bulletEnabled val="1"/>
        </dgm:presLayoutVars>
      </dgm:prSet>
      <dgm:spPr/>
    </dgm:pt>
    <dgm:pt modelId="{8033D0AD-954D-49CC-95D7-E72AA62E0D2B}" type="pres">
      <dgm:prSet presAssocID="{B1938E7D-0E0C-4FC6-9A29-6DA3ABF16A70}" presName="childNode" presStyleLbl="node1" presStyleIdx="2" presStyleCnt="4">
        <dgm:presLayoutVars>
          <dgm:bulletEnabled val="1"/>
        </dgm:presLayoutVars>
      </dgm:prSet>
      <dgm:spPr/>
    </dgm:pt>
    <dgm:pt modelId="{2B428A5B-687B-4D41-8886-ECB04ADE6FCD}" type="pres">
      <dgm:prSet presAssocID="{41D35251-2FBC-4E9B-9DF2-3CF6EA9F1463}" presName="hSp" presStyleCnt="0"/>
      <dgm:spPr/>
    </dgm:pt>
    <dgm:pt modelId="{6DB9EDA6-21B0-4297-B491-AF853B5B9793}" type="pres">
      <dgm:prSet presAssocID="{41D35251-2FBC-4E9B-9DF2-3CF6EA9F1463}" presName="vProcSp" presStyleCnt="0"/>
      <dgm:spPr/>
    </dgm:pt>
    <dgm:pt modelId="{4EA7DF54-E99B-49D6-A96C-40A56A3D7FB9}" type="pres">
      <dgm:prSet presAssocID="{41D35251-2FBC-4E9B-9DF2-3CF6EA9F1463}" presName="vSp1" presStyleCnt="0"/>
      <dgm:spPr/>
    </dgm:pt>
    <dgm:pt modelId="{4CFA4CA7-43A4-4A98-A71F-8A81B891B4A9}" type="pres">
      <dgm:prSet presAssocID="{41D35251-2FBC-4E9B-9DF2-3CF6EA9F1463}" presName="simulatedConn" presStyleLbl="solidFgAcc1" presStyleIdx="2" presStyleCnt="3" custLinFactNeighborX="-2167" custLinFactNeighborY="73712"/>
      <dgm:spPr>
        <a:ln>
          <a:noFill/>
        </a:ln>
      </dgm:spPr>
    </dgm:pt>
    <dgm:pt modelId="{C6050AE5-F6B9-41E5-951D-F109C0825D1D}" type="pres">
      <dgm:prSet presAssocID="{41D35251-2FBC-4E9B-9DF2-3CF6EA9F1463}" presName="vSp2" presStyleCnt="0"/>
      <dgm:spPr/>
    </dgm:pt>
    <dgm:pt modelId="{0C4B939B-6B89-4560-AE5D-85DE62723A72}" type="pres">
      <dgm:prSet presAssocID="{41D35251-2FBC-4E9B-9DF2-3CF6EA9F1463}" presName="sibTrans" presStyleCnt="0"/>
      <dgm:spPr/>
    </dgm:pt>
    <dgm:pt modelId="{D9E3F406-7022-4A16-8688-9A2BEF44B373}" type="pres">
      <dgm:prSet presAssocID="{2542DB9D-9263-423B-8684-61C1EB326BA5}" presName="compositeNode" presStyleCnt="0">
        <dgm:presLayoutVars>
          <dgm:bulletEnabled val="1"/>
        </dgm:presLayoutVars>
      </dgm:prSet>
      <dgm:spPr/>
    </dgm:pt>
    <dgm:pt modelId="{AEE2A8D3-007A-4E2F-9514-482633232E63}" type="pres">
      <dgm:prSet presAssocID="{2542DB9D-9263-423B-8684-61C1EB326BA5}" presName="bgRect" presStyleLbl="node1" presStyleIdx="3" presStyleCnt="4" custScaleX="157782" custScaleY="182963" custLinFactNeighborX="-7255" custLinFactNeighborY="-3440"/>
      <dgm:spPr/>
    </dgm:pt>
    <dgm:pt modelId="{9FE2BA3B-FD2C-4DE5-9A77-0440BC12547A}" type="pres">
      <dgm:prSet presAssocID="{2542DB9D-9263-423B-8684-61C1EB326BA5}" presName="parentNode" presStyleLbl="node1" presStyleIdx="3" presStyleCnt="4">
        <dgm:presLayoutVars>
          <dgm:chMax val="0"/>
          <dgm:bulletEnabled val="1"/>
        </dgm:presLayoutVars>
      </dgm:prSet>
      <dgm:spPr/>
    </dgm:pt>
    <dgm:pt modelId="{649BF6E2-9623-4DBE-9EE8-00F1CA980A54}" type="pres">
      <dgm:prSet presAssocID="{2542DB9D-9263-423B-8684-61C1EB326BA5}" presName="childNode" presStyleLbl="node1" presStyleIdx="3" presStyleCnt="4">
        <dgm:presLayoutVars>
          <dgm:bulletEnabled val="1"/>
        </dgm:presLayoutVars>
      </dgm:prSet>
      <dgm:spPr/>
    </dgm:pt>
  </dgm:ptLst>
  <dgm:cxnLst>
    <dgm:cxn modelId="{C050DF06-5F4B-45B8-AB91-E4CEB4A0DBE9}" srcId="{2542DB9D-9263-423B-8684-61C1EB326BA5}" destId="{A509BA3D-7215-4F14-90DC-1A2674F65718}" srcOrd="0" destOrd="0" parTransId="{211EBB8A-DE77-440F-BBB6-C310872CD325}" sibTransId="{1D54BD09-FD1D-44E7-80B4-3D54B7F737E4}"/>
    <dgm:cxn modelId="{7447000A-5BB8-4B24-A60D-8410B83A1666}" srcId="{3DA9BE0C-CDC1-4040-9033-649C7EBA02BC}" destId="{5BB48333-3FB5-4E72-B5BB-D46FC3A0CFD3}" srcOrd="0" destOrd="0" parTransId="{D71AC7A8-75C7-47FC-BEE7-1F6BCD40EDE1}" sibTransId="{208B2B3B-5926-4379-9535-A8DB155E7D89}"/>
    <dgm:cxn modelId="{5575770E-EE49-4DD9-AA37-849F66BB7057}" srcId="{81E649FF-AA55-4EEC-A3F1-0CD590165251}" destId="{2542DB9D-9263-423B-8684-61C1EB326BA5}" srcOrd="3" destOrd="0" parTransId="{4830C172-DC62-4E0B-AFC8-6F094BA33C1D}" sibTransId="{0C869A5B-2299-4E0D-9E06-3D8F7DC948EE}"/>
    <dgm:cxn modelId="{4A305516-EAD9-49DA-9A8E-E6E4E6A8B110}" type="presOf" srcId="{A509BA3D-7215-4F14-90DC-1A2674F65718}" destId="{649BF6E2-9623-4DBE-9EE8-00F1CA980A54}" srcOrd="0" destOrd="0" presId="urn:microsoft.com/office/officeart/2005/8/layout/hProcess7"/>
    <dgm:cxn modelId="{29CB9C25-DEB3-42CC-BADB-AC5A025E5BA2}" type="presOf" srcId="{2542DB9D-9263-423B-8684-61C1EB326BA5}" destId="{9FE2BA3B-FD2C-4DE5-9A77-0440BC12547A}" srcOrd="1" destOrd="0" presId="urn:microsoft.com/office/officeart/2005/8/layout/hProcess7"/>
    <dgm:cxn modelId="{B0033C29-6999-462F-95A1-D632BDF8F4F5}" type="presOf" srcId="{E96C3902-0D3D-4B6F-B9E8-C009560F28E3}" destId="{6EBEFC88-F2FD-454C-B533-C0684D5EC9B6}" srcOrd="0" destOrd="0" presId="urn:microsoft.com/office/officeart/2005/8/layout/hProcess7"/>
    <dgm:cxn modelId="{664A292C-B69F-4863-8923-34512F58A961}" type="presOf" srcId="{3DA9BE0C-CDC1-4040-9033-649C7EBA02BC}" destId="{167F66EE-28E8-49D4-A92B-736745749944}" srcOrd="0" destOrd="0" presId="urn:microsoft.com/office/officeart/2005/8/layout/hProcess7"/>
    <dgm:cxn modelId="{4380BE2F-5B8C-4750-B167-4C289008FB9F}" type="presOf" srcId="{30C55124-FAA2-48F7-81A6-E09CF0AB25A3}" destId="{EF832B17-F1E6-49A2-B935-A44DA89012A6}" srcOrd="1" destOrd="0" presId="urn:microsoft.com/office/officeart/2005/8/layout/hProcess7"/>
    <dgm:cxn modelId="{C9F1D232-F348-4EDE-998B-E436F36FE522}" type="presOf" srcId="{81E649FF-AA55-4EEC-A3F1-0CD590165251}" destId="{86E4407D-F28B-410D-9F03-6A6BA6AC0A40}" srcOrd="0" destOrd="0" presId="urn:microsoft.com/office/officeart/2005/8/layout/hProcess7"/>
    <dgm:cxn modelId="{24AF9742-058B-4D91-958C-B19DBDBC102A}" type="presOf" srcId="{3DA9BE0C-CDC1-4040-9033-649C7EBA02BC}" destId="{2213CD52-6EC3-4934-ACAC-64FA0A206B4C}" srcOrd="1" destOrd="0" presId="urn:microsoft.com/office/officeart/2005/8/layout/hProcess7"/>
    <dgm:cxn modelId="{A7CC0A44-D8B8-4DAC-A5B9-6E4986BA8F07}" srcId="{81E649FF-AA55-4EEC-A3F1-0CD590165251}" destId="{3DA9BE0C-CDC1-4040-9033-649C7EBA02BC}" srcOrd="1" destOrd="0" parTransId="{7725A47D-4E88-45D7-A197-C6A08CF553F4}" sibTransId="{6CC5A54D-0EF1-4AF3-9A13-888D42DCAE1D}"/>
    <dgm:cxn modelId="{73149569-70FF-4E58-8359-475619861AD3}" type="presOf" srcId="{30C55124-FAA2-48F7-81A6-E09CF0AB25A3}" destId="{DDFEEA35-C680-4A2E-9A77-76D66DCED030}" srcOrd="0" destOrd="0" presId="urn:microsoft.com/office/officeart/2005/8/layout/hProcess7"/>
    <dgm:cxn modelId="{FBC1F872-BB0C-4B63-834A-D38FA45125AF}" type="presOf" srcId="{B1938E7D-0E0C-4FC6-9A29-6DA3ABF16A70}" destId="{4D0A1B63-8683-468E-A511-0292AB01A789}" srcOrd="0" destOrd="0" presId="urn:microsoft.com/office/officeart/2005/8/layout/hProcess7"/>
    <dgm:cxn modelId="{56CC9091-01F9-4539-8837-3A0850BF6921}" srcId="{30C55124-FAA2-48F7-81A6-E09CF0AB25A3}" destId="{E96C3902-0D3D-4B6F-B9E8-C009560F28E3}" srcOrd="0" destOrd="0" parTransId="{670EF88D-B829-4FD0-8F5E-4B1835242693}" sibTransId="{646B3742-7DBD-4CCA-B156-1F4F221EC765}"/>
    <dgm:cxn modelId="{A6B083A3-230C-49CD-AA1D-58EC3712D0F5}" srcId="{81E649FF-AA55-4EEC-A3F1-0CD590165251}" destId="{B1938E7D-0E0C-4FC6-9A29-6DA3ABF16A70}" srcOrd="2" destOrd="0" parTransId="{CE85AE12-FBCC-4B06-8708-5D86B7117DCE}" sibTransId="{41D35251-2FBC-4E9B-9DF2-3CF6EA9F1463}"/>
    <dgm:cxn modelId="{8E1836BF-DEB1-4109-8C23-965A5BB789C1}" type="presOf" srcId="{513E4606-33C1-4B0A-A962-E63800750102}" destId="{8033D0AD-954D-49CC-95D7-E72AA62E0D2B}" srcOrd="0" destOrd="0" presId="urn:microsoft.com/office/officeart/2005/8/layout/hProcess7"/>
    <dgm:cxn modelId="{1CF4A9D3-CCB7-4EEE-B3D0-3D67DF2F0776}" srcId="{81E649FF-AA55-4EEC-A3F1-0CD590165251}" destId="{30C55124-FAA2-48F7-81A6-E09CF0AB25A3}" srcOrd="0" destOrd="0" parTransId="{3675502B-00D2-4A64-B3CD-E5D938E41D1F}" sibTransId="{A51BF573-2F02-4A5F-AFF2-41A2DBA3F74F}"/>
    <dgm:cxn modelId="{DE0557DA-8A3D-4E04-B7EB-82BCE4CC5477}" type="presOf" srcId="{5BB48333-3FB5-4E72-B5BB-D46FC3A0CFD3}" destId="{3AACDC35-5981-46FA-9B2F-C216A0C12F3E}" srcOrd="0" destOrd="0" presId="urn:microsoft.com/office/officeart/2005/8/layout/hProcess7"/>
    <dgm:cxn modelId="{D6E4DFDA-4F2D-4C85-9DD0-1466978738BD}" type="presOf" srcId="{2542DB9D-9263-423B-8684-61C1EB326BA5}" destId="{AEE2A8D3-007A-4E2F-9514-482633232E63}" srcOrd="0" destOrd="0" presId="urn:microsoft.com/office/officeart/2005/8/layout/hProcess7"/>
    <dgm:cxn modelId="{E9C7CDE8-AA40-4996-B59C-4909992C643E}" type="presOf" srcId="{B1938E7D-0E0C-4FC6-9A29-6DA3ABF16A70}" destId="{A9E8695A-00C3-4DF0-95ED-1FA937D10F54}" srcOrd="1" destOrd="0" presId="urn:microsoft.com/office/officeart/2005/8/layout/hProcess7"/>
    <dgm:cxn modelId="{6CEDD3F2-AD5D-47F6-9846-51CB334A311B}" srcId="{B1938E7D-0E0C-4FC6-9A29-6DA3ABF16A70}" destId="{513E4606-33C1-4B0A-A962-E63800750102}" srcOrd="0" destOrd="0" parTransId="{0B648054-6722-446B-BDD1-CFA0240CCF9C}" sibTransId="{ED59DDA9-7E15-4F78-87C3-F8955E3EFACC}"/>
    <dgm:cxn modelId="{8238076F-C5A7-4C29-B632-C41C9ED3E706}" type="presParOf" srcId="{86E4407D-F28B-410D-9F03-6A6BA6AC0A40}" destId="{28B195F3-7732-43EE-8FFA-7ED8C41BBBE1}" srcOrd="0" destOrd="0" presId="urn:microsoft.com/office/officeart/2005/8/layout/hProcess7"/>
    <dgm:cxn modelId="{E545E717-2FE1-44FB-864B-29EE324A2F20}" type="presParOf" srcId="{28B195F3-7732-43EE-8FFA-7ED8C41BBBE1}" destId="{DDFEEA35-C680-4A2E-9A77-76D66DCED030}" srcOrd="0" destOrd="0" presId="urn:microsoft.com/office/officeart/2005/8/layout/hProcess7"/>
    <dgm:cxn modelId="{AEBD8866-4BFD-4DE1-A2B6-9548EEEC7ADA}" type="presParOf" srcId="{28B195F3-7732-43EE-8FFA-7ED8C41BBBE1}" destId="{EF832B17-F1E6-49A2-B935-A44DA89012A6}" srcOrd="1" destOrd="0" presId="urn:microsoft.com/office/officeart/2005/8/layout/hProcess7"/>
    <dgm:cxn modelId="{9BFC4335-0019-4B25-894A-FACBD95A50A4}" type="presParOf" srcId="{28B195F3-7732-43EE-8FFA-7ED8C41BBBE1}" destId="{6EBEFC88-F2FD-454C-B533-C0684D5EC9B6}" srcOrd="2" destOrd="0" presId="urn:microsoft.com/office/officeart/2005/8/layout/hProcess7"/>
    <dgm:cxn modelId="{9DB341F1-BA62-44AC-A8C7-61BD6BE58D35}" type="presParOf" srcId="{86E4407D-F28B-410D-9F03-6A6BA6AC0A40}" destId="{5223BAA7-6C5D-4BB3-BF89-53E9CA20B477}" srcOrd="1" destOrd="0" presId="urn:microsoft.com/office/officeart/2005/8/layout/hProcess7"/>
    <dgm:cxn modelId="{1BDA0E87-41CC-45AB-A9EF-E467968F5621}" type="presParOf" srcId="{86E4407D-F28B-410D-9F03-6A6BA6AC0A40}" destId="{29AA4129-4389-4D84-9BD6-2DFDA4BE827B}" srcOrd="2" destOrd="0" presId="urn:microsoft.com/office/officeart/2005/8/layout/hProcess7"/>
    <dgm:cxn modelId="{EA03539F-88BE-4E92-A666-FFFC4371FBAC}" type="presParOf" srcId="{29AA4129-4389-4D84-9BD6-2DFDA4BE827B}" destId="{AF800C3E-4989-484E-9DCE-0FD512832473}" srcOrd="0" destOrd="0" presId="urn:microsoft.com/office/officeart/2005/8/layout/hProcess7"/>
    <dgm:cxn modelId="{1B6A424D-9450-4065-BD1D-492442CC6414}" type="presParOf" srcId="{29AA4129-4389-4D84-9BD6-2DFDA4BE827B}" destId="{60A89CF9-F8DB-43F8-BFF4-619D5AC88D7E}" srcOrd="1" destOrd="0" presId="urn:microsoft.com/office/officeart/2005/8/layout/hProcess7"/>
    <dgm:cxn modelId="{F0D11D1A-8220-4766-B3B4-A5FD248E6A1E}" type="presParOf" srcId="{29AA4129-4389-4D84-9BD6-2DFDA4BE827B}" destId="{4ED9CBD0-903A-41C8-BB84-B6CD9286A5A8}" srcOrd="2" destOrd="0" presId="urn:microsoft.com/office/officeart/2005/8/layout/hProcess7"/>
    <dgm:cxn modelId="{6248E8EA-8A10-4838-9FFB-4788DED9D11B}" type="presParOf" srcId="{86E4407D-F28B-410D-9F03-6A6BA6AC0A40}" destId="{88DB5AA9-78D3-4482-BC98-5000387B1BD6}" srcOrd="3" destOrd="0" presId="urn:microsoft.com/office/officeart/2005/8/layout/hProcess7"/>
    <dgm:cxn modelId="{E59087DE-FE67-4334-8BC7-C8854B44DFCB}" type="presParOf" srcId="{86E4407D-F28B-410D-9F03-6A6BA6AC0A40}" destId="{9EC8F30A-786C-4D45-89C1-C6D9FB8D8243}" srcOrd="4" destOrd="0" presId="urn:microsoft.com/office/officeart/2005/8/layout/hProcess7"/>
    <dgm:cxn modelId="{39475F33-A87F-43CD-B024-233CD4A14EB0}" type="presParOf" srcId="{9EC8F30A-786C-4D45-89C1-C6D9FB8D8243}" destId="{167F66EE-28E8-49D4-A92B-736745749944}" srcOrd="0" destOrd="0" presId="urn:microsoft.com/office/officeart/2005/8/layout/hProcess7"/>
    <dgm:cxn modelId="{2E78DDFF-27AA-478C-BCE9-819A3D2DD00B}" type="presParOf" srcId="{9EC8F30A-786C-4D45-89C1-C6D9FB8D8243}" destId="{2213CD52-6EC3-4934-ACAC-64FA0A206B4C}" srcOrd="1" destOrd="0" presId="urn:microsoft.com/office/officeart/2005/8/layout/hProcess7"/>
    <dgm:cxn modelId="{64DB1FBB-2382-4EF6-872D-FEEEE41B04ED}" type="presParOf" srcId="{9EC8F30A-786C-4D45-89C1-C6D9FB8D8243}" destId="{3AACDC35-5981-46FA-9B2F-C216A0C12F3E}" srcOrd="2" destOrd="0" presId="urn:microsoft.com/office/officeart/2005/8/layout/hProcess7"/>
    <dgm:cxn modelId="{21EC8722-9BB6-4E62-B83A-1FB43E898446}" type="presParOf" srcId="{86E4407D-F28B-410D-9F03-6A6BA6AC0A40}" destId="{D7B230E6-7A91-41AA-92F6-82B6042DB4C9}" srcOrd="5" destOrd="0" presId="urn:microsoft.com/office/officeart/2005/8/layout/hProcess7"/>
    <dgm:cxn modelId="{836991C6-B820-47B0-9DBD-B7895F6CD6A5}" type="presParOf" srcId="{86E4407D-F28B-410D-9F03-6A6BA6AC0A40}" destId="{FD2EEC31-2A12-44FB-BEAB-4B4501BA5402}" srcOrd="6" destOrd="0" presId="urn:microsoft.com/office/officeart/2005/8/layout/hProcess7"/>
    <dgm:cxn modelId="{F6844F8A-F3BE-4942-B532-D505EFACDB56}" type="presParOf" srcId="{FD2EEC31-2A12-44FB-BEAB-4B4501BA5402}" destId="{786F2BDC-5D57-4363-9C76-DD9182033E51}" srcOrd="0" destOrd="0" presId="urn:microsoft.com/office/officeart/2005/8/layout/hProcess7"/>
    <dgm:cxn modelId="{BC48DEFF-12FE-4514-9C98-BC54C83D2276}" type="presParOf" srcId="{FD2EEC31-2A12-44FB-BEAB-4B4501BA5402}" destId="{D5E4F43A-8D20-481B-95AF-671B3A576E60}" srcOrd="1" destOrd="0" presId="urn:microsoft.com/office/officeart/2005/8/layout/hProcess7"/>
    <dgm:cxn modelId="{DE67490B-0E54-4B57-AD11-F7E7987B1073}" type="presParOf" srcId="{FD2EEC31-2A12-44FB-BEAB-4B4501BA5402}" destId="{3122F699-362E-4A95-B20A-502D12FEDAE8}" srcOrd="2" destOrd="0" presId="urn:microsoft.com/office/officeart/2005/8/layout/hProcess7"/>
    <dgm:cxn modelId="{55E14173-70B8-4ED7-8474-0CFAC0B36605}" type="presParOf" srcId="{86E4407D-F28B-410D-9F03-6A6BA6AC0A40}" destId="{C871F38F-F5A0-4A11-BAAA-13D44E456492}" srcOrd="7" destOrd="0" presId="urn:microsoft.com/office/officeart/2005/8/layout/hProcess7"/>
    <dgm:cxn modelId="{4F54F0F9-14A0-464B-9BF4-9A2DECB0E4B0}" type="presParOf" srcId="{86E4407D-F28B-410D-9F03-6A6BA6AC0A40}" destId="{F1DE4FF3-5207-4238-8F53-CA3A6F375B69}" srcOrd="8" destOrd="0" presId="urn:microsoft.com/office/officeart/2005/8/layout/hProcess7"/>
    <dgm:cxn modelId="{AFFF17EA-D0B6-4408-A15C-B83344E0ED52}" type="presParOf" srcId="{F1DE4FF3-5207-4238-8F53-CA3A6F375B69}" destId="{4D0A1B63-8683-468E-A511-0292AB01A789}" srcOrd="0" destOrd="0" presId="urn:microsoft.com/office/officeart/2005/8/layout/hProcess7"/>
    <dgm:cxn modelId="{E14FFA67-CC82-46D2-9CC0-81CCC30F067E}" type="presParOf" srcId="{F1DE4FF3-5207-4238-8F53-CA3A6F375B69}" destId="{A9E8695A-00C3-4DF0-95ED-1FA937D10F54}" srcOrd="1" destOrd="0" presId="urn:microsoft.com/office/officeart/2005/8/layout/hProcess7"/>
    <dgm:cxn modelId="{473591B2-0751-4EF1-89FD-62F2E7E254C7}" type="presParOf" srcId="{F1DE4FF3-5207-4238-8F53-CA3A6F375B69}" destId="{8033D0AD-954D-49CC-95D7-E72AA62E0D2B}" srcOrd="2" destOrd="0" presId="urn:microsoft.com/office/officeart/2005/8/layout/hProcess7"/>
    <dgm:cxn modelId="{1A362E82-DBD8-4DB1-AED9-E17E2B852DAF}" type="presParOf" srcId="{86E4407D-F28B-410D-9F03-6A6BA6AC0A40}" destId="{2B428A5B-687B-4D41-8886-ECB04ADE6FCD}" srcOrd="9" destOrd="0" presId="urn:microsoft.com/office/officeart/2005/8/layout/hProcess7"/>
    <dgm:cxn modelId="{24B8C2ED-8E59-4C19-93A1-3B727368F2DC}" type="presParOf" srcId="{86E4407D-F28B-410D-9F03-6A6BA6AC0A40}" destId="{6DB9EDA6-21B0-4297-B491-AF853B5B9793}" srcOrd="10" destOrd="0" presId="urn:microsoft.com/office/officeart/2005/8/layout/hProcess7"/>
    <dgm:cxn modelId="{CC5C8020-E697-4949-90DF-2F2713783BDC}" type="presParOf" srcId="{6DB9EDA6-21B0-4297-B491-AF853B5B9793}" destId="{4EA7DF54-E99B-49D6-A96C-40A56A3D7FB9}" srcOrd="0" destOrd="0" presId="urn:microsoft.com/office/officeart/2005/8/layout/hProcess7"/>
    <dgm:cxn modelId="{B4352323-8A1A-47CE-A6E7-551191F21B6D}" type="presParOf" srcId="{6DB9EDA6-21B0-4297-B491-AF853B5B9793}" destId="{4CFA4CA7-43A4-4A98-A71F-8A81B891B4A9}" srcOrd="1" destOrd="0" presId="urn:microsoft.com/office/officeart/2005/8/layout/hProcess7"/>
    <dgm:cxn modelId="{95AE09CB-9DCD-4D4C-B2BA-7B8BB00E17A8}" type="presParOf" srcId="{6DB9EDA6-21B0-4297-B491-AF853B5B9793}" destId="{C6050AE5-F6B9-41E5-951D-F109C0825D1D}" srcOrd="2" destOrd="0" presId="urn:microsoft.com/office/officeart/2005/8/layout/hProcess7"/>
    <dgm:cxn modelId="{F35FB432-2A4A-46AA-B833-BA715634D18A}" type="presParOf" srcId="{86E4407D-F28B-410D-9F03-6A6BA6AC0A40}" destId="{0C4B939B-6B89-4560-AE5D-85DE62723A72}" srcOrd="11" destOrd="0" presId="urn:microsoft.com/office/officeart/2005/8/layout/hProcess7"/>
    <dgm:cxn modelId="{C3F5A794-639D-4EDD-8992-0FEC12388614}" type="presParOf" srcId="{86E4407D-F28B-410D-9F03-6A6BA6AC0A40}" destId="{D9E3F406-7022-4A16-8688-9A2BEF44B373}" srcOrd="12" destOrd="0" presId="urn:microsoft.com/office/officeart/2005/8/layout/hProcess7"/>
    <dgm:cxn modelId="{AF8FADCD-DEF5-4DFB-88CA-982B44B817C1}" type="presParOf" srcId="{D9E3F406-7022-4A16-8688-9A2BEF44B373}" destId="{AEE2A8D3-007A-4E2F-9514-482633232E63}" srcOrd="0" destOrd="0" presId="urn:microsoft.com/office/officeart/2005/8/layout/hProcess7"/>
    <dgm:cxn modelId="{013F89D0-AEF1-4CBB-A802-EE0677D1F169}" type="presParOf" srcId="{D9E3F406-7022-4A16-8688-9A2BEF44B373}" destId="{9FE2BA3B-FD2C-4DE5-9A77-0440BC12547A}" srcOrd="1" destOrd="0" presId="urn:microsoft.com/office/officeart/2005/8/layout/hProcess7"/>
    <dgm:cxn modelId="{022E81CF-8D58-4FD7-814F-0EC55C6B807F}" type="presParOf" srcId="{D9E3F406-7022-4A16-8688-9A2BEF44B373}" destId="{649BF6E2-9623-4DBE-9EE8-00F1CA980A54}"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E623F-E623-4A47-9023-D9D3DA7CA424}">
      <dsp:nvSpPr>
        <dsp:cNvPr id="0" name=""/>
        <dsp:cNvSpPr/>
      </dsp:nvSpPr>
      <dsp:spPr>
        <a:xfrm rot="10800000">
          <a:off x="1105732" y="1788"/>
          <a:ext cx="3821704" cy="572489"/>
        </a:xfrm>
        <a:prstGeom prst="homePlate">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452" tIns="45720" rIns="85344" bIns="45720" numCol="1" spcCol="1270" anchor="ctr" anchorCtr="0">
          <a:noAutofit/>
        </a:bodyPr>
        <a:lstStyle/>
        <a:p>
          <a:pPr marL="0" lvl="0" indent="0" algn="l" defTabSz="533400">
            <a:lnSpc>
              <a:spcPct val="90000"/>
            </a:lnSpc>
            <a:spcBef>
              <a:spcPct val="0"/>
            </a:spcBef>
            <a:spcAft>
              <a:spcPct val="35000"/>
            </a:spcAft>
            <a:buFont typeface="Wingdings" panose="05000000000000000000" pitchFamily="2" charset="2"/>
            <a:buNone/>
          </a:pPr>
          <a:r>
            <a:rPr lang="en-US" sz="1200" kern="1200" dirty="0"/>
            <a:t>WIS2 node is the platform for data exchange instead of GTS</a:t>
          </a:r>
          <a:endParaRPr lang="en-CH" sz="1200" kern="1200" dirty="0"/>
        </a:p>
      </dsp:txBody>
      <dsp:txXfrm rot="10800000">
        <a:off x="1248854" y="1788"/>
        <a:ext cx="3678582" cy="572489"/>
      </dsp:txXfrm>
    </dsp:sp>
    <dsp:sp modelId="{2FD79F02-E460-4536-B255-602FED97B9DD}">
      <dsp:nvSpPr>
        <dsp:cNvPr id="0" name=""/>
        <dsp:cNvSpPr/>
      </dsp:nvSpPr>
      <dsp:spPr>
        <a:xfrm>
          <a:off x="819487" y="1788"/>
          <a:ext cx="572489" cy="57248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352DD2-D2FC-4120-AA7F-A12E77C33DBD}">
      <dsp:nvSpPr>
        <dsp:cNvPr id="0" name=""/>
        <dsp:cNvSpPr/>
      </dsp:nvSpPr>
      <dsp:spPr>
        <a:xfrm rot="10800000">
          <a:off x="1105732" y="745170"/>
          <a:ext cx="3821704" cy="572489"/>
        </a:xfrm>
        <a:prstGeom prst="homePlate">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452" tIns="45720" rIns="85344" bIns="4572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GB" sz="1200" kern="1200" dirty="0"/>
            <a:t>NCs / DCPCs are going to implement a WIS2 Node to exchange data in WIS2</a:t>
          </a:r>
          <a:endParaRPr lang="en-CH" sz="1200" kern="1200" dirty="0"/>
        </a:p>
      </dsp:txBody>
      <dsp:txXfrm rot="10800000">
        <a:off x="1248854" y="745170"/>
        <a:ext cx="3678582" cy="572489"/>
      </dsp:txXfrm>
    </dsp:sp>
    <dsp:sp modelId="{57AC9574-9FB3-409F-BE62-B69FFD58A62D}">
      <dsp:nvSpPr>
        <dsp:cNvPr id="0" name=""/>
        <dsp:cNvSpPr/>
      </dsp:nvSpPr>
      <dsp:spPr>
        <a:xfrm>
          <a:off x="819487" y="745170"/>
          <a:ext cx="572489" cy="57248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684B81-25BA-41CA-8FB3-018EA6BCFB4A}">
      <dsp:nvSpPr>
        <dsp:cNvPr id="0" name=""/>
        <dsp:cNvSpPr/>
      </dsp:nvSpPr>
      <dsp:spPr>
        <a:xfrm rot="10800000">
          <a:off x="1105732" y="1488552"/>
          <a:ext cx="3821704" cy="572489"/>
        </a:xfrm>
        <a:prstGeom prst="homePlate">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452" tIns="45720" rIns="85344" bIns="4572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GB" sz="1200" kern="1200" dirty="0"/>
            <a:t>The WIS2 Node shares data from an HTTPS service and sends notifications to MQTT subscribers</a:t>
          </a:r>
          <a:endParaRPr lang="en-CH" sz="1200" kern="1200" dirty="0"/>
        </a:p>
      </dsp:txBody>
      <dsp:txXfrm rot="10800000">
        <a:off x="1248854" y="1488552"/>
        <a:ext cx="3678582" cy="572489"/>
      </dsp:txXfrm>
    </dsp:sp>
    <dsp:sp modelId="{D9884946-BAAE-414B-B5DB-FE42E5C77CA9}">
      <dsp:nvSpPr>
        <dsp:cNvPr id="0" name=""/>
        <dsp:cNvSpPr/>
      </dsp:nvSpPr>
      <dsp:spPr>
        <a:xfrm>
          <a:off x="819487" y="1488552"/>
          <a:ext cx="572489" cy="57248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8A8DC8-8446-42C9-AFFA-25DB6CBBA623}">
      <dsp:nvSpPr>
        <dsp:cNvPr id="0" name=""/>
        <dsp:cNvSpPr/>
      </dsp:nvSpPr>
      <dsp:spPr>
        <a:xfrm rot="10800000">
          <a:off x="1105732" y="2231934"/>
          <a:ext cx="3821704" cy="572489"/>
        </a:xfrm>
        <a:prstGeom prst="homePlate">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452" tIns="45720" rIns="85344" bIns="4572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GB" sz="1200" kern="1200" dirty="0"/>
            <a:t>No need to provide access to all the users in the world, only to some WIS2 Global Services</a:t>
          </a:r>
          <a:endParaRPr lang="en-CH" sz="1200" kern="1200" dirty="0"/>
        </a:p>
      </dsp:txBody>
      <dsp:txXfrm rot="10800000">
        <a:off x="1248854" y="2231934"/>
        <a:ext cx="3678582" cy="572489"/>
      </dsp:txXfrm>
    </dsp:sp>
    <dsp:sp modelId="{21769C13-E38D-4209-9B64-5DD6CDC95CAA}">
      <dsp:nvSpPr>
        <dsp:cNvPr id="0" name=""/>
        <dsp:cNvSpPr/>
      </dsp:nvSpPr>
      <dsp:spPr>
        <a:xfrm>
          <a:off x="819487" y="2231934"/>
          <a:ext cx="572489" cy="57248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EEA35-C680-4A2E-9A77-76D66DCED030}">
      <dsp:nvSpPr>
        <dsp:cNvPr id="0" name=""/>
        <dsp:cNvSpPr/>
      </dsp:nvSpPr>
      <dsp:spPr>
        <a:xfrm>
          <a:off x="27259" y="328383"/>
          <a:ext cx="1729752" cy="3797767"/>
        </a:xfrm>
        <a:prstGeom prst="roundRect">
          <a:avLst>
            <a:gd name="adj" fmla="val 5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72000" bIns="0" numCol="1" spcCol="1270" anchor="t" anchorCtr="0">
          <a:noAutofit/>
        </a:bodyPr>
        <a:lstStyle/>
        <a:p>
          <a:pPr marL="0" lvl="0" indent="0" algn="r" defTabSz="1066800">
            <a:lnSpc>
              <a:spcPct val="90000"/>
            </a:lnSpc>
            <a:spcBef>
              <a:spcPct val="0"/>
            </a:spcBef>
            <a:spcAft>
              <a:spcPct val="35000"/>
            </a:spcAft>
            <a:buNone/>
          </a:pPr>
          <a:r>
            <a:rPr lang="en-US" sz="2400" b="0" kern="1200" cap="none" spc="0" dirty="0">
              <a:ln/>
              <a:effectLst/>
            </a:rPr>
            <a:t>2022</a:t>
          </a:r>
          <a:endParaRPr lang="en-CH" sz="2400" b="0" kern="1200" cap="none" spc="0" dirty="0">
            <a:ln/>
            <a:effectLst/>
          </a:endParaRPr>
        </a:p>
      </dsp:txBody>
      <dsp:txXfrm rot="16200000">
        <a:off x="-1356849" y="1712493"/>
        <a:ext cx="3114169" cy="345950"/>
      </dsp:txXfrm>
    </dsp:sp>
    <dsp:sp modelId="{6EBEFC88-F2FD-454C-B533-C0684D5EC9B6}">
      <dsp:nvSpPr>
        <dsp:cNvPr id="0" name=""/>
        <dsp:cNvSpPr/>
      </dsp:nvSpPr>
      <dsp:spPr>
        <a:xfrm>
          <a:off x="373210" y="328383"/>
          <a:ext cx="1288665" cy="3797767"/>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180000" rIns="36000" bIns="0" numCol="1" spcCol="1270" anchor="t" anchorCtr="0">
          <a:noAutofit/>
        </a:bodyPr>
        <a:lstStyle/>
        <a:p>
          <a:pPr marL="0" lvl="0" indent="0" algn="l" defTabSz="977900">
            <a:lnSpc>
              <a:spcPct val="90000"/>
            </a:lnSpc>
            <a:spcBef>
              <a:spcPct val="0"/>
            </a:spcBef>
            <a:spcAft>
              <a:spcPct val="35000"/>
            </a:spcAft>
            <a:buNone/>
          </a:pPr>
          <a:endParaRPr lang="en-CH" sz="2200" b="1" kern="1200" cap="none" spc="0" dirty="0">
            <a:ln/>
            <a:solidFill>
              <a:schemeClr val="accent3">
                <a:lumMod val="75000"/>
              </a:schemeClr>
            </a:solidFill>
            <a:effectLst/>
          </a:endParaRPr>
        </a:p>
      </dsp:txBody>
      <dsp:txXfrm>
        <a:off x="373210" y="328383"/>
        <a:ext cx="1288665" cy="3797767"/>
      </dsp:txXfrm>
    </dsp:sp>
    <dsp:sp modelId="{167F66EE-28E8-49D4-A92B-736745749944}">
      <dsp:nvSpPr>
        <dsp:cNvPr id="0" name=""/>
        <dsp:cNvSpPr/>
      </dsp:nvSpPr>
      <dsp:spPr>
        <a:xfrm>
          <a:off x="1771075" y="327449"/>
          <a:ext cx="1729752" cy="3797767"/>
        </a:xfrm>
        <a:prstGeom prst="roundRect">
          <a:avLst>
            <a:gd name="adj" fmla="val 5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72000" bIns="0" numCol="1" spcCol="1270" anchor="t" anchorCtr="0">
          <a:noAutofit/>
        </a:bodyPr>
        <a:lstStyle/>
        <a:p>
          <a:pPr marL="0" lvl="0" indent="0" algn="r" defTabSz="1066800">
            <a:lnSpc>
              <a:spcPct val="90000"/>
            </a:lnSpc>
            <a:spcBef>
              <a:spcPct val="0"/>
            </a:spcBef>
            <a:spcAft>
              <a:spcPct val="35000"/>
            </a:spcAft>
            <a:buNone/>
          </a:pPr>
          <a:r>
            <a:rPr lang="en-US" sz="2400" b="0" kern="1200" cap="none" spc="0" dirty="0">
              <a:ln/>
              <a:solidFill>
                <a:schemeClr val="accent5">
                  <a:lumMod val="50000"/>
                </a:schemeClr>
              </a:solidFill>
              <a:effectLst/>
            </a:rPr>
            <a:t>2023</a:t>
          </a:r>
          <a:endParaRPr lang="en-CH" sz="2400" b="0" kern="1200" cap="none" spc="0" dirty="0">
            <a:ln/>
            <a:solidFill>
              <a:schemeClr val="accent5">
                <a:lumMod val="50000"/>
              </a:schemeClr>
            </a:solidFill>
            <a:effectLst/>
          </a:endParaRPr>
        </a:p>
      </dsp:txBody>
      <dsp:txXfrm rot="16200000">
        <a:off x="386965" y="1711558"/>
        <a:ext cx="3114169" cy="345950"/>
      </dsp:txXfrm>
    </dsp:sp>
    <dsp:sp modelId="{60A89CF9-F8DB-43F8-BFF4-619D5AC88D7E}">
      <dsp:nvSpPr>
        <dsp:cNvPr id="0" name=""/>
        <dsp:cNvSpPr/>
      </dsp:nvSpPr>
      <dsp:spPr>
        <a:xfrm rot="5400000">
          <a:off x="1751477" y="2154100"/>
          <a:ext cx="305174" cy="259462"/>
        </a:xfrm>
        <a:prstGeom prst="flowChartExtra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noFill/>
          <a:prstDash val="solid"/>
          <a:miter lim="800000"/>
        </a:ln>
        <a:effectLst/>
      </dsp:spPr>
      <dsp:style>
        <a:lnRef idx="1">
          <a:scrgbClr r="0" g="0" b="0"/>
        </a:lnRef>
        <a:fillRef idx="2">
          <a:scrgbClr r="0" g="0" b="0"/>
        </a:fillRef>
        <a:effectRef idx="0">
          <a:scrgbClr r="0" g="0" b="0"/>
        </a:effectRef>
        <a:fontRef idx="minor"/>
      </dsp:style>
    </dsp:sp>
    <dsp:sp modelId="{3AACDC35-5981-46FA-9B2F-C216A0C12F3E}">
      <dsp:nvSpPr>
        <dsp:cNvPr id="0" name=""/>
        <dsp:cNvSpPr/>
      </dsp:nvSpPr>
      <dsp:spPr>
        <a:xfrm>
          <a:off x="2117025" y="327449"/>
          <a:ext cx="1288665" cy="3797767"/>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180000" rIns="0" bIns="0" numCol="1" spcCol="1270" anchor="t" anchorCtr="0">
          <a:noAutofit/>
        </a:bodyPr>
        <a:lstStyle/>
        <a:p>
          <a:pPr marL="0" lvl="0" indent="0" algn="l" defTabSz="977900">
            <a:lnSpc>
              <a:spcPct val="90000"/>
            </a:lnSpc>
            <a:spcBef>
              <a:spcPct val="0"/>
            </a:spcBef>
            <a:spcAft>
              <a:spcPct val="35000"/>
            </a:spcAft>
            <a:buNone/>
          </a:pPr>
          <a:endParaRPr lang="en-CH" sz="2200" b="1" kern="1200" cap="none" spc="0" dirty="0">
            <a:ln/>
            <a:solidFill>
              <a:schemeClr val="accent5">
                <a:lumMod val="75000"/>
              </a:schemeClr>
            </a:solidFill>
            <a:effectLst/>
          </a:endParaRPr>
        </a:p>
      </dsp:txBody>
      <dsp:txXfrm>
        <a:off x="2117025" y="327449"/>
        <a:ext cx="1288665" cy="3797767"/>
      </dsp:txXfrm>
    </dsp:sp>
    <dsp:sp modelId="{4D0A1B63-8683-468E-A511-0292AB01A789}">
      <dsp:nvSpPr>
        <dsp:cNvPr id="0" name=""/>
        <dsp:cNvSpPr/>
      </dsp:nvSpPr>
      <dsp:spPr>
        <a:xfrm>
          <a:off x="3512036" y="328341"/>
          <a:ext cx="1729752" cy="3797767"/>
        </a:xfrm>
        <a:prstGeom prst="roundRect">
          <a:avLst>
            <a:gd name="adj" fmla="val 5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72000" bIns="0" numCol="1" spcCol="1270" anchor="t" anchorCtr="0">
          <a:noAutofit/>
        </a:bodyPr>
        <a:lstStyle/>
        <a:p>
          <a:pPr marL="0" lvl="0" indent="0" algn="r" defTabSz="1066800">
            <a:lnSpc>
              <a:spcPct val="90000"/>
            </a:lnSpc>
            <a:spcBef>
              <a:spcPct val="0"/>
            </a:spcBef>
            <a:spcAft>
              <a:spcPct val="35000"/>
            </a:spcAft>
            <a:buNone/>
          </a:pPr>
          <a:r>
            <a:rPr lang="en-US" sz="2400" b="0" kern="1200" cap="none" spc="0" dirty="0">
              <a:ln/>
              <a:solidFill>
                <a:schemeClr val="accent4">
                  <a:lumMod val="50000"/>
                </a:schemeClr>
              </a:solidFill>
              <a:effectLst/>
            </a:rPr>
            <a:t>2024</a:t>
          </a:r>
          <a:endParaRPr lang="en-CH" sz="2400" b="0" kern="1200" cap="none" spc="0" dirty="0">
            <a:ln/>
            <a:solidFill>
              <a:schemeClr val="accent4">
                <a:lumMod val="50000"/>
              </a:schemeClr>
            </a:solidFill>
            <a:effectLst/>
          </a:endParaRPr>
        </a:p>
      </dsp:txBody>
      <dsp:txXfrm rot="16200000">
        <a:off x="2127926" y="1712451"/>
        <a:ext cx="3114169" cy="345950"/>
      </dsp:txXfrm>
    </dsp:sp>
    <dsp:sp modelId="{D5E4F43A-8D20-481B-95AF-671B3A576E60}">
      <dsp:nvSpPr>
        <dsp:cNvPr id="0" name=""/>
        <dsp:cNvSpPr/>
      </dsp:nvSpPr>
      <dsp:spPr>
        <a:xfrm rot="5400000">
          <a:off x="3494605" y="2154100"/>
          <a:ext cx="305174" cy="259462"/>
        </a:xfrm>
        <a:prstGeom prst="flowChartExtra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noFill/>
          <a:prstDash val="solid"/>
          <a:miter lim="800000"/>
        </a:ln>
        <a:effectLst/>
      </dsp:spPr>
      <dsp:style>
        <a:lnRef idx="1">
          <a:scrgbClr r="0" g="0" b="0"/>
        </a:lnRef>
        <a:fillRef idx="2">
          <a:scrgbClr r="0" g="0" b="0"/>
        </a:fillRef>
        <a:effectRef idx="0">
          <a:scrgbClr r="0" g="0" b="0"/>
        </a:effectRef>
        <a:fontRef idx="minor"/>
      </dsp:style>
    </dsp:sp>
    <dsp:sp modelId="{8033D0AD-954D-49CC-95D7-E72AA62E0D2B}">
      <dsp:nvSpPr>
        <dsp:cNvPr id="0" name=""/>
        <dsp:cNvSpPr/>
      </dsp:nvSpPr>
      <dsp:spPr>
        <a:xfrm>
          <a:off x="3857986" y="328341"/>
          <a:ext cx="1288665" cy="3797767"/>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180000" rIns="0" bIns="0" numCol="1" spcCol="1270" anchor="t" anchorCtr="0">
          <a:noAutofit/>
        </a:bodyPr>
        <a:lstStyle/>
        <a:p>
          <a:pPr marL="0" lvl="0" indent="0" algn="l" defTabSz="977900">
            <a:lnSpc>
              <a:spcPct val="90000"/>
            </a:lnSpc>
            <a:spcBef>
              <a:spcPct val="0"/>
            </a:spcBef>
            <a:spcAft>
              <a:spcPct val="35000"/>
            </a:spcAft>
            <a:buNone/>
          </a:pPr>
          <a:endParaRPr lang="en-CH" sz="2200" b="1" kern="1200" cap="none" spc="0" dirty="0">
            <a:ln/>
            <a:solidFill>
              <a:schemeClr val="accent4">
                <a:lumMod val="75000"/>
              </a:schemeClr>
            </a:solidFill>
            <a:effectLst/>
          </a:endParaRPr>
        </a:p>
      </dsp:txBody>
      <dsp:txXfrm>
        <a:off x="3857986" y="328341"/>
        <a:ext cx="1288665" cy="3797767"/>
      </dsp:txXfrm>
    </dsp:sp>
    <dsp:sp modelId="{AEE2A8D3-007A-4E2F-9514-482633232E63}">
      <dsp:nvSpPr>
        <dsp:cNvPr id="0" name=""/>
        <dsp:cNvSpPr/>
      </dsp:nvSpPr>
      <dsp:spPr>
        <a:xfrm>
          <a:off x="5248569" y="327449"/>
          <a:ext cx="2729237" cy="3797767"/>
        </a:xfrm>
        <a:prstGeom prst="roundRect">
          <a:avLst>
            <a:gd name="adj" fmla="val 5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72000" bIns="0" numCol="1" spcCol="1270" anchor="t" anchorCtr="0">
          <a:noAutofit/>
        </a:bodyPr>
        <a:lstStyle/>
        <a:p>
          <a:pPr marL="0" lvl="0" indent="0" algn="r" defTabSz="1066800">
            <a:lnSpc>
              <a:spcPct val="90000"/>
            </a:lnSpc>
            <a:spcBef>
              <a:spcPct val="0"/>
            </a:spcBef>
            <a:spcAft>
              <a:spcPct val="35000"/>
            </a:spcAft>
            <a:buNone/>
          </a:pPr>
          <a:r>
            <a:rPr lang="en-US" sz="2400" b="0" kern="1200" cap="none" spc="0">
              <a:ln/>
              <a:effectLst/>
            </a:rPr>
            <a:t>2025</a:t>
          </a:r>
          <a:endParaRPr lang="en-CH" sz="2400" b="0" kern="1200" cap="none" spc="0" dirty="0">
            <a:ln/>
            <a:effectLst/>
          </a:endParaRPr>
        </a:p>
      </dsp:txBody>
      <dsp:txXfrm rot="16200000">
        <a:off x="3964407" y="1611610"/>
        <a:ext cx="3114169" cy="545847"/>
      </dsp:txXfrm>
    </dsp:sp>
    <dsp:sp modelId="{4CFA4CA7-43A4-4A98-A71F-8A81B891B4A9}">
      <dsp:nvSpPr>
        <dsp:cNvPr id="0" name=""/>
        <dsp:cNvSpPr/>
      </dsp:nvSpPr>
      <dsp:spPr>
        <a:xfrm rot="5400000">
          <a:off x="5224501" y="2154281"/>
          <a:ext cx="305174" cy="259462"/>
        </a:xfrm>
        <a:prstGeom prst="flowChartExtra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noFill/>
          <a:prstDash val="solid"/>
          <a:miter lim="800000"/>
        </a:ln>
        <a:effectLst/>
      </dsp:spPr>
      <dsp:style>
        <a:lnRef idx="1">
          <a:scrgbClr r="0" g="0" b="0"/>
        </a:lnRef>
        <a:fillRef idx="2">
          <a:scrgbClr r="0" g="0" b="0"/>
        </a:fillRef>
        <a:effectRef idx="0">
          <a:scrgbClr r="0" g="0" b="0"/>
        </a:effectRef>
        <a:fontRef idx="minor"/>
      </dsp:style>
    </dsp:sp>
    <dsp:sp modelId="{649BF6E2-9623-4DBE-9EE8-00F1CA980A54}">
      <dsp:nvSpPr>
        <dsp:cNvPr id="0" name=""/>
        <dsp:cNvSpPr/>
      </dsp:nvSpPr>
      <dsp:spPr>
        <a:xfrm>
          <a:off x="5721953" y="327449"/>
          <a:ext cx="2033282" cy="3797767"/>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180000" rIns="0" bIns="0" numCol="1" spcCol="1270" anchor="t" anchorCtr="0">
          <a:noAutofit/>
        </a:bodyPr>
        <a:lstStyle/>
        <a:p>
          <a:pPr marL="0" lvl="0" indent="0" algn="l" defTabSz="977900">
            <a:lnSpc>
              <a:spcPct val="90000"/>
            </a:lnSpc>
            <a:spcBef>
              <a:spcPct val="0"/>
            </a:spcBef>
            <a:spcAft>
              <a:spcPct val="35000"/>
            </a:spcAft>
            <a:buNone/>
          </a:pPr>
          <a:endParaRPr lang="en-CH" sz="2200" b="1" kern="1200" cap="none" spc="0" dirty="0">
            <a:ln/>
            <a:solidFill>
              <a:schemeClr val="accent6">
                <a:lumMod val="75000"/>
              </a:schemeClr>
            </a:solidFill>
            <a:effectLst/>
          </a:endParaRPr>
        </a:p>
      </dsp:txBody>
      <dsp:txXfrm>
        <a:off x="5721953" y="327449"/>
        <a:ext cx="2033282" cy="3797767"/>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F5CABE-F81E-47FF-8C8B-AF30244F6C90}" type="datetimeFigureOut">
              <a:rPr lang="en-GB" smtClean="0"/>
              <a:t>14/10/2024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C333F-4D50-41E2-97EA-DF4E14010F12}" type="slidenum">
              <a:rPr lang="en-GB" smtClean="0"/>
              <a:t>‹#›</a:t>
            </a:fld>
            <a:endParaRPr lang="en-GB"/>
          </a:p>
        </p:txBody>
      </p:sp>
    </p:spTree>
    <p:extLst>
      <p:ext uri="{BB962C8B-B14F-4D97-AF65-F5344CB8AC3E}">
        <p14:creationId xmlns:p14="http://schemas.microsoft.com/office/powerpoint/2010/main" val="3964551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3.org/TR/dwbp/"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w3.org/TR/sdw-b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FCD4AB8-3A11-4583-AC31-2BAB11A69637}" type="slidenum">
              <a:rPr lang="en-GB" smtClean="0"/>
              <a:t>3</a:t>
            </a:fld>
            <a:endParaRPr lang="en-GB"/>
          </a:p>
        </p:txBody>
      </p:sp>
    </p:spTree>
    <p:extLst>
      <p:ext uri="{BB962C8B-B14F-4D97-AF65-F5344CB8AC3E}">
        <p14:creationId xmlns:p14="http://schemas.microsoft.com/office/powerpoint/2010/main" val="1025476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CCD7448-BA1D-3742-9819-D3EC6E0D6AB2}" type="slidenum">
              <a:rPr lang="en-GB" smtClean="0"/>
              <a:pPr/>
              <a:t>15</a:t>
            </a:fld>
            <a:endParaRPr lang="en-GB"/>
          </a:p>
        </p:txBody>
      </p:sp>
    </p:spTree>
    <p:extLst>
      <p:ext uri="{BB962C8B-B14F-4D97-AF65-F5344CB8AC3E}">
        <p14:creationId xmlns:p14="http://schemas.microsoft.com/office/powerpoint/2010/main" val="1143780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4CCD7448-BA1D-3742-9819-D3EC6E0D6AB2}" type="slidenum">
              <a:rPr lang="en-GB" smtClean="0"/>
              <a:pPr/>
              <a:t>16</a:t>
            </a:fld>
            <a:endParaRPr lang="en-GB"/>
          </a:p>
        </p:txBody>
      </p:sp>
    </p:spTree>
    <p:extLst>
      <p:ext uri="{BB962C8B-B14F-4D97-AF65-F5344CB8AC3E}">
        <p14:creationId xmlns:p14="http://schemas.microsoft.com/office/powerpoint/2010/main" val="1017043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D8832E-42BB-44E8-8D92-A8404C7B069D}" type="slidenum">
              <a:rPr lang="en-GB" smtClean="0"/>
              <a:t>17</a:t>
            </a:fld>
            <a:endParaRPr lang="en-GB"/>
          </a:p>
        </p:txBody>
      </p:sp>
    </p:spTree>
    <p:extLst>
      <p:ext uri="{BB962C8B-B14F-4D97-AF65-F5344CB8AC3E}">
        <p14:creationId xmlns:p14="http://schemas.microsoft.com/office/powerpoint/2010/main" val="352387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Standing Committee on Information Management and Technology (SC-IMT)</a:t>
            </a:r>
          </a:p>
          <a:p>
            <a:endParaRPr lang="en-GB" dirty="0"/>
          </a:p>
          <a:p>
            <a:r>
              <a:rPr lang="en-GB" dirty="0"/>
              <a:t>——</a:t>
            </a:r>
          </a:p>
          <a:p>
            <a:r>
              <a:rPr lang="en-GB" dirty="0"/>
              <a:t>Title:</a:t>
            </a:r>
          </a:p>
          <a:p>
            <a:endParaRPr lang="en-GB" dirty="0"/>
          </a:p>
          <a:p>
            <a:r>
              <a:rPr lang="en-GB" dirty="0"/>
              <a:t>WMO Information System (2</a:t>
            </a:r>
            <a:r>
              <a:rPr lang="en-GB" baseline="30000" dirty="0"/>
              <a:t>nd</a:t>
            </a:r>
            <a:r>
              <a:rPr lang="en-GB" dirty="0"/>
              <a:t> generation) - an evolution of data exchange</a:t>
            </a:r>
          </a:p>
          <a:p>
            <a:endParaRPr lang="en-GB" dirty="0"/>
          </a:p>
          <a:p>
            <a:r>
              <a:rPr lang="en-GB" dirty="0"/>
              <a:t>Overview:</a:t>
            </a:r>
          </a:p>
          <a:p>
            <a:endParaRPr lang="en-GB" dirty="0"/>
          </a:p>
          <a:p>
            <a:r>
              <a:rPr lang="en-GB" dirty="0"/>
              <a:t>This presentation will discuss data exchange within the WMO. Briefly touching on 150 years of history, the main focus will be the 2</a:t>
            </a:r>
            <a:r>
              <a:rPr lang="en-GB" baseline="30000" dirty="0"/>
              <a:t>nd</a:t>
            </a:r>
            <a:r>
              <a:rPr lang="en-GB" dirty="0"/>
              <a:t> generation of the WMO Information System (WIS 2.0) which will become operational in January 2025 and will phase out the existing Global Telecommunications System (GTS) over the following 5-years. The presentation describes how WIS 2.0 addresses the combined challenges of big-data and open access through adoption of open, Web-based technology, cloud solutions and a collaboration with Amazon. But the story doesn’t end there…</a:t>
            </a:r>
          </a:p>
        </p:txBody>
      </p:sp>
      <p:sp>
        <p:nvSpPr>
          <p:cNvPr id="4" name="Slide Number Placeholder 3"/>
          <p:cNvSpPr>
            <a:spLocks noGrp="1"/>
          </p:cNvSpPr>
          <p:nvPr>
            <p:ph type="sldNum" sz="quarter" idx="5"/>
          </p:nvPr>
        </p:nvSpPr>
        <p:spPr/>
        <p:txBody>
          <a:bodyPr/>
          <a:lstStyle/>
          <a:p>
            <a:fld id="{3D0C333F-4D50-41E2-97EA-DF4E14010F12}" type="slidenum">
              <a:rPr lang="en-GB" smtClean="0"/>
              <a:t>19</a:t>
            </a:fld>
            <a:endParaRPr lang="en-GB"/>
          </a:p>
        </p:txBody>
      </p:sp>
    </p:spTree>
    <p:extLst>
      <p:ext uri="{BB962C8B-B14F-4D97-AF65-F5344CB8AC3E}">
        <p14:creationId xmlns:p14="http://schemas.microsoft.com/office/powerpoint/2010/main" val="2474432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Let’s zoom in on a particular data provider: KNMI in Netherlands</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[Flags from </a:t>
            </a:r>
            <a:r>
              <a:rPr lang="en-GB" b="0" i="0">
                <a:solidFill>
                  <a:srgbClr val="6E7B84"/>
                </a:solidFill>
                <a:effectLst/>
                <a:highlight>
                  <a:srgbClr val="FFFFFF"/>
                </a:highlight>
                <a:latin typeface="system-ui"/>
              </a:rPr>
              <a:t>Vecteezy.com: https://www.vecteezy.com/vector-art/1936193-set-of-rounded-flags-of-the-world</a:t>
            </a:r>
            <a:r>
              <a:rPr lang="en-GB"/>
              <a:t>]</a:t>
            </a:r>
          </a:p>
        </p:txBody>
      </p:sp>
      <p:sp>
        <p:nvSpPr>
          <p:cNvPr id="4" name="Slide Number Placeholder 3"/>
          <p:cNvSpPr>
            <a:spLocks noGrp="1"/>
          </p:cNvSpPr>
          <p:nvPr>
            <p:ph type="sldNum" sz="quarter" idx="5"/>
          </p:nvPr>
        </p:nvSpPr>
        <p:spPr/>
        <p:txBody>
          <a:bodyPr/>
          <a:lstStyle/>
          <a:p>
            <a:fld id="{3D0C333F-4D50-41E2-97EA-DF4E14010F12}" type="slidenum">
              <a:rPr lang="en-GB" smtClean="0"/>
              <a:t>20</a:t>
            </a:fld>
            <a:endParaRPr lang="en-GB"/>
          </a:p>
        </p:txBody>
      </p:sp>
    </p:spTree>
    <p:extLst>
      <p:ext uri="{BB962C8B-B14F-4D97-AF65-F5344CB8AC3E}">
        <p14:creationId xmlns:p14="http://schemas.microsoft.com/office/powerpoint/2010/main" val="1786077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WIS2 Technical Regulation approved at Cg-19 (2023) and EC-78 (2024) – final versions are pending official publication by WMO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[Flags from </a:t>
            </a:r>
            <a:r>
              <a:rPr lang="en-GB" b="0" i="0" dirty="0" err="1">
                <a:solidFill>
                  <a:srgbClr val="6E7B84"/>
                </a:solidFill>
                <a:effectLst/>
                <a:highlight>
                  <a:srgbClr val="FFFFFF"/>
                </a:highlight>
                <a:latin typeface="system-ui"/>
              </a:rPr>
              <a:t>Vecteezy.com</a:t>
            </a:r>
            <a:r>
              <a:rPr lang="en-GB" b="0" i="0" dirty="0">
                <a:solidFill>
                  <a:srgbClr val="6E7B84"/>
                </a:solidFill>
                <a:effectLst/>
                <a:highlight>
                  <a:srgbClr val="FFFFFF"/>
                </a:highlight>
                <a:latin typeface="system-ui"/>
              </a:rPr>
              <a:t>: https://</a:t>
            </a:r>
            <a:r>
              <a:rPr lang="en-GB" b="0" i="0" dirty="0" err="1">
                <a:solidFill>
                  <a:srgbClr val="6E7B84"/>
                </a:solidFill>
                <a:effectLst/>
                <a:highlight>
                  <a:srgbClr val="FFFFFF"/>
                </a:highlight>
                <a:latin typeface="system-ui"/>
              </a:rPr>
              <a:t>www.vecteezy.com</a:t>
            </a:r>
            <a:r>
              <a:rPr lang="en-GB" b="0" i="0" dirty="0">
                <a:solidFill>
                  <a:srgbClr val="6E7B84"/>
                </a:solidFill>
                <a:effectLst/>
                <a:highlight>
                  <a:srgbClr val="FFFFFF"/>
                </a:highlight>
                <a:latin typeface="system-ui"/>
              </a:rPr>
              <a:t>/vector-art/1936193-set-of-rounded-flags-of-the-world</a:t>
            </a:r>
            <a:r>
              <a:rPr lang="en-GB" dirty="0"/>
              <a:t>]</a:t>
            </a:r>
          </a:p>
          <a:p>
            <a:endParaRPr lang="en-GB" dirty="0"/>
          </a:p>
        </p:txBody>
      </p:sp>
      <p:sp>
        <p:nvSpPr>
          <p:cNvPr id="4" name="Slide Number Placeholder 3"/>
          <p:cNvSpPr>
            <a:spLocks noGrp="1"/>
          </p:cNvSpPr>
          <p:nvPr>
            <p:ph type="sldNum" sz="quarter" idx="5"/>
          </p:nvPr>
        </p:nvSpPr>
        <p:spPr/>
        <p:txBody>
          <a:bodyPr/>
          <a:lstStyle/>
          <a:p>
            <a:fld id="{3D0C333F-4D50-41E2-97EA-DF4E14010F12}" type="slidenum">
              <a:rPr lang="en-GB" smtClean="0"/>
              <a:t>21</a:t>
            </a:fld>
            <a:endParaRPr lang="en-GB"/>
          </a:p>
        </p:txBody>
      </p:sp>
    </p:spTree>
    <p:extLst>
      <p:ext uri="{BB962C8B-B14F-4D97-AF65-F5344CB8AC3E}">
        <p14:creationId xmlns:p14="http://schemas.microsoft.com/office/powerpoint/2010/main" val="1733149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WIS2 Technical Regulation approved at Cg-19 (2023) and EC-78 (2024) – final versions are pending official publication by WMO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See also: Creative Commons’ Recommended Best Practices For Better Sharing Of Climate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https://creativecommons.org/2024/01/29/recommended-best-practices-for-better-sharing-of-climate-data/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[Flags from </a:t>
            </a:r>
            <a:r>
              <a:rPr lang="en-GB" b="0" i="0">
                <a:solidFill>
                  <a:srgbClr val="6E7B84"/>
                </a:solidFill>
                <a:effectLst/>
                <a:highlight>
                  <a:srgbClr val="FFFFFF"/>
                </a:highlight>
                <a:latin typeface="system-ui"/>
              </a:rPr>
              <a:t>Vecteezy.com: https://www.vecteezy.com/vector-art/1936193-set-of-rounded-flags-of-the-world</a:t>
            </a:r>
            <a:r>
              <a:rPr lang="en-GB"/>
              <a:t>]</a:t>
            </a:r>
          </a:p>
          <a:p>
            <a:endParaRPr lang="en-GB"/>
          </a:p>
        </p:txBody>
      </p:sp>
      <p:sp>
        <p:nvSpPr>
          <p:cNvPr id="4" name="Slide Number Placeholder 3"/>
          <p:cNvSpPr>
            <a:spLocks noGrp="1"/>
          </p:cNvSpPr>
          <p:nvPr>
            <p:ph type="sldNum" sz="quarter" idx="5"/>
          </p:nvPr>
        </p:nvSpPr>
        <p:spPr/>
        <p:txBody>
          <a:bodyPr/>
          <a:lstStyle/>
          <a:p>
            <a:fld id="{3D0C333F-4D50-41E2-97EA-DF4E14010F12}" type="slidenum">
              <a:rPr lang="en-GB" smtClean="0"/>
              <a:t>22</a:t>
            </a:fld>
            <a:endParaRPr lang="en-GB"/>
          </a:p>
        </p:txBody>
      </p:sp>
    </p:spTree>
    <p:extLst>
      <p:ext uri="{BB962C8B-B14F-4D97-AF65-F5344CB8AC3E}">
        <p14:creationId xmlns:p14="http://schemas.microsoft.com/office/powerpoint/2010/main" val="1097093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0C333F-4D50-41E2-97EA-DF4E14010F12}" type="slidenum">
              <a:rPr lang="en-GB" smtClean="0"/>
              <a:t>23</a:t>
            </a:fld>
            <a:endParaRPr lang="en-GB"/>
          </a:p>
        </p:txBody>
      </p:sp>
    </p:spTree>
    <p:extLst>
      <p:ext uri="{BB962C8B-B14F-4D97-AF65-F5344CB8AC3E}">
        <p14:creationId xmlns:p14="http://schemas.microsoft.com/office/powerpoint/2010/main" val="2566484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600" b="1"/>
              <a:t>Global Cache</a:t>
            </a:r>
            <a:r>
              <a:rPr lang="en-GB" sz="600"/>
              <a:t>: stores and provides a copy of </a:t>
            </a:r>
            <a:r>
              <a:rPr lang="en-GB" sz="600" i="1"/>
              <a:t>real-time </a:t>
            </a:r>
            <a:r>
              <a:rPr lang="en-GB" sz="600"/>
              <a:t>and </a:t>
            </a:r>
            <a:r>
              <a:rPr lang="en-GB" sz="600" i="1"/>
              <a:t>near-real-time</a:t>
            </a:r>
            <a:r>
              <a:rPr lang="en-GB" sz="600"/>
              <a:t> Core data from WIS2 nodes</a:t>
            </a:r>
          </a:p>
          <a:p>
            <a:endParaRPr lang="en-GB" sz="600"/>
          </a:p>
          <a:p>
            <a:r>
              <a:rPr lang="en-GB" sz="600"/>
              <a:t>Data consumers </a:t>
            </a:r>
            <a:r>
              <a:rPr lang="en-GB" sz="600" i="1"/>
              <a:t>should</a:t>
            </a:r>
            <a:r>
              <a:rPr lang="en-GB" sz="600"/>
              <a:t> access data via Global Cache</a:t>
            </a:r>
          </a:p>
          <a:p>
            <a:endParaRPr lang="en-GB" sz="600"/>
          </a:p>
          <a:p>
            <a:r>
              <a:rPr lang="en-GB" sz="600"/>
              <a:t>Raw data access server – deliberately simple, file-based data-server (</a:t>
            </a:r>
            <a:r>
              <a:rPr lang="en-GB" sz="600" b="1"/>
              <a:t>HTTP/S</a:t>
            </a:r>
            <a:r>
              <a:rPr lang="en-GB" sz="600"/>
              <a:t>)</a:t>
            </a:r>
          </a:p>
          <a:p>
            <a:endParaRPr lang="en-GB" sz="600"/>
          </a:p>
          <a:p>
            <a:r>
              <a:rPr lang="en-GB" sz="600"/>
              <a:t>Push notifications via Global Broker (</a:t>
            </a:r>
            <a:r>
              <a:rPr lang="en-GB" sz="600" b="1"/>
              <a:t>MQTT/S</a:t>
            </a:r>
            <a:r>
              <a:rPr lang="en-GB" sz="600"/>
              <a:t>)</a:t>
            </a:r>
            <a:endParaRPr lang="en-GB" sz="600" b="1"/>
          </a:p>
          <a:p>
            <a:endParaRPr lang="en-GB" sz="600"/>
          </a:p>
          <a:p>
            <a:r>
              <a:rPr lang="en-GB" sz="600"/>
              <a:t>Encodings: agnostic/programme specific to support target communities (e.g., GRIB2, BUFR4, WaterML2, CF/</a:t>
            </a:r>
            <a:r>
              <a:rPr lang="en-GB" sz="600" err="1"/>
              <a:t>NetCDF</a:t>
            </a:r>
            <a:r>
              <a:rPr lang="en-GB" sz="600"/>
              <a:t>, FM301/CfRadial2, GeoJSON)</a:t>
            </a:r>
          </a:p>
          <a:p>
            <a:endParaRPr lang="en-GB" sz="600"/>
          </a:p>
          <a:p>
            <a:r>
              <a:rPr lang="en-GB" sz="600"/>
              <a:t>——</a:t>
            </a:r>
          </a:p>
          <a:p>
            <a:endParaRPr lang="en-GB" sz="600"/>
          </a:p>
          <a:p>
            <a:r>
              <a:rPr lang="en-GB" sz="600" b="1"/>
              <a:t>Global Broker</a:t>
            </a:r>
            <a:r>
              <a:rPr lang="en-GB" sz="600"/>
              <a:t>: provides notifications of all data available in WIS2</a:t>
            </a:r>
          </a:p>
          <a:p>
            <a:endParaRPr lang="en-GB" sz="600"/>
          </a:p>
          <a:p>
            <a:r>
              <a:rPr lang="en-GB" sz="600"/>
              <a:t>Subscribes to notifications from WIS2 nodes (and other Global Service instances) and republishes</a:t>
            </a:r>
          </a:p>
          <a:p>
            <a:endParaRPr lang="en-GB" sz="600"/>
          </a:p>
          <a:p>
            <a:r>
              <a:rPr lang="en-GB" sz="600"/>
              <a:t>Highly-available, high-performance; multiple instances to serve global community</a:t>
            </a:r>
          </a:p>
          <a:p>
            <a:endParaRPr lang="en-GB" sz="600"/>
          </a:p>
          <a:p>
            <a:r>
              <a:rPr lang="en-GB" sz="600"/>
              <a:t>Event driven discovery/access</a:t>
            </a:r>
          </a:p>
          <a:p>
            <a:pPr marL="742950" lvl="1" indent="-285750">
              <a:buFont typeface="Arial" panose="020B0604020202020204" pitchFamily="34" charset="0"/>
              <a:buChar char="•"/>
            </a:pPr>
            <a:r>
              <a:rPr lang="en-GB" sz="600"/>
              <a:t>Push notifications</a:t>
            </a:r>
          </a:p>
          <a:p>
            <a:pPr marL="742950" lvl="1" indent="-285750">
              <a:buFont typeface="Arial" panose="020B0604020202020204" pitchFamily="34" charset="0"/>
              <a:buChar char="•"/>
            </a:pPr>
            <a:r>
              <a:rPr lang="en-GB" sz="600"/>
              <a:t>Protocol: </a:t>
            </a:r>
            <a:r>
              <a:rPr lang="en-GB" sz="600" b="1"/>
              <a:t>MQTT/S</a:t>
            </a:r>
          </a:p>
          <a:p>
            <a:pPr marL="742950" lvl="1" indent="-285750">
              <a:buFont typeface="Arial" panose="020B0604020202020204" pitchFamily="34" charset="0"/>
              <a:buChar char="•"/>
            </a:pPr>
            <a:r>
              <a:rPr lang="en-GB" sz="600"/>
              <a:t>Encoding: </a:t>
            </a:r>
            <a:r>
              <a:rPr lang="en-GB" sz="600" b="1"/>
              <a:t>GeoJSON</a:t>
            </a:r>
          </a:p>
          <a:p>
            <a:pPr marL="742950" lvl="1" indent="-285750">
              <a:buFont typeface="Arial" panose="020B0604020202020204" pitchFamily="34" charset="0"/>
              <a:buChar char="•"/>
            </a:pPr>
            <a:r>
              <a:rPr lang="en-GB" sz="600"/>
              <a:t>Standard topic hierarchy</a:t>
            </a:r>
          </a:p>
          <a:p>
            <a:endParaRPr lang="en-GB" sz="600"/>
          </a:p>
          <a:p>
            <a:r>
              <a:rPr lang="en-GB" sz="600"/>
              <a:t>Data consumers subscribe to topics of interest at the Global Broker; server-side filtering via topic, client-side filtering via message content</a:t>
            </a:r>
          </a:p>
          <a:p>
            <a:endParaRPr lang="en-GB" sz="600"/>
          </a:p>
          <a:p>
            <a:r>
              <a:rPr lang="en-GB" sz="600"/>
              <a:t>——</a:t>
            </a:r>
          </a:p>
          <a:p>
            <a:endParaRPr lang="en-GB" sz="600"/>
          </a:p>
          <a:p>
            <a:r>
              <a:rPr lang="en-GB" sz="600" b="1"/>
              <a:t>Global Discovery Catalogue</a:t>
            </a:r>
            <a:r>
              <a:rPr lang="en-GB" sz="600"/>
              <a:t>: provides a cataloguing and discovery capability of WMO dataset collections</a:t>
            </a:r>
          </a:p>
          <a:p>
            <a:endParaRPr lang="en-GB" sz="600"/>
          </a:p>
          <a:p>
            <a:r>
              <a:rPr lang="en-GB" sz="600"/>
              <a:t>Web-based API facilitating search/browse data published via WIS (</a:t>
            </a:r>
            <a:r>
              <a:rPr lang="en-GB" sz="600" b="1"/>
              <a:t>OGC-API Records</a:t>
            </a:r>
            <a:r>
              <a:rPr lang="en-GB" sz="600"/>
              <a:t>)</a:t>
            </a:r>
          </a:p>
          <a:p>
            <a:endParaRPr lang="en-GB" sz="600"/>
          </a:p>
          <a:p>
            <a:r>
              <a:rPr lang="en-GB" sz="600"/>
              <a:t>Harvests WIS2 discovery metadata from WIS2 Nodes (</a:t>
            </a:r>
            <a:r>
              <a:rPr lang="en-GB" sz="600" b="1"/>
              <a:t>WCMP2 / OGC-API Records</a:t>
            </a:r>
            <a:r>
              <a:rPr lang="en-GB" sz="600"/>
              <a:t>)</a:t>
            </a:r>
          </a:p>
          <a:p>
            <a:endParaRPr lang="en-GB" sz="600"/>
          </a:p>
          <a:p>
            <a:r>
              <a:rPr lang="en-GB" sz="600"/>
              <a:t>Yellow pages (discovery metadata) gateway into WIS data and services</a:t>
            </a:r>
          </a:p>
          <a:p>
            <a:endParaRPr lang="en-GB" sz="600"/>
          </a:p>
          <a:p>
            <a:r>
              <a:rPr lang="en-GB" sz="600"/>
              <a:t>Provides indexing capability to mass market search engines</a:t>
            </a:r>
          </a:p>
          <a:p>
            <a:endParaRPr lang="en-GB" sz="600"/>
          </a:p>
          <a:p>
            <a:r>
              <a:rPr lang="en-GB" sz="600"/>
              <a:t>Provides quality assessment services of discovery metadata in support of continuous improvement in alignment with WIS2 metadata KPIs</a:t>
            </a:r>
          </a:p>
          <a:p>
            <a:endParaRPr lang="en-GB" sz="600"/>
          </a:p>
          <a:p>
            <a:r>
              <a:rPr lang="en-GB" sz="600"/>
              <a:t>——</a:t>
            </a:r>
          </a:p>
          <a:p>
            <a:endParaRPr lang="en-GB" sz="600"/>
          </a:p>
          <a:p>
            <a:r>
              <a:rPr lang="en-GB" sz="600" b="1"/>
              <a:t>Global Monitor</a:t>
            </a:r>
            <a:r>
              <a:rPr lang="en-GB" sz="600"/>
              <a:t>: captures information on data availability and whether that data can effectively be accessed by Data consumers</a:t>
            </a:r>
          </a:p>
          <a:p>
            <a:endParaRPr lang="en-GB" sz="600"/>
          </a:p>
          <a:p>
            <a:r>
              <a:rPr lang="en-GB" sz="600"/>
              <a:t>Also monitors performance of WIS2 components</a:t>
            </a:r>
          </a:p>
          <a:p>
            <a:endParaRPr lang="en-GB" sz="600"/>
          </a:p>
          <a:p>
            <a:r>
              <a:rPr lang="en-GB" sz="600"/>
              <a:t>Provides a ‘dashboard’ that will support tracking of compliance against data policy regulation and management of operational system</a:t>
            </a:r>
          </a:p>
          <a:p>
            <a:endParaRPr lang="en-GB" sz="600"/>
          </a:p>
          <a:p>
            <a:r>
              <a:rPr lang="en-GB" sz="600"/>
              <a:t>Based on </a:t>
            </a:r>
            <a:r>
              <a:rPr lang="en-GB" sz="600" b="1" err="1"/>
              <a:t>OpenMetrics</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[Flags from </a:t>
            </a:r>
            <a:r>
              <a:rPr lang="en-GB" b="0" i="0">
                <a:solidFill>
                  <a:srgbClr val="6E7B84"/>
                </a:solidFill>
                <a:effectLst/>
                <a:highlight>
                  <a:srgbClr val="FFFFFF"/>
                </a:highlight>
                <a:latin typeface="system-ui"/>
              </a:rPr>
              <a:t>Vecteezy.com: https://www.vecteezy.com/vector-art/1936193-set-of-rounded-flags-of-the-world</a:t>
            </a:r>
            <a:r>
              <a:rPr lang="en-GB"/>
              <a:t>]</a:t>
            </a:r>
          </a:p>
          <a:p>
            <a:endParaRPr lang="en-GB"/>
          </a:p>
        </p:txBody>
      </p:sp>
      <p:sp>
        <p:nvSpPr>
          <p:cNvPr id="4" name="Slide Number Placeholder 3"/>
          <p:cNvSpPr>
            <a:spLocks noGrp="1"/>
          </p:cNvSpPr>
          <p:nvPr>
            <p:ph type="sldNum" sz="quarter" idx="5"/>
          </p:nvPr>
        </p:nvSpPr>
        <p:spPr/>
        <p:txBody>
          <a:bodyPr/>
          <a:lstStyle/>
          <a:p>
            <a:fld id="{3D0C333F-4D50-41E2-97EA-DF4E14010F12}" type="slidenum">
              <a:rPr lang="en-GB" smtClean="0"/>
              <a:t>24</a:t>
            </a:fld>
            <a:endParaRPr lang="en-GB"/>
          </a:p>
        </p:txBody>
      </p:sp>
    </p:spTree>
    <p:extLst>
      <p:ext uri="{BB962C8B-B14F-4D97-AF65-F5344CB8AC3E}">
        <p14:creationId xmlns:p14="http://schemas.microsoft.com/office/powerpoint/2010/main" val="2580240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4x Global Brokers subscribe to Notification Messages from WIS2 Nodes and republish the messages for onward distribution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Global Brokers also subscribe to each other for resilience, discarding duplicate messages they have already received and republished – fully meshed network is not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[Image of Earth created with Microsoft Copilot / DALL-E 3: “</a:t>
            </a:r>
            <a:r>
              <a:rPr lang="en-GB" b="0" i="0">
                <a:solidFill>
                  <a:srgbClr val="111111"/>
                </a:solidFill>
                <a:effectLst/>
                <a:latin typeface="Roboto" panose="02000000000000000000" pitchFamily="2" charset="0"/>
              </a:rPr>
              <a:t>a simple black and white line image of the Earth centred on the UK</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[Flags from </a:t>
            </a:r>
            <a:r>
              <a:rPr lang="en-GB" b="0" i="0">
                <a:solidFill>
                  <a:srgbClr val="6E7B84"/>
                </a:solidFill>
                <a:effectLst/>
                <a:highlight>
                  <a:srgbClr val="FFFFFF"/>
                </a:highlight>
                <a:latin typeface="system-ui"/>
              </a:rPr>
              <a:t>Vecteezy.com: https://www.vecteezy.com/vector-art/1936193-set-of-rounded-flags-of-the-world</a:t>
            </a:r>
            <a:r>
              <a:rPr lang="en-GB"/>
              <a:t>]</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3D0C333F-4D50-41E2-97EA-DF4E14010F12}" type="slidenum">
              <a:rPr lang="en-GB" smtClean="0"/>
              <a:t>25</a:t>
            </a:fld>
            <a:endParaRPr lang="en-GB"/>
          </a:p>
        </p:txBody>
      </p:sp>
    </p:spTree>
    <p:extLst>
      <p:ext uri="{BB962C8B-B14F-4D97-AF65-F5344CB8AC3E}">
        <p14:creationId xmlns:p14="http://schemas.microsoft.com/office/powerpoint/2010/main" val="150740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CD4AB8-3A11-4583-AC31-2BAB11A69637}" type="slidenum">
              <a:rPr lang="en-GB" smtClean="0"/>
              <a:t>4</a:t>
            </a:fld>
            <a:endParaRPr lang="en-GB"/>
          </a:p>
        </p:txBody>
      </p:sp>
    </p:spTree>
    <p:extLst>
      <p:ext uri="{BB962C8B-B14F-4D97-AF65-F5344CB8AC3E}">
        <p14:creationId xmlns:p14="http://schemas.microsoft.com/office/powerpoint/2010/main" val="2026368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t>5x Global Caches each subscribe to Notification Messages from at least 2x Global Brokers, discarding duplicate messages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UK/USA (Met Office, NOAA) jointly provide a service on AWS publishing data through ASDI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China operate both Global Broker and Global Cache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[Image of Earth created with Microsoft Copilot / DALL-E 3: “</a:t>
            </a:r>
            <a:r>
              <a:rPr lang="en-GB" b="0" i="0">
                <a:solidFill>
                  <a:srgbClr val="111111"/>
                </a:solidFill>
                <a:effectLst/>
                <a:latin typeface="Roboto" panose="02000000000000000000" pitchFamily="2" charset="0"/>
              </a:rPr>
              <a:t>a simple black and white line image of the Earth centred on the UK</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[Flags from </a:t>
            </a:r>
            <a:r>
              <a:rPr lang="en-GB" b="0" i="0">
                <a:solidFill>
                  <a:srgbClr val="6E7B84"/>
                </a:solidFill>
                <a:effectLst/>
                <a:highlight>
                  <a:srgbClr val="FFFFFF"/>
                </a:highlight>
                <a:latin typeface="system-ui"/>
              </a:rPr>
              <a:t>Vecteezy.com: https://www.vecteezy.com/vector-art/1936193-set-of-rounded-flags-of-the-world</a:t>
            </a:r>
            <a:r>
              <a:rPr lang="en-GB"/>
              <a:t>]</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3D0C333F-4D50-41E2-97EA-DF4E14010F12}" type="slidenum">
              <a:rPr lang="en-GB" smtClean="0"/>
              <a:t>26</a:t>
            </a:fld>
            <a:endParaRPr lang="en-GB"/>
          </a:p>
        </p:txBody>
      </p:sp>
    </p:spTree>
    <p:extLst>
      <p:ext uri="{BB962C8B-B14F-4D97-AF65-F5344CB8AC3E}">
        <p14:creationId xmlns:p14="http://schemas.microsoft.com/office/powerpoint/2010/main" val="3787353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t>On receipt of a Notification Message, a Global Cache downloads a copy of the data for public access and publishes a new Notification Message advertising that the data is available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0"/>
              <a:t>Global Brokers subscribe to those Notification Messages and republish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0"/>
              <a:t>Global Caches will receive Notification Messages advertising data from other Global Caches. If they have not already downloaded the data from the “origin” WIS2 Node, they download a copy from the peer Global Cache and publish a Notification Message that they have it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[Image of Earth created with Microsoft Copilot / DALL-E 3: “</a:t>
            </a:r>
            <a:r>
              <a:rPr lang="en-GB" b="0" i="0">
                <a:solidFill>
                  <a:srgbClr val="111111"/>
                </a:solidFill>
                <a:effectLst/>
                <a:latin typeface="Roboto" panose="02000000000000000000" pitchFamily="2" charset="0"/>
              </a:rPr>
              <a:t>a simple black and white line image of the Earth centred on the UK</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[Flags from </a:t>
            </a:r>
            <a:r>
              <a:rPr lang="en-GB" b="0" i="0">
                <a:solidFill>
                  <a:srgbClr val="6E7B84"/>
                </a:solidFill>
                <a:effectLst/>
                <a:highlight>
                  <a:srgbClr val="FFFFFF"/>
                </a:highlight>
                <a:latin typeface="system-ui"/>
              </a:rPr>
              <a:t>Vecteezy.com: https://www.vecteezy.com/vector-art/1936193-set-of-rounded-flags-of-the-world</a:t>
            </a:r>
            <a:r>
              <a:rPr lang="en-GB"/>
              <a:t>]</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3D0C333F-4D50-41E2-97EA-DF4E14010F12}" type="slidenum">
              <a:rPr lang="en-GB" smtClean="0"/>
              <a:t>27</a:t>
            </a:fld>
            <a:endParaRPr lang="en-GB"/>
          </a:p>
        </p:txBody>
      </p:sp>
    </p:spTree>
    <p:extLst>
      <p:ext uri="{BB962C8B-B14F-4D97-AF65-F5344CB8AC3E}">
        <p14:creationId xmlns:p14="http://schemas.microsoft.com/office/powerpoint/2010/main" val="2350069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t>2x Global Discovery Catalogues curate discovery metadata published by WIS2 Nodes allowing users to find datasets that meet their needs and see how to access data / subscribe to notifications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1"/>
              <a:t>Metadata distribution uses the same mechanism as is used for data: Notification Messages to advertise availability and indicate where it can be downloaded from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Global Discovery Catalogues are indexed by search engines allowing users to discover datasets using their preferred means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China operate Global Broker, Global Cache and Global Discovery Catalogue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[Image of Earth created with Microsoft Copilot / DALL-E 3: “</a:t>
            </a:r>
            <a:r>
              <a:rPr lang="en-GB" b="0" i="0">
                <a:solidFill>
                  <a:srgbClr val="111111"/>
                </a:solidFill>
                <a:effectLst/>
                <a:latin typeface="Roboto" panose="02000000000000000000" pitchFamily="2" charset="0"/>
              </a:rPr>
              <a:t>a simple black and white line image of the Earth centred on the UK</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[Flags from </a:t>
            </a:r>
            <a:r>
              <a:rPr lang="en-GB" b="0" i="0">
                <a:solidFill>
                  <a:srgbClr val="6E7B84"/>
                </a:solidFill>
                <a:effectLst/>
                <a:highlight>
                  <a:srgbClr val="FFFFFF"/>
                </a:highlight>
                <a:latin typeface="system-ui"/>
              </a:rPr>
              <a:t>Vecteezy.com: https://www.vecteezy.com/vector-art/1936193-set-of-rounded-flags-of-the-world</a:t>
            </a:r>
            <a:r>
              <a:rPr lang="en-GB"/>
              <a:t>]</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3D0C333F-4D50-41E2-97EA-DF4E14010F12}" type="slidenum">
              <a:rPr lang="en-GB" smtClean="0"/>
              <a:t>28</a:t>
            </a:fld>
            <a:endParaRPr lang="en-GB"/>
          </a:p>
        </p:txBody>
      </p:sp>
    </p:spTree>
    <p:extLst>
      <p:ext uri="{BB962C8B-B14F-4D97-AF65-F5344CB8AC3E}">
        <p14:creationId xmlns:p14="http://schemas.microsoft.com/office/powerpoint/2010/main" val="2834691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2x Global Monitors collect metrics from all other Global Services and publish real-time dashboards to indicate the health of the WIS2 system. Alerts are triggered when intervention is required by a service operator.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Metadata distribution uses the same mechanism as is used for data: Notification Messages to advertise availability and indicate where it can be downloaded from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China operate all 4 types of Global Service: Global Broker, Global Cache, Global Discovery Catalogue and Global Monitor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of Earth created with Microsoft Copilot / DALL-E 3: “</a:t>
            </a:r>
            <a:r>
              <a:rPr lang="en-GB" b="0" i="0" dirty="0">
                <a:solidFill>
                  <a:srgbClr val="111111"/>
                </a:solidFill>
                <a:effectLst/>
                <a:latin typeface="Roboto" panose="02000000000000000000" pitchFamily="2" charset="0"/>
              </a:rPr>
              <a:t>a simple black and white line image of the Earth centred on the UK</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[Flags from </a:t>
            </a:r>
            <a:r>
              <a:rPr lang="en-GB" b="0" i="0" dirty="0" err="1">
                <a:solidFill>
                  <a:srgbClr val="6E7B84"/>
                </a:solidFill>
                <a:effectLst/>
                <a:highlight>
                  <a:srgbClr val="FFFFFF"/>
                </a:highlight>
                <a:latin typeface="system-ui"/>
              </a:rPr>
              <a:t>Vecteezy.com</a:t>
            </a:r>
            <a:r>
              <a:rPr lang="en-GB" b="0" i="0" dirty="0">
                <a:solidFill>
                  <a:srgbClr val="6E7B84"/>
                </a:solidFill>
                <a:effectLst/>
                <a:highlight>
                  <a:srgbClr val="FFFFFF"/>
                </a:highlight>
                <a:latin typeface="system-ui"/>
              </a:rPr>
              <a:t>: https://</a:t>
            </a:r>
            <a:r>
              <a:rPr lang="en-GB" b="0" i="0" dirty="0" err="1">
                <a:solidFill>
                  <a:srgbClr val="6E7B84"/>
                </a:solidFill>
                <a:effectLst/>
                <a:highlight>
                  <a:srgbClr val="FFFFFF"/>
                </a:highlight>
                <a:latin typeface="system-ui"/>
              </a:rPr>
              <a:t>www.vecteezy.com</a:t>
            </a:r>
            <a:r>
              <a:rPr lang="en-GB" b="0" i="0" dirty="0">
                <a:solidFill>
                  <a:srgbClr val="6E7B84"/>
                </a:solidFill>
                <a:effectLst/>
                <a:highlight>
                  <a:srgbClr val="FFFFFF"/>
                </a:highlight>
                <a:latin typeface="system-ui"/>
              </a:rPr>
              <a:t>/vector-art/1936193-set-of-rounded-flags-of-the-world</a:t>
            </a:r>
            <a:r>
              <a:rPr lang="en-GB" dirty="0"/>
              <a: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3D0C333F-4D50-41E2-97EA-DF4E14010F12}" type="slidenum">
              <a:rPr lang="en-GB" smtClean="0"/>
              <a:t>29</a:t>
            </a:fld>
            <a:endParaRPr lang="en-GB"/>
          </a:p>
        </p:txBody>
      </p:sp>
    </p:spTree>
    <p:extLst>
      <p:ext uri="{BB962C8B-B14F-4D97-AF65-F5344CB8AC3E}">
        <p14:creationId xmlns:p14="http://schemas.microsoft.com/office/powerpoint/2010/main" val="4202697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[Image of Earth created with Microsoft Copilot / DALL-E 3: “</a:t>
            </a:r>
            <a:r>
              <a:rPr lang="en-GB" b="0" i="0">
                <a:solidFill>
                  <a:srgbClr val="111111"/>
                </a:solidFill>
                <a:effectLst/>
                <a:latin typeface="Roboto" panose="02000000000000000000" pitchFamily="2" charset="0"/>
              </a:rPr>
              <a:t>a simple black and white line image of the Earth centred on the UK</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[Flags from </a:t>
            </a:r>
            <a:r>
              <a:rPr lang="en-GB" b="0" i="0">
                <a:solidFill>
                  <a:srgbClr val="6E7B84"/>
                </a:solidFill>
                <a:effectLst/>
                <a:highlight>
                  <a:srgbClr val="FFFFFF"/>
                </a:highlight>
                <a:latin typeface="system-ui"/>
              </a:rPr>
              <a:t>Vecteezy.com: https://www.vecteezy.com/vector-art/1936193-set-of-rounded-flags-of-the-world</a:t>
            </a:r>
            <a:r>
              <a:rPr lang="en-GB"/>
              <a:t>]</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3D0C333F-4D50-41E2-97EA-DF4E14010F12}" type="slidenum">
              <a:rPr lang="en-GB" smtClean="0"/>
              <a:t>30</a:t>
            </a:fld>
            <a:endParaRPr lang="en-GB"/>
          </a:p>
        </p:txBody>
      </p:sp>
    </p:spTree>
    <p:extLst>
      <p:ext uri="{BB962C8B-B14F-4D97-AF65-F5344CB8AC3E}">
        <p14:creationId xmlns:p14="http://schemas.microsoft.com/office/powerpoint/2010/main" val="1810008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little history to start …</a:t>
            </a:r>
          </a:p>
          <a:p>
            <a:endParaRPr lang="en-GB" dirty="0"/>
          </a:p>
          <a:p>
            <a:pPr rtl="0" fontAlgn="base"/>
            <a:r>
              <a:rPr lang="en-US" sz="1200" b="0" i="0" kern="1200" dirty="0">
                <a:solidFill>
                  <a:schemeClr val="tx1"/>
                </a:solidFill>
                <a:effectLst/>
                <a:latin typeface="+mn-lt"/>
                <a:ea typeface="+mn-ea"/>
                <a:cs typeface="+mn-cs"/>
              </a:rPr>
              <a:t>The WMO Global Telecommunications System (GTS), established in the 1970s was designed to enable WMO Members to share data and products with each other in support of operational weather forecasting. Over the last 40 years or so, the GTS has successfully moved indispensable, time-critical data between NMHSs day-in, day-out.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But weather and climate data is important to everyone. So WMO Congress commissioned the WMO Information System (WIS) in 2007.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WIS builds on and incorporates the GTS, adding a data catalogue, data discovery portal and additional mechanisms for users to subscribe to and download data shared on the GTS. It is comprised of hundreds of data providing centres from across the globe (Data Collection and Production Centres, and National Centres), plus 15 Global Information System Centres (or GISCs) that are regional hubs for search, discovery, and access to data. </a:t>
            </a:r>
          </a:p>
          <a:p>
            <a:endParaRPr lang="en-GB" dirty="0"/>
          </a:p>
          <a:p>
            <a:r>
              <a:rPr lang="en-GB" dirty="0"/>
              <a:t>The original WIS is a child of its time – designed circa 2005. It’s based on service-oriented architecture principles, uses complex ISO 19115/19139-based XML for metadata, and is not well integrated into the Web. Since 2005, we’ve seen a move towards “webby” applications, with good practice characterised in the </a:t>
            </a:r>
            <a:r>
              <a:rPr lang="en-GB" sz="1200" u="sng" kern="1200" dirty="0">
                <a:solidFill>
                  <a:schemeClr val="tx1"/>
                </a:solidFill>
                <a:effectLst/>
                <a:latin typeface="+mn-lt"/>
                <a:ea typeface="+mn-ea"/>
                <a:cs typeface="+mn-cs"/>
                <a:hlinkClick r:id="rId3"/>
              </a:rPr>
              <a:t>W3C Data on the Web</a:t>
            </a:r>
            <a:r>
              <a:rPr lang="en-GB" sz="1200" kern="1200" dirty="0">
                <a:solidFill>
                  <a:schemeClr val="tx1"/>
                </a:solidFill>
                <a:effectLst/>
                <a:latin typeface="+mn-lt"/>
                <a:ea typeface="+mn-ea"/>
                <a:cs typeface="+mn-cs"/>
              </a:rPr>
              <a:t> and </a:t>
            </a:r>
            <a:r>
              <a:rPr lang="en-GB" sz="1200" u="sng" kern="1200" dirty="0">
                <a:solidFill>
                  <a:schemeClr val="tx1"/>
                </a:solidFill>
                <a:effectLst/>
                <a:latin typeface="+mn-lt"/>
                <a:ea typeface="+mn-ea"/>
                <a:cs typeface="+mn-cs"/>
                <a:hlinkClick r:id="rId4"/>
              </a:rPr>
              <a:t>W3C Spatial Data on the Web Best Practices</a:t>
            </a:r>
            <a:r>
              <a:rPr lang="en-GB" sz="1200" u="sng" kern="1200" dirty="0">
                <a:solidFill>
                  <a:schemeClr val="tx1"/>
                </a:solidFill>
                <a:effectLst/>
                <a:latin typeface="+mn-lt"/>
                <a:ea typeface="+mn-ea"/>
                <a:cs typeface="+mn-cs"/>
              </a:rPr>
              <a:t>.</a:t>
            </a:r>
            <a:r>
              <a:rPr lang="en-GB" dirty="0"/>
              <a:t> In summary: Resource-oriented architecture, RESTful Web services, and JSON and HTML as core formats.</a:t>
            </a:r>
          </a:p>
          <a:p>
            <a:endParaRPr lang="en-GB" dirty="0"/>
          </a:p>
          <a:p>
            <a:r>
              <a:rPr lang="en-GB" dirty="0"/>
              <a:t>This is a journey that OGC has been on for some time now, and many of the OGC API standards appear ripe for inclusion in WIS2. </a:t>
            </a:r>
          </a:p>
          <a:p>
            <a:endParaRPr lang="en-GB" dirty="0"/>
          </a:p>
          <a:p>
            <a:r>
              <a:rPr lang="en-GB" dirty="0"/>
              <a:t>Our aim for WIS2 is to increase data provider participation by lowering the technical barriers to entry, and from the data consumer perspective, make weather and climate data Findable, Accessible, Interoperable, and Reusable (FAIR).</a:t>
            </a:r>
          </a:p>
          <a:p>
            <a:endParaRPr lang="en-GB" dirty="0"/>
          </a:p>
          <a:p>
            <a:pPr lvl="0"/>
            <a:endParaRPr lang="en-GB" sz="1200" kern="1200" dirty="0">
              <a:solidFill>
                <a:schemeClr val="tx1"/>
              </a:solidFill>
              <a:effectLst/>
              <a:latin typeface="+mn-lt"/>
              <a:ea typeface="+mn-ea"/>
              <a:cs typeface="+mn-cs"/>
            </a:endParaRPr>
          </a:p>
          <a:p>
            <a:r>
              <a:rPr lang="en-GB" dirty="0"/>
              <a:t> </a:t>
            </a:r>
          </a:p>
          <a:p>
            <a:endParaRPr lang="en-GB" baseline="0" dirty="0"/>
          </a:p>
        </p:txBody>
      </p:sp>
      <p:sp>
        <p:nvSpPr>
          <p:cNvPr id="4" name="Slide Number Placeholder 3"/>
          <p:cNvSpPr>
            <a:spLocks noGrp="1"/>
          </p:cNvSpPr>
          <p:nvPr>
            <p:ph type="sldNum" sz="quarter" idx="5"/>
          </p:nvPr>
        </p:nvSpPr>
        <p:spPr/>
        <p:txBody>
          <a:bodyPr/>
          <a:lstStyle/>
          <a:p>
            <a:fld id="{A31BFD32-2F24-4FA9-B7DE-53D903241EC3}" type="slidenum">
              <a:rPr lang="en-US" smtClean="0"/>
              <a:t>5</a:t>
            </a:fld>
            <a:endParaRPr lang="en-US" dirty="0"/>
          </a:p>
        </p:txBody>
      </p:sp>
    </p:spTree>
    <p:extLst>
      <p:ext uri="{BB962C8B-B14F-4D97-AF65-F5344CB8AC3E}">
        <p14:creationId xmlns:p14="http://schemas.microsoft.com/office/powerpoint/2010/main" val="4198075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WIS is no longer about pushing data around the network – it’s about exposing what you have using Web services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The WMO review of emerging data issues finds that Web services are one of the technologies that “present new operating concepts that will improve operational efficiency, information sharing and service delivery, and enable users to more effectively exploit data.”</a:t>
            </a:r>
            <a:r>
              <a:rPr lang="en-GB" dirty="0">
                <a:effectLst/>
              </a:rPr>
              <a:t> </a:t>
            </a:r>
            <a:r>
              <a:rPr lang="en-GB" sz="1200" kern="1200" dirty="0">
                <a:solidFill>
                  <a:schemeClr val="tx1"/>
                </a:solidFill>
                <a:effectLst/>
                <a:latin typeface="+mn-lt"/>
                <a:ea typeface="+mn-ea"/>
                <a:cs typeface="+mn-cs"/>
              </a:rPr>
              <a:t> Is there a map of centres we can publish?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In WIS 2.0, participating centres will provide Web services that enable users to access and interact with data.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When designing their Web services, publishers should consider the capability of users to work with the data. Instead of expecting users to download entire datasets for local processing, WIS centres should provide Web services that allow users to download only the data or information they actually need; for example, extracting only the geographic subset of data of interest to the user.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Whereas the current WIS focused on operational data, the services which can be made available in WIS 2.0 also enable centres to share historical data and offer access to archives, where appropriate, to support the needs of all WMO programmes.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Providing data using the Web does not automatically mean that those resources are freely available to all without restrictions on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Access controls</a:t>
            </a:r>
            <a:r>
              <a:rPr lang="en-GB" sz="1200" kern="1200" baseline="0" dirty="0">
                <a:solidFill>
                  <a:schemeClr val="tx1"/>
                </a:solidFill>
                <a:effectLst/>
                <a:latin typeface="+mn-lt"/>
                <a:ea typeface="+mn-ea"/>
                <a:cs typeface="+mn-cs"/>
              </a:rPr>
              <a:t> and security developed for</a:t>
            </a:r>
            <a:r>
              <a:rPr lang="en-GB" sz="1200" kern="1200" dirty="0">
                <a:solidFill>
                  <a:schemeClr val="tx1"/>
                </a:solidFill>
                <a:effectLst/>
                <a:latin typeface="+mn-lt"/>
                <a:ea typeface="+mn-ea"/>
                <a:cs typeface="+mn-cs"/>
              </a:rPr>
              <a:t> on-line banking,</a:t>
            </a:r>
            <a:r>
              <a:rPr lang="en-GB" sz="1200" kern="1200" baseline="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eCommerce</a:t>
            </a:r>
            <a:r>
              <a:rPr lang="en-GB" sz="1200" kern="1200" dirty="0">
                <a:solidFill>
                  <a:schemeClr val="tx1"/>
                </a:solidFill>
                <a:effectLst/>
                <a:latin typeface="+mn-lt"/>
                <a:ea typeface="+mn-ea"/>
                <a:cs typeface="+mn-cs"/>
              </a:rPr>
              <a:t> applications</a:t>
            </a:r>
            <a:r>
              <a:rPr lang="en-GB" sz="1200" kern="1200" baseline="0" dirty="0">
                <a:solidFill>
                  <a:schemeClr val="tx1"/>
                </a:solidFill>
                <a:effectLst/>
                <a:latin typeface="+mn-lt"/>
                <a:ea typeface="+mn-ea"/>
                <a:cs typeface="+mn-cs"/>
              </a:rPr>
              <a:t> and many more</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Web technologies allow for authentication and authorization where necessary: the provider retains control of who can access published resources and can require users to accept a license specifying the terms and conditions under which those resources can be used before allowing them access.</a:t>
            </a:r>
            <a:endParaRPr lang="en-GB" baseline="0"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FFCD4AB8-3A11-4583-AC31-2BAB11A69637}" type="slidenum">
              <a:rPr lang="en-GB" smtClean="0"/>
              <a:t>6</a:t>
            </a:fld>
            <a:endParaRPr lang="en-GB"/>
          </a:p>
        </p:txBody>
      </p:sp>
    </p:spTree>
    <p:extLst>
      <p:ext uri="{BB962C8B-B14F-4D97-AF65-F5344CB8AC3E}">
        <p14:creationId xmlns:p14="http://schemas.microsoft.com/office/powerpoint/2010/main" val="929037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WhatsApp:</a:t>
            </a:r>
            <a:r>
              <a:rPr lang="en-GB" baseline="0" dirty="0"/>
              <a:t> simple, secure, reliable messaging</a:t>
            </a:r>
            <a:endParaRPr lang="en-GB" dirty="0"/>
          </a:p>
          <a:p>
            <a:pPr marL="171450" indent="-171450">
              <a:buFont typeface="Arial" panose="020B0604020202020204" pitchFamily="34" charset="0"/>
              <a:buChar char="•"/>
            </a:pPr>
            <a:r>
              <a:rPr lang="en-GB" dirty="0"/>
              <a:t>“publish-subscribe” messaging</a:t>
            </a:r>
            <a:r>
              <a:rPr lang="en-GB" baseline="0" dirty="0"/>
              <a:t> protocols make it simpler to distribute to data in real-time to many consumers</a:t>
            </a:r>
          </a:p>
          <a:p>
            <a:pPr marL="171450" indent="-171450">
              <a:buFont typeface="Arial" panose="020B0604020202020204" pitchFamily="34" charset="0"/>
              <a:buChar char="•"/>
            </a:pPr>
            <a:r>
              <a:rPr lang="en-GB" baseline="0" dirty="0"/>
              <a:t>Satellite-based data dissemination still needed where there is no Internet connectivity; e.g. </a:t>
            </a:r>
            <a:r>
              <a:rPr lang="en-GB" baseline="0" dirty="0" err="1"/>
              <a:t>GEONETCast</a:t>
            </a:r>
            <a:endParaRPr lang="en-GB" dirty="0"/>
          </a:p>
        </p:txBody>
      </p:sp>
      <p:sp>
        <p:nvSpPr>
          <p:cNvPr id="4" name="Slide Number Placeholder 3"/>
          <p:cNvSpPr>
            <a:spLocks noGrp="1"/>
          </p:cNvSpPr>
          <p:nvPr>
            <p:ph type="sldNum" sz="quarter" idx="10"/>
          </p:nvPr>
        </p:nvSpPr>
        <p:spPr/>
        <p:txBody>
          <a:bodyPr/>
          <a:lstStyle/>
          <a:p>
            <a:fld id="{FFCD4AB8-3A11-4583-AC31-2BAB11A69637}" type="slidenum">
              <a:rPr lang="en-GB" smtClean="0"/>
              <a:t>7</a:t>
            </a:fld>
            <a:endParaRPr lang="en-GB"/>
          </a:p>
        </p:txBody>
      </p:sp>
    </p:spTree>
    <p:extLst>
      <p:ext uri="{BB962C8B-B14F-4D97-AF65-F5344CB8AC3E}">
        <p14:creationId xmlns:p14="http://schemas.microsoft.com/office/powerpoint/2010/main" val="1218276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75DBE0-AA3A-9E40-B9AF-2316EC522A48}"/>
              </a:ext>
            </a:extLst>
          </p:cNvPr>
          <p:cNvSpPr>
            <a:spLocks noGrp="1" noChangeArrowheads="1"/>
          </p:cNvSpPr>
          <p:nvPr>
            <p:ph type="sldNum"/>
          </p:nvPr>
        </p:nvSpPr>
        <p:spPr>
          <a:ln/>
        </p:spPr>
        <p:txBody>
          <a:bodyPr/>
          <a:lstStyle/>
          <a:p>
            <a:fld id="{667DBB0D-E347-584B-9111-1F2B94A58B52}" type="slidenum">
              <a:rPr lang="en-GB" altLang="en-FR"/>
              <a:pPr/>
              <a:t>10</a:t>
            </a:fld>
            <a:endParaRPr lang="en-GB" altLang="en-FR"/>
          </a:p>
        </p:txBody>
      </p:sp>
      <p:sp>
        <p:nvSpPr>
          <p:cNvPr id="14337" name="Text Box 1">
            <a:extLst>
              <a:ext uri="{FF2B5EF4-FFF2-40B4-BE49-F238E27FC236}">
                <a16:creationId xmlns:a16="http://schemas.microsoft.com/office/drawing/2014/main" id="{95086840-EFDD-0949-92F8-D6522E0EE6C0}"/>
              </a:ext>
            </a:extLst>
          </p:cNvPr>
          <p:cNvSpPr txBox="1">
            <a:spLocks noGrp="1" noRot="1" noChangeAspect="1" noChangeArrowheads="1"/>
          </p:cNvSpPr>
          <p:nvPr>
            <p:ph type="sldImg"/>
          </p:nvPr>
        </p:nvSpPr>
        <p:spPr bwMode="auto">
          <a:xfrm>
            <a:off x="39688" y="560388"/>
            <a:ext cx="7513637" cy="42275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Text Box 2">
            <a:extLst>
              <a:ext uri="{FF2B5EF4-FFF2-40B4-BE49-F238E27FC236}">
                <a16:creationId xmlns:a16="http://schemas.microsoft.com/office/drawing/2014/main" id="{3B2EF242-5B16-1F4D-ADC6-4F1798946FEA}"/>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FR" altLang="en-FR"/>
          </a:p>
        </p:txBody>
      </p:sp>
    </p:spTree>
    <p:extLst>
      <p:ext uri="{BB962C8B-B14F-4D97-AF65-F5344CB8AC3E}">
        <p14:creationId xmlns:p14="http://schemas.microsoft.com/office/powerpoint/2010/main" val="1022398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75DBE0-AA3A-9E40-B9AF-2316EC522A48}"/>
              </a:ext>
            </a:extLst>
          </p:cNvPr>
          <p:cNvSpPr>
            <a:spLocks noGrp="1" noChangeArrowheads="1"/>
          </p:cNvSpPr>
          <p:nvPr>
            <p:ph type="sldNum"/>
          </p:nvPr>
        </p:nvSpPr>
        <p:spPr>
          <a:ln/>
        </p:spPr>
        <p:txBody>
          <a:bodyPr/>
          <a:lstStyle/>
          <a:p>
            <a:fld id="{667DBB0D-E347-584B-9111-1F2B94A58B52}" type="slidenum">
              <a:rPr lang="en-GB" altLang="en-FR"/>
              <a:pPr/>
              <a:t>11</a:t>
            </a:fld>
            <a:endParaRPr lang="en-GB" altLang="en-FR"/>
          </a:p>
        </p:txBody>
      </p:sp>
      <p:sp>
        <p:nvSpPr>
          <p:cNvPr id="14337" name="Text Box 1">
            <a:extLst>
              <a:ext uri="{FF2B5EF4-FFF2-40B4-BE49-F238E27FC236}">
                <a16:creationId xmlns:a16="http://schemas.microsoft.com/office/drawing/2014/main" id="{95086840-EFDD-0949-92F8-D6522E0EE6C0}"/>
              </a:ext>
            </a:extLst>
          </p:cNvPr>
          <p:cNvSpPr txBox="1">
            <a:spLocks noGrp="1" noRot="1" noChangeAspect="1" noChangeArrowheads="1"/>
          </p:cNvSpPr>
          <p:nvPr>
            <p:ph type="sldImg"/>
          </p:nvPr>
        </p:nvSpPr>
        <p:spPr bwMode="auto">
          <a:xfrm>
            <a:off x="39688" y="560388"/>
            <a:ext cx="7513637" cy="42275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Text Box 2">
            <a:extLst>
              <a:ext uri="{FF2B5EF4-FFF2-40B4-BE49-F238E27FC236}">
                <a16:creationId xmlns:a16="http://schemas.microsoft.com/office/drawing/2014/main" id="{3B2EF242-5B16-1F4D-ADC6-4F1798946FEA}"/>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FR" altLang="en-FR"/>
          </a:p>
        </p:txBody>
      </p:sp>
    </p:spTree>
    <p:extLst>
      <p:ext uri="{BB962C8B-B14F-4D97-AF65-F5344CB8AC3E}">
        <p14:creationId xmlns:p14="http://schemas.microsoft.com/office/powerpoint/2010/main" val="3374923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4CCD7448-BA1D-3742-9819-D3EC6E0D6AB2}" type="slidenum">
              <a:rPr lang="en-GB" smtClean="0"/>
              <a:pPr/>
              <a:t>12</a:t>
            </a:fld>
            <a:endParaRPr lang="en-GB"/>
          </a:p>
        </p:txBody>
      </p:sp>
    </p:spTree>
    <p:extLst>
      <p:ext uri="{BB962C8B-B14F-4D97-AF65-F5344CB8AC3E}">
        <p14:creationId xmlns:p14="http://schemas.microsoft.com/office/powerpoint/2010/main" val="1105782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CCD7448-BA1D-3742-9819-D3EC6E0D6AB2}" type="slidenum">
              <a:rPr lang="en-GB" smtClean="0"/>
              <a:pPr/>
              <a:t>14</a:t>
            </a:fld>
            <a:endParaRPr lang="en-GB"/>
          </a:p>
        </p:txBody>
      </p:sp>
    </p:spTree>
    <p:extLst>
      <p:ext uri="{BB962C8B-B14F-4D97-AF65-F5344CB8AC3E}">
        <p14:creationId xmlns:p14="http://schemas.microsoft.com/office/powerpoint/2010/main" val="3589205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D4C9-9082-18C3-D1E5-A087A526CD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A50D8D1-3445-4085-4B1E-A1E81CEA51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73047F0-E5EA-C82F-8589-7D5DE6DCC885}"/>
              </a:ext>
            </a:extLst>
          </p:cNvPr>
          <p:cNvSpPr>
            <a:spLocks noGrp="1"/>
          </p:cNvSpPr>
          <p:nvPr>
            <p:ph type="dt" sz="half" idx="10"/>
          </p:nvPr>
        </p:nvSpPr>
        <p:spPr/>
        <p:txBody>
          <a:bodyPr/>
          <a:lstStyle/>
          <a:p>
            <a:fld id="{CA912A82-F431-418E-ABFB-0940F4E96442}" type="datetimeFigureOut">
              <a:rPr lang="en-GB" smtClean="0"/>
              <a:t>14/10/2024</a:t>
            </a:fld>
            <a:endParaRPr lang="en-GB"/>
          </a:p>
        </p:txBody>
      </p:sp>
      <p:sp>
        <p:nvSpPr>
          <p:cNvPr id="5" name="Footer Placeholder 4">
            <a:extLst>
              <a:ext uri="{FF2B5EF4-FFF2-40B4-BE49-F238E27FC236}">
                <a16:creationId xmlns:a16="http://schemas.microsoft.com/office/drawing/2014/main" id="{ECC2B8E2-7734-D2D3-FE19-88CCD22C4B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F9AF4F-C47A-337F-EAAA-1FE484C87880}"/>
              </a:ext>
            </a:extLst>
          </p:cNvPr>
          <p:cNvSpPr>
            <a:spLocks noGrp="1"/>
          </p:cNvSpPr>
          <p:nvPr>
            <p:ph type="sldNum" sz="quarter" idx="12"/>
          </p:nvPr>
        </p:nvSpPr>
        <p:spPr/>
        <p:txBody>
          <a:bodyPr/>
          <a:lstStyle/>
          <a:p>
            <a:fld id="{C232959D-844F-461F-A40A-53A85D205A40}" type="slidenum">
              <a:rPr lang="en-GB" smtClean="0"/>
              <a:t>‹#›</a:t>
            </a:fld>
            <a:endParaRPr lang="en-GB"/>
          </a:p>
        </p:txBody>
      </p:sp>
    </p:spTree>
    <p:extLst>
      <p:ext uri="{BB962C8B-B14F-4D97-AF65-F5344CB8AC3E}">
        <p14:creationId xmlns:p14="http://schemas.microsoft.com/office/powerpoint/2010/main" val="3014211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FFDE-1B28-2F40-63F4-8BACFCD52CB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836406-A732-AB1C-AC87-FAB2138ED7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51A62D-0757-9BCF-AA42-220DE518C007}"/>
              </a:ext>
            </a:extLst>
          </p:cNvPr>
          <p:cNvSpPr>
            <a:spLocks noGrp="1"/>
          </p:cNvSpPr>
          <p:nvPr>
            <p:ph type="dt" sz="half" idx="10"/>
          </p:nvPr>
        </p:nvSpPr>
        <p:spPr/>
        <p:txBody>
          <a:bodyPr/>
          <a:lstStyle/>
          <a:p>
            <a:fld id="{CA912A82-F431-418E-ABFB-0940F4E96442}" type="datetimeFigureOut">
              <a:rPr lang="en-GB" smtClean="0"/>
              <a:t>14/10/2024</a:t>
            </a:fld>
            <a:endParaRPr lang="en-GB"/>
          </a:p>
        </p:txBody>
      </p:sp>
      <p:sp>
        <p:nvSpPr>
          <p:cNvPr id="5" name="Footer Placeholder 4">
            <a:extLst>
              <a:ext uri="{FF2B5EF4-FFF2-40B4-BE49-F238E27FC236}">
                <a16:creationId xmlns:a16="http://schemas.microsoft.com/office/drawing/2014/main" id="{FBE58E00-05FB-F3F6-B72A-C1946A12CF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DDCB2E-A99E-B6AE-46B0-525EAE8E93E4}"/>
              </a:ext>
            </a:extLst>
          </p:cNvPr>
          <p:cNvSpPr>
            <a:spLocks noGrp="1"/>
          </p:cNvSpPr>
          <p:nvPr>
            <p:ph type="sldNum" sz="quarter" idx="12"/>
          </p:nvPr>
        </p:nvSpPr>
        <p:spPr/>
        <p:txBody>
          <a:bodyPr/>
          <a:lstStyle/>
          <a:p>
            <a:fld id="{C232959D-844F-461F-A40A-53A85D205A40}" type="slidenum">
              <a:rPr lang="en-GB" smtClean="0"/>
              <a:t>‹#›</a:t>
            </a:fld>
            <a:endParaRPr lang="en-GB"/>
          </a:p>
        </p:txBody>
      </p:sp>
    </p:spTree>
    <p:extLst>
      <p:ext uri="{BB962C8B-B14F-4D97-AF65-F5344CB8AC3E}">
        <p14:creationId xmlns:p14="http://schemas.microsoft.com/office/powerpoint/2010/main" val="155785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A493F5-9624-C44F-B2E1-36E6072950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261149-7B68-849F-5B8D-317D7036B9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EFCCB3-D2BC-8AB6-F08C-23BFBF1D9705}"/>
              </a:ext>
            </a:extLst>
          </p:cNvPr>
          <p:cNvSpPr>
            <a:spLocks noGrp="1"/>
          </p:cNvSpPr>
          <p:nvPr>
            <p:ph type="dt" sz="half" idx="10"/>
          </p:nvPr>
        </p:nvSpPr>
        <p:spPr/>
        <p:txBody>
          <a:bodyPr/>
          <a:lstStyle/>
          <a:p>
            <a:fld id="{CA912A82-F431-418E-ABFB-0940F4E96442}" type="datetimeFigureOut">
              <a:rPr lang="en-GB" smtClean="0"/>
              <a:t>14/10/2024</a:t>
            </a:fld>
            <a:endParaRPr lang="en-GB"/>
          </a:p>
        </p:txBody>
      </p:sp>
      <p:sp>
        <p:nvSpPr>
          <p:cNvPr id="5" name="Footer Placeholder 4">
            <a:extLst>
              <a:ext uri="{FF2B5EF4-FFF2-40B4-BE49-F238E27FC236}">
                <a16:creationId xmlns:a16="http://schemas.microsoft.com/office/drawing/2014/main" id="{B79BA321-E161-2C78-017C-59D8D50893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8E426B-1A64-6B0F-C1CF-3924D8B2D077}"/>
              </a:ext>
            </a:extLst>
          </p:cNvPr>
          <p:cNvSpPr>
            <a:spLocks noGrp="1"/>
          </p:cNvSpPr>
          <p:nvPr>
            <p:ph type="sldNum" sz="quarter" idx="12"/>
          </p:nvPr>
        </p:nvSpPr>
        <p:spPr/>
        <p:txBody>
          <a:bodyPr/>
          <a:lstStyle/>
          <a:p>
            <a:fld id="{C232959D-844F-461F-A40A-53A85D205A40}" type="slidenum">
              <a:rPr lang="en-GB" smtClean="0"/>
              <a:t>‹#›</a:t>
            </a:fld>
            <a:endParaRPr lang="en-GB"/>
          </a:p>
        </p:txBody>
      </p:sp>
    </p:spTree>
    <p:extLst>
      <p:ext uri="{BB962C8B-B14F-4D97-AF65-F5344CB8AC3E}">
        <p14:creationId xmlns:p14="http://schemas.microsoft.com/office/powerpoint/2010/main" val="3451356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Mas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052092-82D1-461F-807E-84F5B15DC599}"/>
              </a:ext>
            </a:extLst>
          </p:cNvPr>
          <p:cNvSpPr>
            <a:spLocks noGrp="1"/>
          </p:cNvSpPr>
          <p:nvPr>
            <p:ph idx="1"/>
          </p:nvPr>
        </p:nvSpPr>
        <p:spPr/>
        <p:txBody>
          <a:bodyPr/>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026E5D17-F33D-4327-A7B8-A6331A0F7B37}"/>
              </a:ext>
            </a:extLst>
          </p:cNvPr>
          <p:cNvSpPr>
            <a:spLocks noGrp="1"/>
          </p:cNvSpPr>
          <p:nvPr>
            <p:ph type="sldNum" sz="quarter" idx="4"/>
          </p:nvPr>
        </p:nvSpPr>
        <p:spPr>
          <a:xfrm>
            <a:off x="10805489" y="6545724"/>
            <a:ext cx="1141291" cy="283703"/>
          </a:xfrm>
          <a:prstGeom prst="rect">
            <a:avLst/>
          </a:prstGeom>
        </p:spPr>
        <p:txBody>
          <a:bodyPr vert="horz" lIns="91440" tIns="45720" rIns="91440" bIns="45720" rtlCol="0" anchor="ctr"/>
          <a:lstStyle>
            <a:lvl1pPr algn="r">
              <a:defRPr sz="900" b="0">
                <a:solidFill>
                  <a:schemeClr val="bg1">
                    <a:lumMod val="95000"/>
                  </a:schemeClr>
                </a:solidFill>
                <a:latin typeface="Lato" panose="020F0502020204030203" pitchFamily="34" charset="0"/>
              </a:defRPr>
            </a:lvl1pPr>
          </a:lstStyle>
          <a:p>
            <a:fld id="{0F9F7EA0-3F56-4C7E-9B2D-3423B3AF0281}" type="slidenum">
              <a:rPr lang="en-US" smtClean="0"/>
              <a:pPr/>
              <a:t>‹#›</a:t>
            </a:fld>
            <a:endParaRPr lang="en-US" dirty="0"/>
          </a:p>
        </p:txBody>
      </p:sp>
      <p:sp>
        <p:nvSpPr>
          <p:cNvPr id="5" name="Title Placeholder 1">
            <a:extLst>
              <a:ext uri="{FF2B5EF4-FFF2-40B4-BE49-F238E27FC236}">
                <a16:creationId xmlns:a16="http://schemas.microsoft.com/office/drawing/2014/main" id="{DA4D5ED7-4916-4EF5-9B14-DD6D0EE6D4A9}"/>
              </a:ext>
            </a:extLst>
          </p:cNvPr>
          <p:cNvSpPr>
            <a:spLocks noGrp="1"/>
          </p:cNvSpPr>
          <p:nvPr>
            <p:ph type="title"/>
          </p:nvPr>
        </p:nvSpPr>
        <p:spPr>
          <a:xfrm>
            <a:off x="223709" y="55285"/>
            <a:ext cx="10515600" cy="76561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469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1A95-4A9E-8F79-47D0-714BE3514C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2AE8FB-8363-3CA5-8D8D-08591D62F7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24F694-294B-C672-8401-B6D1625CD565}"/>
              </a:ext>
            </a:extLst>
          </p:cNvPr>
          <p:cNvSpPr>
            <a:spLocks noGrp="1"/>
          </p:cNvSpPr>
          <p:nvPr>
            <p:ph type="dt" sz="half" idx="10"/>
          </p:nvPr>
        </p:nvSpPr>
        <p:spPr/>
        <p:txBody>
          <a:bodyPr/>
          <a:lstStyle/>
          <a:p>
            <a:fld id="{CA912A82-F431-418E-ABFB-0940F4E96442}" type="datetimeFigureOut">
              <a:rPr lang="en-GB" smtClean="0"/>
              <a:t>14/10/2024</a:t>
            </a:fld>
            <a:endParaRPr lang="en-GB"/>
          </a:p>
        </p:txBody>
      </p:sp>
      <p:sp>
        <p:nvSpPr>
          <p:cNvPr id="5" name="Footer Placeholder 4">
            <a:extLst>
              <a:ext uri="{FF2B5EF4-FFF2-40B4-BE49-F238E27FC236}">
                <a16:creationId xmlns:a16="http://schemas.microsoft.com/office/drawing/2014/main" id="{277D7DCC-D17F-7A90-CD29-D7F8903CA3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2B2CA0-38C0-78CC-B098-55CBCECAD4D2}"/>
              </a:ext>
            </a:extLst>
          </p:cNvPr>
          <p:cNvSpPr>
            <a:spLocks noGrp="1"/>
          </p:cNvSpPr>
          <p:nvPr>
            <p:ph type="sldNum" sz="quarter" idx="12"/>
          </p:nvPr>
        </p:nvSpPr>
        <p:spPr/>
        <p:txBody>
          <a:bodyPr/>
          <a:lstStyle/>
          <a:p>
            <a:fld id="{C232959D-844F-461F-A40A-53A85D205A40}" type="slidenum">
              <a:rPr lang="en-GB" smtClean="0"/>
              <a:t>‹#›</a:t>
            </a:fld>
            <a:endParaRPr lang="en-GB"/>
          </a:p>
        </p:txBody>
      </p:sp>
    </p:spTree>
    <p:extLst>
      <p:ext uri="{BB962C8B-B14F-4D97-AF65-F5344CB8AC3E}">
        <p14:creationId xmlns:p14="http://schemas.microsoft.com/office/powerpoint/2010/main" val="4189854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ABE41-50BD-6866-6F49-F6712D842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C39FCE2-A733-E34F-D80E-3C4903C3E06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AEABF5-ED27-7674-E5A3-9F634EF3E097}"/>
              </a:ext>
            </a:extLst>
          </p:cNvPr>
          <p:cNvSpPr>
            <a:spLocks noGrp="1"/>
          </p:cNvSpPr>
          <p:nvPr>
            <p:ph type="dt" sz="half" idx="10"/>
          </p:nvPr>
        </p:nvSpPr>
        <p:spPr/>
        <p:txBody>
          <a:bodyPr/>
          <a:lstStyle/>
          <a:p>
            <a:fld id="{CA912A82-F431-418E-ABFB-0940F4E96442}" type="datetimeFigureOut">
              <a:rPr lang="en-GB" smtClean="0"/>
              <a:t>14/10/2024</a:t>
            </a:fld>
            <a:endParaRPr lang="en-GB"/>
          </a:p>
        </p:txBody>
      </p:sp>
      <p:sp>
        <p:nvSpPr>
          <p:cNvPr id="5" name="Footer Placeholder 4">
            <a:extLst>
              <a:ext uri="{FF2B5EF4-FFF2-40B4-BE49-F238E27FC236}">
                <a16:creationId xmlns:a16="http://schemas.microsoft.com/office/drawing/2014/main" id="{1AF87810-511D-D0DD-5012-8854102348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ED4C89-F7F3-1864-7458-02E91E13F370}"/>
              </a:ext>
            </a:extLst>
          </p:cNvPr>
          <p:cNvSpPr>
            <a:spLocks noGrp="1"/>
          </p:cNvSpPr>
          <p:nvPr>
            <p:ph type="sldNum" sz="quarter" idx="12"/>
          </p:nvPr>
        </p:nvSpPr>
        <p:spPr/>
        <p:txBody>
          <a:bodyPr/>
          <a:lstStyle/>
          <a:p>
            <a:fld id="{C232959D-844F-461F-A40A-53A85D205A40}" type="slidenum">
              <a:rPr lang="en-GB" smtClean="0"/>
              <a:t>‹#›</a:t>
            </a:fld>
            <a:endParaRPr lang="en-GB"/>
          </a:p>
        </p:txBody>
      </p:sp>
    </p:spTree>
    <p:extLst>
      <p:ext uri="{BB962C8B-B14F-4D97-AF65-F5344CB8AC3E}">
        <p14:creationId xmlns:p14="http://schemas.microsoft.com/office/powerpoint/2010/main" val="1453204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D576-E802-B671-B655-7EA1A6C807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2424C9-949A-E989-4C44-88DCFCE06B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43AB48F-9354-366F-2425-4AA1EE0F2D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DC5F25E-F4EE-06B1-6892-27D74401C71D}"/>
              </a:ext>
            </a:extLst>
          </p:cNvPr>
          <p:cNvSpPr>
            <a:spLocks noGrp="1"/>
          </p:cNvSpPr>
          <p:nvPr>
            <p:ph type="dt" sz="half" idx="10"/>
          </p:nvPr>
        </p:nvSpPr>
        <p:spPr/>
        <p:txBody>
          <a:bodyPr/>
          <a:lstStyle/>
          <a:p>
            <a:fld id="{CA912A82-F431-418E-ABFB-0940F4E96442}" type="datetimeFigureOut">
              <a:rPr lang="en-GB" smtClean="0"/>
              <a:t>14/10/2024</a:t>
            </a:fld>
            <a:endParaRPr lang="en-GB"/>
          </a:p>
        </p:txBody>
      </p:sp>
      <p:sp>
        <p:nvSpPr>
          <p:cNvPr id="6" name="Footer Placeholder 5">
            <a:extLst>
              <a:ext uri="{FF2B5EF4-FFF2-40B4-BE49-F238E27FC236}">
                <a16:creationId xmlns:a16="http://schemas.microsoft.com/office/drawing/2014/main" id="{18493C27-B607-A3E8-D4B1-7F2086F48F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08D809-BC35-E311-BAF3-1C92C785B1FB}"/>
              </a:ext>
            </a:extLst>
          </p:cNvPr>
          <p:cNvSpPr>
            <a:spLocks noGrp="1"/>
          </p:cNvSpPr>
          <p:nvPr>
            <p:ph type="sldNum" sz="quarter" idx="12"/>
          </p:nvPr>
        </p:nvSpPr>
        <p:spPr/>
        <p:txBody>
          <a:bodyPr/>
          <a:lstStyle/>
          <a:p>
            <a:fld id="{C232959D-844F-461F-A40A-53A85D205A40}" type="slidenum">
              <a:rPr lang="en-GB" smtClean="0"/>
              <a:t>‹#›</a:t>
            </a:fld>
            <a:endParaRPr lang="en-GB"/>
          </a:p>
        </p:txBody>
      </p:sp>
    </p:spTree>
    <p:extLst>
      <p:ext uri="{BB962C8B-B14F-4D97-AF65-F5344CB8AC3E}">
        <p14:creationId xmlns:p14="http://schemas.microsoft.com/office/powerpoint/2010/main" val="262180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B09D-72BB-7C4C-ABD5-6DC7EA3BDD8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168D41-E2B7-CC78-700B-AF6D3E86C7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A12838-32C8-9C1B-E640-3301D52AE7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9E177D0-B35F-C993-79D1-B025C91CB1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D80A3B-3105-4430-6993-96DE01DE95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521967-065D-2D8C-0E70-C929C23F8D05}"/>
              </a:ext>
            </a:extLst>
          </p:cNvPr>
          <p:cNvSpPr>
            <a:spLocks noGrp="1"/>
          </p:cNvSpPr>
          <p:nvPr>
            <p:ph type="dt" sz="half" idx="10"/>
          </p:nvPr>
        </p:nvSpPr>
        <p:spPr/>
        <p:txBody>
          <a:bodyPr/>
          <a:lstStyle/>
          <a:p>
            <a:fld id="{CA912A82-F431-418E-ABFB-0940F4E96442}" type="datetimeFigureOut">
              <a:rPr lang="en-GB" smtClean="0"/>
              <a:t>14/10/2024</a:t>
            </a:fld>
            <a:endParaRPr lang="en-GB"/>
          </a:p>
        </p:txBody>
      </p:sp>
      <p:sp>
        <p:nvSpPr>
          <p:cNvPr id="8" name="Footer Placeholder 7">
            <a:extLst>
              <a:ext uri="{FF2B5EF4-FFF2-40B4-BE49-F238E27FC236}">
                <a16:creationId xmlns:a16="http://schemas.microsoft.com/office/drawing/2014/main" id="{BC36C5D0-182F-5DA8-D76D-DF92AA8720F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047983-A3C7-CEAE-0A87-C8001DFBF0B8}"/>
              </a:ext>
            </a:extLst>
          </p:cNvPr>
          <p:cNvSpPr>
            <a:spLocks noGrp="1"/>
          </p:cNvSpPr>
          <p:nvPr>
            <p:ph type="sldNum" sz="quarter" idx="12"/>
          </p:nvPr>
        </p:nvSpPr>
        <p:spPr/>
        <p:txBody>
          <a:bodyPr/>
          <a:lstStyle/>
          <a:p>
            <a:fld id="{C232959D-844F-461F-A40A-53A85D205A40}" type="slidenum">
              <a:rPr lang="en-GB" smtClean="0"/>
              <a:t>‹#›</a:t>
            </a:fld>
            <a:endParaRPr lang="en-GB"/>
          </a:p>
        </p:txBody>
      </p:sp>
    </p:spTree>
    <p:extLst>
      <p:ext uri="{BB962C8B-B14F-4D97-AF65-F5344CB8AC3E}">
        <p14:creationId xmlns:p14="http://schemas.microsoft.com/office/powerpoint/2010/main" val="349238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D8F04-8694-084B-1358-2AB52B3F67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E90FD5-4FF1-D796-BBDF-6A900E279460}"/>
              </a:ext>
            </a:extLst>
          </p:cNvPr>
          <p:cNvSpPr>
            <a:spLocks noGrp="1"/>
          </p:cNvSpPr>
          <p:nvPr>
            <p:ph type="dt" sz="half" idx="10"/>
          </p:nvPr>
        </p:nvSpPr>
        <p:spPr/>
        <p:txBody>
          <a:bodyPr/>
          <a:lstStyle/>
          <a:p>
            <a:fld id="{CA912A82-F431-418E-ABFB-0940F4E96442}" type="datetimeFigureOut">
              <a:rPr lang="en-GB" smtClean="0"/>
              <a:t>14/10/2024</a:t>
            </a:fld>
            <a:endParaRPr lang="en-GB"/>
          </a:p>
        </p:txBody>
      </p:sp>
      <p:sp>
        <p:nvSpPr>
          <p:cNvPr id="4" name="Footer Placeholder 3">
            <a:extLst>
              <a:ext uri="{FF2B5EF4-FFF2-40B4-BE49-F238E27FC236}">
                <a16:creationId xmlns:a16="http://schemas.microsoft.com/office/drawing/2014/main" id="{DC844F4B-74C1-6F17-7DC1-A6DC3E9D6F4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4636D25-64EF-EAC3-0D9D-2DA9FFA23E4A}"/>
              </a:ext>
            </a:extLst>
          </p:cNvPr>
          <p:cNvSpPr>
            <a:spLocks noGrp="1"/>
          </p:cNvSpPr>
          <p:nvPr>
            <p:ph type="sldNum" sz="quarter" idx="12"/>
          </p:nvPr>
        </p:nvSpPr>
        <p:spPr/>
        <p:txBody>
          <a:bodyPr/>
          <a:lstStyle/>
          <a:p>
            <a:fld id="{C232959D-844F-461F-A40A-53A85D205A40}" type="slidenum">
              <a:rPr lang="en-GB" smtClean="0"/>
              <a:t>‹#›</a:t>
            </a:fld>
            <a:endParaRPr lang="en-GB"/>
          </a:p>
        </p:txBody>
      </p:sp>
    </p:spTree>
    <p:extLst>
      <p:ext uri="{BB962C8B-B14F-4D97-AF65-F5344CB8AC3E}">
        <p14:creationId xmlns:p14="http://schemas.microsoft.com/office/powerpoint/2010/main" val="2524640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AF808B-CB62-5DBB-9DC0-CBF6FC28D81A}"/>
              </a:ext>
            </a:extLst>
          </p:cNvPr>
          <p:cNvSpPr>
            <a:spLocks noGrp="1"/>
          </p:cNvSpPr>
          <p:nvPr>
            <p:ph type="dt" sz="half" idx="10"/>
          </p:nvPr>
        </p:nvSpPr>
        <p:spPr/>
        <p:txBody>
          <a:bodyPr/>
          <a:lstStyle/>
          <a:p>
            <a:fld id="{CA912A82-F431-418E-ABFB-0940F4E96442}" type="datetimeFigureOut">
              <a:rPr lang="en-GB" smtClean="0"/>
              <a:t>14/10/2024</a:t>
            </a:fld>
            <a:endParaRPr lang="en-GB"/>
          </a:p>
        </p:txBody>
      </p:sp>
      <p:sp>
        <p:nvSpPr>
          <p:cNvPr id="3" name="Footer Placeholder 2">
            <a:extLst>
              <a:ext uri="{FF2B5EF4-FFF2-40B4-BE49-F238E27FC236}">
                <a16:creationId xmlns:a16="http://schemas.microsoft.com/office/drawing/2014/main" id="{023B8CA9-E4C4-5300-385E-E5426AEDC8D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0F5E92F-09EB-2B15-DB9D-2A1FE21FCA51}"/>
              </a:ext>
            </a:extLst>
          </p:cNvPr>
          <p:cNvSpPr>
            <a:spLocks noGrp="1"/>
          </p:cNvSpPr>
          <p:nvPr>
            <p:ph type="sldNum" sz="quarter" idx="12"/>
          </p:nvPr>
        </p:nvSpPr>
        <p:spPr/>
        <p:txBody>
          <a:bodyPr/>
          <a:lstStyle/>
          <a:p>
            <a:fld id="{C232959D-844F-461F-A40A-53A85D205A40}" type="slidenum">
              <a:rPr lang="en-GB" smtClean="0"/>
              <a:t>‹#›</a:t>
            </a:fld>
            <a:endParaRPr lang="en-GB"/>
          </a:p>
        </p:txBody>
      </p:sp>
    </p:spTree>
    <p:extLst>
      <p:ext uri="{BB962C8B-B14F-4D97-AF65-F5344CB8AC3E}">
        <p14:creationId xmlns:p14="http://schemas.microsoft.com/office/powerpoint/2010/main" val="35725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82EC1-E0A7-60CB-4241-03B215B21A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2691F9F-DFEF-4647-4BAC-72985A313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EABA142-59EF-A2C9-62D4-2903619BE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798756-B8DD-7CE0-EA5C-AE87D56E3BE4}"/>
              </a:ext>
            </a:extLst>
          </p:cNvPr>
          <p:cNvSpPr>
            <a:spLocks noGrp="1"/>
          </p:cNvSpPr>
          <p:nvPr>
            <p:ph type="dt" sz="half" idx="10"/>
          </p:nvPr>
        </p:nvSpPr>
        <p:spPr/>
        <p:txBody>
          <a:bodyPr/>
          <a:lstStyle/>
          <a:p>
            <a:fld id="{CA912A82-F431-418E-ABFB-0940F4E96442}" type="datetimeFigureOut">
              <a:rPr lang="en-GB" smtClean="0"/>
              <a:t>14/10/2024</a:t>
            </a:fld>
            <a:endParaRPr lang="en-GB"/>
          </a:p>
        </p:txBody>
      </p:sp>
      <p:sp>
        <p:nvSpPr>
          <p:cNvPr id="6" name="Footer Placeholder 5">
            <a:extLst>
              <a:ext uri="{FF2B5EF4-FFF2-40B4-BE49-F238E27FC236}">
                <a16:creationId xmlns:a16="http://schemas.microsoft.com/office/drawing/2014/main" id="{273E5E1A-F73B-4AB5-9CCC-5185E1CB50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3F4B2B-4997-E531-BC65-87A9EB81DB8E}"/>
              </a:ext>
            </a:extLst>
          </p:cNvPr>
          <p:cNvSpPr>
            <a:spLocks noGrp="1"/>
          </p:cNvSpPr>
          <p:nvPr>
            <p:ph type="sldNum" sz="quarter" idx="12"/>
          </p:nvPr>
        </p:nvSpPr>
        <p:spPr/>
        <p:txBody>
          <a:bodyPr/>
          <a:lstStyle/>
          <a:p>
            <a:fld id="{C232959D-844F-461F-A40A-53A85D205A40}" type="slidenum">
              <a:rPr lang="en-GB" smtClean="0"/>
              <a:t>‹#›</a:t>
            </a:fld>
            <a:endParaRPr lang="en-GB"/>
          </a:p>
        </p:txBody>
      </p:sp>
    </p:spTree>
    <p:extLst>
      <p:ext uri="{BB962C8B-B14F-4D97-AF65-F5344CB8AC3E}">
        <p14:creationId xmlns:p14="http://schemas.microsoft.com/office/powerpoint/2010/main" val="2470170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0FF2C-D53C-56A3-6CB5-4B51B37D24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7BF9F7E-D2E0-AC15-B50A-D4C843F79B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34440BF-110C-74BE-7E6F-446B06568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176910-1DFB-94A4-FAB4-8A3DCF779405}"/>
              </a:ext>
            </a:extLst>
          </p:cNvPr>
          <p:cNvSpPr>
            <a:spLocks noGrp="1"/>
          </p:cNvSpPr>
          <p:nvPr>
            <p:ph type="dt" sz="half" idx="10"/>
          </p:nvPr>
        </p:nvSpPr>
        <p:spPr/>
        <p:txBody>
          <a:bodyPr/>
          <a:lstStyle/>
          <a:p>
            <a:fld id="{CA912A82-F431-418E-ABFB-0940F4E96442}" type="datetimeFigureOut">
              <a:rPr lang="en-GB" smtClean="0"/>
              <a:t>14/10/2024</a:t>
            </a:fld>
            <a:endParaRPr lang="en-GB"/>
          </a:p>
        </p:txBody>
      </p:sp>
      <p:sp>
        <p:nvSpPr>
          <p:cNvPr id="6" name="Footer Placeholder 5">
            <a:extLst>
              <a:ext uri="{FF2B5EF4-FFF2-40B4-BE49-F238E27FC236}">
                <a16:creationId xmlns:a16="http://schemas.microsoft.com/office/drawing/2014/main" id="{1DCE1953-B877-061A-DD30-0B42FC90D3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365A73-F7AD-5049-D2DD-54D5FF4ABCFB}"/>
              </a:ext>
            </a:extLst>
          </p:cNvPr>
          <p:cNvSpPr>
            <a:spLocks noGrp="1"/>
          </p:cNvSpPr>
          <p:nvPr>
            <p:ph type="sldNum" sz="quarter" idx="12"/>
          </p:nvPr>
        </p:nvSpPr>
        <p:spPr/>
        <p:txBody>
          <a:bodyPr/>
          <a:lstStyle/>
          <a:p>
            <a:fld id="{C232959D-844F-461F-A40A-53A85D205A40}" type="slidenum">
              <a:rPr lang="en-GB" smtClean="0"/>
              <a:t>‹#›</a:t>
            </a:fld>
            <a:endParaRPr lang="en-GB"/>
          </a:p>
        </p:txBody>
      </p:sp>
    </p:spTree>
    <p:extLst>
      <p:ext uri="{BB962C8B-B14F-4D97-AF65-F5344CB8AC3E}">
        <p14:creationId xmlns:p14="http://schemas.microsoft.com/office/powerpoint/2010/main" val="2496427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8E9220-A423-1C25-8017-4E5B0AD61D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026611-1866-5A85-6D1D-4011581721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DB4D3C-CB46-1BA1-86E8-EF415B6427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912A82-F431-418E-ABFB-0940F4E96442}" type="datetimeFigureOut">
              <a:rPr lang="en-GB" smtClean="0"/>
              <a:t>14/10/2024</a:t>
            </a:fld>
            <a:endParaRPr lang="en-GB"/>
          </a:p>
        </p:txBody>
      </p:sp>
      <p:sp>
        <p:nvSpPr>
          <p:cNvPr id="5" name="Footer Placeholder 4">
            <a:extLst>
              <a:ext uri="{FF2B5EF4-FFF2-40B4-BE49-F238E27FC236}">
                <a16:creationId xmlns:a16="http://schemas.microsoft.com/office/drawing/2014/main" id="{31A3DEA1-1C92-78A0-A34E-EECA41CB4F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A15B96C-0493-0E84-A41D-E367919E29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32959D-844F-461F-A40A-53A85D205A40}" type="slidenum">
              <a:rPr lang="en-GB" smtClean="0"/>
              <a:t>‹#›</a:t>
            </a:fld>
            <a:endParaRPr lang="en-GB"/>
          </a:p>
        </p:txBody>
      </p:sp>
    </p:spTree>
    <p:extLst>
      <p:ext uri="{BB962C8B-B14F-4D97-AF65-F5344CB8AC3E}">
        <p14:creationId xmlns:p14="http://schemas.microsoft.com/office/powerpoint/2010/main" val="3168330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6.jpg"/><Relationship Id="rId7" Type="http://schemas.openxmlformats.org/officeDocument/2006/relationships/diagramLayout" Target="../diagrams/layout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Data" Target="../diagrams/data1.xml"/><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18.png"/><Relationship Id="rId9" Type="http://schemas.openxmlformats.org/officeDocument/2006/relationships/diagramColors" Target="../diagrams/colors1.xml"/></Relationships>
</file>

<file path=ppt/slides/_rels/slide15.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9.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notesSlide" Target="../notesSlides/notesSlide10.xml"/><Relationship Id="rId16"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23.svg"/><Relationship Id="rId11" Type="http://schemas.openxmlformats.org/officeDocument/2006/relationships/image" Target="../media/image16.jpg"/><Relationship Id="rId5" Type="http://schemas.openxmlformats.org/officeDocument/2006/relationships/image" Target="../media/image22.png"/><Relationship Id="rId15" Type="http://schemas.openxmlformats.org/officeDocument/2006/relationships/image" Target="../media/image31.sv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vimeo.com/761382308"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41.jpeg"/><Relationship Id="rId5" Type="http://schemas.openxmlformats.org/officeDocument/2006/relationships/image" Target="../media/image36.png"/><Relationship Id="rId10" Type="http://schemas.openxmlformats.org/officeDocument/2006/relationships/image" Target="../media/image40.jpeg"/><Relationship Id="rId4" Type="http://schemas.openxmlformats.org/officeDocument/2006/relationships/image" Target="../media/image35.png"/><Relationship Id="rId9" Type="http://schemas.openxmlformats.org/officeDocument/2006/relationships/hyperlink" Target="https://library.wmo.int/idurl/4/58009"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hyperlink" Target="https://wmo-im.github.io/wis2-notification-message/standard/wis2-notification-message-DRAFT.html" TargetMode="External"/><Relationship Id="rId3" Type="http://schemas.openxmlformats.org/officeDocument/2006/relationships/image" Target="../media/image41.jpeg"/><Relationship Id="rId7" Type="http://schemas.openxmlformats.org/officeDocument/2006/relationships/image" Target="../media/image34.jpeg"/><Relationship Id="rId12" Type="http://schemas.openxmlformats.org/officeDocument/2006/relationships/hyperlink" Target="https://wmo-im.github.io/wcmp2/standard/wcmp2-DRAFT.html" TargetMode="External"/><Relationship Id="rId17" Type="http://schemas.openxmlformats.org/officeDocument/2006/relationships/image" Target="../media/image45.png"/><Relationship Id="rId2" Type="http://schemas.openxmlformats.org/officeDocument/2006/relationships/notesSlide" Target="../notesSlides/notesSlide15.xml"/><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hyperlink" Target="https://wmo-im.github.io/wis2-guide/guide/wis2-guide-DRAFT.html#_how_to_provide_discovery_metadata_to_wis2" TargetMode="External"/><Relationship Id="rId5" Type="http://schemas.openxmlformats.org/officeDocument/2006/relationships/hyperlink" Target="https://wmo-im.github.io/wis2-guide/guide/wis2-guide-DRAFT.html#_how_to_get_started" TargetMode="External"/><Relationship Id="rId15" Type="http://schemas.openxmlformats.org/officeDocument/2006/relationships/image" Target="../media/image43.png"/><Relationship Id="rId10" Type="http://schemas.openxmlformats.org/officeDocument/2006/relationships/image" Target="../media/image39.png"/><Relationship Id="rId4" Type="http://schemas.openxmlformats.org/officeDocument/2006/relationships/hyperlink" Target="https://wmo-im.github.io/wis2-guide/guide/wis2-guide-DRAFT.html#_why_are_datasets_so_important" TargetMode="External"/><Relationship Id="rId9" Type="http://schemas.openxmlformats.org/officeDocument/2006/relationships/image" Target="../media/image40.jpeg"/><Relationship Id="rId14" Type="http://schemas.openxmlformats.org/officeDocument/2006/relationships/hyperlink" Target="https://wmo-im.github.io/wis2-topic-hierarchy/standard/wis2-topic-hierarchy-DRAFT.html"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39.png"/><Relationship Id="rId3" Type="http://schemas.openxmlformats.org/officeDocument/2006/relationships/image" Target="../media/image45.png"/><Relationship Id="rId7" Type="http://schemas.openxmlformats.org/officeDocument/2006/relationships/image" Target="../media/image43.png"/><Relationship Id="rId12" Type="http://schemas.microsoft.com/office/2007/relationships/hdphoto" Target="../media/hdphoto2.wdp"/><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7.png"/><Relationship Id="rId5" Type="http://schemas.openxmlformats.org/officeDocument/2006/relationships/image" Target="../media/image38.png"/><Relationship Id="rId10" Type="http://schemas.openxmlformats.org/officeDocument/2006/relationships/image" Target="../media/image46.png"/><Relationship Id="rId4" Type="http://schemas.openxmlformats.org/officeDocument/2006/relationships/image" Target="../media/image41.jpeg"/><Relationship Id="rId9" Type="http://schemas.openxmlformats.org/officeDocument/2006/relationships/hyperlink" Target="https://wmo-im.github.io/wcmp2/standard/wcmp2-DRAFT.html"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jpe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7.png"/><Relationship Id="rId10" Type="http://schemas.openxmlformats.org/officeDocument/2006/relationships/image" Target="../media/image43.png"/><Relationship Id="rId4" Type="http://schemas.openxmlformats.org/officeDocument/2006/relationships/image" Target="../media/image46.png"/><Relationship Id="rId9"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44.png"/><Relationship Id="rId3" Type="http://schemas.openxmlformats.org/officeDocument/2006/relationships/image" Target="../media/image41.jpeg"/><Relationship Id="rId7" Type="http://schemas.openxmlformats.org/officeDocument/2006/relationships/image" Target="../media/image49.png"/><Relationship Id="rId12"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40.jpeg"/><Relationship Id="rId5" Type="http://schemas.openxmlformats.org/officeDocument/2006/relationships/image" Target="../media/image48.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43.png"/></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1.jpeg"/><Relationship Id="rId7"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4.png"/><Relationship Id="rId10" Type="http://schemas.openxmlformats.org/officeDocument/2006/relationships/image" Target="../media/image40.jpeg"/><Relationship Id="rId4" Type="http://schemas.openxmlformats.org/officeDocument/2006/relationships/image" Target="../media/image45.png"/><Relationship Id="rId9" Type="http://schemas.openxmlformats.org/officeDocument/2006/relationships/image" Target="../media/image54.png"/></Relationships>
</file>

<file path=ppt/slides/_rels/slide2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3.png"/><Relationship Id="rId7" Type="http://schemas.openxmlformats.org/officeDocument/2006/relationships/image" Target="../media/image45.png"/><Relationship Id="rId12"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0.jpeg"/><Relationship Id="rId11" Type="http://schemas.openxmlformats.org/officeDocument/2006/relationships/image" Target="../media/image44.png"/><Relationship Id="rId5" Type="http://schemas.openxmlformats.org/officeDocument/2006/relationships/image" Target="../media/image54.png"/><Relationship Id="rId10" Type="http://schemas.openxmlformats.org/officeDocument/2006/relationships/image" Target="../media/image52.png"/><Relationship Id="rId4" Type="http://schemas.openxmlformats.org/officeDocument/2006/relationships/image" Target="../media/image41.jpeg"/><Relationship Id="rId9" Type="http://schemas.microsoft.com/office/2007/relationships/hdphoto" Target="../media/hdphoto4.wdp"/></Relationships>
</file>

<file path=ppt/slides/_rels/slide2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5.png"/><Relationship Id="rId7" Type="http://schemas.openxmlformats.org/officeDocument/2006/relationships/image" Target="../media/image53.png"/><Relationship Id="rId12"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1.jpeg"/><Relationship Id="rId11" Type="http://schemas.microsoft.com/office/2007/relationships/hdphoto" Target="../media/hdphoto4.wdp"/><Relationship Id="rId5" Type="http://schemas.openxmlformats.org/officeDocument/2006/relationships/image" Target="../media/image43.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0.jpeg"/></Relationships>
</file>

<file path=ppt/slides/_rels/slide2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5.png"/><Relationship Id="rId3" Type="http://schemas.openxmlformats.org/officeDocument/2006/relationships/image" Target="../media/image41.jpeg"/><Relationship Id="rId7" Type="http://schemas.openxmlformats.org/officeDocument/2006/relationships/image" Target="../media/image53.png"/><Relationship Id="rId12" Type="http://schemas.microsoft.com/office/2007/relationships/hdphoto" Target="../media/hdphoto3.wdp"/><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4.png"/><Relationship Id="rId10" Type="http://schemas.openxmlformats.org/officeDocument/2006/relationships/image" Target="../media/image52.png"/><Relationship Id="rId4" Type="http://schemas.openxmlformats.org/officeDocument/2006/relationships/image" Target="../media/image45.png"/><Relationship Id="rId9" Type="http://schemas.openxmlformats.org/officeDocument/2006/relationships/image" Target="../media/image40.jpeg"/><Relationship Id="rId14"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3.png"/><Relationship Id="rId7"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0.jpeg"/><Relationship Id="rId11" Type="http://schemas.openxmlformats.org/officeDocument/2006/relationships/image" Target="../media/image43.png"/><Relationship Id="rId5" Type="http://schemas.openxmlformats.org/officeDocument/2006/relationships/image" Target="../media/image54.png"/><Relationship Id="rId10" Type="http://schemas.openxmlformats.org/officeDocument/2006/relationships/image" Target="../media/image44.png"/><Relationship Id="rId4" Type="http://schemas.openxmlformats.org/officeDocument/2006/relationships/image" Target="../media/image41.jpeg"/><Relationship Id="rId9"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41.jpeg"/><Relationship Id="rId7" Type="http://schemas.openxmlformats.org/officeDocument/2006/relationships/image" Target="../media/image54.png"/><Relationship Id="rId12"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56.png"/><Relationship Id="rId5" Type="http://schemas.openxmlformats.org/officeDocument/2006/relationships/image" Target="../media/image47.png"/><Relationship Id="rId10" Type="http://schemas.openxmlformats.org/officeDocument/2006/relationships/image" Target="../media/image55.png"/><Relationship Id="rId4" Type="http://schemas.openxmlformats.org/officeDocument/2006/relationships/image" Target="../media/image46.png"/><Relationship Id="rId9" Type="http://schemas.openxmlformats.org/officeDocument/2006/relationships/image" Target="../media/image52.png"/></Relationships>
</file>

<file path=ppt/slides/_rels/slide3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mo2016_powerpoint_standard_v2_dark-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
            <a:ext cx="9180000" cy="6887123"/>
          </a:xfrm>
          <a:prstGeom prst="rect">
            <a:avLst/>
          </a:prstGeom>
        </p:spPr>
      </p:pic>
      <p:sp>
        <p:nvSpPr>
          <p:cNvPr id="6" name="Title 1"/>
          <p:cNvSpPr txBox="1">
            <a:spLocks/>
          </p:cNvSpPr>
          <p:nvPr/>
        </p:nvSpPr>
        <p:spPr>
          <a:xfrm>
            <a:off x="2130878" y="658175"/>
            <a:ext cx="8229600" cy="153696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H" sz="4800" dirty="0">
                <a:solidFill>
                  <a:schemeClr val="bg1"/>
                </a:solidFill>
              </a:rPr>
              <a:t>WIS2 - Introduction</a:t>
            </a:r>
          </a:p>
        </p:txBody>
      </p:sp>
      <p:sp>
        <p:nvSpPr>
          <p:cNvPr id="4" name="Title 1"/>
          <p:cNvSpPr txBox="1">
            <a:spLocks/>
          </p:cNvSpPr>
          <p:nvPr/>
        </p:nvSpPr>
        <p:spPr>
          <a:xfrm>
            <a:off x="2331890" y="2404144"/>
            <a:ext cx="6984928" cy="18936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chemeClr val="bg1"/>
                </a:solidFill>
              </a:rPr>
              <a:t>Rémy Giraud: SC-IMT Chair</a:t>
            </a:r>
          </a:p>
        </p:txBody>
      </p:sp>
      <p:sp>
        <p:nvSpPr>
          <p:cNvPr id="2" name="Rectangle 1">
            <a:extLst>
              <a:ext uri="{FF2B5EF4-FFF2-40B4-BE49-F238E27FC236}">
                <a16:creationId xmlns:a16="http://schemas.microsoft.com/office/drawing/2014/main" id="{269EC4EB-E5F2-9C44-B693-BC962613BCE9}"/>
              </a:ext>
            </a:extLst>
          </p:cNvPr>
          <p:cNvSpPr/>
          <p:nvPr/>
        </p:nvSpPr>
        <p:spPr>
          <a:xfrm>
            <a:off x="3591226" y="5062011"/>
            <a:ext cx="1541319" cy="369332"/>
          </a:xfrm>
          <a:prstGeom prst="rect">
            <a:avLst/>
          </a:prstGeom>
        </p:spPr>
        <p:txBody>
          <a:bodyPr wrap="none">
            <a:spAutoFit/>
          </a:bodyPr>
          <a:lstStyle/>
          <a:p>
            <a:r>
              <a:rPr lang="fr-CH">
                <a:solidFill>
                  <a:schemeClr val="bg1"/>
                </a:solidFill>
              </a:rPr>
              <a:t>Octobre </a:t>
            </a:r>
            <a:r>
              <a:rPr lang="fr-CH" dirty="0">
                <a:solidFill>
                  <a:schemeClr val="bg1"/>
                </a:solidFill>
              </a:rPr>
              <a:t>2024</a:t>
            </a:r>
            <a:endParaRPr lang="en-US" dirty="0">
              <a:solidFill>
                <a:schemeClr val="bg1"/>
              </a:solidFill>
            </a:endParaRPr>
          </a:p>
        </p:txBody>
      </p:sp>
    </p:spTree>
    <p:extLst>
      <p:ext uri="{BB962C8B-B14F-4D97-AF65-F5344CB8AC3E}">
        <p14:creationId xmlns:p14="http://schemas.microsoft.com/office/powerpoint/2010/main" val="238926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65694595-EE4B-074B-B7F6-172F2F776F6B}"/>
              </a:ext>
            </a:extLst>
          </p:cNvPr>
          <p:cNvSpPr>
            <a:spLocks noGrp="1" noChangeArrowheads="1"/>
          </p:cNvSpPr>
          <p:nvPr>
            <p:ph type="title"/>
          </p:nvPr>
        </p:nvSpPr>
        <p:spPr>
          <a:xfrm>
            <a:off x="2055652" y="277033"/>
            <a:ext cx="7918560" cy="720000"/>
          </a:xfrm>
          <a:ln/>
        </p:spPr>
        <p:txBody>
          <a:bodyPr vert="horz" lIns="91440" tIns="22579" rIns="91440" bIns="45720" rtlCol="0" anchor="ctr">
            <a:normAutofit/>
          </a:bodyPr>
          <a:lstStyle/>
          <a:p>
            <a:pPr>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Lst>
            </a:pPr>
            <a:r>
              <a:rPr lang="en-GB" altLang="en-FR" dirty="0"/>
              <a:t>WIS 2.0: Pub/Sub solution</a:t>
            </a:r>
          </a:p>
        </p:txBody>
      </p:sp>
      <p:sp>
        <p:nvSpPr>
          <p:cNvPr id="5122" name="Rectangle 2">
            <a:extLst>
              <a:ext uri="{FF2B5EF4-FFF2-40B4-BE49-F238E27FC236}">
                <a16:creationId xmlns:a16="http://schemas.microsoft.com/office/drawing/2014/main" id="{DEC05F54-8200-3048-BBA3-261CB7E74837}"/>
              </a:ext>
            </a:extLst>
          </p:cNvPr>
          <p:cNvSpPr>
            <a:spLocks noGrp="1" noChangeArrowheads="1"/>
          </p:cNvSpPr>
          <p:nvPr>
            <p:ph type="body" idx="1"/>
          </p:nvPr>
        </p:nvSpPr>
        <p:spPr>
          <a:xfrm>
            <a:off x="1937657" y="1302120"/>
            <a:ext cx="8469086" cy="5047309"/>
          </a:xfrm>
          <a:ln/>
        </p:spPr>
        <p:txBody>
          <a:bodyPr>
            <a:normAutofit/>
          </a:bodyPr>
          <a:lstStyle/>
          <a:p>
            <a:pPr>
              <a:buClr>
                <a:schemeClr val="tx1"/>
              </a:buClr>
              <a:buSzPct val="100000"/>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Lst>
            </a:pPr>
            <a:r>
              <a:rPr lang="en-GB" altLang="en-FR" dirty="0"/>
              <a:t>Using MQTT 3.1.1 or 5.0 protocols Data Producers will </a:t>
            </a:r>
            <a:r>
              <a:rPr lang="en-GB" altLang="en-FR" u="sng" dirty="0"/>
              <a:t>publish</a:t>
            </a:r>
            <a:r>
              <a:rPr lang="en-GB" altLang="en-FR" dirty="0"/>
              <a:t> a short message describing the available data and the method (URL) to access it</a:t>
            </a:r>
          </a:p>
          <a:p>
            <a:pPr>
              <a:buClr>
                <a:schemeClr val="tx1"/>
              </a:buClr>
              <a:buSzPct val="100000"/>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Lst>
            </a:pPr>
            <a:r>
              <a:rPr lang="en-GB" altLang="en-FR" dirty="0"/>
              <a:t>Global Brokers are </a:t>
            </a:r>
            <a:r>
              <a:rPr lang="en-GB" altLang="en-FR" u="sng" dirty="0"/>
              <a:t>subscribing</a:t>
            </a:r>
            <a:r>
              <a:rPr lang="en-GB" altLang="en-FR" dirty="0"/>
              <a:t> to these announcements and Global Cache </a:t>
            </a:r>
            <a:r>
              <a:rPr lang="en-GB" altLang="en-FR" u="sng" dirty="0"/>
              <a:t>download</a:t>
            </a:r>
            <a:r>
              <a:rPr lang="en-GB" altLang="en-FR" dirty="0"/>
              <a:t> the data for further redistribution</a:t>
            </a:r>
          </a:p>
          <a:p>
            <a:pPr>
              <a:buClr>
                <a:schemeClr val="tx1"/>
              </a:buClr>
              <a:buSzPct val="100000"/>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Lst>
            </a:pPr>
            <a:r>
              <a:rPr lang="en-GB" altLang="en-FR" dirty="0"/>
              <a:t>This solution will:</a:t>
            </a:r>
          </a:p>
          <a:p>
            <a:pPr lvl="1">
              <a:buClr>
                <a:schemeClr val="tx1"/>
              </a:buClr>
              <a:buSzPct val="100000"/>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Lst>
            </a:pPr>
            <a:r>
              <a:rPr lang="en-GB" altLang="en-FR" dirty="0"/>
              <a:t>Gradually replace the GTS for weather data</a:t>
            </a:r>
          </a:p>
          <a:p>
            <a:pPr lvl="1">
              <a:buClr>
                <a:schemeClr val="tx1"/>
              </a:buClr>
              <a:buSzPct val="100000"/>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Lst>
            </a:pPr>
            <a:r>
              <a:rPr lang="en-GB" altLang="en-FR" dirty="0"/>
              <a:t>Provide a solution for </a:t>
            </a:r>
            <a:r>
              <a:rPr lang="en-GB" altLang="en-FR" u="sng" dirty="0"/>
              <a:t>all</a:t>
            </a:r>
            <a:r>
              <a:rPr lang="en-GB" altLang="en-FR" dirty="0"/>
              <a:t> WMO programs</a:t>
            </a:r>
          </a:p>
          <a:p>
            <a:pPr lvl="1">
              <a:buClr>
                <a:schemeClr val="tx1"/>
              </a:buClr>
              <a:buSzPct val="100000"/>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Lst>
            </a:pPr>
            <a:endParaRPr lang="en-GB" altLang="en-FR" dirty="0"/>
          </a:p>
        </p:txBody>
      </p:sp>
    </p:spTree>
    <p:extLst>
      <p:ext uri="{BB962C8B-B14F-4D97-AF65-F5344CB8AC3E}">
        <p14:creationId xmlns:p14="http://schemas.microsoft.com/office/powerpoint/2010/main" val="42353600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65694595-EE4B-074B-B7F6-172F2F776F6B}"/>
              </a:ext>
            </a:extLst>
          </p:cNvPr>
          <p:cNvSpPr>
            <a:spLocks noGrp="1" noChangeArrowheads="1"/>
          </p:cNvSpPr>
          <p:nvPr>
            <p:ph type="title"/>
          </p:nvPr>
        </p:nvSpPr>
        <p:spPr>
          <a:xfrm>
            <a:off x="2055652" y="277033"/>
            <a:ext cx="7918560" cy="720000"/>
          </a:xfrm>
          <a:ln/>
        </p:spPr>
        <p:txBody>
          <a:bodyPr vert="horz" lIns="91440" tIns="22579" rIns="91440" bIns="45720" rtlCol="0" anchor="ctr">
            <a:normAutofit/>
          </a:bodyPr>
          <a:lstStyle/>
          <a:p>
            <a:pPr>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Lst>
            </a:pPr>
            <a:r>
              <a:rPr lang="en-GB" altLang="en-FR" dirty="0"/>
              <a:t>GTS vs. WIS 2.0</a:t>
            </a:r>
          </a:p>
        </p:txBody>
      </p:sp>
      <p:sp>
        <p:nvSpPr>
          <p:cNvPr id="5122" name="Rectangle 2">
            <a:extLst>
              <a:ext uri="{FF2B5EF4-FFF2-40B4-BE49-F238E27FC236}">
                <a16:creationId xmlns:a16="http://schemas.microsoft.com/office/drawing/2014/main" id="{DEC05F54-8200-3048-BBA3-261CB7E74837}"/>
              </a:ext>
            </a:extLst>
          </p:cNvPr>
          <p:cNvSpPr>
            <a:spLocks noGrp="1" noChangeArrowheads="1"/>
          </p:cNvSpPr>
          <p:nvPr>
            <p:ph type="body" idx="1"/>
          </p:nvPr>
        </p:nvSpPr>
        <p:spPr>
          <a:xfrm>
            <a:off x="2055653" y="1302120"/>
            <a:ext cx="8340205" cy="5047309"/>
          </a:xfrm>
          <a:ln/>
        </p:spPr>
        <p:txBody>
          <a:bodyPr>
            <a:normAutofit fontScale="92500" lnSpcReduction="10000"/>
          </a:bodyPr>
          <a:lstStyle/>
          <a:p>
            <a:pPr>
              <a:buClr>
                <a:schemeClr val="tx1"/>
              </a:buClr>
              <a:buSzPct val="100000"/>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Lst>
            </a:pPr>
            <a:r>
              <a:rPr lang="en-GB" altLang="en-FR" sz="2400" dirty="0"/>
              <a:t>On the GTS and the WIS, available data is </a:t>
            </a:r>
            <a:r>
              <a:rPr lang="en-GB" altLang="en-FR" sz="2400" u="sng" dirty="0"/>
              <a:t>pushed</a:t>
            </a:r>
            <a:r>
              <a:rPr lang="en-GB" altLang="en-FR" sz="2400" dirty="0"/>
              <a:t> by the producing centre as soon as it is available to a </a:t>
            </a:r>
            <a:r>
              <a:rPr lang="en-GB" altLang="en-FR" sz="2400" u="sng" dirty="0"/>
              <a:t>static</a:t>
            </a:r>
            <a:r>
              <a:rPr lang="en-GB" altLang="en-FR" sz="2400" dirty="0"/>
              <a:t> list of recipients.</a:t>
            </a:r>
          </a:p>
          <a:p>
            <a:pPr>
              <a:buClr>
                <a:schemeClr val="tx1"/>
              </a:buClr>
              <a:buSzPct val="100000"/>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Lst>
            </a:pPr>
            <a:r>
              <a:rPr lang="en-GB" altLang="en-FR" sz="2400" dirty="0"/>
              <a:t>In turn, those </a:t>
            </a:r>
            <a:r>
              <a:rPr lang="en-GB" altLang="en-FR" sz="2400" u="sng" dirty="0"/>
              <a:t>push</a:t>
            </a:r>
            <a:r>
              <a:rPr lang="en-GB" altLang="en-FR" sz="2400" dirty="0"/>
              <a:t> again that same data to subsequent users, etc.</a:t>
            </a:r>
          </a:p>
          <a:p>
            <a:pPr>
              <a:buClr>
                <a:schemeClr val="tx1"/>
              </a:buClr>
              <a:buSzPct val="100000"/>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Lst>
            </a:pPr>
            <a:r>
              <a:rPr lang="en-GB" altLang="en-FR" sz="2400" dirty="0"/>
              <a:t>Resulting in many hops (delays and availability risks) and many changes to adapt the manually maintained routing tables.</a:t>
            </a:r>
          </a:p>
          <a:p>
            <a:pPr>
              <a:buClr>
                <a:schemeClr val="tx1"/>
              </a:buClr>
              <a:buSzPct val="100000"/>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Lst>
            </a:pPr>
            <a:endParaRPr lang="en-GB" altLang="en-FR" sz="2400" dirty="0"/>
          </a:p>
          <a:p>
            <a:pPr>
              <a:buClr>
                <a:schemeClr val="tx1"/>
              </a:buClr>
              <a:buSzPct val="100000"/>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Lst>
            </a:pPr>
            <a:r>
              <a:rPr lang="en-GB" altLang="en-FR" sz="2400" dirty="0"/>
              <a:t>The WIS 2.0 solution by using </a:t>
            </a:r>
            <a:r>
              <a:rPr lang="en-GB" altLang="en-FR" sz="2400" u="sng" dirty="0"/>
              <a:t>of the shelf</a:t>
            </a:r>
            <a:r>
              <a:rPr lang="en-GB" altLang="en-FR" sz="2400" dirty="0"/>
              <a:t> software aims at:</a:t>
            </a:r>
          </a:p>
          <a:p>
            <a:pPr lvl="1">
              <a:buClr>
                <a:schemeClr val="tx1"/>
              </a:buClr>
              <a:buSzPct val="100000"/>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Lst>
            </a:pPr>
            <a:r>
              <a:rPr lang="en-GB" altLang="en-FR" sz="2000" dirty="0"/>
              <a:t>Moving from a </a:t>
            </a:r>
            <a:r>
              <a:rPr lang="en-GB" altLang="en-FR" sz="2000" u="sng" dirty="0"/>
              <a:t>static push model</a:t>
            </a:r>
            <a:r>
              <a:rPr lang="en-GB" altLang="en-FR" sz="2000" dirty="0"/>
              <a:t> to a </a:t>
            </a:r>
            <a:r>
              <a:rPr lang="en-GB" altLang="en-FR" sz="2000" u="sng" dirty="0"/>
              <a:t>dynamic pull model</a:t>
            </a:r>
          </a:p>
          <a:p>
            <a:pPr lvl="1">
              <a:buClr>
                <a:schemeClr val="tx1"/>
              </a:buClr>
              <a:buSzPct val="100000"/>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Lst>
            </a:pPr>
            <a:r>
              <a:rPr lang="en-GB" altLang="en-FR" sz="2000" dirty="0"/>
              <a:t>Improving the reliability of the distribution of real time data</a:t>
            </a:r>
          </a:p>
          <a:p>
            <a:pPr lvl="1">
              <a:buClr>
                <a:schemeClr val="tx1"/>
              </a:buClr>
              <a:buSzPct val="100000"/>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Lst>
            </a:pPr>
            <a:r>
              <a:rPr lang="en-GB" altLang="en-FR" sz="2000" dirty="0"/>
              <a:t>Reducing the number of hops between the producer and the user</a:t>
            </a:r>
          </a:p>
          <a:p>
            <a:pPr lvl="1">
              <a:buClr>
                <a:schemeClr val="tx1"/>
              </a:buClr>
              <a:buSzPct val="100000"/>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Lst>
            </a:pPr>
            <a:r>
              <a:rPr lang="en-GB" altLang="en-FR" sz="2000" dirty="0"/>
              <a:t>Allowing a dynamic selection for the user of the required data </a:t>
            </a:r>
          </a:p>
          <a:p>
            <a:pPr lvl="1">
              <a:buClr>
                <a:schemeClr val="tx1"/>
              </a:buClr>
              <a:buSzPct val="100000"/>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Lst>
            </a:pPr>
            <a:r>
              <a:rPr lang="en-GB" altLang="en-FR" sz="2000" dirty="0"/>
              <a:t>Allowing the producer to provide new data rapidly and easily</a:t>
            </a:r>
          </a:p>
          <a:p>
            <a:pPr lvl="1">
              <a:buClr>
                <a:schemeClr val="tx1"/>
              </a:buClr>
              <a:buSzPct val="100000"/>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Lst>
            </a:pPr>
            <a:r>
              <a:rPr lang="en-GB" altLang="en-FR" sz="2000" dirty="0"/>
              <a:t>Using the same solution for data from all WMO Programmes</a:t>
            </a:r>
          </a:p>
        </p:txBody>
      </p:sp>
    </p:spTree>
    <p:extLst>
      <p:ext uri="{BB962C8B-B14F-4D97-AF65-F5344CB8AC3E}">
        <p14:creationId xmlns:p14="http://schemas.microsoft.com/office/powerpoint/2010/main" val="41997673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61DD0B75-42F6-B939-C850-0BA180FB4F2A}"/>
              </a:ext>
            </a:extLst>
          </p:cNvPr>
          <p:cNvPicPr>
            <a:picLocks noChangeAspect="1"/>
          </p:cNvPicPr>
          <p:nvPr/>
        </p:nvPicPr>
        <p:blipFill>
          <a:blip r:embed="rId3"/>
          <a:stretch>
            <a:fillRect/>
          </a:stretch>
        </p:blipFill>
        <p:spPr>
          <a:xfrm>
            <a:off x="5495520" y="4316500"/>
            <a:ext cx="1266119" cy="1158365"/>
          </a:xfrm>
          <a:prstGeom prst="rect">
            <a:avLst/>
          </a:prstGeom>
        </p:spPr>
      </p:pic>
      <p:sp>
        <p:nvSpPr>
          <p:cNvPr id="2" name="Title 1">
            <a:extLst>
              <a:ext uri="{FF2B5EF4-FFF2-40B4-BE49-F238E27FC236}">
                <a16:creationId xmlns:a16="http://schemas.microsoft.com/office/drawing/2014/main" id="{0E366907-43AC-0C44-9723-9D7DDA6A9A15}"/>
              </a:ext>
            </a:extLst>
          </p:cNvPr>
          <p:cNvSpPr>
            <a:spLocks noGrp="1"/>
          </p:cNvSpPr>
          <p:nvPr>
            <p:ph type="title"/>
          </p:nvPr>
        </p:nvSpPr>
        <p:spPr>
          <a:xfrm>
            <a:off x="3186621" y="492801"/>
            <a:ext cx="5818761" cy="627621"/>
          </a:xfrm>
        </p:spPr>
        <p:txBody>
          <a:bodyPr anchor="ctr">
            <a:normAutofit/>
          </a:bodyPr>
          <a:lstStyle/>
          <a:p>
            <a:pPr>
              <a:tabLst>
                <a:tab pos="384170" algn="l"/>
                <a:tab pos="768339" algn="l"/>
                <a:tab pos="1152509" algn="l"/>
                <a:tab pos="1536678" algn="l"/>
                <a:tab pos="1920848" algn="l"/>
                <a:tab pos="2305016" algn="l"/>
                <a:tab pos="2689187" algn="l"/>
                <a:tab pos="3073355" algn="l"/>
                <a:tab pos="3457526" algn="l"/>
                <a:tab pos="3841694" algn="l"/>
                <a:tab pos="4225865" algn="l"/>
                <a:tab pos="4610033" algn="l"/>
                <a:tab pos="4994204" algn="l"/>
                <a:tab pos="5378372" algn="l"/>
                <a:tab pos="5762543" algn="l"/>
                <a:tab pos="6146712" algn="l"/>
                <a:tab pos="6530882" algn="l"/>
                <a:tab pos="6915050" algn="l"/>
                <a:tab pos="7299220" algn="l"/>
              </a:tabLst>
            </a:pPr>
            <a:r>
              <a:rPr lang="en-CH" sz="2052" b="1" spc="-1">
                <a:solidFill>
                  <a:srgbClr val="5770BE"/>
                </a:solidFill>
                <a:latin typeface="Arial"/>
              </a:rPr>
              <a:t>WIS2 </a:t>
            </a:r>
            <a:r>
              <a:rPr lang="en-US" sz="2052" b="1" spc="-1" dirty="0">
                <a:solidFill>
                  <a:srgbClr val="5770BE"/>
                </a:solidFill>
                <a:latin typeface="Arial"/>
              </a:rPr>
              <a:t>Architecture</a:t>
            </a:r>
            <a:endParaRPr lang="en-CH" sz="2052" b="1" spc="-1" dirty="0">
              <a:solidFill>
                <a:srgbClr val="5770BE"/>
              </a:solidFill>
              <a:latin typeface="Arial"/>
            </a:endParaRPr>
          </a:p>
        </p:txBody>
      </p:sp>
      <p:pic>
        <p:nvPicPr>
          <p:cNvPr id="13" name="Picture 12" descr="A picture containing text, balloon, transport, aircraft&#10;&#10;Description automatically generated">
            <a:extLst>
              <a:ext uri="{FF2B5EF4-FFF2-40B4-BE49-F238E27FC236}">
                <a16:creationId xmlns:a16="http://schemas.microsoft.com/office/drawing/2014/main" id="{12AF265A-E246-9A0C-F2F5-907CA0EECE99}"/>
              </a:ext>
            </a:extLst>
          </p:cNvPr>
          <p:cNvPicPr>
            <a:picLocks noChangeAspect="1"/>
          </p:cNvPicPr>
          <p:nvPr/>
        </p:nvPicPr>
        <p:blipFill>
          <a:blip r:embed="rId4"/>
          <a:stretch>
            <a:fillRect/>
          </a:stretch>
        </p:blipFill>
        <p:spPr>
          <a:xfrm>
            <a:off x="5142385" y="1831588"/>
            <a:ext cx="1972386" cy="1972386"/>
          </a:xfrm>
          <a:prstGeom prst="rect">
            <a:avLst/>
          </a:prstGeom>
        </p:spPr>
      </p:pic>
      <p:sp>
        <p:nvSpPr>
          <p:cNvPr id="14" name="Rectangle 13">
            <a:extLst>
              <a:ext uri="{FF2B5EF4-FFF2-40B4-BE49-F238E27FC236}">
                <a16:creationId xmlns:a16="http://schemas.microsoft.com/office/drawing/2014/main" id="{A7E44E01-6C95-9890-8948-7923BD4F24EE}"/>
              </a:ext>
            </a:extLst>
          </p:cNvPr>
          <p:cNvSpPr/>
          <p:nvPr/>
        </p:nvSpPr>
        <p:spPr>
          <a:xfrm>
            <a:off x="7157078" y="2393488"/>
            <a:ext cx="1477220" cy="848575"/>
          </a:xfrm>
          <a:prstGeom prst="rect">
            <a:avLst/>
          </a:prstGeom>
          <a:noFill/>
        </p:spPr>
        <p:txBody>
          <a:bodyPr wrap="none" lIns="64653" tIns="32326" rIns="64653" bIns="32326">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545" b="1" dirty="0">
                <a:ln/>
                <a:solidFill>
                  <a:srgbClr val="003777"/>
                </a:solidFill>
              </a:rPr>
              <a:t>Global</a:t>
            </a:r>
          </a:p>
          <a:p>
            <a:pPr algn="ctr"/>
            <a:r>
              <a:rPr lang="en-US" sz="2545" b="1" dirty="0">
                <a:ln/>
                <a:solidFill>
                  <a:srgbClr val="003777"/>
                </a:solidFill>
              </a:rPr>
              <a:t> Services</a:t>
            </a:r>
          </a:p>
        </p:txBody>
      </p:sp>
      <p:sp>
        <p:nvSpPr>
          <p:cNvPr id="47" name="TextBox 46">
            <a:extLst>
              <a:ext uri="{FF2B5EF4-FFF2-40B4-BE49-F238E27FC236}">
                <a16:creationId xmlns:a16="http://schemas.microsoft.com/office/drawing/2014/main" id="{A0E9CE60-0A8D-A808-1631-443AF53A4291}"/>
              </a:ext>
            </a:extLst>
          </p:cNvPr>
          <p:cNvSpPr txBox="1"/>
          <p:nvPr/>
        </p:nvSpPr>
        <p:spPr>
          <a:xfrm>
            <a:off x="6638725" y="4710710"/>
            <a:ext cx="1266119" cy="701731"/>
          </a:xfrm>
          <a:prstGeom prst="rect">
            <a:avLst/>
          </a:prstGeom>
          <a:noFill/>
        </p:spPr>
        <p:txBody>
          <a:bodyPr wrap="square" rtlCol="0">
            <a:spAutoFit/>
          </a:bodyPr>
          <a:lstStyle/>
          <a:p>
            <a:r>
              <a:rPr lang="en-US" sz="1980" b="1" dirty="0">
                <a:solidFill>
                  <a:srgbClr val="1849D4"/>
                </a:solidFill>
              </a:rPr>
              <a:t>WIS2 node</a:t>
            </a:r>
            <a:endParaRPr lang="en-CH" sz="1980" b="1" dirty="0">
              <a:solidFill>
                <a:srgbClr val="1849D4"/>
              </a:solidFill>
            </a:endParaRPr>
          </a:p>
        </p:txBody>
      </p:sp>
    </p:spTree>
    <p:extLst>
      <p:ext uri="{BB962C8B-B14F-4D97-AF65-F5344CB8AC3E}">
        <p14:creationId xmlns:p14="http://schemas.microsoft.com/office/powerpoint/2010/main" val="1767491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47870" y="475244"/>
            <a:ext cx="5915025" cy="664281"/>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781995">
              <a:lnSpc>
                <a:spcPct val="90000"/>
              </a:lnSpc>
              <a:tabLst>
                <a:tab pos="384170" algn="l"/>
                <a:tab pos="768339" algn="l"/>
                <a:tab pos="1152509" algn="l"/>
                <a:tab pos="1536678" algn="l"/>
                <a:tab pos="1920848" algn="l"/>
                <a:tab pos="2305016" algn="l"/>
                <a:tab pos="2689187" algn="l"/>
                <a:tab pos="3073355" algn="l"/>
                <a:tab pos="3457526" algn="l"/>
                <a:tab pos="3841694" algn="l"/>
                <a:tab pos="4225865" algn="l"/>
                <a:tab pos="4610033" algn="l"/>
                <a:tab pos="4994204" algn="l"/>
                <a:tab pos="5378372" algn="l"/>
                <a:tab pos="5762543" algn="l"/>
                <a:tab pos="6146712" algn="l"/>
                <a:tab pos="6530882" algn="l"/>
                <a:tab pos="6915050" algn="l"/>
                <a:tab pos="7299220" algn="l"/>
              </a:tabLst>
            </a:pPr>
            <a:r>
              <a:rPr lang="fr-FR" sz="2052" b="1" spc="-1" dirty="0">
                <a:solidFill>
                  <a:srgbClr val="5770BE"/>
                </a:solidFill>
                <a:latin typeface="Arial"/>
              </a:rPr>
              <a:t>WIS 2 in a box:</a:t>
            </a:r>
          </a:p>
          <a:p>
            <a:pPr defTabSz="781995">
              <a:lnSpc>
                <a:spcPct val="90000"/>
              </a:lnSpc>
              <a:tabLst>
                <a:tab pos="384170" algn="l"/>
                <a:tab pos="768339" algn="l"/>
                <a:tab pos="1152509" algn="l"/>
                <a:tab pos="1536678" algn="l"/>
                <a:tab pos="1920848" algn="l"/>
                <a:tab pos="2305016" algn="l"/>
                <a:tab pos="2689187" algn="l"/>
                <a:tab pos="3073355" algn="l"/>
                <a:tab pos="3457526" algn="l"/>
                <a:tab pos="3841694" algn="l"/>
                <a:tab pos="4225865" algn="l"/>
                <a:tab pos="4610033" algn="l"/>
                <a:tab pos="4994204" algn="l"/>
                <a:tab pos="5378372" algn="l"/>
                <a:tab pos="5762543" algn="l"/>
                <a:tab pos="6146712" algn="l"/>
                <a:tab pos="6530882" algn="l"/>
                <a:tab pos="6915050" algn="l"/>
                <a:tab pos="7299220" algn="l"/>
              </a:tabLst>
            </a:pPr>
            <a:r>
              <a:rPr lang="fr-FR" sz="2052" b="1" spc="-1" dirty="0">
                <a:solidFill>
                  <a:srgbClr val="5770BE"/>
                </a:solidFill>
                <a:latin typeface="Arial"/>
              </a:rPr>
              <a:t>Reference </a:t>
            </a:r>
            <a:r>
              <a:rPr lang="fr-FR" sz="2052" b="1" spc="-1" dirty="0" err="1">
                <a:solidFill>
                  <a:srgbClr val="5770BE"/>
                </a:solidFill>
                <a:latin typeface="Arial"/>
              </a:rPr>
              <a:t>implementation</a:t>
            </a:r>
            <a:r>
              <a:rPr lang="fr-FR" sz="2052" b="1" spc="-1" dirty="0">
                <a:solidFill>
                  <a:srgbClr val="5770BE"/>
                </a:solidFill>
                <a:latin typeface="Arial"/>
              </a:rPr>
              <a:t> of WIS2 Node</a:t>
            </a:r>
            <a:endParaRPr lang="en-GB" sz="2052" b="1" spc="-1" dirty="0">
              <a:solidFill>
                <a:srgbClr val="5770BE"/>
              </a:solidFill>
              <a:latin typeface="Arial"/>
            </a:endParaRPr>
          </a:p>
        </p:txBody>
      </p:sp>
      <p:pic>
        <p:nvPicPr>
          <p:cNvPr id="7" name="Content Placeholder 6" descr="Timeline&#10;&#10;Description automatically generated">
            <a:extLst>
              <a:ext uri="{FF2B5EF4-FFF2-40B4-BE49-F238E27FC236}">
                <a16:creationId xmlns:a16="http://schemas.microsoft.com/office/drawing/2014/main" id="{1C0D1B37-BFC4-95CF-A5F7-A44417A491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6965" y="1139525"/>
            <a:ext cx="8438073" cy="4214921"/>
          </a:xfrm>
        </p:spPr>
      </p:pic>
    </p:spTree>
    <p:extLst>
      <p:ext uri="{BB962C8B-B14F-4D97-AF65-F5344CB8AC3E}">
        <p14:creationId xmlns:p14="http://schemas.microsoft.com/office/powerpoint/2010/main" val="1303944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balloon, transport, aircraft&#10;&#10;Description automatically generated">
            <a:extLst>
              <a:ext uri="{FF2B5EF4-FFF2-40B4-BE49-F238E27FC236}">
                <a16:creationId xmlns:a16="http://schemas.microsoft.com/office/drawing/2014/main" id="{7E7EBD5B-4FAD-AD0B-F8ED-D95BE179E2E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40677" y="1855231"/>
            <a:ext cx="1972386" cy="1972386"/>
          </a:xfrm>
          <a:prstGeom prst="rect">
            <a:avLst/>
          </a:prstGeom>
        </p:spPr>
      </p:pic>
      <p:pic>
        <p:nvPicPr>
          <p:cNvPr id="7" name="Picture 6">
            <a:extLst>
              <a:ext uri="{FF2B5EF4-FFF2-40B4-BE49-F238E27FC236}">
                <a16:creationId xmlns:a16="http://schemas.microsoft.com/office/drawing/2014/main" id="{A158F41E-C208-DBA0-C410-5123F264D002}"/>
              </a:ext>
            </a:extLst>
          </p:cNvPr>
          <p:cNvPicPr>
            <a:picLocks noChangeAspect="1"/>
          </p:cNvPicPr>
          <p:nvPr/>
        </p:nvPicPr>
        <p:blipFill>
          <a:blip r:embed="rId4">
            <a:alphaModFix/>
            <a:extLst>
              <a:ext uri="{BEBA8EAE-BF5A-486C-A8C5-ECC9F3942E4B}">
                <a14:imgProps xmlns:a14="http://schemas.microsoft.com/office/drawing/2010/main">
                  <a14:imgLayer r:embed="rId5">
                    <a14:imgEffect>
                      <a14:colorTemperature colorTemp="6150"/>
                    </a14:imgEffect>
                    <a14:imgEffect>
                      <a14:saturation sat="400000"/>
                    </a14:imgEffect>
                  </a14:imgLayer>
                </a14:imgProps>
              </a:ext>
            </a:extLst>
          </a:blip>
          <a:stretch>
            <a:fillRect/>
          </a:stretch>
        </p:blipFill>
        <p:spPr>
          <a:xfrm>
            <a:off x="7493811" y="4364653"/>
            <a:ext cx="1266119" cy="1158365"/>
          </a:xfrm>
          <a:prstGeom prst="rect">
            <a:avLst/>
          </a:prstGeom>
        </p:spPr>
      </p:pic>
      <p:sp>
        <p:nvSpPr>
          <p:cNvPr id="2" name="Title 1">
            <a:extLst>
              <a:ext uri="{FF2B5EF4-FFF2-40B4-BE49-F238E27FC236}">
                <a16:creationId xmlns:a16="http://schemas.microsoft.com/office/drawing/2014/main" id="{0E366907-43AC-0C44-9723-9D7DDA6A9A15}"/>
              </a:ext>
            </a:extLst>
          </p:cNvPr>
          <p:cNvSpPr>
            <a:spLocks noGrp="1"/>
          </p:cNvSpPr>
          <p:nvPr>
            <p:ph type="title"/>
          </p:nvPr>
        </p:nvSpPr>
        <p:spPr>
          <a:xfrm>
            <a:off x="3186621" y="486383"/>
            <a:ext cx="5818761" cy="627621"/>
          </a:xfrm>
        </p:spPr>
        <p:txBody>
          <a:bodyPr anchor="ctr">
            <a:normAutofit/>
          </a:bodyPr>
          <a:lstStyle/>
          <a:p>
            <a:pPr>
              <a:tabLst>
                <a:tab pos="384170" algn="l"/>
                <a:tab pos="768339" algn="l"/>
                <a:tab pos="1152509" algn="l"/>
                <a:tab pos="1536678" algn="l"/>
                <a:tab pos="1920848" algn="l"/>
                <a:tab pos="2305016" algn="l"/>
                <a:tab pos="2689187" algn="l"/>
                <a:tab pos="3073355" algn="l"/>
                <a:tab pos="3457526" algn="l"/>
                <a:tab pos="3841694" algn="l"/>
                <a:tab pos="4225865" algn="l"/>
                <a:tab pos="4610033" algn="l"/>
                <a:tab pos="4994204" algn="l"/>
                <a:tab pos="5378372" algn="l"/>
                <a:tab pos="5762543" algn="l"/>
                <a:tab pos="6146712" algn="l"/>
                <a:tab pos="6530882" algn="l"/>
                <a:tab pos="6915050" algn="l"/>
                <a:tab pos="7299220" algn="l"/>
              </a:tabLst>
            </a:pPr>
            <a:r>
              <a:rPr lang="en-CH" sz="2052" b="1" spc="-1">
                <a:solidFill>
                  <a:srgbClr val="5770BE"/>
                </a:solidFill>
                <a:latin typeface="Arial"/>
              </a:rPr>
              <a:t>WIS2 </a:t>
            </a:r>
            <a:r>
              <a:rPr lang="en-US" sz="2052" b="1" spc="-1" dirty="0">
                <a:solidFill>
                  <a:srgbClr val="5770BE"/>
                </a:solidFill>
                <a:latin typeface="Arial"/>
              </a:rPr>
              <a:t>node</a:t>
            </a:r>
            <a:endParaRPr lang="en-CH" sz="2052" b="1" spc="-1" dirty="0">
              <a:solidFill>
                <a:srgbClr val="5770BE"/>
              </a:solidFill>
              <a:latin typeface="Arial"/>
            </a:endParaRPr>
          </a:p>
        </p:txBody>
      </p:sp>
      <p:graphicFrame>
        <p:nvGraphicFramePr>
          <p:cNvPr id="4" name="Diagram 3">
            <a:extLst>
              <a:ext uri="{FF2B5EF4-FFF2-40B4-BE49-F238E27FC236}">
                <a16:creationId xmlns:a16="http://schemas.microsoft.com/office/drawing/2014/main" id="{2BD7D380-6A75-B24E-07F9-D0A2EF8B7044}"/>
              </a:ext>
            </a:extLst>
          </p:cNvPr>
          <p:cNvGraphicFramePr/>
          <p:nvPr/>
        </p:nvGraphicFramePr>
        <p:xfrm>
          <a:off x="1200493" y="1873313"/>
          <a:ext cx="5746924" cy="280621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Rectangle 8">
            <a:extLst>
              <a:ext uri="{FF2B5EF4-FFF2-40B4-BE49-F238E27FC236}">
                <a16:creationId xmlns:a16="http://schemas.microsoft.com/office/drawing/2014/main" id="{3A4368A4-7235-155A-F600-F0C124C94402}"/>
              </a:ext>
            </a:extLst>
          </p:cNvPr>
          <p:cNvSpPr/>
          <p:nvPr/>
        </p:nvSpPr>
        <p:spPr>
          <a:xfrm>
            <a:off x="7413233" y="2366687"/>
            <a:ext cx="1477220" cy="848575"/>
          </a:xfrm>
          <a:prstGeom prst="rect">
            <a:avLst/>
          </a:prstGeom>
          <a:noFill/>
        </p:spPr>
        <p:txBody>
          <a:bodyPr wrap="none" lIns="64653" tIns="32326" rIns="64653" bIns="32326">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545" b="1" dirty="0">
                <a:ln/>
                <a:solidFill>
                  <a:srgbClr val="FFC000"/>
                </a:solidFill>
              </a:rPr>
              <a:t>Global</a:t>
            </a:r>
          </a:p>
          <a:p>
            <a:pPr algn="ctr"/>
            <a:r>
              <a:rPr lang="en-US" sz="2545" b="1" dirty="0">
                <a:ln/>
                <a:solidFill>
                  <a:srgbClr val="FFC000"/>
                </a:solidFill>
              </a:rPr>
              <a:t> Services</a:t>
            </a:r>
          </a:p>
        </p:txBody>
      </p:sp>
      <p:sp>
        <p:nvSpPr>
          <p:cNvPr id="12" name="TextBox 11">
            <a:extLst>
              <a:ext uri="{FF2B5EF4-FFF2-40B4-BE49-F238E27FC236}">
                <a16:creationId xmlns:a16="http://schemas.microsoft.com/office/drawing/2014/main" id="{AED8AFDA-4808-91D3-4A69-BC144A2653DE}"/>
              </a:ext>
            </a:extLst>
          </p:cNvPr>
          <p:cNvSpPr txBox="1"/>
          <p:nvPr/>
        </p:nvSpPr>
        <p:spPr>
          <a:xfrm>
            <a:off x="7696660" y="5516009"/>
            <a:ext cx="1266119" cy="701731"/>
          </a:xfrm>
          <a:prstGeom prst="rect">
            <a:avLst/>
          </a:prstGeom>
          <a:noFill/>
        </p:spPr>
        <p:txBody>
          <a:bodyPr wrap="square" rtlCol="0">
            <a:spAutoFit/>
          </a:bodyPr>
          <a:lstStyle/>
          <a:p>
            <a:r>
              <a:rPr lang="en-US" sz="1980" b="1" dirty="0">
                <a:solidFill>
                  <a:schemeClr val="tx2"/>
                </a:solidFill>
              </a:rPr>
              <a:t>WIS2 node</a:t>
            </a:r>
            <a:endParaRPr lang="en-CH" sz="1980" b="1" dirty="0">
              <a:solidFill>
                <a:schemeClr val="tx2"/>
              </a:solidFill>
            </a:endParaRPr>
          </a:p>
        </p:txBody>
      </p:sp>
      <p:cxnSp>
        <p:nvCxnSpPr>
          <p:cNvPr id="67" name="Straight Connector 66">
            <a:extLst>
              <a:ext uri="{FF2B5EF4-FFF2-40B4-BE49-F238E27FC236}">
                <a16:creationId xmlns:a16="http://schemas.microsoft.com/office/drawing/2014/main" id="{EE103346-FDAD-6927-B2B6-AC61001AAB58}"/>
              </a:ext>
            </a:extLst>
          </p:cNvPr>
          <p:cNvCxnSpPr>
            <a:cxnSpLocks/>
          </p:cNvCxnSpPr>
          <p:nvPr/>
        </p:nvCxnSpPr>
        <p:spPr>
          <a:xfrm rot="5400000">
            <a:off x="6962988" y="4245301"/>
            <a:ext cx="1264495" cy="202849"/>
          </a:xfrm>
          <a:prstGeom prst="curvedConnector4">
            <a:avLst>
              <a:gd name="adj1" fmla="val 27098"/>
              <a:gd name="adj2" fmla="val 179681"/>
            </a:avLst>
          </a:prstGeom>
          <a:ln cap="sq">
            <a:bevel/>
            <a:head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071B77FC-851C-50A8-318F-15AECBDFF159}"/>
              </a:ext>
            </a:extLst>
          </p:cNvPr>
          <p:cNvSpPr txBox="1"/>
          <p:nvPr/>
        </p:nvSpPr>
        <p:spPr>
          <a:xfrm rot="18724564">
            <a:off x="6990573" y="4294608"/>
            <a:ext cx="765021" cy="304442"/>
          </a:xfrm>
          <a:prstGeom prst="rect">
            <a:avLst/>
          </a:prstGeom>
          <a:solidFill>
            <a:schemeClr val="bg1"/>
          </a:solidFill>
        </p:spPr>
        <p:txBody>
          <a:bodyPr wrap="square" lIns="0" tIns="0" rIns="0" bIns="0" rtlCol="0">
            <a:spAutoFit/>
          </a:bodyPr>
          <a:lstStyle>
            <a:defPPr>
              <a:defRPr lang="en-US"/>
            </a:defPPr>
            <a:lvl1pPr>
              <a:defRPr sz="1400" b="1"/>
            </a:lvl1pPr>
          </a:lstStyle>
          <a:p>
            <a:r>
              <a:rPr lang="en-US" sz="989" dirty="0"/>
              <a:t>Subscribes to  </a:t>
            </a:r>
            <a:endParaRPr lang="en-CH" sz="989" dirty="0"/>
          </a:p>
        </p:txBody>
      </p:sp>
      <p:cxnSp>
        <p:nvCxnSpPr>
          <p:cNvPr id="110" name="Straight Arrow Connector 109">
            <a:extLst>
              <a:ext uri="{FF2B5EF4-FFF2-40B4-BE49-F238E27FC236}">
                <a16:creationId xmlns:a16="http://schemas.microsoft.com/office/drawing/2014/main" id="{CE27FE2B-A4E5-3C92-F881-069285141A6F}"/>
              </a:ext>
            </a:extLst>
          </p:cNvPr>
          <p:cNvCxnSpPr>
            <a:stCxn id="8" idx="2"/>
            <a:endCxn id="7" idx="0"/>
          </p:cNvCxnSpPr>
          <p:nvPr/>
        </p:nvCxnSpPr>
        <p:spPr>
          <a:xfrm>
            <a:off x="8126869" y="3827617"/>
            <a:ext cx="0" cy="5370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28044277-BDF1-ADDA-49E2-B2E1AC485C44}"/>
              </a:ext>
            </a:extLst>
          </p:cNvPr>
          <p:cNvSpPr txBox="1"/>
          <p:nvPr/>
        </p:nvSpPr>
        <p:spPr>
          <a:xfrm>
            <a:off x="7782484" y="3953175"/>
            <a:ext cx="738719" cy="304442"/>
          </a:xfrm>
          <a:prstGeom prst="rect">
            <a:avLst/>
          </a:prstGeom>
          <a:solidFill>
            <a:schemeClr val="bg1"/>
          </a:solidFill>
        </p:spPr>
        <p:txBody>
          <a:bodyPr wrap="square" lIns="0" tIns="0" rIns="0" bIns="0" rtlCol="0">
            <a:spAutoFit/>
          </a:bodyPr>
          <a:lstStyle>
            <a:defPPr>
              <a:defRPr lang="en-US"/>
            </a:defPPr>
          </a:lstStyle>
          <a:p>
            <a:r>
              <a:rPr lang="en-US" sz="989" b="1" dirty="0"/>
              <a:t>Downloads data</a:t>
            </a:r>
            <a:endParaRPr lang="en-CH" sz="989" b="1" dirty="0"/>
          </a:p>
        </p:txBody>
      </p:sp>
      <p:cxnSp>
        <p:nvCxnSpPr>
          <p:cNvPr id="148" name="Connector: Curved 147">
            <a:extLst>
              <a:ext uri="{FF2B5EF4-FFF2-40B4-BE49-F238E27FC236}">
                <a16:creationId xmlns:a16="http://schemas.microsoft.com/office/drawing/2014/main" id="{4404AEE8-F929-3DBD-12A3-8A25A98B372F}"/>
              </a:ext>
            </a:extLst>
          </p:cNvPr>
          <p:cNvCxnSpPr>
            <a:stCxn id="7" idx="3"/>
          </p:cNvCxnSpPr>
          <p:nvPr/>
        </p:nvCxnSpPr>
        <p:spPr>
          <a:xfrm flipH="1" flipV="1">
            <a:off x="8475977" y="3752266"/>
            <a:ext cx="283952" cy="1191570"/>
          </a:xfrm>
          <a:prstGeom prst="curvedConnector4">
            <a:avLst>
              <a:gd name="adj1" fmla="val -56922"/>
              <a:gd name="adj2" fmla="val 74303"/>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2D9BA023-9A99-FB15-B0D1-3E662109F767}"/>
              </a:ext>
            </a:extLst>
          </p:cNvPr>
          <p:cNvSpPr txBox="1"/>
          <p:nvPr/>
        </p:nvSpPr>
        <p:spPr>
          <a:xfrm rot="19258275">
            <a:off x="8518763" y="3952212"/>
            <a:ext cx="1090257" cy="548996"/>
          </a:xfrm>
          <a:prstGeom prst="rect">
            <a:avLst/>
          </a:prstGeom>
          <a:solidFill>
            <a:schemeClr val="bg1"/>
          </a:solidFill>
        </p:spPr>
        <p:txBody>
          <a:bodyPr wrap="square" rtlCol="0">
            <a:spAutoFit/>
          </a:bodyPr>
          <a:lstStyle/>
          <a:p>
            <a:r>
              <a:rPr lang="en-US" sz="989" b="1" dirty="0"/>
              <a:t>Receives notifications of new data</a:t>
            </a:r>
            <a:endParaRPr lang="en-CH" sz="989" b="1" dirty="0"/>
          </a:p>
        </p:txBody>
      </p:sp>
      <p:sp>
        <p:nvSpPr>
          <p:cNvPr id="3" name="TextBox 2">
            <a:extLst>
              <a:ext uri="{FF2B5EF4-FFF2-40B4-BE49-F238E27FC236}">
                <a16:creationId xmlns:a16="http://schemas.microsoft.com/office/drawing/2014/main" id="{94BF5FB3-BE4C-7116-F029-2131054B9FA7}"/>
              </a:ext>
            </a:extLst>
          </p:cNvPr>
          <p:cNvSpPr txBox="1"/>
          <p:nvPr/>
        </p:nvSpPr>
        <p:spPr>
          <a:xfrm>
            <a:off x="2363412" y="5358075"/>
            <a:ext cx="3732588" cy="566052"/>
          </a:xfrm>
          <a:prstGeom prst="rect">
            <a:avLst/>
          </a:prstGeom>
          <a:noFill/>
        </p:spPr>
        <p:txBody>
          <a:bodyPr wrap="square" rtlCol="0">
            <a:spAutoFit/>
          </a:bodyPr>
          <a:lstStyle/>
          <a:p>
            <a:pPr algn="ctr"/>
            <a:r>
              <a:rPr lang="en-GB" sz="1539" b="1" dirty="0">
                <a:solidFill>
                  <a:srgbClr val="FF0000"/>
                </a:solidFill>
              </a:rPr>
              <a:t>No change on approved data format</a:t>
            </a:r>
          </a:p>
          <a:p>
            <a:pPr algn="ctr"/>
            <a:r>
              <a:rPr lang="en-GB" sz="1539" b="1" dirty="0">
                <a:solidFill>
                  <a:srgbClr val="FF0000"/>
                </a:solidFill>
              </a:rPr>
              <a:t>No change in the current WIS roles</a:t>
            </a:r>
          </a:p>
        </p:txBody>
      </p:sp>
    </p:spTree>
    <p:extLst>
      <p:ext uri="{BB962C8B-B14F-4D97-AF65-F5344CB8AC3E}">
        <p14:creationId xmlns:p14="http://schemas.microsoft.com/office/powerpoint/2010/main" val="615297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8C9651C-B701-12B4-1BCE-E2BCDA294397}"/>
              </a:ext>
            </a:extLst>
          </p:cNvPr>
          <p:cNvGrpSpPr/>
          <p:nvPr/>
        </p:nvGrpSpPr>
        <p:grpSpPr>
          <a:xfrm>
            <a:off x="8104112" y="2871634"/>
            <a:ext cx="654863" cy="646529"/>
            <a:chOff x="4851042" y="4429399"/>
            <a:chExt cx="1256145" cy="1200330"/>
          </a:xfrm>
        </p:grpSpPr>
        <p:sp>
          <p:nvSpPr>
            <p:cNvPr id="42" name="Oval 41">
              <a:extLst>
                <a:ext uri="{FF2B5EF4-FFF2-40B4-BE49-F238E27FC236}">
                  <a16:creationId xmlns:a16="http://schemas.microsoft.com/office/drawing/2014/main" id="{21A0D7F0-6CA7-3F14-131B-6EC1BCE26FA1}"/>
                </a:ext>
              </a:extLst>
            </p:cNvPr>
            <p:cNvSpPr/>
            <p:nvPr/>
          </p:nvSpPr>
          <p:spPr>
            <a:xfrm>
              <a:off x="4851042" y="4429399"/>
              <a:ext cx="1256145" cy="1200330"/>
            </a:xfrm>
            <a:prstGeom prst="ellipse">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sz="1273" dirty="0"/>
            </a:p>
          </p:txBody>
        </p:sp>
        <p:pic>
          <p:nvPicPr>
            <p:cNvPr id="41" name="Graphic 40" descr="Bar chart with solid fill">
              <a:extLst>
                <a:ext uri="{FF2B5EF4-FFF2-40B4-BE49-F238E27FC236}">
                  <a16:creationId xmlns:a16="http://schemas.microsoft.com/office/drawing/2014/main" id="{72AC8B02-C4C3-DD4B-188B-C410AABE5B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85089" y="4571279"/>
              <a:ext cx="914401" cy="914398"/>
            </a:xfrm>
            <a:prstGeom prst="rect">
              <a:avLst/>
            </a:prstGeom>
          </p:spPr>
        </p:pic>
      </p:grpSp>
      <p:sp>
        <p:nvSpPr>
          <p:cNvPr id="2" name="Title 1">
            <a:extLst>
              <a:ext uri="{FF2B5EF4-FFF2-40B4-BE49-F238E27FC236}">
                <a16:creationId xmlns:a16="http://schemas.microsoft.com/office/drawing/2014/main" id="{0E366907-43AC-0C44-9723-9D7DDA6A9A15}"/>
              </a:ext>
            </a:extLst>
          </p:cNvPr>
          <p:cNvSpPr>
            <a:spLocks noGrp="1"/>
          </p:cNvSpPr>
          <p:nvPr>
            <p:ph type="title"/>
          </p:nvPr>
        </p:nvSpPr>
        <p:spPr>
          <a:xfrm>
            <a:off x="2876618" y="469816"/>
            <a:ext cx="5818761" cy="627621"/>
          </a:xfrm>
        </p:spPr>
        <p:txBody>
          <a:bodyPr anchor="ctr">
            <a:noAutofit/>
          </a:bodyPr>
          <a:lstStyle/>
          <a:p>
            <a:pPr>
              <a:tabLst>
                <a:tab pos="384170" algn="l"/>
                <a:tab pos="768339" algn="l"/>
                <a:tab pos="1152509" algn="l"/>
                <a:tab pos="1536678" algn="l"/>
                <a:tab pos="1920848" algn="l"/>
                <a:tab pos="2305016" algn="l"/>
                <a:tab pos="2689187" algn="l"/>
                <a:tab pos="3073355" algn="l"/>
                <a:tab pos="3457526" algn="l"/>
                <a:tab pos="3841694" algn="l"/>
                <a:tab pos="4225865" algn="l"/>
                <a:tab pos="4610033" algn="l"/>
                <a:tab pos="4994204" algn="l"/>
                <a:tab pos="5378372" algn="l"/>
                <a:tab pos="5762543" algn="l"/>
                <a:tab pos="6146712" algn="l"/>
                <a:tab pos="6530882" algn="l"/>
                <a:tab pos="6915050" algn="l"/>
                <a:tab pos="7299220" algn="l"/>
              </a:tabLst>
            </a:pPr>
            <a:r>
              <a:rPr lang="en-US" sz="2052" b="1" spc="-1" dirty="0">
                <a:solidFill>
                  <a:srgbClr val="5770BE"/>
                </a:solidFill>
                <a:latin typeface="Arial"/>
              </a:rPr>
              <a:t>Global Services</a:t>
            </a:r>
            <a:endParaRPr lang="en-CH" sz="2052" b="1" spc="-1" dirty="0">
              <a:solidFill>
                <a:srgbClr val="5770BE"/>
              </a:solidFill>
              <a:latin typeface="Arial"/>
            </a:endParaRPr>
          </a:p>
        </p:txBody>
      </p:sp>
      <p:pic>
        <p:nvPicPr>
          <p:cNvPr id="5" name="Graphic 4" descr="Ui Ux outline">
            <a:extLst>
              <a:ext uri="{FF2B5EF4-FFF2-40B4-BE49-F238E27FC236}">
                <a16:creationId xmlns:a16="http://schemas.microsoft.com/office/drawing/2014/main" id="{59E14752-4533-7783-8B74-CA325EB922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327" y="1388191"/>
            <a:ext cx="646529" cy="646529"/>
          </a:xfrm>
          <a:prstGeom prst="rect">
            <a:avLst/>
          </a:prstGeom>
        </p:spPr>
      </p:pic>
      <p:pic>
        <p:nvPicPr>
          <p:cNvPr id="13" name="Graphic 12" descr="Address Book with solid fill">
            <a:extLst>
              <a:ext uri="{FF2B5EF4-FFF2-40B4-BE49-F238E27FC236}">
                <a16:creationId xmlns:a16="http://schemas.microsoft.com/office/drawing/2014/main" id="{CB4F25DC-DECB-DF3E-3A2D-34B1E9F6C1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92744" y="1970402"/>
            <a:ext cx="646529" cy="646529"/>
          </a:xfrm>
          <a:prstGeom prst="rect">
            <a:avLst/>
          </a:prstGeom>
        </p:spPr>
      </p:pic>
      <p:grpSp>
        <p:nvGrpSpPr>
          <p:cNvPr id="12" name="Group 11">
            <a:extLst>
              <a:ext uri="{FF2B5EF4-FFF2-40B4-BE49-F238E27FC236}">
                <a16:creationId xmlns:a16="http://schemas.microsoft.com/office/drawing/2014/main" id="{849AB510-526B-B39F-9EE0-2D853F1EA9DD}"/>
              </a:ext>
            </a:extLst>
          </p:cNvPr>
          <p:cNvGrpSpPr/>
          <p:nvPr/>
        </p:nvGrpSpPr>
        <p:grpSpPr>
          <a:xfrm>
            <a:off x="2221755" y="2881025"/>
            <a:ext cx="654863" cy="646529"/>
            <a:chOff x="3107885" y="2667808"/>
            <a:chExt cx="1256145" cy="1200330"/>
          </a:xfrm>
        </p:grpSpPr>
        <p:sp>
          <p:nvSpPr>
            <p:cNvPr id="35" name="Oval 34">
              <a:extLst>
                <a:ext uri="{FF2B5EF4-FFF2-40B4-BE49-F238E27FC236}">
                  <a16:creationId xmlns:a16="http://schemas.microsoft.com/office/drawing/2014/main" id="{1EBD33F1-D87B-F5ED-FC36-3393FE758A70}"/>
                </a:ext>
              </a:extLst>
            </p:cNvPr>
            <p:cNvSpPr/>
            <p:nvPr/>
          </p:nvSpPr>
          <p:spPr>
            <a:xfrm>
              <a:off x="3107885" y="2667808"/>
              <a:ext cx="1256145" cy="1200330"/>
            </a:xfrm>
            <a:prstGeom prst="ellipse">
              <a:avLst/>
            </a:prstGeom>
            <a:gradFill>
              <a:gsLst>
                <a:gs pos="0">
                  <a:schemeClr val="accent5">
                    <a:lumMod val="75000"/>
                  </a:schemeClr>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sz="1273" dirty="0"/>
            </a:p>
          </p:txBody>
        </p:sp>
        <p:pic>
          <p:nvPicPr>
            <p:cNvPr id="22" name="Graphic 21" descr="Database with solid fill">
              <a:extLst>
                <a:ext uri="{FF2B5EF4-FFF2-40B4-BE49-F238E27FC236}">
                  <a16:creationId xmlns:a16="http://schemas.microsoft.com/office/drawing/2014/main" id="{6FAA1644-9F6D-A7E3-FC4E-3B26BC99AD0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60369" y="2810772"/>
              <a:ext cx="914400" cy="914399"/>
            </a:xfrm>
            <a:prstGeom prst="rect">
              <a:avLst/>
            </a:prstGeom>
          </p:spPr>
        </p:pic>
      </p:grpSp>
      <p:sp>
        <p:nvSpPr>
          <p:cNvPr id="37" name="TextBox 36">
            <a:extLst>
              <a:ext uri="{FF2B5EF4-FFF2-40B4-BE49-F238E27FC236}">
                <a16:creationId xmlns:a16="http://schemas.microsoft.com/office/drawing/2014/main" id="{16759BAB-3BCA-0179-E6F4-DBF6F4D55E13}"/>
              </a:ext>
            </a:extLst>
          </p:cNvPr>
          <p:cNvSpPr txBox="1"/>
          <p:nvPr/>
        </p:nvSpPr>
        <p:spPr>
          <a:xfrm>
            <a:off x="2136345" y="3506429"/>
            <a:ext cx="1009119" cy="244554"/>
          </a:xfrm>
          <a:prstGeom prst="rect">
            <a:avLst/>
          </a:prstGeom>
          <a:noFill/>
        </p:spPr>
        <p:txBody>
          <a:bodyPr wrap="square" rtlCol="0">
            <a:spAutoFit/>
          </a:bodyPr>
          <a:lstStyle/>
          <a:p>
            <a:r>
              <a:rPr lang="en-US" sz="989" b="1" dirty="0">
                <a:solidFill>
                  <a:schemeClr val="tx2"/>
                </a:solidFill>
              </a:rPr>
              <a:t>Global Cache</a:t>
            </a:r>
            <a:endParaRPr lang="en-CH" sz="989" b="1" dirty="0">
              <a:solidFill>
                <a:schemeClr val="tx2"/>
              </a:solidFill>
            </a:endParaRPr>
          </a:p>
        </p:txBody>
      </p:sp>
      <p:sp>
        <p:nvSpPr>
          <p:cNvPr id="38" name="TextBox 37">
            <a:extLst>
              <a:ext uri="{FF2B5EF4-FFF2-40B4-BE49-F238E27FC236}">
                <a16:creationId xmlns:a16="http://schemas.microsoft.com/office/drawing/2014/main" id="{05505DF8-41CB-C39F-EED9-7B6209FDB755}"/>
              </a:ext>
            </a:extLst>
          </p:cNvPr>
          <p:cNvSpPr txBox="1"/>
          <p:nvPr/>
        </p:nvSpPr>
        <p:spPr>
          <a:xfrm>
            <a:off x="5750339" y="3512028"/>
            <a:ext cx="1220647" cy="396775"/>
          </a:xfrm>
          <a:prstGeom prst="rect">
            <a:avLst/>
          </a:prstGeom>
          <a:noFill/>
        </p:spPr>
        <p:txBody>
          <a:bodyPr wrap="square" rtlCol="0">
            <a:spAutoFit/>
          </a:bodyPr>
          <a:lstStyle/>
          <a:p>
            <a:pPr algn="ctr"/>
            <a:r>
              <a:rPr lang="en-US" sz="989" b="1" dirty="0">
                <a:solidFill>
                  <a:schemeClr val="tx2"/>
                </a:solidFill>
              </a:rPr>
              <a:t>Global Discovery Catalogue</a:t>
            </a:r>
            <a:endParaRPr lang="en-CH" sz="989" b="1" dirty="0">
              <a:solidFill>
                <a:schemeClr val="tx2"/>
              </a:solidFill>
            </a:endParaRPr>
          </a:p>
        </p:txBody>
      </p:sp>
      <p:sp>
        <p:nvSpPr>
          <p:cNvPr id="39" name="TextBox 38">
            <a:extLst>
              <a:ext uri="{FF2B5EF4-FFF2-40B4-BE49-F238E27FC236}">
                <a16:creationId xmlns:a16="http://schemas.microsoft.com/office/drawing/2014/main" id="{4CD31F8E-E967-ED0C-3A2B-E9BB509B9F6C}"/>
              </a:ext>
            </a:extLst>
          </p:cNvPr>
          <p:cNvSpPr txBox="1"/>
          <p:nvPr/>
        </p:nvSpPr>
        <p:spPr>
          <a:xfrm>
            <a:off x="3924887" y="3495241"/>
            <a:ext cx="1009119" cy="244554"/>
          </a:xfrm>
          <a:prstGeom prst="rect">
            <a:avLst/>
          </a:prstGeom>
          <a:noFill/>
        </p:spPr>
        <p:txBody>
          <a:bodyPr wrap="square" rtlCol="0">
            <a:spAutoFit/>
          </a:bodyPr>
          <a:lstStyle/>
          <a:p>
            <a:r>
              <a:rPr lang="en-US" sz="989" b="1" dirty="0">
                <a:solidFill>
                  <a:schemeClr val="tx2"/>
                </a:solidFill>
              </a:rPr>
              <a:t>Global Broker</a:t>
            </a:r>
            <a:endParaRPr lang="en-CH" sz="989" b="1" dirty="0">
              <a:solidFill>
                <a:schemeClr val="tx2"/>
              </a:solidFill>
            </a:endParaRPr>
          </a:p>
        </p:txBody>
      </p:sp>
      <p:sp>
        <p:nvSpPr>
          <p:cNvPr id="43" name="TextBox 42">
            <a:extLst>
              <a:ext uri="{FF2B5EF4-FFF2-40B4-BE49-F238E27FC236}">
                <a16:creationId xmlns:a16="http://schemas.microsoft.com/office/drawing/2014/main" id="{CBC6B3B7-872A-D529-C74A-5C383577F0B7}"/>
              </a:ext>
            </a:extLst>
          </p:cNvPr>
          <p:cNvSpPr txBox="1"/>
          <p:nvPr/>
        </p:nvSpPr>
        <p:spPr>
          <a:xfrm>
            <a:off x="7874831" y="3505259"/>
            <a:ext cx="1311761" cy="244554"/>
          </a:xfrm>
          <a:prstGeom prst="rect">
            <a:avLst/>
          </a:prstGeom>
          <a:noFill/>
        </p:spPr>
        <p:txBody>
          <a:bodyPr wrap="square" rtlCol="0">
            <a:spAutoFit/>
          </a:bodyPr>
          <a:lstStyle/>
          <a:p>
            <a:r>
              <a:rPr lang="en-US" sz="989" b="1" dirty="0">
                <a:solidFill>
                  <a:schemeClr val="tx2"/>
                </a:solidFill>
              </a:rPr>
              <a:t>Global Monitoring</a:t>
            </a:r>
            <a:endParaRPr lang="en-CH" sz="989" b="1" dirty="0">
              <a:solidFill>
                <a:schemeClr val="tx2"/>
              </a:solidFill>
            </a:endParaRPr>
          </a:p>
        </p:txBody>
      </p:sp>
      <p:sp>
        <p:nvSpPr>
          <p:cNvPr id="17" name="Rectangle: Rounded Corners 16">
            <a:extLst>
              <a:ext uri="{FF2B5EF4-FFF2-40B4-BE49-F238E27FC236}">
                <a16:creationId xmlns:a16="http://schemas.microsoft.com/office/drawing/2014/main" id="{D5644BBA-D851-0E22-C5CD-4DAC589AA03E}"/>
              </a:ext>
            </a:extLst>
          </p:cNvPr>
          <p:cNvSpPr/>
          <p:nvPr/>
        </p:nvSpPr>
        <p:spPr>
          <a:xfrm>
            <a:off x="1917392" y="3701929"/>
            <a:ext cx="1279792" cy="2267013"/>
          </a:xfrm>
          <a:prstGeom prst="roundRect">
            <a:avLst/>
          </a:prstGeom>
          <a:solidFill>
            <a:schemeClr val="tx2">
              <a:lumMod val="40000"/>
              <a:lumOff val="60000"/>
            </a:schemeClr>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pPr>
            <a:r>
              <a:rPr lang="en-GB" sz="919" b="1" dirty="0">
                <a:solidFill>
                  <a:schemeClr val="tx2">
                    <a:lumMod val="50000"/>
                  </a:schemeClr>
                </a:solidFill>
              </a:rPr>
              <a:t>A storage providing a copy of the WMO Core data from the NCs/DCPCs to be accessed by the users.</a:t>
            </a:r>
          </a:p>
          <a:p>
            <a:pPr>
              <a:lnSpc>
                <a:spcPct val="90000"/>
              </a:lnSpc>
            </a:pPr>
            <a:r>
              <a:rPr lang="en-GB" sz="919" b="1" dirty="0">
                <a:solidFill>
                  <a:schemeClr val="tx2">
                    <a:lumMod val="50000"/>
                  </a:schemeClr>
                </a:solidFill>
              </a:rPr>
              <a:t> </a:t>
            </a:r>
          </a:p>
          <a:p>
            <a:pPr marL="61732" lvl="1" indent="-61732">
              <a:lnSpc>
                <a:spcPct val="90000"/>
              </a:lnSpc>
              <a:buFont typeface="Arial" panose="020B0604020202020204" pitchFamily="34" charset="0"/>
              <a:buChar char="•"/>
            </a:pPr>
            <a:r>
              <a:rPr lang="en-GB" sz="919" b="1" dirty="0">
                <a:solidFill>
                  <a:schemeClr val="tx2">
                    <a:lumMod val="50000"/>
                  </a:schemeClr>
                </a:solidFill>
              </a:rPr>
              <a:t>Data will be open to everyone. </a:t>
            </a:r>
          </a:p>
          <a:p>
            <a:pPr marL="61732" lvl="1" indent="-61732">
              <a:lnSpc>
                <a:spcPct val="90000"/>
              </a:lnSpc>
              <a:buFont typeface="Arial" panose="020B0604020202020204" pitchFamily="34" charset="0"/>
              <a:buChar char="•"/>
            </a:pPr>
            <a:r>
              <a:rPr lang="en-GB" sz="919" b="1" dirty="0">
                <a:solidFill>
                  <a:schemeClr val="tx2">
                    <a:lumMod val="50000"/>
                  </a:schemeClr>
                </a:solidFill>
              </a:rPr>
              <a:t>Some Global Caches are required globally for resilience.</a:t>
            </a:r>
          </a:p>
        </p:txBody>
      </p:sp>
      <p:sp>
        <p:nvSpPr>
          <p:cNvPr id="19" name="Rectangle: Rounded Corners 18">
            <a:extLst>
              <a:ext uri="{FF2B5EF4-FFF2-40B4-BE49-F238E27FC236}">
                <a16:creationId xmlns:a16="http://schemas.microsoft.com/office/drawing/2014/main" id="{D5C172EE-9555-7032-0577-4F34BDDA9B36}"/>
              </a:ext>
            </a:extLst>
          </p:cNvPr>
          <p:cNvSpPr/>
          <p:nvPr/>
        </p:nvSpPr>
        <p:spPr>
          <a:xfrm>
            <a:off x="3631026" y="3682990"/>
            <a:ext cx="1391608" cy="2267013"/>
          </a:xfrm>
          <a:prstGeom prst="roundRect">
            <a:avLst/>
          </a:prstGeom>
          <a:solidFill>
            <a:schemeClr val="accent2">
              <a:lumMod val="40000"/>
              <a:lumOff val="60000"/>
            </a:schemeClr>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pPr>
            <a:r>
              <a:rPr lang="en-GB" sz="919" b="1" dirty="0">
                <a:solidFill>
                  <a:schemeClr val="tx2">
                    <a:lumMod val="50000"/>
                  </a:schemeClr>
                </a:solidFill>
              </a:rPr>
              <a:t>Providing notifications of all the data available in the Global Caches or in originating </a:t>
            </a:r>
            <a:r>
              <a:rPr lang="en-GB" sz="919" b="1" dirty="0" err="1">
                <a:solidFill>
                  <a:schemeClr val="tx2">
                    <a:lumMod val="50000"/>
                  </a:schemeClr>
                </a:solidFill>
              </a:rPr>
              <a:t>centers</a:t>
            </a:r>
            <a:r>
              <a:rPr lang="en-GB" sz="919" b="1" dirty="0">
                <a:solidFill>
                  <a:schemeClr val="tx2">
                    <a:lumMod val="50000"/>
                  </a:schemeClr>
                </a:solidFill>
              </a:rPr>
              <a:t>. </a:t>
            </a:r>
          </a:p>
          <a:p>
            <a:pPr>
              <a:lnSpc>
                <a:spcPct val="90000"/>
              </a:lnSpc>
            </a:pPr>
            <a:endParaRPr lang="en-GB" sz="919" b="1" dirty="0">
              <a:solidFill>
                <a:schemeClr val="tx2">
                  <a:lumMod val="50000"/>
                </a:schemeClr>
              </a:solidFill>
            </a:endParaRPr>
          </a:p>
          <a:p>
            <a:pPr marL="62854" lvl="1">
              <a:lnSpc>
                <a:spcPct val="90000"/>
              </a:lnSpc>
            </a:pPr>
            <a:r>
              <a:rPr lang="en-GB" sz="919" b="1" dirty="0">
                <a:solidFill>
                  <a:schemeClr val="tx2">
                    <a:lumMod val="50000"/>
                  </a:schemeClr>
                </a:solidFill>
              </a:rPr>
              <a:t>Users will subscribe to a Global Broker to get notifications of new data to be downloaded from Global Caches or WIS2 node</a:t>
            </a:r>
          </a:p>
        </p:txBody>
      </p:sp>
      <p:sp>
        <p:nvSpPr>
          <p:cNvPr id="24" name="Rectangle: Rounded Corners 23">
            <a:extLst>
              <a:ext uri="{FF2B5EF4-FFF2-40B4-BE49-F238E27FC236}">
                <a16:creationId xmlns:a16="http://schemas.microsoft.com/office/drawing/2014/main" id="{DBCB845A-D172-410D-2971-118DEB351095}"/>
              </a:ext>
            </a:extLst>
          </p:cNvPr>
          <p:cNvSpPr/>
          <p:nvPr/>
        </p:nvSpPr>
        <p:spPr>
          <a:xfrm>
            <a:off x="5627805" y="3848714"/>
            <a:ext cx="1391608" cy="2101289"/>
          </a:xfrm>
          <a:prstGeom prst="roundRect">
            <a:avLst/>
          </a:prstGeom>
          <a:solidFill>
            <a:schemeClr val="accent3">
              <a:lumMod val="20000"/>
              <a:lumOff val="80000"/>
            </a:schemeClr>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pPr>
            <a:r>
              <a:rPr lang="en-GB" sz="919" b="1" dirty="0">
                <a:solidFill>
                  <a:schemeClr val="tx2">
                    <a:lumMod val="50000"/>
                  </a:schemeClr>
                </a:solidFill>
              </a:rPr>
              <a:t>It is a discovery catalogue of data and services. </a:t>
            </a:r>
          </a:p>
          <a:p>
            <a:pPr>
              <a:lnSpc>
                <a:spcPct val="90000"/>
              </a:lnSpc>
            </a:pPr>
            <a:endParaRPr lang="en-GB" sz="919" b="1" dirty="0">
              <a:solidFill>
                <a:schemeClr val="tx2">
                  <a:lumMod val="50000"/>
                </a:schemeClr>
              </a:solidFill>
            </a:endParaRPr>
          </a:p>
          <a:p>
            <a:pPr marL="0" lvl="1" indent="1123">
              <a:lnSpc>
                <a:spcPct val="90000"/>
              </a:lnSpc>
              <a:buFont typeface="Arial" panose="020B0604020202020204" pitchFamily="34" charset="0"/>
              <a:buChar char="•"/>
            </a:pPr>
            <a:r>
              <a:rPr lang="en-GB" sz="919" b="1" dirty="0">
                <a:solidFill>
                  <a:schemeClr val="tx2">
                    <a:lumMod val="50000"/>
                  </a:schemeClr>
                </a:solidFill>
              </a:rPr>
              <a:t> Provides an API to list the available data and services </a:t>
            </a:r>
          </a:p>
          <a:p>
            <a:pPr marL="0" lvl="1" indent="1123">
              <a:lnSpc>
                <a:spcPct val="90000"/>
              </a:lnSpc>
              <a:buFont typeface="Arial" panose="020B0604020202020204" pitchFamily="34" charset="0"/>
              <a:buChar char="•"/>
            </a:pPr>
            <a:r>
              <a:rPr lang="en-GB" sz="919" b="1" dirty="0">
                <a:solidFill>
                  <a:schemeClr val="tx2">
                    <a:lumMod val="50000"/>
                  </a:schemeClr>
                </a:solidFill>
              </a:rPr>
              <a:t> Harvests metadata from the WIS2 Nodes.</a:t>
            </a:r>
          </a:p>
        </p:txBody>
      </p:sp>
      <p:sp>
        <p:nvSpPr>
          <p:cNvPr id="25" name="Rectangle: Rounded Corners 24">
            <a:extLst>
              <a:ext uri="{FF2B5EF4-FFF2-40B4-BE49-F238E27FC236}">
                <a16:creationId xmlns:a16="http://schemas.microsoft.com/office/drawing/2014/main" id="{8F7CDDDA-D44F-9172-4D7E-59CB6917C98E}"/>
              </a:ext>
            </a:extLst>
          </p:cNvPr>
          <p:cNvSpPr/>
          <p:nvPr/>
        </p:nvSpPr>
        <p:spPr>
          <a:xfrm>
            <a:off x="7698689" y="3731679"/>
            <a:ext cx="1465713" cy="2237262"/>
          </a:xfrm>
          <a:prstGeom prst="roundRect">
            <a:avLst/>
          </a:prstGeom>
          <a:solidFill>
            <a:schemeClr val="accent6">
              <a:lumMod val="20000"/>
              <a:lumOff val="80000"/>
            </a:schemeClr>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pPr>
            <a:r>
              <a:rPr lang="en-GB" sz="919" b="1" dirty="0">
                <a:solidFill>
                  <a:schemeClr val="tx2">
                    <a:lumMod val="50000"/>
                  </a:schemeClr>
                </a:solidFill>
              </a:rPr>
              <a:t>Monitoring of data exchanged in WIS2. </a:t>
            </a:r>
          </a:p>
          <a:p>
            <a:pPr marL="0" lvl="1">
              <a:lnSpc>
                <a:spcPct val="90000"/>
              </a:lnSpc>
            </a:pPr>
            <a:endParaRPr lang="en-GB" sz="919" b="1" dirty="0">
              <a:solidFill>
                <a:schemeClr val="tx2">
                  <a:lumMod val="50000"/>
                </a:schemeClr>
              </a:solidFill>
            </a:endParaRPr>
          </a:p>
          <a:p>
            <a:pPr marL="61732" lvl="1" indent="-61732">
              <a:lnSpc>
                <a:spcPct val="90000"/>
              </a:lnSpc>
              <a:buFont typeface="Arial" panose="020B0604020202020204" pitchFamily="34" charset="0"/>
              <a:buChar char="•"/>
            </a:pPr>
            <a:r>
              <a:rPr lang="en-GB" sz="919" b="1" dirty="0">
                <a:solidFill>
                  <a:schemeClr val="tx2">
                    <a:lumMod val="50000"/>
                  </a:schemeClr>
                </a:solidFill>
              </a:rPr>
              <a:t>Global Services provides metrics in real time </a:t>
            </a:r>
          </a:p>
          <a:p>
            <a:pPr marL="61732" lvl="1" indent="-61732">
              <a:lnSpc>
                <a:spcPct val="90000"/>
              </a:lnSpc>
              <a:buFont typeface="Arial" panose="020B0604020202020204" pitchFamily="34" charset="0"/>
              <a:buChar char="•"/>
            </a:pPr>
            <a:r>
              <a:rPr lang="en-GB" sz="919" b="1" dirty="0">
                <a:solidFill>
                  <a:schemeClr val="tx2">
                    <a:lumMod val="50000"/>
                  </a:schemeClr>
                </a:solidFill>
              </a:rPr>
              <a:t>Global Monitoring </a:t>
            </a:r>
            <a:r>
              <a:rPr lang="en-GB" sz="919" b="1" dirty="0" err="1">
                <a:solidFill>
                  <a:schemeClr val="tx2">
                    <a:lumMod val="50000"/>
                  </a:schemeClr>
                </a:solidFill>
              </a:rPr>
              <a:t>Center</a:t>
            </a:r>
            <a:r>
              <a:rPr lang="en-GB" sz="919" b="1" dirty="0">
                <a:solidFill>
                  <a:schemeClr val="tx2">
                    <a:lumMod val="50000"/>
                  </a:schemeClr>
                </a:solidFill>
              </a:rPr>
              <a:t> will collect statistics from Sensor </a:t>
            </a:r>
            <a:r>
              <a:rPr lang="en-GB" sz="919" b="1" dirty="0" err="1">
                <a:solidFill>
                  <a:schemeClr val="tx2">
                    <a:lumMod val="50000"/>
                  </a:schemeClr>
                </a:solidFill>
              </a:rPr>
              <a:t>Centers</a:t>
            </a:r>
            <a:r>
              <a:rPr lang="en-GB" sz="919" b="1" dirty="0">
                <a:solidFill>
                  <a:schemeClr val="tx2">
                    <a:lumMod val="50000"/>
                  </a:schemeClr>
                </a:solidFill>
              </a:rPr>
              <a:t> and provide web accessible maps and results.</a:t>
            </a:r>
          </a:p>
        </p:txBody>
      </p:sp>
      <p:sp>
        <p:nvSpPr>
          <p:cNvPr id="31" name="Rectangle: Rounded Corners 30">
            <a:extLst>
              <a:ext uri="{FF2B5EF4-FFF2-40B4-BE49-F238E27FC236}">
                <a16:creationId xmlns:a16="http://schemas.microsoft.com/office/drawing/2014/main" id="{F0ACD18A-F4B7-0C69-BCCB-1F8AB35F568B}"/>
              </a:ext>
            </a:extLst>
          </p:cNvPr>
          <p:cNvSpPr/>
          <p:nvPr/>
        </p:nvSpPr>
        <p:spPr>
          <a:xfrm>
            <a:off x="8992734" y="1375546"/>
            <a:ext cx="814200" cy="1259978"/>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sz="1273"/>
          </a:p>
        </p:txBody>
      </p:sp>
      <p:cxnSp>
        <p:nvCxnSpPr>
          <p:cNvPr id="33" name="Straight Arrow Connector 32">
            <a:extLst>
              <a:ext uri="{FF2B5EF4-FFF2-40B4-BE49-F238E27FC236}">
                <a16:creationId xmlns:a16="http://schemas.microsoft.com/office/drawing/2014/main" id="{91C01A05-A9A6-EAC3-0AE2-93F3E1DC754F}"/>
              </a:ext>
            </a:extLst>
          </p:cNvPr>
          <p:cNvCxnSpPr>
            <a:cxnSpLocks/>
            <a:endCxn id="36" idx="6"/>
          </p:cNvCxnSpPr>
          <p:nvPr/>
        </p:nvCxnSpPr>
        <p:spPr>
          <a:xfrm flipH="1">
            <a:off x="6667768" y="2522185"/>
            <a:ext cx="2279539" cy="675842"/>
          </a:xfrm>
          <a:prstGeom prst="straightConnector1">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Straight Connector 44">
            <a:extLst>
              <a:ext uri="{FF2B5EF4-FFF2-40B4-BE49-F238E27FC236}">
                <a16:creationId xmlns:a16="http://schemas.microsoft.com/office/drawing/2014/main" id="{28208415-7364-843D-CC3B-0B3EAE2A7572}"/>
              </a:ext>
            </a:extLst>
          </p:cNvPr>
          <p:cNvCxnSpPr>
            <a:cxnSpLocks/>
            <a:endCxn id="23" idx="6"/>
          </p:cNvCxnSpPr>
          <p:nvPr/>
        </p:nvCxnSpPr>
        <p:spPr>
          <a:xfrm flipH="1">
            <a:off x="4632944" y="1969771"/>
            <a:ext cx="4342717" cy="1215355"/>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E7483184-6477-846A-0C53-ABC17A0F7699}"/>
              </a:ext>
            </a:extLst>
          </p:cNvPr>
          <p:cNvCxnSpPr>
            <a:cxnSpLocks/>
            <a:endCxn id="35" idx="6"/>
          </p:cNvCxnSpPr>
          <p:nvPr/>
        </p:nvCxnSpPr>
        <p:spPr>
          <a:xfrm flipH="1">
            <a:off x="2876620" y="1512575"/>
            <a:ext cx="6099041" cy="169171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0" name="TextBox 59">
            <a:extLst>
              <a:ext uri="{FF2B5EF4-FFF2-40B4-BE49-F238E27FC236}">
                <a16:creationId xmlns:a16="http://schemas.microsoft.com/office/drawing/2014/main" id="{D066B0A2-F85D-3283-6A8F-532B8C7C957C}"/>
              </a:ext>
            </a:extLst>
          </p:cNvPr>
          <p:cNvSpPr txBox="1"/>
          <p:nvPr/>
        </p:nvSpPr>
        <p:spPr>
          <a:xfrm>
            <a:off x="8238185" y="2467441"/>
            <a:ext cx="1056991" cy="331501"/>
          </a:xfrm>
          <a:prstGeom prst="rect">
            <a:avLst/>
          </a:prstGeom>
          <a:noFill/>
        </p:spPr>
        <p:txBody>
          <a:bodyPr wrap="square" rtlCol="0">
            <a:spAutoFit/>
          </a:bodyPr>
          <a:lstStyle/>
          <a:p>
            <a:r>
              <a:rPr lang="en-US" sz="777" dirty="0"/>
              <a:t>Discovers data/services</a:t>
            </a:r>
            <a:endParaRPr lang="en-CH" sz="777" dirty="0"/>
          </a:p>
        </p:txBody>
      </p:sp>
      <p:sp>
        <p:nvSpPr>
          <p:cNvPr id="61" name="TextBox 60">
            <a:extLst>
              <a:ext uri="{FF2B5EF4-FFF2-40B4-BE49-F238E27FC236}">
                <a16:creationId xmlns:a16="http://schemas.microsoft.com/office/drawing/2014/main" id="{5E7321B4-B8F9-DA41-546B-7CFA593D74BA}"/>
              </a:ext>
            </a:extLst>
          </p:cNvPr>
          <p:cNvSpPr txBox="1"/>
          <p:nvPr/>
        </p:nvSpPr>
        <p:spPr>
          <a:xfrm>
            <a:off x="7475277" y="2191658"/>
            <a:ext cx="1056991" cy="211917"/>
          </a:xfrm>
          <a:prstGeom prst="rect">
            <a:avLst/>
          </a:prstGeom>
          <a:noFill/>
        </p:spPr>
        <p:txBody>
          <a:bodyPr wrap="square" rtlCol="0">
            <a:spAutoFit/>
          </a:bodyPr>
          <a:lstStyle/>
          <a:p>
            <a:r>
              <a:rPr lang="en-US" sz="777" dirty="0"/>
              <a:t>Subscribes to topics </a:t>
            </a:r>
            <a:endParaRPr lang="en-CH" sz="777" dirty="0"/>
          </a:p>
        </p:txBody>
      </p:sp>
      <p:sp>
        <p:nvSpPr>
          <p:cNvPr id="62" name="TextBox 61">
            <a:extLst>
              <a:ext uri="{FF2B5EF4-FFF2-40B4-BE49-F238E27FC236}">
                <a16:creationId xmlns:a16="http://schemas.microsoft.com/office/drawing/2014/main" id="{707C5549-8314-2220-A36C-22E2AD69AB0B}"/>
              </a:ext>
            </a:extLst>
          </p:cNvPr>
          <p:cNvSpPr txBox="1"/>
          <p:nvPr/>
        </p:nvSpPr>
        <p:spPr>
          <a:xfrm>
            <a:off x="7170192" y="1790242"/>
            <a:ext cx="1056991" cy="331501"/>
          </a:xfrm>
          <a:prstGeom prst="rect">
            <a:avLst/>
          </a:prstGeom>
          <a:noFill/>
        </p:spPr>
        <p:txBody>
          <a:bodyPr wrap="square" rtlCol="0">
            <a:spAutoFit/>
          </a:bodyPr>
          <a:lstStyle/>
          <a:p>
            <a:r>
              <a:rPr lang="en-US" sz="777" dirty="0"/>
              <a:t>Downloads core data</a:t>
            </a:r>
            <a:endParaRPr lang="en-CH" sz="777" dirty="0"/>
          </a:p>
        </p:txBody>
      </p:sp>
      <p:pic>
        <p:nvPicPr>
          <p:cNvPr id="8" name="Picture 7" descr="A picture containing text, balloon, transport, aircraft&#10;&#10;Description automatically generated">
            <a:extLst>
              <a:ext uri="{FF2B5EF4-FFF2-40B4-BE49-F238E27FC236}">
                <a16:creationId xmlns:a16="http://schemas.microsoft.com/office/drawing/2014/main" id="{7E7EBD5B-4FAD-AD0B-F8ED-D95BE179E2E0}"/>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4904413" y="1574869"/>
            <a:ext cx="1152674" cy="1070196"/>
          </a:xfrm>
          <a:prstGeom prst="rect">
            <a:avLst/>
          </a:prstGeom>
          <a:effectLst>
            <a:outerShdw blurRad="76200" dist="12700" dir="8100000" sy="-23000" kx="800400" algn="br" rotWithShape="0">
              <a:prstClr val="black">
                <a:alpha val="20000"/>
              </a:prstClr>
            </a:outerShdw>
          </a:effectLst>
        </p:spPr>
      </p:pic>
      <p:sp>
        <p:nvSpPr>
          <p:cNvPr id="9" name="Block Arc 8">
            <a:extLst>
              <a:ext uri="{FF2B5EF4-FFF2-40B4-BE49-F238E27FC236}">
                <a16:creationId xmlns:a16="http://schemas.microsoft.com/office/drawing/2014/main" id="{D0430245-4EA2-EDB9-2C75-F4E334EF5E9F}"/>
              </a:ext>
            </a:extLst>
          </p:cNvPr>
          <p:cNvSpPr/>
          <p:nvPr/>
        </p:nvSpPr>
        <p:spPr>
          <a:xfrm>
            <a:off x="2483241" y="2661707"/>
            <a:ext cx="5952283" cy="369944"/>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sz="1273">
              <a:solidFill>
                <a:schemeClr val="tx1"/>
              </a:solidFill>
            </a:endParaRPr>
          </a:p>
        </p:txBody>
      </p:sp>
      <p:grpSp>
        <p:nvGrpSpPr>
          <p:cNvPr id="14" name="Group 13">
            <a:extLst>
              <a:ext uri="{FF2B5EF4-FFF2-40B4-BE49-F238E27FC236}">
                <a16:creationId xmlns:a16="http://schemas.microsoft.com/office/drawing/2014/main" id="{052CD668-683D-430D-721D-CCE05866AB9E}"/>
              </a:ext>
            </a:extLst>
          </p:cNvPr>
          <p:cNvGrpSpPr/>
          <p:nvPr/>
        </p:nvGrpSpPr>
        <p:grpSpPr>
          <a:xfrm>
            <a:off x="3978080" y="2861861"/>
            <a:ext cx="654863" cy="646529"/>
            <a:chOff x="3100578" y="2626881"/>
            <a:chExt cx="926187" cy="914400"/>
          </a:xfrm>
        </p:grpSpPr>
        <p:sp>
          <p:nvSpPr>
            <p:cNvPr id="23" name="Oval 22">
              <a:extLst>
                <a:ext uri="{FF2B5EF4-FFF2-40B4-BE49-F238E27FC236}">
                  <a16:creationId xmlns:a16="http://schemas.microsoft.com/office/drawing/2014/main" id="{D4588001-9CD5-0F0E-48BE-3E00107B0279}"/>
                </a:ext>
              </a:extLst>
            </p:cNvPr>
            <p:cNvSpPr/>
            <p:nvPr/>
          </p:nvSpPr>
          <p:spPr>
            <a:xfrm>
              <a:off x="3100578" y="2626881"/>
              <a:ext cx="926187"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sz="1273" dirty="0"/>
            </a:p>
          </p:txBody>
        </p:sp>
        <p:pic>
          <p:nvPicPr>
            <p:cNvPr id="64" name="Graphic 63" descr="Network with solid fill">
              <a:extLst>
                <a:ext uri="{FF2B5EF4-FFF2-40B4-BE49-F238E27FC236}">
                  <a16:creationId xmlns:a16="http://schemas.microsoft.com/office/drawing/2014/main" id="{AF9B221B-0897-03E9-EE0B-045DCC4F8F4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167308" y="2639091"/>
              <a:ext cx="789683" cy="789683"/>
            </a:xfrm>
            <a:prstGeom prst="rect">
              <a:avLst/>
            </a:prstGeom>
          </p:spPr>
        </p:pic>
      </p:grpSp>
      <p:grpSp>
        <p:nvGrpSpPr>
          <p:cNvPr id="10" name="Group 9">
            <a:extLst>
              <a:ext uri="{FF2B5EF4-FFF2-40B4-BE49-F238E27FC236}">
                <a16:creationId xmlns:a16="http://schemas.microsoft.com/office/drawing/2014/main" id="{BCD53129-9C35-8CEE-65FD-717383525535}"/>
              </a:ext>
            </a:extLst>
          </p:cNvPr>
          <p:cNvGrpSpPr/>
          <p:nvPr/>
        </p:nvGrpSpPr>
        <p:grpSpPr>
          <a:xfrm>
            <a:off x="6012906" y="2874763"/>
            <a:ext cx="654863" cy="646529"/>
            <a:chOff x="6018575" y="2624111"/>
            <a:chExt cx="926187" cy="914400"/>
          </a:xfrm>
        </p:grpSpPr>
        <p:sp>
          <p:nvSpPr>
            <p:cNvPr id="36" name="Oval 35">
              <a:extLst>
                <a:ext uri="{FF2B5EF4-FFF2-40B4-BE49-F238E27FC236}">
                  <a16:creationId xmlns:a16="http://schemas.microsoft.com/office/drawing/2014/main" id="{60345EA1-2885-9CB0-05EF-B7BC7661A6D2}"/>
                </a:ext>
              </a:extLst>
            </p:cNvPr>
            <p:cNvSpPr/>
            <p:nvPr/>
          </p:nvSpPr>
          <p:spPr>
            <a:xfrm>
              <a:off x="6018575" y="2624111"/>
              <a:ext cx="926187" cy="914400"/>
            </a:xfrm>
            <a:prstGeom prst="ellipse">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sz="1273" dirty="0"/>
            </a:p>
          </p:txBody>
        </p:sp>
        <p:pic>
          <p:nvPicPr>
            <p:cNvPr id="72" name="Graphic 71" descr="Books outline">
              <a:extLst>
                <a:ext uri="{FF2B5EF4-FFF2-40B4-BE49-F238E27FC236}">
                  <a16:creationId xmlns:a16="http://schemas.microsoft.com/office/drawing/2014/main" id="{6C175585-9C00-3260-10A2-53145E7F5D0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105969" y="2732194"/>
              <a:ext cx="751399" cy="751399"/>
            </a:xfrm>
            <a:prstGeom prst="rect">
              <a:avLst/>
            </a:prstGeom>
          </p:spPr>
        </p:pic>
      </p:grpSp>
      <p:pic>
        <p:nvPicPr>
          <p:cNvPr id="3" name="Picture 2">
            <a:extLst>
              <a:ext uri="{FF2B5EF4-FFF2-40B4-BE49-F238E27FC236}">
                <a16:creationId xmlns:a16="http://schemas.microsoft.com/office/drawing/2014/main" id="{9AFEC7C5-C3B5-BDC9-30D7-743845A6E474}"/>
              </a:ext>
            </a:extLst>
          </p:cNvPr>
          <p:cNvPicPr>
            <a:picLocks noChangeAspect="1"/>
          </p:cNvPicPr>
          <p:nvPr/>
        </p:nvPicPr>
        <p:blipFill>
          <a:blip r:embed="rId16"/>
          <a:stretch>
            <a:fillRect/>
          </a:stretch>
        </p:blipFill>
        <p:spPr>
          <a:xfrm>
            <a:off x="9490181" y="2970448"/>
            <a:ext cx="706671" cy="646529"/>
          </a:xfrm>
          <a:prstGeom prst="rect">
            <a:avLst/>
          </a:prstGeom>
        </p:spPr>
      </p:pic>
      <p:sp>
        <p:nvSpPr>
          <p:cNvPr id="4" name="TextBox 3">
            <a:extLst>
              <a:ext uri="{FF2B5EF4-FFF2-40B4-BE49-F238E27FC236}">
                <a16:creationId xmlns:a16="http://schemas.microsoft.com/office/drawing/2014/main" id="{8B21D529-B160-833C-1A24-19ACEF0BAD87}"/>
              </a:ext>
            </a:extLst>
          </p:cNvPr>
          <p:cNvSpPr txBox="1"/>
          <p:nvPr/>
        </p:nvSpPr>
        <p:spPr>
          <a:xfrm>
            <a:off x="9416008" y="3571407"/>
            <a:ext cx="1195578" cy="309957"/>
          </a:xfrm>
          <a:prstGeom prst="rect">
            <a:avLst/>
          </a:prstGeom>
          <a:noFill/>
        </p:spPr>
        <p:txBody>
          <a:bodyPr wrap="square" rtlCol="0">
            <a:spAutoFit/>
          </a:bodyPr>
          <a:lstStyle/>
          <a:p>
            <a:r>
              <a:rPr lang="en-US" sz="1414" b="1" dirty="0">
                <a:solidFill>
                  <a:srgbClr val="1849D4"/>
                </a:solidFill>
              </a:rPr>
              <a:t>WIS2 node</a:t>
            </a:r>
            <a:endParaRPr lang="en-CH" sz="1414" b="1" dirty="0">
              <a:solidFill>
                <a:srgbClr val="1849D4"/>
              </a:solidFill>
            </a:endParaRPr>
          </a:p>
        </p:txBody>
      </p:sp>
      <p:cxnSp>
        <p:nvCxnSpPr>
          <p:cNvPr id="16" name="Straight Connector 15">
            <a:extLst>
              <a:ext uri="{FF2B5EF4-FFF2-40B4-BE49-F238E27FC236}">
                <a16:creationId xmlns:a16="http://schemas.microsoft.com/office/drawing/2014/main" id="{A1BEE042-45BA-EFB9-1F78-A2AEAFA44577}"/>
              </a:ext>
            </a:extLst>
          </p:cNvPr>
          <p:cNvCxnSpPr>
            <a:cxnSpLocks/>
            <a:stCxn id="31" idx="2"/>
          </p:cNvCxnSpPr>
          <p:nvPr/>
        </p:nvCxnSpPr>
        <p:spPr>
          <a:xfrm>
            <a:off x="9399835" y="2635525"/>
            <a:ext cx="339438" cy="396126"/>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69843A8F-3958-EAD5-08C7-68AD245071E8}"/>
              </a:ext>
            </a:extLst>
          </p:cNvPr>
          <p:cNvSpPr txBox="1"/>
          <p:nvPr/>
        </p:nvSpPr>
        <p:spPr>
          <a:xfrm>
            <a:off x="9167588" y="2693350"/>
            <a:ext cx="1056991" cy="331501"/>
          </a:xfrm>
          <a:prstGeom prst="rect">
            <a:avLst/>
          </a:prstGeom>
          <a:noFill/>
        </p:spPr>
        <p:txBody>
          <a:bodyPr wrap="square" rtlCol="0">
            <a:spAutoFit/>
          </a:bodyPr>
          <a:lstStyle/>
          <a:p>
            <a:r>
              <a:rPr lang="en-US" sz="777" dirty="0"/>
              <a:t>Downloads recommended data</a:t>
            </a:r>
            <a:endParaRPr lang="en-CH" sz="777" dirty="0"/>
          </a:p>
        </p:txBody>
      </p:sp>
    </p:spTree>
    <p:extLst>
      <p:ext uri="{BB962C8B-B14F-4D97-AF65-F5344CB8AC3E}">
        <p14:creationId xmlns:p14="http://schemas.microsoft.com/office/powerpoint/2010/main" val="2337100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151E4AC-5173-46E0-A4D4-94711AEA19AC}"/>
              </a:ext>
            </a:extLst>
          </p:cNvPr>
          <p:cNvGraphicFramePr/>
          <p:nvPr/>
        </p:nvGraphicFramePr>
        <p:xfrm>
          <a:off x="1678348" y="1579262"/>
          <a:ext cx="8106482" cy="4595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7" name="Rounded Rectangle 166">
            <a:extLst>
              <a:ext uri="{FF2B5EF4-FFF2-40B4-BE49-F238E27FC236}">
                <a16:creationId xmlns:a16="http://schemas.microsoft.com/office/drawing/2014/main" id="{36B3804D-9AB8-34F4-F142-3BE0CE540F86}"/>
              </a:ext>
            </a:extLst>
          </p:cNvPr>
          <p:cNvSpPr/>
          <p:nvPr/>
        </p:nvSpPr>
        <p:spPr>
          <a:xfrm>
            <a:off x="3867565" y="2213258"/>
            <a:ext cx="485541" cy="323082"/>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rIns="0" rtlCol="0" anchor="ctr"/>
          <a:lstStyle/>
          <a:p>
            <a:pPr algn="ctr"/>
            <a:r>
              <a:rPr lang="en-US" sz="636" b="1" dirty="0">
                <a:solidFill>
                  <a:schemeClr val="tx2">
                    <a:lumMod val="50000"/>
                  </a:schemeClr>
                </a:solidFill>
                <a:latin typeface="Verdana" panose="020B0604030504040204" pitchFamily="34" charset="0"/>
                <a:ea typeface="Verdana" panose="020B0604030504040204" pitchFamily="34" charset="0"/>
              </a:rPr>
              <a:t>Pilot </a:t>
            </a:r>
            <a:r>
              <a:rPr lang="en-CH" sz="636" b="1" dirty="0">
                <a:solidFill>
                  <a:schemeClr val="tx2">
                    <a:lumMod val="50000"/>
                  </a:schemeClr>
                </a:solidFill>
                <a:latin typeface="Verdana" panose="020B0604030504040204" pitchFamily="34" charset="0"/>
                <a:ea typeface="Verdana" panose="020B0604030504040204" pitchFamily="34" charset="0"/>
              </a:rPr>
              <a:t>Global Brokers</a:t>
            </a:r>
          </a:p>
        </p:txBody>
      </p:sp>
      <p:sp>
        <p:nvSpPr>
          <p:cNvPr id="170" name="Rounded Rectangle 169">
            <a:extLst>
              <a:ext uri="{FF2B5EF4-FFF2-40B4-BE49-F238E27FC236}">
                <a16:creationId xmlns:a16="http://schemas.microsoft.com/office/drawing/2014/main" id="{F201FC8A-BBA3-FA91-0230-E1EC73B6B421}"/>
              </a:ext>
            </a:extLst>
          </p:cNvPr>
          <p:cNvSpPr/>
          <p:nvPr/>
        </p:nvSpPr>
        <p:spPr>
          <a:xfrm>
            <a:off x="3867563" y="2600969"/>
            <a:ext cx="554152" cy="346644"/>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636" b="1" dirty="0">
                <a:solidFill>
                  <a:schemeClr val="tx2">
                    <a:lumMod val="50000"/>
                  </a:schemeClr>
                </a:solidFill>
                <a:latin typeface="Verdana" panose="020B0604030504040204" pitchFamily="34" charset="0"/>
                <a:ea typeface="Verdana" panose="020B0604030504040204" pitchFamily="34" charset="0"/>
              </a:rPr>
              <a:t>Pilot </a:t>
            </a:r>
            <a:r>
              <a:rPr lang="en-CH" sz="636" b="1" dirty="0">
                <a:solidFill>
                  <a:schemeClr val="tx2">
                    <a:lumMod val="50000"/>
                  </a:schemeClr>
                </a:solidFill>
                <a:latin typeface="Verdana" panose="020B0604030504040204" pitchFamily="34" charset="0"/>
                <a:ea typeface="Verdana" panose="020B0604030504040204" pitchFamily="34" charset="0"/>
              </a:rPr>
              <a:t>Global Caches</a:t>
            </a:r>
          </a:p>
        </p:txBody>
      </p:sp>
      <p:sp>
        <p:nvSpPr>
          <p:cNvPr id="174" name="Rounded Rectangle 173">
            <a:extLst>
              <a:ext uri="{FF2B5EF4-FFF2-40B4-BE49-F238E27FC236}">
                <a16:creationId xmlns:a16="http://schemas.microsoft.com/office/drawing/2014/main" id="{FD1D9B59-D045-7F32-3E3F-8F3CE034C250}"/>
              </a:ext>
            </a:extLst>
          </p:cNvPr>
          <p:cNvSpPr/>
          <p:nvPr/>
        </p:nvSpPr>
        <p:spPr>
          <a:xfrm>
            <a:off x="4421719" y="2366950"/>
            <a:ext cx="664293" cy="402242"/>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636" b="1" dirty="0">
                <a:solidFill>
                  <a:schemeClr val="tx2">
                    <a:lumMod val="50000"/>
                  </a:schemeClr>
                </a:solidFill>
                <a:latin typeface="Verdana" panose="020B0604030504040204" pitchFamily="34" charset="0"/>
                <a:ea typeface="Verdana" panose="020B0604030504040204" pitchFamily="34" charset="0"/>
              </a:rPr>
              <a:t>Pilot </a:t>
            </a:r>
            <a:r>
              <a:rPr lang="en-CH" sz="636" b="1" dirty="0">
                <a:solidFill>
                  <a:schemeClr val="tx2">
                    <a:lumMod val="50000"/>
                  </a:schemeClr>
                </a:solidFill>
                <a:latin typeface="Verdana" panose="020B0604030504040204" pitchFamily="34" charset="0"/>
                <a:ea typeface="Verdana" panose="020B0604030504040204" pitchFamily="34" charset="0"/>
              </a:rPr>
              <a:t>Global Discovery Catalogue</a:t>
            </a:r>
          </a:p>
        </p:txBody>
      </p:sp>
      <p:sp>
        <p:nvSpPr>
          <p:cNvPr id="175" name="Rounded Rectangle 174">
            <a:extLst>
              <a:ext uri="{FF2B5EF4-FFF2-40B4-BE49-F238E27FC236}">
                <a16:creationId xmlns:a16="http://schemas.microsoft.com/office/drawing/2014/main" id="{F58E23EC-AF20-C322-BD43-41F84AFF25E4}"/>
              </a:ext>
            </a:extLst>
          </p:cNvPr>
          <p:cNvSpPr/>
          <p:nvPr/>
        </p:nvSpPr>
        <p:spPr>
          <a:xfrm>
            <a:off x="3867564" y="3012721"/>
            <a:ext cx="463065" cy="300333"/>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CH" sz="636" b="1" dirty="0">
                <a:solidFill>
                  <a:schemeClr val="tx2">
                    <a:lumMod val="50000"/>
                  </a:schemeClr>
                </a:solidFill>
                <a:latin typeface="Verdana" panose="020B0604030504040204" pitchFamily="34" charset="0"/>
                <a:ea typeface="Verdana" panose="020B0604030504040204" pitchFamily="34" charset="0"/>
              </a:rPr>
              <a:t>NCs</a:t>
            </a:r>
          </a:p>
        </p:txBody>
      </p:sp>
      <p:sp>
        <p:nvSpPr>
          <p:cNvPr id="176" name="Rounded Rectangle 175">
            <a:extLst>
              <a:ext uri="{FF2B5EF4-FFF2-40B4-BE49-F238E27FC236}">
                <a16:creationId xmlns:a16="http://schemas.microsoft.com/office/drawing/2014/main" id="{362A6811-0F66-E2D1-18CA-90434EB7D9F7}"/>
              </a:ext>
            </a:extLst>
          </p:cNvPr>
          <p:cNvSpPr/>
          <p:nvPr/>
        </p:nvSpPr>
        <p:spPr>
          <a:xfrm>
            <a:off x="4371113" y="3011137"/>
            <a:ext cx="551179" cy="300333"/>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CH" sz="636" b="1" dirty="0">
                <a:solidFill>
                  <a:schemeClr val="tx2">
                    <a:lumMod val="50000"/>
                  </a:schemeClr>
                </a:solidFill>
                <a:latin typeface="Verdana" panose="020B0604030504040204" pitchFamily="34" charset="0"/>
                <a:ea typeface="Verdana" panose="020B0604030504040204" pitchFamily="34" charset="0"/>
              </a:rPr>
              <a:t>DCPCs</a:t>
            </a:r>
          </a:p>
        </p:txBody>
      </p:sp>
      <p:sp>
        <p:nvSpPr>
          <p:cNvPr id="42" name="Rounded Rectangle 41">
            <a:extLst>
              <a:ext uri="{FF2B5EF4-FFF2-40B4-BE49-F238E27FC236}">
                <a16:creationId xmlns:a16="http://schemas.microsoft.com/office/drawing/2014/main" id="{9D1C69EA-619D-9BFC-B3B4-25BBDCB38D6E}"/>
              </a:ext>
            </a:extLst>
          </p:cNvPr>
          <p:cNvSpPr/>
          <p:nvPr/>
        </p:nvSpPr>
        <p:spPr>
          <a:xfrm>
            <a:off x="3190300" y="3845536"/>
            <a:ext cx="532266" cy="300333"/>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rtlCol="0" anchor="ctr"/>
          <a:lstStyle/>
          <a:p>
            <a:pPr algn="ctr"/>
            <a:r>
              <a:rPr lang="en-CH" sz="636" b="1" dirty="0">
                <a:solidFill>
                  <a:schemeClr val="tx2">
                    <a:lumMod val="50000"/>
                  </a:schemeClr>
                </a:solidFill>
                <a:latin typeface="Verdana" panose="020B0604030504040204" pitchFamily="34" charset="0"/>
                <a:ea typeface="Verdana" panose="020B0604030504040204" pitchFamily="34" charset="0"/>
              </a:rPr>
              <a:t>WIS2 box release 1.0</a:t>
            </a:r>
          </a:p>
        </p:txBody>
      </p:sp>
      <p:sp>
        <p:nvSpPr>
          <p:cNvPr id="38" name="Rounded Rectangle 41">
            <a:extLst>
              <a:ext uri="{FF2B5EF4-FFF2-40B4-BE49-F238E27FC236}">
                <a16:creationId xmlns:a16="http://schemas.microsoft.com/office/drawing/2014/main" id="{6C67A247-62F9-4D1E-BD4A-2A78D2D2D09F}"/>
              </a:ext>
            </a:extLst>
          </p:cNvPr>
          <p:cNvSpPr/>
          <p:nvPr/>
        </p:nvSpPr>
        <p:spPr>
          <a:xfrm>
            <a:off x="3106782" y="2704257"/>
            <a:ext cx="615785" cy="300333"/>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rIns="0" rtlCol="0" anchor="ctr"/>
          <a:lstStyle/>
          <a:p>
            <a:pPr algn="ctr"/>
            <a:r>
              <a:rPr lang="en-US" sz="636" b="1" dirty="0">
                <a:solidFill>
                  <a:schemeClr val="tx2">
                    <a:lumMod val="50000"/>
                  </a:schemeClr>
                </a:solidFill>
                <a:latin typeface="Verdana" panose="020B0604030504040204" pitchFamily="34" charset="0"/>
                <a:ea typeface="Verdana" panose="020B0604030504040204" pitchFamily="34" charset="0"/>
              </a:rPr>
              <a:t>Technical Regulations</a:t>
            </a:r>
            <a:endParaRPr lang="en-CH" sz="636" b="1" dirty="0">
              <a:solidFill>
                <a:schemeClr val="tx2">
                  <a:lumMod val="50000"/>
                </a:schemeClr>
              </a:solidFill>
              <a:latin typeface="Verdana" panose="020B0604030504040204" pitchFamily="34" charset="0"/>
              <a:ea typeface="Verdana" panose="020B0604030504040204" pitchFamily="34" charset="0"/>
            </a:endParaRPr>
          </a:p>
        </p:txBody>
      </p:sp>
      <p:sp>
        <p:nvSpPr>
          <p:cNvPr id="39" name="Rounded Rectangle 174">
            <a:extLst>
              <a:ext uri="{FF2B5EF4-FFF2-40B4-BE49-F238E27FC236}">
                <a16:creationId xmlns:a16="http://schemas.microsoft.com/office/drawing/2014/main" id="{0CBA6395-8122-45F7-BA5C-9F947B502B3B}"/>
              </a:ext>
            </a:extLst>
          </p:cNvPr>
          <p:cNvSpPr/>
          <p:nvPr/>
        </p:nvSpPr>
        <p:spPr>
          <a:xfrm>
            <a:off x="4671592" y="3845848"/>
            <a:ext cx="708283" cy="293156"/>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636" b="1">
                <a:solidFill>
                  <a:schemeClr val="tx2">
                    <a:lumMod val="50000"/>
                  </a:schemeClr>
                </a:solidFill>
                <a:latin typeface="Verdana" panose="020B0604030504040204" pitchFamily="34" charset="0"/>
                <a:ea typeface="Verdana" panose="020B0604030504040204" pitchFamily="34" charset="0"/>
              </a:rPr>
              <a:t>WIS2 Monitorin</a:t>
            </a:r>
            <a:r>
              <a:rPr lang="en-US" sz="636" b="1" dirty="0">
                <a:solidFill>
                  <a:schemeClr val="tx2">
                    <a:lumMod val="50000"/>
                  </a:schemeClr>
                </a:solidFill>
                <a:latin typeface="Verdana" panose="020B0604030504040204" pitchFamily="34" charset="0"/>
                <a:ea typeface="Verdana" panose="020B0604030504040204" pitchFamily="34" charset="0"/>
              </a:rPr>
              <a:t>g</a:t>
            </a:r>
            <a:endParaRPr lang="en-CH" sz="636" b="1" dirty="0">
              <a:solidFill>
                <a:schemeClr val="tx2">
                  <a:lumMod val="50000"/>
                </a:schemeClr>
              </a:solidFill>
              <a:latin typeface="Verdana" panose="020B0604030504040204" pitchFamily="34" charset="0"/>
              <a:ea typeface="Verdana" panose="020B0604030504040204" pitchFamily="34" charset="0"/>
            </a:endParaRPr>
          </a:p>
        </p:txBody>
      </p:sp>
      <p:sp>
        <p:nvSpPr>
          <p:cNvPr id="40" name="Rounded Rectangle 174">
            <a:extLst>
              <a:ext uri="{FF2B5EF4-FFF2-40B4-BE49-F238E27FC236}">
                <a16:creationId xmlns:a16="http://schemas.microsoft.com/office/drawing/2014/main" id="{FA0A0655-6DED-43AE-BED1-5FC5177327BC}"/>
              </a:ext>
            </a:extLst>
          </p:cNvPr>
          <p:cNvSpPr/>
          <p:nvPr/>
        </p:nvSpPr>
        <p:spPr>
          <a:xfrm>
            <a:off x="3867565" y="4244788"/>
            <a:ext cx="4538599" cy="256961"/>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636" b="1" dirty="0">
                <a:solidFill>
                  <a:schemeClr val="tx2">
                    <a:lumMod val="50000"/>
                  </a:schemeClr>
                </a:solidFill>
                <a:latin typeface="Verdana" panose="020B0604030504040204" pitchFamily="34" charset="0"/>
                <a:ea typeface="Verdana" panose="020B0604030504040204" pitchFamily="34" charset="0"/>
              </a:rPr>
              <a:t>Workshops and training</a:t>
            </a:r>
            <a:endParaRPr lang="en-CH" sz="636" b="1" dirty="0">
              <a:solidFill>
                <a:schemeClr val="tx2">
                  <a:lumMod val="50000"/>
                </a:schemeClr>
              </a:solidFill>
              <a:latin typeface="Verdana" panose="020B0604030504040204" pitchFamily="34" charset="0"/>
              <a:ea typeface="Verdana" panose="020B0604030504040204" pitchFamily="34" charset="0"/>
            </a:endParaRPr>
          </a:p>
        </p:txBody>
      </p:sp>
      <p:sp>
        <p:nvSpPr>
          <p:cNvPr id="57" name="Rounded Rectangle 166">
            <a:extLst>
              <a:ext uri="{FF2B5EF4-FFF2-40B4-BE49-F238E27FC236}">
                <a16:creationId xmlns:a16="http://schemas.microsoft.com/office/drawing/2014/main" id="{9FE3901D-CCDF-4372-A841-AD1E8986AAE4}"/>
              </a:ext>
            </a:extLst>
          </p:cNvPr>
          <p:cNvSpPr/>
          <p:nvPr/>
        </p:nvSpPr>
        <p:spPr>
          <a:xfrm>
            <a:off x="5548604" y="2220243"/>
            <a:ext cx="1168268" cy="300333"/>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636" b="1">
                <a:solidFill>
                  <a:schemeClr val="tx2">
                    <a:lumMod val="50000"/>
                  </a:schemeClr>
                </a:solidFill>
                <a:latin typeface="Verdana" panose="020B0604030504040204" pitchFamily="34" charset="0"/>
                <a:ea typeface="Verdana" panose="020B0604030504040204" pitchFamily="34" charset="0"/>
              </a:rPr>
              <a:t>Pre-oper</a:t>
            </a:r>
            <a:r>
              <a:rPr lang="en-US" sz="636" b="1" dirty="0">
                <a:solidFill>
                  <a:schemeClr val="tx2">
                    <a:lumMod val="50000"/>
                  </a:schemeClr>
                </a:solidFill>
                <a:latin typeface="Verdana" panose="020B0604030504040204" pitchFamily="34" charset="0"/>
                <a:ea typeface="Verdana" panose="020B0604030504040204" pitchFamily="34" charset="0"/>
              </a:rPr>
              <a:t> </a:t>
            </a:r>
            <a:r>
              <a:rPr lang="en-CH" sz="636" b="1" dirty="0">
                <a:solidFill>
                  <a:schemeClr val="tx2">
                    <a:lumMod val="50000"/>
                  </a:schemeClr>
                </a:solidFill>
                <a:latin typeface="Verdana" panose="020B0604030504040204" pitchFamily="34" charset="0"/>
                <a:ea typeface="Verdana" panose="020B0604030504040204" pitchFamily="34" charset="0"/>
              </a:rPr>
              <a:t>Global Brokers</a:t>
            </a:r>
          </a:p>
        </p:txBody>
      </p:sp>
      <p:sp>
        <p:nvSpPr>
          <p:cNvPr id="60" name="Rounded Rectangle 169">
            <a:extLst>
              <a:ext uri="{FF2B5EF4-FFF2-40B4-BE49-F238E27FC236}">
                <a16:creationId xmlns:a16="http://schemas.microsoft.com/office/drawing/2014/main" id="{CE758439-C611-4718-92DD-5188532C6631}"/>
              </a:ext>
            </a:extLst>
          </p:cNvPr>
          <p:cNvSpPr/>
          <p:nvPr/>
        </p:nvSpPr>
        <p:spPr>
          <a:xfrm>
            <a:off x="5548603" y="2586777"/>
            <a:ext cx="1168268" cy="300333"/>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636" b="1">
                <a:solidFill>
                  <a:schemeClr val="tx2">
                    <a:lumMod val="50000"/>
                  </a:schemeClr>
                </a:solidFill>
                <a:latin typeface="Verdana" panose="020B0604030504040204" pitchFamily="34" charset="0"/>
                <a:ea typeface="Verdana" panose="020B0604030504040204" pitchFamily="34" charset="0"/>
              </a:rPr>
              <a:t>Pre-oper</a:t>
            </a:r>
            <a:r>
              <a:rPr lang="en-US" sz="636" b="1" dirty="0">
                <a:solidFill>
                  <a:schemeClr val="tx2">
                    <a:lumMod val="50000"/>
                  </a:schemeClr>
                </a:solidFill>
                <a:latin typeface="Verdana" panose="020B0604030504040204" pitchFamily="34" charset="0"/>
                <a:ea typeface="Verdana" panose="020B0604030504040204" pitchFamily="34" charset="0"/>
              </a:rPr>
              <a:t> </a:t>
            </a:r>
            <a:r>
              <a:rPr lang="en-CH" sz="636" b="1" dirty="0">
                <a:solidFill>
                  <a:schemeClr val="tx2">
                    <a:lumMod val="50000"/>
                  </a:schemeClr>
                </a:solidFill>
                <a:latin typeface="Verdana" panose="020B0604030504040204" pitchFamily="34" charset="0"/>
                <a:ea typeface="Verdana" panose="020B0604030504040204" pitchFamily="34" charset="0"/>
              </a:rPr>
              <a:t>Global Caches</a:t>
            </a:r>
          </a:p>
        </p:txBody>
      </p:sp>
      <p:sp>
        <p:nvSpPr>
          <p:cNvPr id="66" name="Rounded Rectangle 173">
            <a:extLst>
              <a:ext uri="{FF2B5EF4-FFF2-40B4-BE49-F238E27FC236}">
                <a16:creationId xmlns:a16="http://schemas.microsoft.com/office/drawing/2014/main" id="{24878DDA-5540-40CC-A5EB-A05323FFECC0}"/>
              </a:ext>
            </a:extLst>
          </p:cNvPr>
          <p:cNvSpPr/>
          <p:nvPr/>
        </p:nvSpPr>
        <p:spPr>
          <a:xfrm>
            <a:off x="5546407" y="2950819"/>
            <a:ext cx="1190938" cy="391181"/>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636" b="1">
                <a:solidFill>
                  <a:schemeClr val="tx2">
                    <a:lumMod val="50000"/>
                  </a:schemeClr>
                </a:solidFill>
                <a:latin typeface="Verdana" panose="020B0604030504040204" pitchFamily="34" charset="0"/>
                <a:ea typeface="Verdana" panose="020B0604030504040204" pitchFamily="34" charset="0"/>
              </a:rPr>
              <a:t>Pre-oper</a:t>
            </a:r>
            <a:r>
              <a:rPr lang="en-US" sz="636" b="1" dirty="0">
                <a:solidFill>
                  <a:schemeClr val="tx2">
                    <a:lumMod val="50000"/>
                  </a:schemeClr>
                </a:solidFill>
                <a:latin typeface="Verdana" panose="020B0604030504040204" pitchFamily="34" charset="0"/>
                <a:ea typeface="Verdana" panose="020B0604030504040204" pitchFamily="34" charset="0"/>
              </a:rPr>
              <a:t> </a:t>
            </a:r>
            <a:r>
              <a:rPr lang="en-CH" sz="636" b="1" dirty="0">
                <a:solidFill>
                  <a:schemeClr val="tx2">
                    <a:lumMod val="50000"/>
                  </a:schemeClr>
                </a:solidFill>
                <a:latin typeface="Verdana" panose="020B0604030504040204" pitchFamily="34" charset="0"/>
                <a:ea typeface="Verdana" panose="020B0604030504040204" pitchFamily="34" charset="0"/>
              </a:rPr>
              <a:t>Global Discovery Catalogue</a:t>
            </a:r>
          </a:p>
        </p:txBody>
      </p:sp>
      <p:sp>
        <p:nvSpPr>
          <p:cNvPr id="67" name="Rounded Rectangle 174">
            <a:extLst>
              <a:ext uri="{FF2B5EF4-FFF2-40B4-BE49-F238E27FC236}">
                <a16:creationId xmlns:a16="http://schemas.microsoft.com/office/drawing/2014/main" id="{0DE10A3C-7A12-419B-AA7E-D99F8FB850CF}"/>
              </a:ext>
            </a:extLst>
          </p:cNvPr>
          <p:cNvSpPr/>
          <p:nvPr/>
        </p:nvSpPr>
        <p:spPr>
          <a:xfrm>
            <a:off x="5544791" y="3847888"/>
            <a:ext cx="1168267" cy="300333"/>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CH" sz="636" b="1">
                <a:solidFill>
                  <a:schemeClr val="tx2">
                    <a:lumMod val="50000"/>
                  </a:schemeClr>
                </a:solidFill>
                <a:latin typeface="Verdana" panose="020B0604030504040204" pitchFamily="34" charset="0"/>
                <a:ea typeface="Verdana" panose="020B0604030504040204" pitchFamily="34" charset="0"/>
              </a:rPr>
              <a:t>NCs</a:t>
            </a:r>
            <a:r>
              <a:rPr lang="en-US" sz="636" b="1" dirty="0">
                <a:solidFill>
                  <a:schemeClr val="tx2">
                    <a:lumMod val="50000"/>
                  </a:schemeClr>
                </a:solidFill>
                <a:latin typeface="Verdana" panose="020B0604030504040204" pitchFamily="34" charset="0"/>
                <a:ea typeface="Verdana" panose="020B0604030504040204" pitchFamily="34" charset="0"/>
              </a:rPr>
              <a:t> &amp; DCPCs</a:t>
            </a:r>
            <a:endParaRPr lang="en-CH" sz="636" b="1" dirty="0">
              <a:solidFill>
                <a:schemeClr val="tx2">
                  <a:lumMod val="50000"/>
                </a:schemeClr>
              </a:solidFill>
              <a:latin typeface="Verdana" panose="020B0604030504040204" pitchFamily="34" charset="0"/>
              <a:ea typeface="Verdana" panose="020B0604030504040204" pitchFamily="34" charset="0"/>
            </a:endParaRPr>
          </a:p>
        </p:txBody>
      </p:sp>
      <p:sp>
        <p:nvSpPr>
          <p:cNvPr id="73" name="Rounded Rectangle 166">
            <a:extLst>
              <a:ext uri="{FF2B5EF4-FFF2-40B4-BE49-F238E27FC236}">
                <a16:creationId xmlns:a16="http://schemas.microsoft.com/office/drawing/2014/main" id="{07CFD7E0-975E-4DE1-8911-9D02F9001D80}"/>
              </a:ext>
            </a:extLst>
          </p:cNvPr>
          <p:cNvSpPr/>
          <p:nvPr/>
        </p:nvSpPr>
        <p:spPr>
          <a:xfrm>
            <a:off x="7199552" y="2220243"/>
            <a:ext cx="1168268" cy="300333"/>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CH" sz="636"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Global Brokers</a:t>
            </a:r>
            <a:r>
              <a:rPr lang="en-US" sz="636"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operation</a:t>
            </a:r>
            <a:endParaRPr lang="en-CH" sz="636"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4" name="Rounded Rectangle 169">
            <a:extLst>
              <a:ext uri="{FF2B5EF4-FFF2-40B4-BE49-F238E27FC236}">
                <a16:creationId xmlns:a16="http://schemas.microsoft.com/office/drawing/2014/main" id="{265CD4C5-AEBF-477D-9DE0-7CE4CEE31A0E}"/>
              </a:ext>
            </a:extLst>
          </p:cNvPr>
          <p:cNvSpPr/>
          <p:nvPr/>
        </p:nvSpPr>
        <p:spPr>
          <a:xfrm>
            <a:off x="7206841" y="2600245"/>
            <a:ext cx="1168268" cy="300333"/>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CH" sz="636"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Global Caches</a:t>
            </a:r>
            <a:r>
              <a:rPr lang="en-US" sz="636"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operation</a:t>
            </a:r>
            <a:endParaRPr lang="en-CH" sz="636"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5" name="Rounded Rectangle 173">
            <a:extLst>
              <a:ext uri="{FF2B5EF4-FFF2-40B4-BE49-F238E27FC236}">
                <a16:creationId xmlns:a16="http://schemas.microsoft.com/office/drawing/2014/main" id="{A5E68F50-EB46-4732-B05F-0D748FC2DD34}"/>
              </a:ext>
            </a:extLst>
          </p:cNvPr>
          <p:cNvSpPr/>
          <p:nvPr/>
        </p:nvSpPr>
        <p:spPr>
          <a:xfrm>
            <a:off x="7203470" y="2997869"/>
            <a:ext cx="1190939" cy="391181"/>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CH" sz="636"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Global Discovery Catalogue</a:t>
            </a:r>
            <a:r>
              <a:rPr lang="en-US" sz="636"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operation</a:t>
            </a:r>
            <a:endParaRPr lang="en-CH" sz="636"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7" name="Rounded Rectangle 174">
            <a:extLst>
              <a:ext uri="{FF2B5EF4-FFF2-40B4-BE49-F238E27FC236}">
                <a16:creationId xmlns:a16="http://schemas.microsoft.com/office/drawing/2014/main" id="{0752236E-3190-4722-9CB6-AB29EAB61204}"/>
              </a:ext>
            </a:extLst>
          </p:cNvPr>
          <p:cNvSpPr/>
          <p:nvPr/>
        </p:nvSpPr>
        <p:spPr>
          <a:xfrm>
            <a:off x="7210888" y="3872788"/>
            <a:ext cx="1145596" cy="300333"/>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CH" sz="636" b="1" dirty="0" err="1">
                <a:solidFill>
                  <a:schemeClr val="tx2">
                    <a:lumMod val="50000"/>
                  </a:schemeClr>
                </a:solidFill>
                <a:latin typeface="Verdana" panose="020B0604030504040204" pitchFamily="34" charset="0"/>
                <a:ea typeface="Verdana" panose="020B0604030504040204" pitchFamily="34" charset="0"/>
              </a:rPr>
              <a:t>NCs</a:t>
            </a:r>
            <a:r>
              <a:rPr lang="en-US" sz="636" b="1" dirty="0">
                <a:solidFill>
                  <a:schemeClr val="tx2">
                    <a:lumMod val="50000"/>
                  </a:schemeClr>
                </a:solidFill>
                <a:latin typeface="Verdana" panose="020B0604030504040204" pitchFamily="34" charset="0"/>
                <a:ea typeface="Verdana" panose="020B0604030504040204" pitchFamily="34" charset="0"/>
              </a:rPr>
              <a:t> &amp; DCPCs</a:t>
            </a:r>
            <a:endParaRPr lang="en-CH" sz="636" b="1" dirty="0">
              <a:solidFill>
                <a:schemeClr val="tx2">
                  <a:lumMod val="50000"/>
                </a:schemeClr>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146A34F3-33AB-47F3-A63E-64C903094E8A}"/>
              </a:ext>
            </a:extLst>
          </p:cNvPr>
          <p:cNvSpPr txBox="1"/>
          <p:nvPr/>
        </p:nvSpPr>
        <p:spPr>
          <a:xfrm>
            <a:off x="2546687" y="5005176"/>
            <a:ext cx="764238" cy="217615"/>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rtlCol="0" anchor="ctr"/>
          <a:lstStyle>
            <a:defPPr>
              <a:defRPr lang="en-CH"/>
            </a:defPPr>
            <a:lvl1pPr algn="ctr">
              <a:defRPr sz="700" b="1">
                <a:solidFill>
                  <a:schemeClr val="tx2">
                    <a:lumMod val="50000"/>
                  </a:schemeClr>
                </a:solidFill>
                <a:latin typeface="Verdana" panose="020B0604030504040204" pitchFamily="34" charset="0"/>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495" dirty="0"/>
              <a:t>INFCOM-2</a:t>
            </a:r>
          </a:p>
          <a:p>
            <a:r>
              <a:rPr lang="en-US" sz="495" dirty="0"/>
              <a:t>EC 75</a:t>
            </a:r>
            <a:endParaRPr lang="en-CH" sz="495" dirty="0"/>
          </a:p>
        </p:txBody>
      </p:sp>
      <p:sp>
        <p:nvSpPr>
          <p:cNvPr id="6" name="TextBox 5">
            <a:extLst>
              <a:ext uri="{FF2B5EF4-FFF2-40B4-BE49-F238E27FC236}">
                <a16:creationId xmlns:a16="http://schemas.microsoft.com/office/drawing/2014/main" id="{22B2C265-ADCD-4360-84BE-2659D8D80125}"/>
              </a:ext>
            </a:extLst>
          </p:cNvPr>
          <p:cNvSpPr txBox="1"/>
          <p:nvPr/>
        </p:nvSpPr>
        <p:spPr>
          <a:xfrm>
            <a:off x="3792169" y="1562106"/>
            <a:ext cx="1453523" cy="353495"/>
          </a:xfrm>
          <a:prstGeom prst="rect">
            <a:avLst/>
          </a:prstGeom>
          <a:noFill/>
        </p:spPr>
        <p:txBody>
          <a:bodyPr wrap="square" rtlCol="0">
            <a:spAutoFit/>
          </a:bodyPr>
          <a:lstStyle/>
          <a:p>
            <a:r>
              <a:rPr lang="en-US" sz="1697" dirty="0">
                <a:solidFill>
                  <a:schemeClr val="accent5">
                    <a:lumMod val="50000"/>
                  </a:schemeClr>
                </a:solidFill>
              </a:rPr>
              <a:t>Pilot Phase</a:t>
            </a:r>
            <a:endParaRPr lang="en-CH" sz="1697" dirty="0">
              <a:solidFill>
                <a:schemeClr val="accent5">
                  <a:lumMod val="50000"/>
                </a:schemeClr>
              </a:solidFill>
            </a:endParaRPr>
          </a:p>
        </p:txBody>
      </p:sp>
      <p:sp>
        <p:nvSpPr>
          <p:cNvPr id="7" name="TextBox 6">
            <a:extLst>
              <a:ext uri="{FF2B5EF4-FFF2-40B4-BE49-F238E27FC236}">
                <a16:creationId xmlns:a16="http://schemas.microsoft.com/office/drawing/2014/main" id="{0DEA0488-39E3-49DD-B8B2-CAF01FAD48FA}"/>
              </a:ext>
            </a:extLst>
          </p:cNvPr>
          <p:cNvSpPr txBox="1"/>
          <p:nvPr/>
        </p:nvSpPr>
        <p:spPr>
          <a:xfrm>
            <a:off x="5281781" y="1551970"/>
            <a:ext cx="1710162" cy="353495"/>
          </a:xfrm>
          <a:prstGeom prst="rect">
            <a:avLst/>
          </a:prstGeom>
          <a:noFill/>
        </p:spPr>
        <p:txBody>
          <a:bodyPr wrap="square" lIns="0" rtlCol="0">
            <a:spAutoFit/>
          </a:bodyPr>
          <a:lstStyle/>
          <a:p>
            <a:r>
              <a:rPr lang="en-US" sz="1697" dirty="0">
                <a:solidFill>
                  <a:schemeClr val="accent4">
                    <a:lumMod val="75000"/>
                  </a:schemeClr>
                </a:solidFill>
              </a:rPr>
              <a:t>Pre-operational</a:t>
            </a:r>
            <a:endParaRPr lang="en-CH" sz="1697" dirty="0">
              <a:solidFill>
                <a:schemeClr val="accent4">
                  <a:lumMod val="75000"/>
                </a:schemeClr>
              </a:solidFill>
            </a:endParaRPr>
          </a:p>
        </p:txBody>
      </p:sp>
      <p:sp>
        <p:nvSpPr>
          <p:cNvPr id="8" name="TextBox 7">
            <a:extLst>
              <a:ext uri="{FF2B5EF4-FFF2-40B4-BE49-F238E27FC236}">
                <a16:creationId xmlns:a16="http://schemas.microsoft.com/office/drawing/2014/main" id="{EE7FEFBA-B72D-4B13-9C12-AB744E26E504}"/>
              </a:ext>
            </a:extLst>
          </p:cNvPr>
          <p:cNvSpPr txBox="1"/>
          <p:nvPr/>
        </p:nvSpPr>
        <p:spPr>
          <a:xfrm>
            <a:off x="7001576" y="1559649"/>
            <a:ext cx="1434309" cy="353495"/>
          </a:xfrm>
          <a:prstGeom prst="rect">
            <a:avLst/>
          </a:prstGeom>
          <a:noFill/>
        </p:spPr>
        <p:txBody>
          <a:bodyPr wrap="square" rtlCol="0">
            <a:spAutoFit/>
          </a:bodyPr>
          <a:lstStyle/>
          <a:p>
            <a:r>
              <a:rPr lang="en-US" sz="1697" dirty="0">
                <a:solidFill>
                  <a:schemeClr val="accent1">
                    <a:lumMod val="50000"/>
                  </a:schemeClr>
                </a:solidFill>
              </a:rPr>
              <a:t>Operational</a:t>
            </a:r>
            <a:endParaRPr lang="en-CH" sz="1697" dirty="0">
              <a:solidFill>
                <a:schemeClr val="accent1">
                  <a:lumMod val="50000"/>
                </a:schemeClr>
              </a:solidFill>
            </a:endParaRPr>
          </a:p>
        </p:txBody>
      </p:sp>
      <p:sp>
        <p:nvSpPr>
          <p:cNvPr id="9" name="TextBox 8">
            <a:extLst>
              <a:ext uri="{FF2B5EF4-FFF2-40B4-BE49-F238E27FC236}">
                <a16:creationId xmlns:a16="http://schemas.microsoft.com/office/drawing/2014/main" id="{9B689694-FD59-4482-BED9-DDBDF6E8A4F2}"/>
              </a:ext>
            </a:extLst>
          </p:cNvPr>
          <p:cNvSpPr txBox="1"/>
          <p:nvPr/>
        </p:nvSpPr>
        <p:spPr>
          <a:xfrm>
            <a:off x="4734484" y="715719"/>
            <a:ext cx="3911264" cy="376578"/>
          </a:xfrm>
          <a:prstGeom prst="rect">
            <a:avLst/>
          </a:prstGeom>
          <a:noFill/>
        </p:spPr>
        <p:txBody>
          <a:bodyPr wrap="none" rtlCol="0">
            <a:spAutoFit/>
          </a:bodyPr>
          <a:lstStyle/>
          <a:p>
            <a:pPr>
              <a:lnSpc>
                <a:spcPct val="90000"/>
              </a:lnSpc>
              <a:spcBef>
                <a:spcPct val="0"/>
              </a:spcBef>
              <a:tabLst>
                <a:tab pos="384170" algn="l"/>
                <a:tab pos="768339" algn="l"/>
                <a:tab pos="1152509" algn="l"/>
                <a:tab pos="1536678" algn="l"/>
                <a:tab pos="1920848" algn="l"/>
                <a:tab pos="2305016" algn="l"/>
                <a:tab pos="2689187" algn="l"/>
                <a:tab pos="3073355" algn="l"/>
                <a:tab pos="3457526" algn="l"/>
                <a:tab pos="3841694" algn="l"/>
                <a:tab pos="4225865" algn="l"/>
                <a:tab pos="4610033" algn="l"/>
                <a:tab pos="4994204" algn="l"/>
                <a:tab pos="5378372" algn="l"/>
                <a:tab pos="5762543" algn="l"/>
                <a:tab pos="6146712" algn="l"/>
                <a:tab pos="6530882" algn="l"/>
                <a:tab pos="6915050" algn="l"/>
                <a:tab pos="7299220" algn="l"/>
              </a:tabLst>
            </a:pPr>
            <a:r>
              <a:rPr lang="en-US" sz="2052" b="1" spc="-1" dirty="0">
                <a:solidFill>
                  <a:srgbClr val="5770BE"/>
                </a:solidFill>
                <a:latin typeface="Arial"/>
                <a:ea typeface="+mj-ea"/>
                <a:cs typeface="+mj-cs"/>
              </a:rPr>
              <a:t>WIS2 implementation timeline</a:t>
            </a:r>
            <a:endParaRPr lang="en-CH" sz="2052" b="1" spc="-1" dirty="0">
              <a:solidFill>
                <a:srgbClr val="5770BE"/>
              </a:solidFill>
              <a:latin typeface="Arial"/>
              <a:ea typeface="+mj-ea"/>
              <a:cs typeface="+mj-cs"/>
            </a:endParaRPr>
          </a:p>
        </p:txBody>
      </p:sp>
      <p:cxnSp>
        <p:nvCxnSpPr>
          <p:cNvPr id="13" name="Straight Connector 12">
            <a:extLst>
              <a:ext uri="{FF2B5EF4-FFF2-40B4-BE49-F238E27FC236}">
                <a16:creationId xmlns:a16="http://schemas.microsoft.com/office/drawing/2014/main" id="{34E9A173-0D1F-44EF-B004-E6C58C3FFE19}"/>
              </a:ext>
            </a:extLst>
          </p:cNvPr>
          <p:cNvCxnSpPr>
            <a:cxnSpLocks/>
          </p:cNvCxnSpPr>
          <p:nvPr/>
        </p:nvCxnSpPr>
        <p:spPr>
          <a:xfrm flipV="1">
            <a:off x="8468951" y="1751302"/>
            <a:ext cx="0" cy="1785126"/>
          </a:xfrm>
          <a:prstGeom prst="line">
            <a:avLst/>
          </a:prstGeom>
          <a:ln cmpd="dbl">
            <a:solidFill>
              <a:schemeClr val="accent2"/>
            </a:solidFill>
            <a:prstDash val="sysDash"/>
          </a:ln>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30160F53-C0F1-4BE3-A5CE-62EA1E8537B9}"/>
              </a:ext>
            </a:extLst>
          </p:cNvPr>
          <p:cNvGrpSpPr/>
          <p:nvPr/>
        </p:nvGrpSpPr>
        <p:grpSpPr>
          <a:xfrm>
            <a:off x="2136398" y="3422318"/>
            <a:ext cx="7648432" cy="486217"/>
            <a:chOff x="621636" y="3163203"/>
            <a:chExt cx="10799710" cy="687666"/>
          </a:xfrm>
        </p:grpSpPr>
        <p:grpSp>
          <p:nvGrpSpPr>
            <p:cNvPr id="80" name="Group 79">
              <a:extLst>
                <a:ext uri="{FF2B5EF4-FFF2-40B4-BE49-F238E27FC236}">
                  <a16:creationId xmlns:a16="http://schemas.microsoft.com/office/drawing/2014/main" id="{5052DFFD-9946-4F9B-A33D-2E66FE2B01D9}"/>
                </a:ext>
              </a:extLst>
            </p:cNvPr>
            <p:cNvGrpSpPr/>
            <p:nvPr/>
          </p:nvGrpSpPr>
          <p:grpSpPr>
            <a:xfrm>
              <a:off x="621636" y="3163203"/>
              <a:ext cx="1937333" cy="678141"/>
              <a:chOff x="8577299" y="5772506"/>
              <a:chExt cx="1896876" cy="678141"/>
            </a:xfrm>
          </p:grpSpPr>
          <p:sp>
            <p:nvSpPr>
              <p:cNvPr id="81" name="Flowchart: Collate 80">
                <a:extLst>
                  <a:ext uri="{FF2B5EF4-FFF2-40B4-BE49-F238E27FC236}">
                    <a16:creationId xmlns:a16="http://schemas.microsoft.com/office/drawing/2014/main" id="{CA9DC059-07BB-4497-BC9C-470013E9453E}"/>
                  </a:ext>
                </a:extLst>
              </p:cNvPr>
              <p:cNvSpPr/>
              <p:nvPr/>
            </p:nvSpPr>
            <p:spPr>
              <a:xfrm>
                <a:off x="9667594" y="5772506"/>
                <a:ext cx="104668" cy="313217"/>
              </a:xfrm>
              <a:prstGeom prst="flowChartCol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H" sz="636" dirty="0">
                  <a:solidFill>
                    <a:schemeClr val="tx1"/>
                  </a:solidFill>
                </a:endParaRPr>
              </a:p>
            </p:txBody>
          </p:sp>
          <p:sp>
            <p:nvSpPr>
              <p:cNvPr id="82" name="Flowchart: Collate 81">
                <a:extLst>
                  <a:ext uri="{FF2B5EF4-FFF2-40B4-BE49-F238E27FC236}">
                    <a16:creationId xmlns:a16="http://schemas.microsoft.com/office/drawing/2014/main" id="{669F13AC-5302-48E6-9B02-3DD2E56D3A80}"/>
                  </a:ext>
                </a:extLst>
              </p:cNvPr>
              <p:cNvSpPr/>
              <p:nvPr/>
            </p:nvSpPr>
            <p:spPr>
              <a:xfrm>
                <a:off x="8577299" y="5787216"/>
                <a:ext cx="104668" cy="313217"/>
              </a:xfrm>
              <a:prstGeom prst="flowChartCol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H" sz="636">
                  <a:solidFill>
                    <a:schemeClr val="tx1"/>
                  </a:solidFill>
                </a:endParaRPr>
              </a:p>
            </p:txBody>
          </p:sp>
          <p:sp>
            <p:nvSpPr>
              <p:cNvPr id="83" name="Flowchart: Collate 82">
                <a:extLst>
                  <a:ext uri="{FF2B5EF4-FFF2-40B4-BE49-F238E27FC236}">
                    <a16:creationId xmlns:a16="http://schemas.microsoft.com/office/drawing/2014/main" id="{C4BFA15A-8C06-4913-8558-A7310FF33B1A}"/>
                  </a:ext>
                </a:extLst>
              </p:cNvPr>
              <p:cNvSpPr/>
              <p:nvPr/>
            </p:nvSpPr>
            <p:spPr>
              <a:xfrm>
                <a:off x="9094731" y="5772506"/>
                <a:ext cx="104668" cy="313217"/>
              </a:xfrm>
              <a:prstGeom prst="flowChartCol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H" sz="636" dirty="0">
                  <a:solidFill>
                    <a:schemeClr val="tx1"/>
                  </a:solidFill>
                </a:endParaRPr>
              </a:p>
            </p:txBody>
          </p:sp>
          <p:sp>
            <p:nvSpPr>
              <p:cNvPr id="84" name="Flowchart: Collate 83">
                <a:extLst>
                  <a:ext uri="{FF2B5EF4-FFF2-40B4-BE49-F238E27FC236}">
                    <a16:creationId xmlns:a16="http://schemas.microsoft.com/office/drawing/2014/main" id="{660A3789-C67C-493C-88E5-322EFE9C6B70}"/>
                  </a:ext>
                </a:extLst>
              </p:cNvPr>
              <p:cNvSpPr/>
              <p:nvPr/>
            </p:nvSpPr>
            <p:spPr>
              <a:xfrm>
                <a:off x="10238497" y="5782031"/>
                <a:ext cx="104668" cy="313217"/>
              </a:xfrm>
              <a:prstGeom prst="flowChartCol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H" sz="636">
                  <a:solidFill>
                    <a:schemeClr val="tx1"/>
                  </a:solidFill>
                </a:endParaRPr>
              </a:p>
            </p:txBody>
          </p:sp>
          <p:sp>
            <p:nvSpPr>
              <p:cNvPr id="85" name="TextBox 84">
                <a:extLst>
                  <a:ext uri="{FF2B5EF4-FFF2-40B4-BE49-F238E27FC236}">
                    <a16:creationId xmlns:a16="http://schemas.microsoft.com/office/drawing/2014/main" id="{A7AE746A-C51B-40C7-BC4C-686DE122EE63}"/>
                  </a:ext>
                </a:extLst>
              </p:cNvPr>
              <p:cNvSpPr txBox="1"/>
              <p:nvPr/>
            </p:nvSpPr>
            <p:spPr>
              <a:xfrm>
                <a:off x="8973049" y="6043283"/>
                <a:ext cx="366684" cy="407364"/>
              </a:xfrm>
              <a:prstGeom prst="rect">
                <a:avLst/>
              </a:prstGeom>
              <a:noFill/>
            </p:spPr>
            <p:txBody>
              <a:bodyPr wrap="square" rtlCol="0">
                <a:spAutoFit/>
              </a:bodyPr>
              <a:lstStyle/>
              <a:p>
                <a:r>
                  <a:rPr lang="en-US" sz="636" dirty="0">
                    <a:solidFill>
                      <a:schemeClr val="tx2">
                        <a:lumMod val="50000"/>
                      </a:schemeClr>
                    </a:solidFill>
                  </a:rPr>
                  <a:t>Q1</a:t>
                </a:r>
                <a:endParaRPr lang="en-CH" sz="636" dirty="0">
                  <a:solidFill>
                    <a:schemeClr val="tx2">
                      <a:lumMod val="50000"/>
                    </a:schemeClr>
                  </a:solidFill>
                </a:endParaRPr>
              </a:p>
            </p:txBody>
          </p:sp>
          <p:sp>
            <p:nvSpPr>
              <p:cNvPr id="86" name="TextBox 85">
                <a:extLst>
                  <a:ext uri="{FF2B5EF4-FFF2-40B4-BE49-F238E27FC236}">
                    <a16:creationId xmlns:a16="http://schemas.microsoft.com/office/drawing/2014/main" id="{111421B3-8B4D-4FD1-8C4C-972C70DC4162}"/>
                  </a:ext>
                </a:extLst>
              </p:cNvPr>
              <p:cNvSpPr txBox="1"/>
              <p:nvPr/>
            </p:nvSpPr>
            <p:spPr>
              <a:xfrm>
                <a:off x="9545912" y="6043283"/>
                <a:ext cx="366684" cy="407364"/>
              </a:xfrm>
              <a:prstGeom prst="rect">
                <a:avLst/>
              </a:prstGeom>
              <a:noFill/>
            </p:spPr>
            <p:txBody>
              <a:bodyPr wrap="square" rtlCol="0">
                <a:spAutoFit/>
              </a:bodyPr>
              <a:lstStyle/>
              <a:p>
                <a:r>
                  <a:rPr lang="en-US" sz="636" dirty="0">
                    <a:solidFill>
                      <a:schemeClr val="tx2">
                        <a:lumMod val="50000"/>
                      </a:schemeClr>
                    </a:solidFill>
                  </a:rPr>
                  <a:t>Q2</a:t>
                </a:r>
                <a:endParaRPr lang="en-CH" sz="636" dirty="0">
                  <a:solidFill>
                    <a:schemeClr val="tx2">
                      <a:lumMod val="50000"/>
                    </a:schemeClr>
                  </a:solidFill>
                </a:endParaRPr>
              </a:p>
            </p:txBody>
          </p:sp>
          <p:sp>
            <p:nvSpPr>
              <p:cNvPr id="87" name="TextBox 86">
                <a:extLst>
                  <a:ext uri="{FF2B5EF4-FFF2-40B4-BE49-F238E27FC236}">
                    <a16:creationId xmlns:a16="http://schemas.microsoft.com/office/drawing/2014/main" id="{19B1DB3F-0A1E-4ABF-9433-ACADE48EC561}"/>
                  </a:ext>
                </a:extLst>
              </p:cNvPr>
              <p:cNvSpPr txBox="1"/>
              <p:nvPr/>
            </p:nvSpPr>
            <p:spPr>
              <a:xfrm>
                <a:off x="10107491" y="6043283"/>
                <a:ext cx="366684" cy="407364"/>
              </a:xfrm>
              <a:prstGeom prst="rect">
                <a:avLst/>
              </a:prstGeom>
              <a:noFill/>
            </p:spPr>
            <p:txBody>
              <a:bodyPr wrap="square" rtlCol="0">
                <a:spAutoFit/>
              </a:bodyPr>
              <a:lstStyle/>
              <a:p>
                <a:r>
                  <a:rPr lang="en-US" sz="636" dirty="0">
                    <a:solidFill>
                      <a:schemeClr val="tx2">
                        <a:lumMod val="50000"/>
                      </a:schemeClr>
                    </a:solidFill>
                  </a:rPr>
                  <a:t>Q3</a:t>
                </a:r>
                <a:endParaRPr lang="en-CH" sz="636" dirty="0">
                  <a:solidFill>
                    <a:schemeClr val="tx2">
                      <a:lumMod val="50000"/>
                    </a:schemeClr>
                  </a:solidFill>
                </a:endParaRPr>
              </a:p>
            </p:txBody>
          </p:sp>
        </p:grpSp>
        <p:grpSp>
          <p:nvGrpSpPr>
            <p:cNvPr id="4" name="Group 3">
              <a:extLst>
                <a:ext uri="{FF2B5EF4-FFF2-40B4-BE49-F238E27FC236}">
                  <a16:creationId xmlns:a16="http://schemas.microsoft.com/office/drawing/2014/main" id="{0848C79E-D43F-427A-A134-F77010D436DD}"/>
                </a:ext>
              </a:extLst>
            </p:cNvPr>
            <p:cNvGrpSpPr/>
            <p:nvPr/>
          </p:nvGrpSpPr>
          <p:grpSpPr>
            <a:xfrm>
              <a:off x="675083" y="3334522"/>
              <a:ext cx="10746263" cy="8052"/>
              <a:chOff x="717774" y="3305947"/>
              <a:chExt cx="10518843" cy="8052"/>
            </a:xfrm>
          </p:grpSpPr>
          <p:cxnSp>
            <p:nvCxnSpPr>
              <p:cNvPr id="5" name="Straight Arrow Connector 4">
                <a:extLst>
                  <a:ext uri="{FF2B5EF4-FFF2-40B4-BE49-F238E27FC236}">
                    <a16:creationId xmlns:a16="http://schemas.microsoft.com/office/drawing/2014/main" id="{0E7934DC-934C-49F8-A7DE-B8EF4299A95A}"/>
                  </a:ext>
                </a:extLst>
              </p:cNvPr>
              <p:cNvCxnSpPr>
                <a:cxnSpLocks/>
              </p:cNvCxnSpPr>
              <p:nvPr/>
            </p:nvCxnSpPr>
            <p:spPr>
              <a:xfrm>
                <a:off x="717774" y="3305947"/>
                <a:ext cx="6749560" cy="8052"/>
              </a:xfrm>
              <a:prstGeom prst="straightConnector1">
                <a:avLst/>
              </a:prstGeom>
              <a:ln cmpd="dbl">
                <a:solidFill>
                  <a:schemeClr val="accent6">
                    <a:lumMod val="7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CC391DC4-5509-4BF8-979C-023F36BA6DD3}"/>
                  </a:ext>
                </a:extLst>
              </p:cNvPr>
              <p:cNvCxnSpPr>
                <a:cxnSpLocks/>
              </p:cNvCxnSpPr>
              <p:nvPr/>
            </p:nvCxnSpPr>
            <p:spPr>
              <a:xfrm>
                <a:off x="7467334" y="3313999"/>
                <a:ext cx="3769283" cy="0"/>
              </a:xfrm>
              <a:prstGeom prst="straightConnector1">
                <a:avLst/>
              </a:prstGeom>
              <a:ln cmpd="dbl">
                <a:solidFill>
                  <a:schemeClr val="accent6">
                    <a:lumMod val="75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grpSp>
        <p:grpSp>
          <p:nvGrpSpPr>
            <p:cNvPr id="54" name="Group 53">
              <a:extLst>
                <a:ext uri="{FF2B5EF4-FFF2-40B4-BE49-F238E27FC236}">
                  <a16:creationId xmlns:a16="http://schemas.microsoft.com/office/drawing/2014/main" id="{FB88CB9B-6C69-437E-AF87-0D9AE4B62AEC}"/>
                </a:ext>
              </a:extLst>
            </p:cNvPr>
            <p:cNvGrpSpPr/>
            <p:nvPr/>
          </p:nvGrpSpPr>
          <p:grpSpPr>
            <a:xfrm>
              <a:off x="2916263" y="3163203"/>
              <a:ext cx="2013605" cy="678141"/>
              <a:chOff x="8400060" y="5772506"/>
              <a:chExt cx="1971556" cy="678141"/>
            </a:xfrm>
          </p:grpSpPr>
          <p:sp>
            <p:nvSpPr>
              <p:cNvPr id="68" name="Flowchart: Collate 67">
                <a:extLst>
                  <a:ext uri="{FF2B5EF4-FFF2-40B4-BE49-F238E27FC236}">
                    <a16:creationId xmlns:a16="http://schemas.microsoft.com/office/drawing/2014/main" id="{19806C72-3060-46F7-B2FB-5534871ACAC6}"/>
                  </a:ext>
                </a:extLst>
              </p:cNvPr>
              <p:cNvSpPr/>
              <p:nvPr/>
            </p:nvSpPr>
            <p:spPr>
              <a:xfrm>
                <a:off x="9546385" y="5772506"/>
                <a:ext cx="104668" cy="313217"/>
              </a:xfrm>
              <a:prstGeom prst="flowChartCol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H" sz="636">
                  <a:solidFill>
                    <a:schemeClr val="tx1"/>
                  </a:solidFill>
                </a:endParaRPr>
              </a:p>
            </p:txBody>
          </p:sp>
          <p:sp>
            <p:nvSpPr>
              <p:cNvPr id="69" name="Flowchart: Collate 68">
                <a:extLst>
                  <a:ext uri="{FF2B5EF4-FFF2-40B4-BE49-F238E27FC236}">
                    <a16:creationId xmlns:a16="http://schemas.microsoft.com/office/drawing/2014/main" id="{3A585E39-511B-48C9-AFE5-61F3BA0F9EC7}"/>
                  </a:ext>
                </a:extLst>
              </p:cNvPr>
              <p:cNvSpPr/>
              <p:nvPr/>
            </p:nvSpPr>
            <p:spPr>
              <a:xfrm>
                <a:off x="8400060" y="5787216"/>
                <a:ext cx="104668" cy="313217"/>
              </a:xfrm>
              <a:prstGeom prst="flowChartCol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H" sz="636">
                  <a:solidFill>
                    <a:schemeClr val="tx1"/>
                  </a:solidFill>
                </a:endParaRPr>
              </a:p>
            </p:txBody>
          </p:sp>
          <p:sp>
            <p:nvSpPr>
              <p:cNvPr id="70" name="Flowchart: Collate 69">
                <a:extLst>
                  <a:ext uri="{FF2B5EF4-FFF2-40B4-BE49-F238E27FC236}">
                    <a16:creationId xmlns:a16="http://schemas.microsoft.com/office/drawing/2014/main" id="{021AC741-9276-468C-859C-9610F14BD659}"/>
                  </a:ext>
                </a:extLst>
              </p:cNvPr>
              <p:cNvSpPr/>
              <p:nvPr/>
            </p:nvSpPr>
            <p:spPr>
              <a:xfrm>
                <a:off x="8936188" y="5772506"/>
                <a:ext cx="104668" cy="313217"/>
              </a:xfrm>
              <a:prstGeom prst="flowChartCol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H" sz="636" dirty="0">
                  <a:solidFill>
                    <a:schemeClr val="tx1"/>
                  </a:solidFill>
                </a:endParaRPr>
              </a:p>
            </p:txBody>
          </p:sp>
          <p:sp>
            <p:nvSpPr>
              <p:cNvPr id="71" name="Flowchart: Collate 70">
                <a:extLst>
                  <a:ext uri="{FF2B5EF4-FFF2-40B4-BE49-F238E27FC236}">
                    <a16:creationId xmlns:a16="http://schemas.microsoft.com/office/drawing/2014/main" id="{E4D3B849-9B07-42FC-AD1C-D8ACC9C5DC08}"/>
                  </a:ext>
                </a:extLst>
              </p:cNvPr>
              <p:cNvSpPr/>
              <p:nvPr/>
            </p:nvSpPr>
            <p:spPr>
              <a:xfrm>
                <a:off x="10126612" y="5782031"/>
                <a:ext cx="104668" cy="313217"/>
              </a:xfrm>
              <a:prstGeom prst="flowChartCol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H" sz="636">
                  <a:solidFill>
                    <a:schemeClr val="tx1"/>
                  </a:solidFill>
                </a:endParaRPr>
              </a:p>
            </p:txBody>
          </p:sp>
          <p:sp>
            <p:nvSpPr>
              <p:cNvPr id="72" name="TextBox 71">
                <a:extLst>
                  <a:ext uri="{FF2B5EF4-FFF2-40B4-BE49-F238E27FC236}">
                    <a16:creationId xmlns:a16="http://schemas.microsoft.com/office/drawing/2014/main" id="{D3AC2F3B-9D31-4819-BF59-CE01F516EE77}"/>
                  </a:ext>
                </a:extLst>
              </p:cNvPr>
              <p:cNvSpPr txBox="1"/>
              <p:nvPr/>
            </p:nvSpPr>
            <p:spPr>
              <a:xfrm>
                <a:off x="8814504" y="6043283"/>
                <a:ext cx="366684" cy="407364"/>
              </a:xfrm>
              <a:prstGeom prst="rect">
                <a:avLst/>
              </a:prstGeom>
              <a:noFill/>
            </p:spPr>
            <p:txBody>
              <a:bodyPr wrap="square" rtlCol="0">
                <a:spAutoFit/>
              </a:bodyPr>
              <a:lstStyle/>
              <a:p>
                <a:r>
                  <a:rPr lang="en-US" sz="636" dirty="0">
                    <a:solidFill>
                      <a:schemeClr val="tx2">
                        <a:lumMod val="50000"/>
                      </a:schemeClr>
                    </a:solidFill>
                  </a:rPr>
                  <a:t>Q1</a:t>
                </a:r>
                <a:endParaRPr lang="en-CH" sz="636" dirty="0">
                  <a:solidFill>
                    <a:schemeClr val="tx2">
                      <a:lumMod val="50000"/>
                    </a:schemeClr>
                  </a:solidFill>
                </a:endParaRPr>
              </a:p>
            </p:txBody>
          </p:sp>
          <p:sp>
            <p:nvSpPr>
              <p:cNvPr id="79" name="TextBox 78">
                <a:extLst>
                  <a:ext uri="{FF2B5EF4-FFF2-40B4-BE49-F238E27FC236}">
                    <a16:creationId xmlns:a16="http://schemas.microsoft.com/office/drawing/2014/main" id="{87553788-2938-4C7D-ACF5-D0293E455949}"/>
                  </a:ext>
                </a:extLst>
              </p:cNvPr>
              <p:cNvSpPr txBox="1"/>
              <p:nvPr/>
            </p:nvSpPr>
            <p:spPr>
              <a:xfrm>
                <a:off x="9424703" y="6043283"/>
                <a:ext cx="366684" cy="407364"/>
              </a:xfrm>
              <a:prstGeom prst="rect">
                <a:avLst/>
              </a:prstGeom>
              <a:noFill/>
            </p:spPr>
            <p:txBody>
              <a:bodyPr wrap="square" rtlCol="0">
                <a:spAutoFit/>
              </a:bodyPr>
              <a:lstStyle/>
              <a:p>
                <a:r>
                  <a:rPr lang="en-US" sz="636" dirty="0">
                    <a:solidFill>
                      <a:schemeClr val="tx2">
                        <a:lumMod val="50000"/>
                      </a:schemeClr>
                    </a:solidFill>
                  </a:rPr>
                  <a:t>Q2</a:t>
                </a:r>
                <a:endParaRPr lang="en-CH" sz="636" dirty="0">
                  <a:solidFill>
                    <a:schemeClr val="tx2">
                      <a:lumMod val="50000"/>
                    </a:schemeClr>
                  </a:solidFill>
                </a:endParaRPr>
              </a:p>
            </p:txBody>
          </p:sp>
          <p:sp>
            <p:nvSpPr>
              <p:cNvPr id="88" name="TextBox 87">
                <a:extLst>
                  <a:ext uri="{FF2B5EF4-FFF2-40B4-BE49-F238E27FC236}">
                    <a16:creationId xmlns:a16="http://schemas.microsoft.com/office/drawing/2014/main" id="{FA15ACD9-61AC-4260-B4B6-3A42D361CD83}"/>
                  </a:ext>
                </a:extLst>
              </p:cNvPr>
              <p:cNvSpPr txBox="1"/>
              <p:nvPr/>
            </p:nvSpPr>
            <p:spPr>
              <a:xfrm>
                <a:off x="10004932" y="6043283"/>
                <a:ext cx="366684" cy="407364"/>
              </a:xfrm>
              <a:prstGeom prst="rect">
                <a:avLst/>
              </a:prstGeom>
              <a:noFill/>
            </p:spPr>
            <p:txBody>
              <a:bodyPr wrap="square" rtlCol="0">
                <a:spAutoFit/>
              </a:bodyPr>
              <a:lstStyle/>
              <a:p>
                <a:r>
                  <a:rPr lang="en-US" sz="636" dirty="0">
                    <a:solidFill>
                      <a:schemeClr val="tx2">
                        <a:lumMod val="50000"/>
                      </a:schemeClr>
                    </a:solidFill>
                  </a:rPr>
                  <a:t>Q3</a:t>
                </a:r>
                <a:endParaRPr lang="en-CH" sz="636" dirty="0">
                  <a:solidFill>
                    <a:schemeClr val="tx2">
                      <a:lumMod val="50000"/>
                    </a:schemeClr>
                  </a:solidFill>
                </a:endParaRPr>
              </a:p>
            </p:txBody>
          </p:sp>
        </p:grpSp>
        <p:grpSp>
          <p:nvGrpSpPr>
            <p:cNvPr id="89" name="Group 88">
              <a:extLst>
                <a:ext uri="{FF2B5EF4-FFF2-40B4-BE49-F238E27FC236}">
                  <a16:creationId xmlns:a16="http://schemas.microsoft.com/office/drawing/2014/main" id="{106BDDCA-5768-46F5-9521-12416EF767F6}"/>
                </a:ext>
              </a:extLst>
            </p:cNvPr>
            <p:cNvGrpSpPr/>
            <p:nvPr/>
          </p:nvGrpSpPr>
          <p:grpSpPr>
            <a:xfrm>
              <a:off x="5239483" y="3172728"/>
              <a:ext cx="2013575" cy="678141"/>
              <a:chOff x="8222896" y="5772506"/>
              <a:chExt cx="1971526" cy="678141"/>
            </a:xfrm>
          </p:grpSpPr>
          <p:sp>
            <p:nvSpPr>
              <p:cNvPr id="90" name="Flowchart: Collate 89">
                <a:extLst>
                  <a:ext uri="{FF2B5EF4-FFF2-40B4-BE49-F238E27FC236}">
                    <a16:creationId xmlns:a16="http://schemas.microsoft.com/office/drawing/2014/main" id="{DD56D964-593E-49A1-B0EC-E48F015BE507}"/>
                  </a:ext>
                </a:extLst>
              </p:cNvPr>
              <p:cNvSpPr/>
              <p:nvPr/>
            </p:nvSpPr>
            <p:spPr>
              <a:xfrm>
                <a:off x="9369189" y="5772506"/>
                <a:ext cx="104668" cy="313217"/>
              </a:xfrm>
              <a:prstGeom prst="flowChartCol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H" sz="636">
                  <a:solidFill>
                    <a:schemeClr val="tx1"/>
                  </a:solidFill>
                </a:endParaRPr>
              </a:p>
            </p:txBody>
          </p:sp>
          <p:sp>
            <p:nvSpPr>
              <p:cNvPr id="91" name="Flowchart: Collate 90">
                <a:extLst>
                  <a:ext uri="{FF2B5EF4-FFF2-40B4-BE49-F238E27FC236}">
                    <a16:creationId xmlns:a16="http://schemas.microsoft.com/office/drawing/2014/main" id="{703EF2EF-B926-46D4-AD59-6983AD9BCDD5}"/>
                  </a:ext>
                </a:extLst>
              </p:cNvPr>
              <p:cNvSpPr/>
              <p:nvPr/>
            </p:nvSpPr>
            <p:spPr>
              <a:xfrm>
                <a:off x="8222896" y="5787216"/>
                <a:ext cx="104668" cy="313217"/>
              </a:xfrm>
              <a:prstGeom prst="flowChartCol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H" sz="636">
                  <a:solidFill>
                    <a:schemeClr val="tx1"/>
                  </a:solidFill>
                </a:endParaRPr>
              </a:p>
            </p:txBody>
          </p:sp>
          <p:sp>
            <p:nvSpPr>
              <p:cNvPr id="92" name="Flowchart: Collate 91">
                <a:extLst>
                  <a:ext uri="{FF2B5EF4-FFF2-40B4-BE49-F238E27FC236}">
                    <a16:creationId xmlns:a16="http://schemas.microsoft.com/office/drawing/2014/main" id="{BD5A6C7F-1058-4878-BAD1-B724BD87DB87}"/>
                  </a:ext>
                </a:extLst>
              </p:cNvPr>
              <p:cNvSpPr/>
              <p:nvPr/>
            </p:nvSpPr>
            <p:spPr>
              <a:xfrm>
                <a:off x="8796296" y="5772506"/>
                <a:ext cx="104668" cy="313217"/>
              </a:xfrm>
              <a:prstGeom prst="flowChartCol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H" sz="636" dirty="0">
                  <a:solidFill>
                    <a:schemeClr val="tx1"/>
                  </a:solidFill>
                </a:endParaRPr>
              </a:p>
            </p:txBody>
          </p:sp>
          <p:sp>
            <p:nvSpPr>
              <p:cNvPr id="93" name="Flowchart: Collate 92">
                <a:extLst>
                  <a:ext uri="{FF2B5EF4-FFF2-40B4-BE49-F238E27FC236}">
                    <a16:creationId xmlns:a16="http://schemas.microsoft.com/office/drawing/2014/main" id="{826BB5A2-D9C5-4FA3-A67C-F98951726CCE}"/>
                  </a:ext>
                </a:extLst>
              </p:cNvPr>
              <p:cNvSpPr/>
              <p:nvPr/>
            </p:nvSpPr>
            <p:spPr>
              <a:xfrm>
                <a:off x="9949417" y="5782031"/>
                <a:ext cx="104668" cy="313217"/>
              </a:xfrm>
              <a:prstGeom prst="flowChartCol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H" sz="636">
                  <a:solidFill>
                    <a:schemeClr val="tx1"/>
                  </a:solidFill>
                </a:endParaRPr>
              </a:p>
            </p:txBody>
          </p:sp>
          <p:sp>
            <p:nvSpPr>
              <p:cNvPr id="94" name="TextBox 93">
                <a:extLst>
                  <a:ext uri="{FF2B5EF4-FFF2-40B4-BE49-F238E27FC236}">
                    <a16:creationId xmlns:a16="http://schemas.microsoft.com/office/drawing/2014/main" id="{7CAB34BF-D734-432F-9023-864C0A501485}"/>
                  </a:ext>
                </a:extLst>
              </p:cNvPr>
              <p:cNvSpPr txBox="1"/>
              <p:nvPr/>
            </p:nvSpPr>
            <p:spPr>
              <a:xfrm>
                <a:off x="8674614" y="6043283"/>
                <a:ext cx="366684" cy="407364"/>
              </a:xfrm>
              <a:prstGeom prst="rect">
                <a:avLst/>
              </a:prstGeom>
              <a:noFill/>
            </p:spPr>
            <p:txBody>
              <a:bodyPr wrap="square" rtlCol="0">
                <a:spAutoFit/>
              </a:bodyPr>
              <a:lstStyle/>
              <a:p>
                <a:r>
                  <a:rPr lang="en-US" sz="636" dirty="0">
                    <a:solidFill>
                      <a:schemeClr val="tx2">
                        <a:lumMod val="50000"/>
                      </a:schemeClr>
                    </a:solidFill>
                  </a:rPr>
                  <a:t>Q1</a:t>
                </a:r>
                <a:endParaRPr lang="en-CH" sz="636" dirty="0">
                  <a:solidFill>
                    <a:schemeClr val="tx2">
                      <a:lumMod val="50000"/>
                    </a:schemeClr>
                  </a:solidFill>
                </a:endParaRPr>
              </a:p>
            </p:txBody>
          </p:sp>
          <p:sp>
            <p:nvSpPr>
              <p:cNvPr id="95" name="TextBox 94">
                <a:extLst>
                  <a:ext uri="{FF2B5EF4-FFF2-40B4-BE49-F238E27FC236}">
                    <a16:creationId xmlns:a16="http://schemas.microsoft.com/office/drawing/2014/main" id="{F987387B-ABDC-43B9-BC79-DFF09E62F249}"/>
                  </a:ext>
                </a:extLst>
              </p:cNvPr>
              <p:cNvSpPr txBox="1"/>
              <p:nvPr/>
            </p:nvSpPr>
            <p:spPr>
              <a:xfrm>
                <a:off x="9247508" y="6043283"/>
                <a:ext cx="366684" cy="407364"/>
              </a:xfrm>
              <a:prstGeom prst="rect">
                <a:avLst/>
              </a:prstGeom>
              <a:noFill/>
            </p:spPr>
            <p:txBody>
              <a:bodyPr wrap="square" rtlCol="0">
                <a:spAutoFit/>
              </a:bodyPr>
              <a:lstStyle/>
              <a:p>
                <a:r>
                  <a:rPr lang="en-US" sz="636" dirty="0">
                    <a:solidFill>
                      <a:schemeClr val="tx2">
                        <a:lumMod val="50000"/>
                      </a:schemeClr>
                    </a:solidFill>
                  </a:rPr>
                  <a:t>Q2</a:t>
                </a:r>
                <a:endParaRPr lang="en-CH" sz="636" dirty="0">
                  <a:solidFill>
                    <a:schemeClr val="tx2">
                      <a:lumMod val="50000"/>
                    </a:schemeClr>
                  </a:solidFill>
                </a:endParaRPr>
              </a:p>
            </p:txBody>
          </p:sp>
          <p:sp>
            <p:nvSpPr>
              <p:cNvPr id="96" name="TextBox 95">
                <a:extLst>
                  <a:ext uri="{FF2B5EF4-FFF2-40B4-BE49-F238E27FC236}">
                    <a16:creationId xmlns:a16="http://schemas.microsoft.com/office/drawing/2014/main" id="{CC5E2858-CCA4-4A8B-9B10-9EB54A9BF4D8}"/>
                  </a:ext>
                </a:extLst>
              </p:cNvPr>
              <p:cNvSpPr txBox="1"/>
              <p:nvPr/>
            </p:nvSpPr>
            <p:spPr>
              <a:xfrm>
                <a:off x="9827738" y="6043283"/>
                <a:ext cx="366684" cy="407364"/>
              </a:xfrm>
              <a:prstGeom prst="rect">
                <a:avLst/>
              </a:prstGeom>
              <a:noFill/>
            </p:spPr>
            <p:txBody>
              <a:bodyPr wrap="square" rtlCol="0">
                <a:spAutoFit/>
              </a:bodyPr>
              <a:lstStyle/>
              <a:p>
                <a:r>
                  <a:rPr lang="en-US" sz="636" dirty="0">
                    <a:solidFill>
                      <a:schemeClr val="tx2">
                        <a:lumMod val="50000"/>
                      </a:schemeClr>
                    </a:solidFill>
                  </a:rPr>
                  <a:t>Q3</a:t>
                </a:r>
                <a:endParaRPr lang="en-CH" sz="636" dirty="0">
                  <a:solidFill>
                    <a:schemeClr val="tx2">
                      <a:lumMod val="50000"/>
                    </a:schemeClr>
                  </a:solidFill>
                </a:endParaRPr>
              </a:p>
            </p:txBody>
          </p:sp>
        </p:grpSp>
        <p:sp>
          <p:nvSpPr>
            <p:cNvPr id="107" name="Flowchart: Collate 106">
              <a:extLst>
                <a:ext uri="{FF2B5EF4-FFF2-40B4-BE49-F238E27FC236}">
                  <a16:creationId xmlns:a16="http://schemas.microsoft.com/office/drawing/2014/main" id="{8DD5B91F-2CBE-463E-96F9-0B91A14FA77E}"/>
                </a:ext>
              </a:extLst>
            </p:cNvPr>
            <p:cNvSpPr/>
            <p:nvPr/>
          </p:nvSpPr>
          <p:spPr>
            <a:xfrm>
              <a:off x="7566889" y="3184714"/>
              <a:ext cx="106900" cy="313217"/>
            </a:xfrm>
            <a:prstGeom prst="flowChartCol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H" sz="636">
                <a:solidFill>
                  <a:schemeClr val="tx1"/>
                </a:solidFill>
              </a:endParaRPr>
            </a:p>
          </p:txBody>
        </p:sp>
      </p:grpSp>
      <p:sp>
        <p:nvSpPr>
          <p:cNvPr id="110" name="TextBox 109">
            <a:extLst>
              <a:ext uri="{FF2B5EF4-FFF2-40B4-BE49-F238E27FC236}">
                <a16:creationId xmlns:a16="http://schemas.microsoft.com/office/drawing/2014/main" id="{6B113551-C83E-4E31-95BA-9A8DC7DDB843}"/>
              </a:ext>
            </a:extLst>
          </p:cNvPr>
          <p:cNvSpPr txBox="1"/>
          <p:nvPr/>
        </p:nvSpPr>
        <p:spPr>
          <a:xfrm rot="16200000">
            <a:off x="8284976" y="1993507"/>
            <a:ext cx="661184" cy="353495"/>
          </a:xfrm>
          <a:prstGeom prst="rect">
            <a:avLst/>
          </a:prstGeom>
          <a:noFill/>
        </p:spPr>
        <p:txBody>
          <a:bodyPr wrap="square">
            <a:spAutoFit/>
          </a:bodyPr>
          <a:lstStyle/>
          <a:p>
            <a:pPr lvl="0"/>
            <a:r>
              <a:rPr lang="en-US" sz="1697" dirty="0">
                <a:ln/>
                <a:solidFill>
                  <a:schemeClr val="accent2">
                    <a:lumMod val="75000"/>
                  </a:schemeClr>
                </a:solidFill>
              </a:rPr>
              <a:t>2030</a:t>
            </a:r>
            <a:endParaRPr lang="en-CH" sz="1697" dirty="0">
              <a:solidFill>
                <a:schemeClr val="accent2">
                  <a:lumMod val="75000"/>
                </a:schemeClr>
              </a:solidFill>
            </a:endParaRPr>
          </a:p>
        </p:txBody>
      </p:sp>
      <p:sp>
        <p:nvSpPr>
          <p:cNvPr id="111" name="Rounded Rectangle 169">
            <a:extLst>
              <a:ext uri="{FF2B5EF4-FFF2-40B4-BE49-F238E27FC236}">
                <a16:creationId xmlns:a16="http://schemas.microsoft.com/office/drawing/2014/main" id="{319A1A89-572F-47FD-8E87-CF18295829BE}"/>
              </a:ext>
            </a:extLst>
          </p:cNvPr>
          <p:cNvSpPr/>
          <p:nvPr/>
        </p:nvSpPr>
        <p:spPr>
          <a:xfrm>
            <a:off x="8545536" y="2580042"/>
            <a:ext cx="1029147" cy="300333"/>
          </a:xfrm>
          <a:prstGeom prst="round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fr-FR" sz="636" b="1" dirty="0">
                <a:solidFill>
                  <a:schemeClr val="tx2">
                    <a:lumMod val="50000"/>
                  </a:schemeClr>
                </a:solidFill>
                <a:latin typeface="Verdana" panose="020B0604030504040204" pitchFamily="34" charset="0"/>
                <a:ea typeface="Verdana" panose="020B0604030504040204" pitchFamily="34" charset="0"/>
              </a:rPr>
              <a:t>Stop transition infrastructure</a:t>
            </a:r>
            <a:endParaRPr lang="en-CH" sz="636" b="1" dirty="0">
              <a:solidFill>
                <a:schemeClr val="tx2">
                  <a:lumMod val="50000"/>
                </a:schemeClr>
              </a:solidFill>
              <a:latin typeface="Verdana" panose="020B0604030504040204" pitchFamily="34" charset="0"/>
              <a:ea typeface="Verdana" panose="020B0604030504040204" pitchFamily="34" charset="0"/>
            </a:endParaRPr>
          </a:p>
        </p:txBody>
      </p:sp>
      <p:sp>
        <p:nvSpPr>
          <p:cNvPr id="113" name="TextBox 112">
            <a:extLst>
              <a:ext uri="{FF2B5EF4-FFF2-40B4-BE49-F238E27FC236}">
                <a16:creationId xmlns:a16="http://schemas.microsoft.com/office/drawing/2014/main" id="{810030C1-73E0-4BEB-8025-CE68055EEC05}"/>
              </a:ext>
            </a:extLst>
          </p:cNvPr>
          <p:cNvSpPr txBox="1"/>
          <p:nvPr/>
        </p:nvSpPr>
        <p:spPr>
          <a:xfrm>
            <a:off x="3848430" y="4998441"/>
            <a:ext cx="322821" cy="217615"/>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rtlCol="0" anchor="ctr"/>
          <a:lstStyle>
            <a:defPPr>
              <a:defRPr lang="en-CH"/>
            </a:defPPr>
            <a:lvl1pPr algn="ctr">
              <a:defRPr sz="700" b="1">
                <a:solidFill>
                  <a:schemeClr val="tx2">
                    <a:lumMod val="50000"/>
                  </a:schemeClr>
                </a:solidFill>
                <a:latin typeface="Verdana" panose="020B0604030504040204" pitchFamily="34" charset="0"/>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495" dirty="0"/>
              <a:t>Cg-19</a:t>
            </a:r>
          </a:p>
          <a:p>
            <a:r>
              <a:rPr lang="en-US" sz="495" dirty="0"/>
              <a:t>EC 76</a:t>
            </a:r>
            <a:endParaRPr lang="en-CH" sz="495" dirty="0"/>
          </a:p>
        </p:txBody>
      </p:sp>
      <p:sp>
        <p:nvSpPr>
          <p:cNvPr id="114" name="TextBox 113">
            <a:extLst>
              <a:ext uri="{FF2B5EF4-FFF2-40B4-BE49-F238E27FC236}">
                <a16:creationId xmlns:a16="http://schemas.microsoft.com/office/drawing/2014/main" id="{43C22D43-324D-49B5-B428-20D24BDB5DBE}"/>
              </a:ext>
            </a:extLst>
          </p:cNvPr>
          <p:cNvSpPr txBox="1"/>
          <p:nvPr/>
        </p:nvSpPr>
        <p:spPr>
          <a:xfrm>
            <a:off x="5494577" y="4997003"/>
            <a:ext cx="423059" cy="217615"/>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rtlCol="0" anchor="ctr"/>
          <a:lstStyle>
            <a:defPPr>
              <a:defRPr lang="en-CH"/>
            </a:defPPr>
            <a:lvl1pPr algn="ctr">
              <a:defRPr sz="700" b="1">
                <a:solidFill>
                  <a:schemeClr val="tx2">
                    <a:lumMod val="50000"/>
                  </a:schemeClr>
                </a:solidFill>
                <a:latin typeface="Verdana" panose="020B0604030504040204" pitchFamily="34" charset="0"/>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495" dirty="0"/>
              <a:t>INFCOM-3</a:t>
            </a:r>
          </a:p>
          <a:p>
            <a:r>
              <a:rPr lang="en-US" sz="495" dirty="0"/>
              <a:t>EC 77</a:t>
            </a:r>
            <a:endParaRPr lang="en-CH" sz="495" dirty="0"/>
          </a:p>
        </p:txBody>
      </p:sp>
      <p:sp>
        <p:nvSpPr>
          <p:cNvPr id="115" name="Rounded Rectangle 41">
            <a:extLst>
              <a:ext uri="{FF2B5EF4-FFF2-40B4-BE49-F238E27FC236}">
                <a16:creationId xmlns:a16="http://schemas.microsoft.com/office/drawing/2014/main" id="{30AB3837-4175-4AA4-B6ED-E4803265D920}"/>
              </a:ext>
            </a:extLst>
          </p:cNvPr>
          <p:cNvSpPr/>
          <p:nvPr/>
        </p:nvSpPr>
        <p:spPr>
          <a:xfrm>
            <a:off x="3106782" y="3061778"/>
            <a:ext cx="615785" cy="300333"/>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rIns="0" rtlCol="0" anchor="ctr"/>
          <a:lstStyle/>
          <a:p>
            <a:pPr algn="ctr"/>
            <a:r>
              <a:rPr lang="en-US" sz="636" b="1" dirty="0">
                <a:solidFill>
                  <a:schemeClr val="tx2">
                    <a:lumMod val="50000"/>
                  </a:schemeClr>
                </a:solidFill>
                <a:latin typeface="Verdana" panose="020B0604030504040204" pitchFamily="34" charset="0"/>
                <a:ea typeface="Verdana" panose="020B0604030504040204" pitchFamily="34" charset="0"/>
              </a:rPr>
              <a:t>WIS 2.0</a:t>
            </a:r>
          </a:p>
          <a:p>
            <a:pPr algn="ctr"/>
            <a:r>
              <a:rPr lang="en-US" sz="636" b="1" dirty="0">
                <a:solidFill>
                  <a:schemeClr val="tx2">
                    <a:lumMod val="50000"/>
                  </a:schemeClr>
                </a:solidFill>
                <a:latin typeface="Verdana" panose="020B0604030504040204" pitchFamily="34" charset="0"/>
                <a:ea typeface="Verdana" panose="020B0604030504040204" pitchFamily="34" charset="0"/>
              </a:rPr>
              <a:t>Guidelines</a:t>
            </a:r>
            <a:endParaRPr lang="en-CH" sz="636" b="1" dirty="0">
              <a:solidFill>
                <a:schemeClr val="tx2">
                  <a:lumMod val="50000"/>
                </a:schemeClr>
              </a:solidFill>
              <a:latin typeface="Verdana" panose="020B0604030504040204" pitchFamily="34" charset="0"/>
              <a:ea typeface="Verdana" panose="020B0604030504040204" pitchFamily="34" charset="0"/>
            </a:endParaRPr>
          </a:p>
        </p:txBody>
      </p:sp>
      <p:sp>
        <p:nvSpPr>
          <p:cNvPr id="116" name="TextBox 115">
            <a:extLst>
              <a:ext uri="{FF2B5EF4-FFF2-40B4-BE49-F238E27FC236}">
                <a16:creationId xmlns:a16="http://schemas.microsoft.com/office/drawing/2014/main" id="{DB8C076E-A579-4F52-98F6-7237AD113C9E}"/>
              </a:ext>
            </a:extLst>
          </p:cNvPr>
          <p:cNvSpPr txBox="1"/>
          <p:nvPr/>
        </p:nvSpPr>
        <p:spPr>
          <a:xfrm>
            <a:off x="5217515" y="5320243"/>
            <a:ext cx="1591415" cy="288028"/>
          </a:xfrm>
          <a:prstGeom prst="rect">
            <a:avLst/>
          </a:prstGeom>
          <a:noFill/>
        </p:spPr>
        <p:txBody>
          <a:bodyPr wrap="square" lIns="0" rIns="0" rtlCol="0">
            <a:spAutoFit/>
          </a:bodyPr>
          <a:lstStyle>
            <a:defPPr>
              <a:defRPr lang="en-CH"/>
            </a:defPPr>
            <a:lvl1pPr marL="85725" indent="-85725">
              <a:buFont typeface="Arial" panose="020B0604020202020204" pitchFamily="34" charset="0"/>
              <a:buChar char="•"/>
              <a:defRPr sz="900">
                <a:solidFill>
                  <a:schemeClr val="tx2">
                    <a:lumMod val="75000"/>
                  </a:schemeClr>
                </a:solidFill>
              </a:defRPr>
            </a:lvl1pPr>
          </a:lstStyle>
          <a:p>
            <a:r>
              <a:rPr lang="en-US" sz="636" b="1" dirty="0"/>
              <a:t>Technical guidance in the Guide to WIS</a:t>
            </a:r>
          </a:p>
          <a:p>
            <a:r>
              <a:rPr lang="en-US" sz="636" b="1" dirty="0"/>
              <a:t>Report on WIS2 progress</a:t>
            </a:r>
            <a:endParaRPr lang="en-CH" sz="636" b="1" dirty="0"/>
          </a:p>
        </p:txBody>
      </p:sp>
      <p:sp>
        <p:nvSpPr>
          <p:cNvPr id="117" name="TextBox 116">
            <a:extLst>
              <a:ext uri="{FF2B5EF4-FFF2-40B4-BE49-F238E27FC236}">
                <a16:creationId xmlns:a16="http://schemas.microsoft.com/office/drawing/2014/main" id="{B09B376E-4BAC-4C7A-A16F-743ED077E7D5}"/>
              </a:ext>
            </a:extLst>
          </p:cNvPr>
          <p:cNvSpPr txBox="1"/>
          <p:nvPr/>
        </p:nvSpPr>
        <p:spPr>
          <a:xfrm>
            <a:off x="3486924" y="5305554"/>
            <a:ext cx="1679088" cy="385875"/>
          </a:xfrm>
          <a:prstGeom prst="rect">
            <a:avLst/>
          </a:prstGeom>
          <a:noFill/>
        </p:spPr>
        <p:txBody>
          <a:bodyPr wrap="square" lIns="0" rIns="0" rtlCol="0">
            <a:spAutoFit/>
          </a:bodyPr>
          <a:lstStyle>
            <a:defPPr>
              <a:defRPr lang="en-CH"/>
            </a:defPPr>
            <a:lvl1pPr>
              <a:defRPr sz="1400">
                <a:solidFill>
                  <a:schemeClr val="tx2">
                    <a:lumMod val="75000"/>
                  </a:schemeClr>
                </a:solidFill>
              </a:defRPr>
            </a:lvl1pPr>
          </a:lstStyle>
          <a:p>
            <a:pPr marL="60609" indent="-60609">
              <a:buFont typeface="Arial" panose="020B0604020202020204" pitchFamily="34" charset="0"/>
              <a:buChar char="•"/>
            </a:pPr>
            <a:r>
              <a:rPr lang="en-US" sz="636" b="1" dirty="0"/>
              <a:t>WIS 2.0 Tech- Reg approved </a:t>
            </a:r>
          </a:p>
          <a:p>
            <a:pPr marL="60609" indent="-60609">
              <a:buFont typeface="Arial" panose="020B0604020202020204" pitchFamily="34" charset="0"/>
              <a:buChar char="•"/>
            </a:pPr>
            <a:r>
              <a:rPr lang="en-US" sz="636" b="1" dirty="0"/>
              <a:t>Guidelines for WIS 2.0 implementation published</a:t>
            </a:r>
          </a:p>
        </p:txBody>
      </p:sp>
      <p:sp>
        <p:nvSpPr>
          <p:cNvPr id="118" name="Rounded Rectangle 174">
            <a:extLst>
              <a:ext uri="{FF2B5EF4-FFF2-40B4-BE49-F238E27FC236}">
                <a16:creationId xmlns:a16="http://schemas.microsoft.com/office/drawing/2014/main" id="{651170D8-668C-4826-AE0C-64E6D7A62C80}"/>
              </a:ext>
            </a:extLst>
          </p:cNvPr>
          <p:cNvSpPr/>
          <p:nvPr/>
        </p:nvSpPr>
        <p:spPr>
          <a:xfrm>
            <a:off x="3867566" y="3841223"/>
            <a:ext cx="756761" cy="300333"/>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rIns="0" rtlCol="0" anchor="ctr"/>
          <a:lstStyle/>
          <a:p>
            <a:pPr algn="ctr"/>
            <a:r>
              <a:rPr lang="en-US" sz="636" b="1" dirty="0">
                <a:solidFill>
                  <a:schemeClr val="tx2">
                    <a:lumMod val="50000"/>
                  </a:schemeClr>
                </a:solidFill>
                <a:latin typeface="Verdana" panose="020B0604030504040204" pitchFamily="34" charset="0"/>
                <a:ea typeface="Verdana" panose="020B0604030504040204" pitchFamily="34" charset="0"/>
              </a:rPr>
              <a:t>Transition Infrastructure</a:t>
            </a:r>
            <a:endParaRPr lang="en-CH" sz="636" b="1" dirty="0">
              <a:solidFill>
                <a:schemeClr val="tx2">
                  <a:lumMod val="50000"/>
                </a:schemeClr>
              </a:solidFill>
              <a:latin typeface="Verdana" panose="020B0604030504040204" pitchFamily="34" charset="0"/>
              <a:ea typeface="Verdana" panose="020B0604030504040204" pitchFamily="34" charset="0"/>
            </a:endParaRPr>
          </a:p>
        </p:txBody>
      </p:sp>
      <p:sp>
        <p:nvSpPr>
          <p:cNvPr id="97" name="TextBox 96">
            <a:extLst>
              <a:ext uri="{FF2B5EF4-FFF2-40B4-BE49-F238E27FC236}">
                <a16:creationId xmlns:a16="http://schemas.microsoft.com/office/drawing/2014/main" id="{059C5FF4-6E49-41DA-9136-909E421F2BFF}"/>
              </a:ext>
            </a:extLst>
          </p:cNvPr>
          <p:cNvSpPr txBox="1"/>
          <p:nvPr/>
        </p:nvSpPr>
        <p:spPr>
          <a:xfrm>
            <a:off x="6942988" y="5005176"/>
            <a:ext cx="2714251" cy="472245"/>
          </a:xfrm>
          <a:prstGeom prst="rect">
            <a:avLst/>
          </a:prstGeom>
          <a:noFill/>
        </p:spPr>
        <p:txBody>
          <a:bodyPr wrap="square">
            <a:spAutoFit/>
          </a:bodyPr>
          <a:lstStyle/>
          <a:p>
            <a:pPr marL="61732" indent="-61732">
              <a:buFont typeface="Arial" panose="020B0604020202020204" pitchFamily="34" charset="0"/>
              <a:buChar char="•"/>
            </a:pPr>
            <a:r>
              <a:rPr lang="en-US" sz="636" b="1" dirty="0">
                <a:solidFill>
                  <a:schemeClr val="tx2">
                    <a:lumMod val="75000"/>
                  </a:schemeClr>
                </a:solidFill>
              </a:rPr>
              <a:t>NCs/DCPCs may stop WIS1 functions if migrated to WIS2</a:t>
            </a:r>
          </a:p>
          <a:p>
            <a:pPr marL="61732" indent="-61732">
              <a:buFont typeface="Arial" panose="020B0604020202020204" pitchFamily="34" charset="0"/>
              <a:buChar char="•"/>
            </a:pPr>
            <a:r>
              <a:rPr lang="en-US" sz="636" b="1" dirty="0">
                <a:solidFill>
                  <a:schemeClr val="tx2">
                    <a:lumMod val="75000"/>
                  </a:schemeClr>
                </a:solidFill>
              </a:rPr>
              <a:t> GISCs contributing to Global Services may stop WIS1</a:t>
            </a:r>
          </a:p>
          <a:p>
            <a:pPr marL="61732" indent="-61732">
              <a:buFont typeface="Arial" panose="020B0604020202020204" pitchFamily="34" charset="0"/>
              <a:buChar char="•"/>
            </a:pPr>
            <a:r>
              <a:rPr lang="en-US" sz="1197" b="1" dirty="0">
                <a:solidFill>
                  <a:srgbClr val="FF0000"/>
                </a:solidFill>
              </a:rPr>
              <a:t> Beginning of the transition</a:t>
            </a:r>
          </a:p>
        </p:txBody>
      </p:sp>
      <p:sp>
        <p:nvSpPr>
          <p:cNvPr id="20" name="Isosceles Triangle 19">
            <a:extLst>
              <a:ext uri="{FF2B5EF4-FFF2-40B4-BE49-F238E27FC236}">
                <a16:creationId xmlns:a16="http://schemas.microsoft.com/office/drawing/2014/main" id="{7529C062-0D06-4E85-9E0E-009B26FCADB2}"/>
              </a:ext>
            </a:extLst>
          </p:cNvPr>
          <p:cNvSpPr/>
          <p:nvPr/>
        </p:nvSpPr>
        <p:spPr>
          <a:xfrm rot="5400000">
            <a:off x="2234068" y="4587120"/>
            <a:ext cx="359063" cy="465335"/>
          </a:xfrm>
          <a:prstGeom prst="triangle">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sz="1273" dirty="0"/>
          </a:p>
        </p:txBody>
      </p:sp>
      <p:sp>
        <p:nvSpPr>
          <p:cNvPr id="100" name="Isosceles Triangle 99">
            <a:extLst>
              <a:ext uri="{FF2B5EF4-FFF2-40B4-BE49-F238E27FC236}">
                <a16:creationId xmlns:a16="http://schemas.microsoft.com/office/drawing/2014/main" id="{4A1D28D2-AD35-4ECC-9A89-9343A6008F7E}"/>
              </a:ext>
            </a:extLst>
          </p:cNvPr>
          <p:cNvSpPr/>
          <p:nvPr/>
        </p:nvSpPr>
        <p:spPr>
          <a:xfrm rot="5400000">
            <a:off x="3883597" y="4566818"/>
            <a:ext cx="359063" cy="465335"/>
          </a:xfrm>
          <a:prstGeom prst="triangle">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sz="1273" dirty="0"/>
          </a:p>
        </p:txBody>
      </p:sp>
      <p:sp>
        <p:nvSpPr>
          <p:cNvPr id="76" name="Isosceles Triangle 75">
            <a:extLst>
              <a:ext uri="{FF2B5EF4-FFF2-40B4-BE49-F238E27FC236}">
                <a16:creationId xmlns:a16="http://schemas.microsoft.com/office/drawing/2014/main" id="{C70DE8C8-8627-4CEA-82E5-6452BA51C8D1}"/>
              </a:ext>
            </a:extLst>
          </p:cNvPr>
          <p:cNvSpPr/>
          <p:nvPr/>
        </p:nvSpPr>
        <p:spPr>
          <a:xfrm rot="5400000">
            <a:off x="5522133" y="4566819"/>
            <a:ext cx="359063" cy="465335"/>
          </a:xfrm>
          <a:prstGeom prst="triangle">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sz="1273" dirty="0"/>
          </a:p>
        </p:txBody>
      </p:sp>
      <p:sp>
        <p:nvSpPr>
          <p:cNvPr id="98" name="Isosceles Triangle 97">
            <a:extLst>
              <a:ext uri="{FF2B5EF4-FFF2-40B4-BE49-F238E27FC236}">
                <a16:creationId xmlns:a16="http://schemas.microsoft.com/office/drawing/2014/main" id="{C2521789-DB8A-4D3D-B687-C234BFF50D7B}"/>
              </a:ext>
            </a:extLst>
          </p:cNvPr>
          <p:cNvSpPr/>
          <p:nvPr/>
        </p:nvSpPr>
        <p:spPr>
          <a:xfrm rot="5400000">
            <a:off x="7165717" y="4562714"/>
            <a:ext cx="359063" cy="465335"/>
          </a:xfrm>
          <a:prstGeom prst="triangle">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sz="1273" dirty="0"/>
          </a:p>
        </p:txBody>
      </p:sp>
    </p:spTree>
    <p:extLst>
      <p:ext uri="{BB962C8B-B14F-4D97-AF65-F5344CB8AC3E}">
        <p14:creationId xmlns:p14="http://schemas.microsoft.com/office/powerpoint/2010/main" val="1850896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Box 123">
            <a:extLst>
              <a:ext uri="{FF2B5EF4-FFF2-40B4-BE49-F238E27FC236}">
                <a16:creationId xmlns:a16="http://schemas.microsoft.com/office/drawing/2014/main" id="{19F05B4C-D898-41EE-B6B9-5B0E4CA7705D}"/>
              </a:ext>
            </a:extLst>
          </p:cNvPr>
          <p:cNvSpPr txBox="1"/>
          <p:nvPr/>
        </p:nvSpPr>
        <p:spPr>
          <a:xfrm>
            <a:off x="2738631" y="153569"/>
            <a:ext cx="6941132" cy="707886"/>
          </a:xfrm>
          <a:prstGeom prst="rect">
            <a:avLst/>
          </a:prstGeom>
          <a:noFill/>
        </p:spPr>
        <p:txBody>
          <a:bodyPr wrap="none" rtlCol="0">
            <a:spAutoFit/>
          </a:bodyPr>
          <a:lstStyle/>
          <a:p>
            <a:pPr algn="ctr">
              <a:spcBef>
                <a:spcPct val="0"/>
              </a:spcBef>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Lst>
            </a:pPr>
            <a:r>
              <a:rPr lang="en-GB" sz="4000" dirty="0">
                <a:latin typeface="+mj-lt"/>
                <a:ea typeface="+mj-ea"/>
                <a:cs typeface="+mj-cs"/>
              </a:rPr>
              <a:t>Video – Congress 19 – May 2023</a:t>
            </a:r>
          </a:p>
        </p:txBody>
      </p:sp>
      <p:sp>
        <p:nvSpPr>
          <p:cNvPr id="2" name="TextBox 65">
            <a:extLst>
              <a:ext uri="{FF2B5EF4-FFF2-40B4-BE49-F238E27FC236}">
                <a16:creationId xmlns:a16="http://schemas.microsoft.com/office/drawing/2014/main" id="{1ABCBDE5-A575-B7EC-B1B2-3CB3E1ABB281}"/>
              </a:ext>
            </a:extLst>
          </p:cNvPr>
          <p:cNvSpPr txBox="1"/>
          <p:nvPr/>
        </p:nvSpPr>
        <p:spPr>
          <a:xfrm>
            <a:off x="3968183" y="1587280"/>
            <a:ext cx="4482028" cy="461665"/>
          </a:xfrm>
          <a:prstGeom prst="rect">
            <a:avLst/>
          </a:prstGeom>
          <a:noFill/>
        </p:spPr>
        <p:txBody>
          <a:bodyPr wrap="square" rtlCol="0">
            <a:spAutoFit/>
          </a:bodyPr>
          <a:lstStyle/>
          <a:p>
            <a:r>
              <a:rPr lang="en-US" sz="2400" dirty="0">
                <a:cs typeface="Courier New" panose="02070309020205020404" pitchFamily="49" charset="0"/>
                <a:hlinkClick r:id="rId3"/>
              </a:rPr>
              <a:t>https://</a:t>
            </a:r>
            <a:r>
              <a:rPr lang="en-US" sz="2400" dirty="0" err="1">
                <a:cs typeface="Courier New" panose="02070309020205020404" pitchFamily="49" charset="0"/>
                <a:hlinkClick r:id="rId3"/>
              </a:rPr>
              <a:t>vimeo.com</a:t>
            </a:r>
            <a:r>
              <a:rPr lang="en-US" sz="2400" dirty="0">
                <a:cs typeface="Courier New" panose="02070309020205020404" pitchFamily="49" charset="0"/>
                <a:hlinkClick r:id="rId3"/>
              </a:rPr>
              <a:t>/761382308</a:t>
            </a:r>
            <a:endParaRPr lang="en-GB" sz="2400" dirty="0">
              <a:cs typeface="Arial" panose="020B0604020202020204" pitchFamily="34" charset="0"/>
            </a:endParaRPr>
          </a:p>
        </p:txBody>
      </p:sp>
    </p:spTree>
    <p:extLst>
      <p:ext uri="{BB962C8B-B14F-4D97-AF65-F5344CB8AC3E}">
        <p14:creationId xmlns:p14="http://schemas.microsoft.com/office/powerpoint/2010/main" val="3834714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_dark-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80000" cy="6885000"/>
          </a:xfrm>
          <a:prstGeom prst="rect">
            <a:avLst/>
          </a:prstGeom>
        </p:spPr>
      </p:pic>
      <p:sp>
        <p:nvSpPr>
          <p:cNvPr id="6" name="Title 1"/>
          <p:cNvSpPr txBox="1">
            <a:spLocks/>
          </p:cNvSpPr>
          <p:nvPr/>
        </p:nvSpPr>
        <p:spPr>
          <a:xfrm>
            <a:off x="1981200" y="2002373"/>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rPr>
              <a:t>Thank you</a:t>
            </a:r>
          </a:p>
          <a:p>
            <a:r>
              <a:rPr lang="en-US" sz="4800" dirty="0">
                <a:solidFill>
                  <a:schemeClr val="bg1"/>
                </a:solidFill>
              </a:rPr>
              <a:t>Merci</a:t>
            </a:r>
          </a:p>
        </p:txBody>
      </p:sp>
    </p:spTree>
    <p:extLst>
      <p:ext uri="{BB962C8B-B14F-4D97-AF65-F5344CB8AC3E}">
        <p14:creationId xmlns:p14="http://schemas.microsoft.com/office/powerpoint/2010/main" val="1172449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8D0B8C-139E-3442-82B3-58D2C64BABBB}"/>
              </a:ext>
            </a:extLst>
          </p:cNvPr>
          <p:cNvPicPr>
            <a:picLocks noChangeAspect="1"/>
          </p:cNvPicPr>
          <p:nvPr/>
        </p:nvPicPr>
        <p:blipFill>
          <a:blip r:embed="rId3"/>
          <a:srcRect/>
          <a:stretch/>
        </p:blipFill>
        <p:spPr>
          <a:xfrm>
            <a:off x="-64114" y="-55050"/>
            <a:ext cx="12304860" cy="6913050"/>
          </a:xfrm>
          <a:prstGeom prst="rect">
            <a:avLst/>
          </a:prstGeom>
        </p:spPr>
      </p:pic>
      <p:pic>
        <p:nvPicPr>
          <p:cNvPr id="2" name="Picture 1">
            <a:extLst>
              <a:ext uri="{FF2B5EF4-FFF2-40B4-BE49-F238E27FC236}">
                <a16:creationId xmlns:a16="http://schemas.microsoft.com/office/drawing/2014/main" id="{580D070D-B0E2-0471-DB9B-71AAF55959B4}"/>
              </a:ext>
            </a:extLst>
          </p:cNvPr>
          <p:cNvPicPr>
            <a:picLocks noChangeAspect="1"/>
          </p:cNvPicPr>
          <p:nvPr/>
        </p:nvPicPr>
        <p:blipFill rotWithShape="1">
          <a:blip r:embed="rId3"/>
          <a:srcRect l="13402" t="40479" r="67225" b="22596"/>
          <a:stretch/>
        </p:blipFill>
        <p:spPr>
          <a:xfrm>
            <a:off x="327660" y="5839786"/>
            <a:ext cx="891540" cy="954713"/>
          </a:xfrm>
          <a:prstGeom prst="rect">
            <a:avLst/>
          </a:prstGeom>
        </p:spPr>
      </p:pic>
      <p:sp>
        <p:nvSpPr>
          <p:cNvPr id="5" name="Rectangle 4">
            <a:extLst>
              <a:ext uri="{FF2B5EF4-FFF2-40B4-BE49-F238E27FC236}">
                <a16:creationId xmlns:a16="http://schemas.microsoft.com/office/drawing/2014/main" id="{0F302A12-D4DA-395F-9ADD-544BAD036FBF}"/>
              </a:ext>
            </a:extLst>
          </p:cNvPr>
          <p:cNvSpPr/>
          <p:nvPr/>
        </p:nvSpPr>
        <p:spPr>
          <a:xfrm>
            <a:off x="1219200" y="-55050"/>
            <a:ext cx="11021546" cy="6913050"/>
          </a:xfrm>
          <a:prstGeom prst="rect">
            <a:avLst/>
          </a:prstGeom>
          <a:solidFill>
            <a:srgbClr val="2056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1466850" y="2112769"/>
            <a:ext cx="10587567" cy="3005885"/>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800" dirty="0">
                <a:solidFill>
                  <a:schemeClr val="bg1"/>
                </a:solidFill>
              </a:rPr>
              <a:t>WMO Information System (2</a:t>
            </a:r>
            <a:r>
              <a:rPr lang="en-GB" sz="4800" baseline="30000" dirty="0">
                <a:solidFill>
                  <a:schemeClr val="bg1"/>
                </a:solidFill>
              </a:rPr>
              <a:t>nd</a:t>
            </a:r>
            <a:r>
              <a:rPr lang="en-GB" sz="4800" dirty="0">
                <a:solidFill>
                  <a:schemeClr val="bg1"/>
                </a:solidFill>
              </a:rPr>
              <a:t> generation)</a:t>
            </a:r>
          </a:p>
          <a:p>
            <a:r>
              <a:rPr lang="en-GB" sz="4800" dirty="0">
                <a:solidFill>
                  <a:schemeClr val="bg1"/>
                </a:solidFill>
              </a:rPr>
              <a:t>- an evolution of data exchange</a:t>
            </a:r>
          </a:p>
          <a:p>
            <a:endParaRPr lang="en-GB" sz="2400" dirty="0">
              <a:solidFill>
                <a:schemeClr val="bg1"/>
              </a:solidFill>
            </a:endParaRPr>
          </a:p>
          <a:p>
            <a:r>
              <a:rPr lang="en-US" sz="2400" dirty="0">
                <a:solidFill>
                  <a:schemeClr val="bg1"/>
                </a:solidFill>
              </a:rPr>
              <a:t>Rémy Giraud, chair WMO SC-IMT</a:t>
            </a:r>
          </a:p>
          <a:p>
            <a:endParaRPr lang="en-US" sz="2400" dirty="0">
              <a:solidFill>
                <a:schemeClr val="bg1"/>
              </a:solidFill>
            </a:endParaRPr>
          </a:p>
          <a:p>
            <a:r>
              <a:rPr lang="en-US" sz="2400" dirty="0">
                <a:solidFill>
                  <a:schemeClr val="bg1"/>
                </a:solidFill>
              </a:rPr>
              <a:t>Jeremy Tandy, vice-chair WMO SC-IMT</a:t>
            </a:r>
          </a:p>
        </p:txBody>
      </p:sp>
      <p:grpSp>
        <p:nvGrpSpPr>
          <p:cNvPr id="10" name="Group 9">
            <a:extLst>
              <a:ext uri="{FF2B5EF4-FFF2-40B4-BE49-F238E27FC236}">
                <a16:creationId xmlns:a16="http://schemas.microsoft.com/office/drawing/2014/main" id="{E419A3C6-942C-FFCC-346F-BC8C2BFA062C}"/>
              </a:ext>
            </a:extLst>
          </p:cNvPr>
          <p:cNvGrpSpPr/>
          <p:nvPr/>
        </p:nvGrpSpPr>
        <p:grpSpPr>
          <a:xfrm>
            <a:off x="307401" y="5118654"/>
            <a:ext cx="901415" cy="752284"/>
            <a:chOff x="267616" y="4715446"/>
            <a:chExt cx="901415" cy="752284"/>
          </a:xfrm>
        </p:grpSpPr>
        <p:pic>
          <p:nvPicPr>
            <p:cNvPr id="8" name="Picture 7">
              <a:extLst>
                <a:ext uri="{FF2B5EF4-FFF2-40B4-BE49-F238E27FC236}">
                  <a16:creationId xmlns:a16="http://schemas.microsoft.com/office/drawing/2014/main" id="{C421DFE1-9ED0-3114-39DD-39D5EE69B1D0}"/>
                </a:ext>
              </a:extLst>
            </p:cNvPr>
            <p:cNvPicPr>
              <a:picLocks noChangeAspect="1"/>
            </p:cNvPicPr>
            <p:nvPr/>
          </p:nvPicPr>
          <p:blipFill rotWithShape="1">
            <a:blip r:embed="rId3"/>
            <a:srcRect l="20337" t="78965" r="69027" b="13135"/>
            <a:stretch/>
          </p:blipFill>
          <p:spPr>
            <a:xfrm>
              <a:off x="267616" y="4715446"/>
              <a:ext cx="901415" cy="376142"/>
            </a:xfrm>
            <a:prstGeom prst="rect">
              <a:avLst/>
            </a:prstGeom>
          </p:spPr>
        </p:pic>
        <p:pic>
          <p:nvPicPr>
            <p:cNvPr id="9" name="Picture 8">
              <a:extLst>
                <a:ext uri="{FF2B5EF4-FFF2-40B4-BE49-F238E27FC236}">
                  <a16:creationId xmlns:a16="http://schemas.microsoft.com/office/drawing/2014/main" id="{6980A21D-ED28-18F5-A1C7-DC2FE1F2440E}"/>
                </a:ext>
              </a:extLst>
            </p:cNvPr>
            <p:cNvPicPr>
              <a:picLocks noChangeAspect="1"/>
            </p:cNvPicPr>
            <p:nvPr/>
          </p:nvPicPr>
          <p:blipFill rotWithShape="1">
            <a:blip r:embed="rId3"/>
            <a:srcRect l="30373" t="78965" r="60175" b="13135"/>
            <a:stretch/>
          </p:blipFill>
          <p:spPr>
            <a:xfrm>
              <a:off x="317785" y="5091588"/>
              <a:ext cx="801078" cy="376142"/>
            </a:xfrm>
            <a:prstGeom prst="rect">
              <a:avLst/>
            </a:prstGeom>
          </p:spPr>
        </p:pic>
      </p:grpSp>
    </p:spTree>
    <p:extLst>
      <p:ext uri="{BB962C8B-B14F-4D97-AF65-F5344CB8AC3E}">
        <p14:creationId xmlns:p14="http://schemas.microsoft.com/office/powerpoint/2010/main" val="2130667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7EA2EF2-EAF5-48FB-A301-1E55CE2F0B46}"/>
              </a:ext>
            </a:extLst>
          </p:cNvPr>
          <p:cNvSpPr>
            <a:spLocks noGrp="1"/>
          </p:cNvSpPr>
          <p:nvPr>
            <p:ph type="title"/>
          </p:nvPr>
        </p:nvSpPr>
        <p:spPr/>
        <p:txBody>
          <a:bodyPr/>
          <a:lstStyle/>
          <a:p>
            <a:r>
              <a:rPr lang="en-US" altLang="ja-JP" dirty="0"/>
              <a:t>WIS2 principles</a:t>
            </a:r>
            <a:endParaRPr lang="ja-JP" altLang="en-US" dirty="0"/>
          </a:p>
        </p:txBody>
      </p:sp>
    </p:spTree>
    <p:extLst>
      <p:ext uri="{BB962C8B-B14F-4D97-AF65-F5344CB8AC3E}">
        <p14:creationId xmlns:p14="http://schemas.microsoft.com/office/powerpoint/2010/main" val="1464784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3523C2FF-B8B2-D677-A1BD-9A0DA66DD6CA}"/>
              </a:ext>
            </a:extLst>
          </p:cNvPr>
          <p:cNvGrpSpPr/>
          <p:nvPr/>
        </p:nvGrpSpPr>
        <p:grpSpPr>
          <a:xfrm>
            <a:off x="3767022" y="938863"/>
            <a:ext cx="4657956" cy="4980274"/>
            <a:chOff x="216847" y="101060"/>
            <a:chExt cx="4657956" cy="4980274"/>
          </a:xfrm>
        </p:grpSpPr>
        <p:grpSp>
          <p:nvGrpSpPr>
            <p:cNvPr id="58" name="Group 57">
              <a:extLst>
                <a:ext uri="{FF2B5EF4-FFF2-40B4-BE49-F238E27FC236}">
                  <a16:creationId xmlns:a16="http://schemas.microsoft.com/office/drawing/2014/main" id="{F6DC43F8-E5C9-D345-A446-56BB323E3BBD}"/>
                </a:ext>
              </a:extLst>
            </p:cNvPr>
            <p:cNvGrpSpPr/>
            <p:nvPr/>
          </p:nvGrpSpPr>
          <p:grpSpPr>
            <a:xfrm>
              <a:off x="1167120" y="101060"/>
              <a:ext cx="3707683" cy="3185700"/>
              <a:chOff x="2345635" y="1640300"/>
              <a:chExt cx="3707683" cy="3185700"/>
            </a:xfrm>
          </p:grpSpPr>
          <p:grpSp>
            <p:nvGrpSpPr>
              <p:cNvPr id="63" name="Group 62">
                <a:extLst>
                  <a:ext uri="{FF2B5EF4-FFF2-40B4-BE49-F238E27FC236}">
                    <a16:creationId xmlns:a16="http://schemas.microsoft.com/office/drawing/2014/main" id="{2E414F44-E52C-889E-BD44-FBCDCA382544}"/>
                  </a:ext>
                </a:extLst>
              </p:cNvPr>
              <p:cNvGrpSpPr/>
              <p:nvPr/>
            </p:nvGrpSpPr>
            <p:grpSpPr>
              <a:xfrm>
                <a:off x="2345635" y="1640300"/>
                <a:ext cx="3707683" cy="3097210"/>
                <a:chOff x="2345635" y="1640300"/>
                <a:chExt cx="3707683" cy="3097210"/>
              </a:xfrm>
            </p:grpSpPr>
            <p:pic>
              <p:nvPicPr>
                <p:cNvPr id="65" name="Picture 64" descr="A black and white symbol&#10;&#10;Description automatically generated">
                  <a:extLst>
                    <a:ext uri="{FF2B5EF4-FFF2-40B4-BE49-F238E27FC236}">
                      <a16:creationId xmlns:a16="http://schemas.microsoft.com/office/drawing/2014/main" id="{5FACA524-2AB6-5B6B-EEF5-8FC01504D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362" y="1907649"/>
                  <a:ext cx="398228" cy="398228"/>
                </a:xfrm>
                <a:prstGeom prst="rect">
                  <a:avLst/>
                </a:prstGeom>
              </p:spPr>
            </p:pic>
            <p:pic>
              <p:nvPicPr>
                <p:cNvPr id="66" name="Picture 65" descr="A black background with a black square&#10;&#10;Description automatically generated with medium confidence">
                  <a:extLst>
                    <a:ext uri="{FF2B5EF4-FFF2-40B4-BE49-F238E27FC236}">
                      <a16:creationId xmlns:a16="http://schemas.microsoft.com/office/drawing/2014/main" id="{3DD0D0DA-1D4D-A96E-542E-739FA83C7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0563" y="2136655"/>
                  <a:ext cx="1399712" cy="1399712"/>
                </a:xfrm>
                <a:prstGeom prst="rect">
                  <a:avLst/>
                </a:prstGeom>
              </p:spPr>
            </p:pic>
            <p:pic>
              <p:nvPicPr>
                <p:cNvPr id="67" name="Graphic 4" descr="Thought bubble outline">
                  <a:extLst>
                    <a:ext uri="{FF2B5EF4-FFF2-40B4-BE49-F238E27FC236}">
                      <a16:creationId xmlns:a16="http://schemas.microsoft.com/office/drawing/2014/main" id="{AAB0051E-9C27-C52E-985B-68CE0F8A30EF}"/>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8475" b="7989"/>
                <a:stretch/>
              </p:blipFill>
              <p:spPr>
                <a:xfrm>
                  <a:off x="2345635" y="1640300"/>
                  <a:ext cx="3707683" cy="3097210"/>
                </a:xfrm>
                <a:prstGeom prst="rect">
                  <a:avLst/>
                </a:prstGeom>
                <a:noFill/>
                <a:ln cap="flat">
                  <a:noFill/>
                </a:ln>
              </p:spPr>
            </p:pic>
            <p:pic>
              <p:nvPicPr>
                <p:cNvPr id="68" name="Picture 67" descr="A black and white symbol&#10;&#10;Description automatically generated">
                  <a:extLst>
                    <a:ext uri="{FF2B5EF4-FFF2-40B4-BE49-F238E27FC236}">
                      <a16:creationId xmlns:a16="http://schemas.microsoft.com/office/drawing/2014/main" id="{1147A2E6-E105-68FB-C478-3935A0B00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8291" y="2371319"/>
                  <a:ext cx="398228" cy="398228"/>
                </a:xfrm>
                <a:prstGeom prst="rect">
                  <a:avLst/>
                </a:prstGeom>
              </p:spPr>
            </p:pic>
            <p:pic>
              <p:nvPicPr>
                <p:cNvPr id="69" name="Picture 68" descr="A black and white symbol&#10;&#10;Description automatically generated">
                  <a:extLst>
                    <a:ext uri="{FF2B5EF4-FFF2-40B4-BE49-F238E27FC236}">
                      <a16:creationId xmlns:a16="http://schemas.microsoft.com/office/drawing/2014/main" id="{1636A32B-D234-DCEE-8B88-CDA3E462C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8893" y="2294148"/>
                  <a:ext cx="398228" cy="398228"/>
                </a:xfrm>
                <a:prstGeom prst="rect">
                  <a:avLst/>
                </a:prstGeom>
              </p:spPr>
            </p:pic>
            <p:pic>
              <p:nvPicPr>
                <p:cNvPr id="70" name="Picture 69" descr="A black and white symbol&#10;&#10;Description automatically generated">
                  <a:extLst>
                    <a:ext uri="{FF2B5EF4-FFF2-40B4-BE49-F238E27FC236}">
                      <a16:creationId xmlns:a16="http://schemas.microsoft.com/office/drawing/2014/main" id="{7F444D25-1AA5-1891-AB52-7D9E57B86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622" y="2750192"/>
                  <a:ext cx="398228" cy="398228"/>
                </a:xfrm>
                <a:prstGeom prst="rect">
                  <a:avLst/>
                </a:prstGeom>
              </p:spPr>
            </p:pic>
            <p:pic>
              <p:nvPicPr>
                <p:cNvPr id="71" name="Picture 70" descr="A black and white symbol&#10;&#10;Description automatically generated">
                  <a:extLst>
                    <a:ext uri="{FF2B5EF4-FFF2-40B4-BE49-F238E27FC236}">
                      <a16:creationId xmlns:a16="http://schemas.microsoft.com/office/drawing/2014/main" id="{F4CC8C58-9D4B-B65F-5124-1D411E632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8920" y="3291612"/>
                  <a:ext cx="398228" cy="398228"/>
                </a:xfrm>
                <a:prstGeom prst="rect">
                  <a:avLst/>
                </a:prstGeom>
              </p:spPr>
            </p:pic>
            <p:sp>
              <p:nvSpPr>
                <p:cNvPr id="72" name="Oval 71">
                  <a:extLst>
                    <a:ext uri="{FF2B5EF4-FFF2-40B4-BE49-F238E27FC236}">
                      <a16:creationId xmlns:a16="http://schemas.microsoft.com/office/drawing/2014/main" id="{D987D33D-4EBD-39F1-9F18-16AA7A453887}"/>
                    </a:ext>
                  </a:extLst>
                </p:cNvPr>
                <p:cNvSpPr/>
                <p:nvPr/>
              </p:nvSpPr>
              <p:spPr>
                <a:xfrm>
                  <a:off x="4829980" y="2272774"/>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Oval 72">
                  <a:extLst>
                    <a:ext uri="{FF2B5EF4-FFF2-40B4-BE49-F238E27FC236}">
                      <a16:creationId xmlns:a16="http://schemas.microsoft.com/office/drawing/2014/main" id="{0836C266-7173-8A38-6637-33B15BB80D11}"/>
                    </a:ext>
                  </a:extLst>
                </p:cNvPr>
                <p:cNvSpPr/>
                <p:nvPr/>
              </p:nvSpPr>
              <p:spPr>
                <a:xfrm>
                  <a:off x="4379398" y="2710538"/>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Oval 73">
                  <a:extLst>
                    <a:ext uri="{FF2B5EF4-FFF2-40B4-BE49-F238E27FC236}">
                      <a16:creationId xmlns:a16="http://schemas.microsoft.com/office/drawing/2014/main" id="{157E2E19-1D1C-C1CE-67F9-DFC3C74B5F66}"/>
                    </a:ext>
                  </a:extLst>
                </p:cNvPr>
                <p:cNvSpPr/>
                <p:nvPr/>
              </p:nvSpPr>
              <p:spPr>
                <a:xfrm>
                  <a:off x="4194018" y="2816766"/>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Oval 74">
                  <a:extLst>
                    <a:ext uri="{FF2B5EF4-FFF2-40B4-BE49-F238E27FC236}">
                      <a16:creationId xmlns:a16="http://schemas.microsoft.com/office/drawing/2014/main" id="{16B410B6-ADF4-8FC9-0ECA-C7FDEAFDAFD9}"/>
                    </a:ext>
                  </a:extLst>
                </p:cNvPr>
                <p:cNvSpPr/>
                <p:nvPr/>
              </p:nvSpPr>
              <p:spPr>
                <a:xfrm>
                  <a:off x="4234045" y="2905113"/>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6" name="Oval 75">
                  <a:extLst>
                    <a:ext uri="{FF2B5EF4-FFF2-40B4-BE49-F238E27FC236}">
                      <a16:creationId xmlns:a16="http://schemas.microsoft.com/office/drawing/2014/main" id="{8140B58B-516B-1C0E-506F-0A37E63A0B67}"/>
                    </a:ext>
                  </a:extLst>
                </p:cNvPr>
                <p:cNvSpPr/>
                <p:nvPr/>
              </p:nvSpPr>
              <p:spPr>
                <a:xfrm>
                  <a:off x="4473026" y="3096236"/>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10CDD9E3-9251-3B9B-EEAA-9CBCBA638137}"/>
                    </a:ext>
                  </a:extLst>
                </p:cNvPr>
                <p:cNvSpPr/>
                <p:nvPr/>
              </p:nvSpPr>
              <p:spPr>
                <a:xfrm>
                  <a:off x="4588153" y="2872010"/>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8" name="Picture 77" descr="A black and white symbol&#10;&#10;Description automatically generated">
                  <a:extLst>
                    <a:ext uri="{FF2B5EF4-FFF2-40B4-BE49-F238E27FC236}">
                      <a16:creationId xmlns:a16="http://schemas.microsoft.com/office/drawing/2014/main" id="{8D973AF4-0946-B557-40A3-096021166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786" y="2710538"/>
                  <a:ext cx="398228" cy="398228"/>
                </a:xfrm>
                <a:prstGeom prst="rect">
                  <a:avLst/>
                </a:prstGeom>
              </p:spPr>
            </p:pic>
            <p:cxnSp>
              <p:nvCxnSpPr>
                <p:cNvPr id="79" name="Straight Connector 78">
                  <a:extLst>
                    <a:ext uri="{FF2B5EF4-FFF2-40B4-BE49-F238E27FC236}">
                      <a16:creationId xmlns:a16="http://schemas.microsoft.com/office/drawing/2014/main" id="{DA88537E-EAC2-303A-2017-293A0F1456CC}"/>
                    </a:ext>
                  </a:extLst>
                </p:cNvPr>
                <p:cNvCxnSpPr>
                  <a:cxnSpLocks/>
                </p:cNvCxnSpPr>
                <p:nvPr/>
              </p:nvCxnSpPr>
              <p:spPr>
                <a:xfrm>
                  <a:off x="4312466" y="2194560"/>
                  <a:ext cx="475738" cy="99588"/>
                </a:xfrm>
                <a:prstGeom prst="line">
                  <a:avLst/>
                </a:prstGeom>
                <a:noFill/>
                <a:ln w="6350" cap="flat" cmpd="sng" algn="ctr">
                  <a:solidFill>
                    <a:sysClr val="windowText" lastClr="000000"/>
                  </a:solidFill>
                  <a:prstDash val="solid"/>
                  <a:miter lim="800000"/>
                </a:ln>
                <a:effectLst/>
              </p:spPr>
            </p:cxnSp>
            <p:cxnSp>
              <p:nvCxnSpPr>
                <p:cNvPr id="80" name="Straight Connector 79">
                  <a:extLst>
                    <a:ext uri="{FF2B5EF4-FFF2-40B4-BE49-F238E27FC236}">
                      <a16:creationId xmlns:a16="http://schemas.microsoft.com/office/drawing/2014/main" id="{5098DC23-1ADA-5E91-A655-1198FE3EB152}"/>
                    </a:ext>
                  </a:extLst>
                </p:cNvPr>
                <p:cNvCxnSpPr>
                  <a:cxnSpLocks/>
                </p:cNvCxnSpPr>
                <p:nvPr/>
              </p:nvCxnSpPr>
              <p:spPr>
                <a:xfrm>
                  <a:off x="4135622" y="2567986"/>
                  <a:ext cx="214397" cy="130823"/>
                </a:xfrm>
                <a:prstGeom prst="line">
                  <a:avLst/>
                </a:prstGeom>
                <a:noFill/>
                <a:ln w="6350" cap="flat" cmpd="sng" algn="ctr">
                  <a:solidFill>
                    <a:sysClr val="windowText" lastClr="000000"/>
                  </a:solidFill>
                  <a:prstDash val="solid"/>
                  <a:miter lim="800000"/>
                </a:ln>
                <a:effectLst/>
              </p:spPr>
            </p:cxnSp>
            <p:cxnSp>
              <p:nvCxnSpPr>
                <p:cNvPr id="81" name="Straight Connector 80">
                  <a:extLst>
                    <a:ext uri="{FF2B5EF4-FFF2-40B4-BE49-F238E27FC236}">
                      <a16:creationId xmlns:a16="http://schemas.microsoft.com/office/drawing/2014/main" id="{04E1D211-F41B-1A3D-CAD8-DE2E7EA7B97D}"/>
                    </a:ext>
                  </a:extLst>
                </p:cNvPr>
                <p:cNvCxnSpPr>
                  <a:cxnSpLocks/>
                </p:cNvCxnSpPr>
                <p:nvPr/>
              </p:nvCxnSpPr>
              <p:spPr>
                <a:xfrm>
                  <a:off x="3646736" y="2661739"/>
                  <a:ext cx="532215" cy="165624"/>
                </a:xfrm>
                <a:prstGeom prst="line">
                  <a:avLst/>
                </a:prstGeom>
                <a:noFill/>
                <a:ln w="6350" cap="flat" cmpd="sng" algn="ctr">
                  <a:solidFill>
                    <a:sysClr val="windowText" lastClr="000000"/>
                  </a:solidFill>
                  <a:prstDash val="solid"/>
                  <a:miter lim="800000"/>
                </a:ln>
                <a:effectLst/>
              </p:spPr>
            </p:cxnSp>
            <p:cxnSp>
              <p:nvCxnSpPr>
                <p:cNvPr id="82" name="Straight Connector 81">
                  <a:extLst>
                    <a:ext uri="{FF2B5EF4-FFF2-40B4-BE49-F238E27FC236}">
                      <a16:creationId xmlns:a16="http://schemas.microsoft.com/office/drawing/2014/main" id="{B3943867-0B10-D6D7-89BF-5FA42575CC8F}"/>
                    </a:ext>
                  </a:extLst>
                </p:cNvPr>
                <p:cNvCxnSpPr>
                  <a:cxnSpLocks/>
                </p:cNvCxnSpPr>
                <p:nvPr/>
              </p:nvCxnSpPr>
              <p:spPr>
                <a:xfrm flipV="1">
                  <a:off x="3746519" y="2949306"/>
                  <a:ext cx="463448" cy="90759"/>
                </a:xfrm>
                <a:prstGeom prst="line">
                  <a:avLst/>
                </a:prstGeom>
                <a:noFill/>
                <a:ln w="6350" cap="flat" cmpd="sng" algn="ctr">
                  <a:solidFill>
                    <a:sysClr val="windowText" lastClr="000000"/>
                  </a:solidFill>
                  <a:prstDash val="solid"/>
                  <a:miter lim="800000"/>
                </a:ln>
                <a:effectLst/>
              </p:spPr>
            </p:cxnSp>
            <p:cxnSp>
              <p:nvCxnSpPr>
                <p:cNvPr id="83" name="Straight Connector 82">
                  <a:extLst>
                    <a:ext uri="{FF2B5EF4-FFF2-40B4-BE49-F238E27FC236}">
                      <a16:creationId xmlns:a16="http://schemas.microsoft.com/office/drawing/2014/main" id="{F83C74E9-DD90-58E0-E922-93BF56767FCE}"/>
                    </a:ext>
                  </a:extLst>
                </p:cNvPr>
                <p:cNvCxnSpPr>
                  <a:cxnSpLocks/>
                </p:cNvCxnSpPr>
                <p:nvPr/>
              </p:nvCxnSpPr>
              <p:spPr>
                <a:xfrm flipV="1">
                  <a:off x="4209967" y="3159220"/>
                  <a:ext cx="247988" cy="176609"/>
                </a:xfrm>
                <a:prstGeom prst="line">
                  <a:avLst/>
                </a:prstGeom>
                <a:noFill/>
                <a:ln w="6350" cap="flat" cmpd="sng" algn="ctr">
                  <a:solidFill>
                    <a:sysClr val="windowText" lastClr="000000"/>
                  </a:solidFill>
                  <a:prstDash val="solid"/>
                  <a:miter lim="800000"/>
                </a:ln>
                <a:effectLst/>
              </p:spPr>
            </p:cxnSp>
            <p:cxnSp>
              <p:nvCxnSpPr>
                <p:cNvPr id="84" name="Straight Connector 83">
                  <a:extLst>
                    <a:ext uri="{FF2B5EF4-FFF2-40B4-BE49-F238E27FC236}">
                      <a16:creationId xmlns:a16="http://schemas.microsoft.com/office/drawing/2014/main" id="{A5E101F1-7C76-C501-D2B3-6CDBCCE44384}"/>
                    </a:ext>
                  </a:extLst>
                </p:cNvPr>
                <p:cNvCxnSpPr>
                  <a:cxnSpLocks/>
                </p:cNvCxnSpPr>
                <p:nvPr/>
              </p:nvCxnSpPr>
              <p:spPr>
                <a:xfrm>
                  <a:off x="4688446" y="2905113"/>
                  <a:ext cx="491829" cy="60045"/>
                </a:xfrm>
                <a:prstGeom prst="line">
                  <a:avLst/>
                </a:prstGeom>
                <a:noFill/>
                <a:ln w="6350" cap="flat" cmpd="sng" algn="ctr">
                  <a:solidFill>
                    <a:sysClr val="windowText" lastClr="000000"/>
                  </a:solidFill>
                  <a:prstDash val="solid"/>
                  <a:miter lim="800000"/>
                </a:ln>
                <a:effectLst/>
              </p:spPr>
            </p:cxnSp>
          </p:grpSp>
          <p:sp>
            <p:nvSpPr>
              <p:cNvPr id="64" name="Rectangle 63">
                <a:extLst>
                  <a:ext uri="{FF2B5EF4-FFF2-40B4-BE49-F238E27FC236}">
                    <a16:creationId xmlns:a16="http://schemas.microsoft.com/office/drawing/2014/main" id="{847A9960-FEDE-0E14-5991-B69552A33AF7}"/>
                  </a:ext>
                </a:extLst>
              </p:cNvPr>
              <p:cNvSpPr/>
              <p:nvPr/>
            </p:nvSpPr>
            <p:spPr>
              <a:xfrm>
                <a:off x="2555240" y="3723640"/>
                <a:ext cx="1168400" cy="1102360"/>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59" name="Picture 58">
              <a:extLst>
                <a:ext uri="{FF2B5EF4-FFF2-40B4-BE49-F238E27FC236}">
                  <a16:creationId xmlns:a16="http://schemas.microsoft.com/office/drawing/2014/main" id="{49A384CF-D64A-BAF6-F9D9-4D00212CD606}"/>
                </a:ext>
              </a:extLst>
            </p:cNvPr>
            <p:cNvPicPr>
              <a:picLocks noChangeAspect="1"/>
            </p:cNvPicPr>
            <p:nvPr/>
          </p:nvPicPr>
          <p:blipFill>
            <a:blip r:embed="rId7"/>
            <a:stretch>
              <a:fillRect/>
            </a:stretch>
          </p:blipFill>
          <p:spPr>
            <a:xfrm>
              <a:off x="535737" y="2390280"/>
              <a:ext cx="734972" cy="1194331"/>
            </a:xfrm>
            <a:prstGeom prst="rect">
              <a:avLst/>
            </a:prstGeom>
          </p:spPr>
        </p:pic>
        <p:pic>
          <p:nvPicPr>
            <p:cNvPr id="60" name="Graphic 4" descr="Thought bubble outline">
              <a:extLst>
                <a:ext uri="{FF2B5EF4-FFF2-40B4-BE49-F238E27FC236}">
                  <a16:creationId xmlns:a16="http://schemas.microsoft.com/office/drawing/2014/main" id="{16AF1D66-18A7-8DA2-1982-11C3A1011C5E}"/>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63550" r="61934" b="7989"/>
            <a:stretch/>
          </p:blipFill>
          <p:spPr>
            <a:xfrm>
              <a:off x="886412" y="1824824"/>
              <a:ext cx="1069609" cy="799722"/>
            </a:xfrm>
            <a:prstGeom prst="rect">
              <a:avLst/>
            </a:prstGeom>
            <a:noFill/>
            <a:ln cap="flat">
              <a:noFill/>
            </a:ln>
          </p:spPr>
        </p:pic>
        <p:pic>
          <p:nvPicPr>
            <p:cNvPr id="61" name="Picture 60">
              <a:extLst>
                <a:ext uri="{FF2B5EF4-FFF2-40B4-BE49-F238E27FC236}">
                  <a16:creationId xmlns:a16="http://schemas.microsoft.com/office/drawing/2014/main" id="{35A9895B-1318-5390-9FC3-B15FEC49CA0B}"/>
                </a:ext>
              </a:extLst>
            </p:cNvPr>
            <p:cNvPicPr>
              <a:picLocks noChangeAspect="1"/>
            </p:cNvPicPr>
            <p:nvPr/>
          </p:nvPicPr>
          <p:blipFill>
            <a:blip r:embed="rId8"/>
            <a:stretch>
              <a:fillRect/>
            </a:stretch>
          </p:blipFill>
          <p:spPr>
            <a:xfrm flipH="1">
              <a:off x="216847" y="4179021"/>
              <a:ext cx="637779" cy="688861"/>
            </a:xfrm>
            <a:prstGeom prst="rect">
              <a:avLst/>
            </a:prstGeom>
          </p:spPr>
        </p:pic>
        <p:sp>
          <p:nvSpPr>
            <p:cNvPr id="62" name="TextBox 61">
              <a:extLst>
                <a:ext uri="{FF2B5EF4-FFF2-40B4-BE49-F238E27FC236}">
                  <a16:creationId xmlns:a16="http://schemas.microsoft.com/office/drawing/2014/main" id="{C0F4BEA0-70E5-C73D-FFBB-52542BB5DB0D}"/>
                </a:ext>
              </a:extLst>
            </p:cNvPr>
            <p:cNvSpPr txBox="1"/>
            <p:nvPr/>
          </p:nvSpPr>
          <p:spPr>
            <a:xfrm>
              <a:off x="792306" y="4158004"/>
              <a:ext cx="3393614"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black"/>
                  </a:solidFill>
                  <a:effectLst/>
                  <a:uLnTx/>
                  <a:uFillTx/>
                  <a:latin typeface="Calibri" panose="020F0502020204030204"/>
                </a:rPr>
                <a:t>I want to share data from my national network of land-based, fixed observing stations</a:t>
              </a:r>
              <a:r>
                <a:rPr kumimoji="0" lang="en-GB" sz="1800" b="0" i="0" u="none" strike="noStrike" kern="0" cap="none" spc="0" normalizeH="0" baseline="30000" noProof="0">
                  <a:ln>
                    <a:noFill/>
                  </a:ln>
                  <a:solidFill>
                    <a:prstClr val="black"/>
                  </a:solidFill>
                  <a:effectLst/>
                  <a:uLnTx/>
                  <a:uFillTx/>
                  <a:latin typeface="Calibri" panose="020F0502020204030204"/>
                </a:rPr>
                <a:t>1</a:t>
              </a:r>
            </a:p>
          </p:txBody>
        </p:sp>
      </p:grpSp>
      <p:sp>
        <p:nvSpPr>
          <p:cNvPr id="86" name="TextBox 85">
            <a:extLst>
              <a:ext uri="{FF2B5EF4-FFF2-40B4-BE49-F238E27FC236}">
                <a16:creationId xmlns:a16="http://schemas.microsoft.com/office/drawing/2014/main" id="{DCC95A21-8C90-BB61-0000-D40E8288D120}"/>
              </a:ext>
            </a:extLst>
          </p:cNvPr>
          <p:cNvSpPr txBox="1"/>
          <p:nvPr/>
        </p:nvSpPr>
        <p:spPr>
          <a:xfrm>
            <a:off x="4124427" y="6611778"/>
            <a:ext cx="8068235" cy="230832"/>
          </a:xfrm>
          <a:prstGeom prst="rect">
            <a:avLst/>
          </a:prstGeom>
          <a:noFill/>
        </p:spPr>
        <p:txBody>
          <a:bodyPr wrap="none" rtlCol="0">
            <a:spAutoFit/>
          </a:bodyPr>
          <a:lstStyle/>
          <a:p>
            <a:pPr algn="r"/>
            <a:r>
              <a:rPr lang="en-GB" sz="900" baseline="30000">
                <a:solidFill>
                  <a:prstClr val="black"/>
                </a:solidFill>
                <a:latin typeface="Calibri" panose="020F0502020204030204"/>
              </a:rPr>
              <a:t>1</a:t>
            </a:r>
            <a:r>
              <a:rPr lang="en-GB" sz="900">
                <a:solidFill>
                  <a:prstClr val="black"/>
                </a:solidFill>
                <a:latin typeface="Calibri" panose="020F0502020204030204"/>
              </a:rPr>
              <a:t> WMO data sharing covers 6 Earth system domains; observations, predictions, re-analyses, etc.</a:t>
            </a:r>
            <a:r>
              <a:rPr lang="en-GB" sz="900">
                <a:solidFill>
                  <a:srgbClr val="1F1F1F"/>
                </a:solidFill>
                <a:latin typeface="Google Sans"/>
              </a:rPr>
              <a:t> – see the </a:t>
            </a:r>
            <a:r>
              <a:rPr lang="en-GB" sz="900">
                <a:solidFill>
                  <a:srgbClr val="1F1F1F"/>
                </a:solidFill>
                <a:latin typeface="Google Sans"/>
                <a:hlinkClick r:id="rId9"/>
              </a:rPr>
              <a:t>WMO Unified Data Policy (Resolution 1)</a:t>
            </a:r>
            <a:r>
              <a:rPr lang="en-GB" sz="900">
                <a:solidFill>
                  <a:srgbClr val="1F1F1F"/>
                </a:solidFill>
                <a:latin typeface="Google Sans"/>
              </a:rPr>
              <a:t> for more information</a:t>
            </a:r>
            <a:endParaRPr lang="en-GB" sz="900">
              <a:solidFill>
                <a:prstClr val="black"/>
              </a:solidFill>
              <a:latin typeface="Calibri" panose="020F0502020204030204"/>
            </a:endParaRPr>
          </a:p>
        </p:txBody>
      </p:sp>
      <p:pic>
        <p:nvPicPr>
          <p:cNvPr id="87" name="Picture 86" descr="A group of flags of different countries/regions&#10;&#10;Description automatically generated">
            <a:extLst>
              <a:ext uri="{FF2B5EF4-FFF2-40B4-BE49-F238E27FC236}">
                <a16:creationId xmlns:a16="http://schemas.microsoft.com/office/drawing/2014/main" id="{9BC8E1FB-0160-FE77-F59D-19FC62EA584B}"/>
              </a:ext>
            </a:extLst>
          </p:cNvPr>
          <p:cNvPicPr>
            <a:picLocks noChangeAspect="1"/>
          </p:cNvPicPr>
          <p:nvPr/>
        </p:nvPicPr>
        <p:blipFill rotWithShape="1">
          <a:blip r:embed="rId10">
            <a:extLst>
              <a:ext uri="{28A0092B-C50C-407E-A947-70E740481C1C}">
                <a14:useLocalDpi xmlns:a14="http://schemas.microsoft.com/office/drawing/2010/main" val="0"/>
              </a:ext>
            </a:extLst>
          </a:blip>
          <a:srcRect l="62958" t="29996" r="27931" b="63857"/>
          <a:stretch/>
        </p:blipFill>
        <p:spPr>
          <a:xfrm>
            <a:off x="4689344" y="3696105"/>
            <a:ext cx="339026" cy="228774"/>
          </a:xfrm>
          <a:prstGeom prst="rect">
            <a:avLst/>
          </a:prstGeom>
        </p:spPr>
      </p:pic>
      <p:pic>
        <p:nvPicPr>
          <p:cNvPr id="2" name="Picture 1" descr="A close up of a logo&#10;&#10;Description automatically generated">
            <a:extLst>
              <a:ext uri="{FF2B5EF4-FFF2-40B4-BE49-F238E27FC236}">
                <a16:creationId xmlns:a16="http://schemas.microsoft.com/office/drawing/2014/main" id="{44B588CB-E05F-F2D9-6B10-157C785C3D9E}"/>
              </a:ext>
            </a:extLst>
          </p:cNvPr>
          <p:cNvPicPr>
            <a:picLocks noChangeAspect="1"/>
          </p:cNvPicPr>
          <p:nvPr/>
        </p:nvPicPr>
        <p:blipFill>
          <a:blip r:embed="rId11"/>
          <a:stretch>
            <a:fillRect/>
          </a:stretch>
        </p:blipFill>
        <p:spPr>
          <a:xfrm>
            <a:off x="-3245" y="5217160"/>
            <a:ext cx="2929596" cy="1640839"/>
          </a:xfrm>
          <a:prstGeom prst="rect">
            <a:avLst/>
          </a:prstGeom>
        </p:spPr>
      </p:pic>
      <p:sp>
        <p:nvSpPr>
          <p:cNvPr id="3" name="TextBox 2">
            <a:extLst>
              <a:ext uri="{FF2B5EF4-FFF2-40B4-BE49-F238E27FC236}">
                <a16:creationId xmlns:a16="http://schemas.microsoft.com/office/drawing/2014/main" id="{02B71CAF-4AAF-F15C-B8DD-8534ED8A57CD}"/>
              </a:ext>
            </a:extLst>
          </p:cNvPr>
          <p:cNvSpPr txBox="1"/>
          <p:nvPr/>
        </p:nvSpPr>
        <p:spPr>
          <a:xfrm>
            <a:off x="434254" y="338696"/>
            <a:ext cx="4406334" cy="426848"/>
          </a:xfrm>
          <a:prstGeom prst="rect">
            <a:avLst/>
          </a:prstGeom>
          <a:noFill/>
        </p:spPr>
        <p:txBody>
          <a:bodyPr wrap="none" rtlCol="0">
            <a:spAutoFit/>
          </a:bodyPr>
          <a:lstStyle/>
          <a:p>
            <a:pPr>
              <a:lnSpc>
                <a:spcPct val="90000"/>
              </a:lnSpc>
              <a:spcBef>
                <a:spcPct val="0"/>
              </a:spcBef>
              <a:tabLst>
                <a:tab pos="384170" algn="l"/>
                <a:tab pos="768339" algn="l"/>
                <a:tab pos="1152509" algn="l"/>
                <a:tab pos="1536678" algn="l"/>
                <a:tab pos="1920848" algn="l"/>
                <a:tab pos="2305016" algn="l"/>
                <a:tab pos="2689187" algn="l"/>
                <a:tab pos="3073355" algn="l"/>
                <a:tab pos="3457526" algn="l"/>
                <a:tab pos="3841694" algn="l"/>
                <a:tab pos="4225865" algn="l"/>
                <a:tab pos="4610033" algn="l"/>
                <a:tab pos="4994204" algn="l"/>
                <a:tab pos="5378372" algn="l"/>
                <a:tab pos="5762543" algn="l"/>
                <a:tab pos="6146712" algn="l"/>
                <a:tab pos="6530882" algn="l"/>
                <a:tab pos="6915050" algn="l"/>
                <a:tab pos="7299220" algn="l"/>
              </a:tabLst>
            </a:pPr>
            <a:r>
              <a:rPr lang="en-US" sz="2400" spc="-1" dirty="0">
                <a:ea typeface="+mj-ea"/>
                <a:cs typeface="+mj-cs"/>
              </a:rPr>
              <a:t>The journey from the producer…</a:t>
            </a:r>
            <a:endParaRPr lang="en-CH" sz="2400" spc="-1" dirty="0">
              <a:ea typeface="+mj-ea"/>
              <a:cs typeface="+mj-cs"/>
            </a:endParaRPr>
          </a:p>
        </p:txBody>
      </p:sp>
    </p:spTree>
    <p:extLst>
      <p:ext uri="{BB962C8B-B14F-4D97-AF65-F5344CB8AC3E}">
        <p14:creationId xmlns:p14="http://schemas.microsoft.com/office/powerpoint/2010/main" val="3974950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44B588CB-E05F-F2D9-6B10-157C785C3D9E}"/>
              </a:ext>
            </a:extLst>
          </p:cNvPr>
          <p:cNvPicPr>
            <a:picLocks noChangeAspect="1"/>
          </p:cNvPicPr>
          <p:nvPr/>
        </p:nvPicPr>
        <p:blipFill>
          <a:blip r:embed="rId3"/>
          <a:stretch>
            <a:fillRect/>
          </a:stretch>
        </p:blipFill>
        <p:spPr>
          <a:xfrm>
            <a:off x="-3245" y="5217160"/>
            <a:ext cx="2929596" cy="1640839"/>
          </a:xfrm>
          <a:prstGeom prst="rect">
            <a:avLst/>
          </a:prstGeom>
        </p:spPr>
      </p:pic>
      <p:sp>
        <p:nvSpPr>
          <p:cNvPr id="3" name="TextBox 2">
            <a:extLst>
              <a:ext uri="{FF2B5EF4-FFF2-40B4-BE49-F238E27FC236}">
                <a16:creationId xmlns:a16="http://schemas.microsoft.com/office/drawing/2014/main" id="{82D199C0-B294-6C8A-A9DB-6F110FB8BD05}"/>
              </a:ext>
            </a:extLst>
          </p:cNvPr>
          <p:cNvSpPr txBox="1"/>
          <p:nvPr/>
        </p:nvSpPr>
        <p:spPr>
          <a:xfrm>
            <a:off x="8088793" y="1775"/>
            <a:ext cx="4211409" cy="230832"/>
          </a:xfrm>
          <a:prstGeom prst="rect">
            <a:avLst/>
          </a:prstGeom>
          <a:noFill/>
        </p:spPr>
        <p:txBody>
          <a:bodyPr wrap="none" rtlCol="0">
            <a:spAutoFit/>
          </a:bodyPr>
          <a:lstStyle/>
          <a:p>
            <a:r>
              <a:rPr lang="en-GB" sz="900" baseline="30000"/>
              <a:t>1</a:t>
            </a:r>
            <a:r>
              <a:rPr lang="en-GB" sz="900"/>
              <a:t> Guide to WIS (WMO No. 1061), Vol II, </a:t>
            </a:r>
            <a:r>
              <a:rPr lang="en-GB" sz="900" b="0" i="0">
                <a:solidFill>
                  <a:srgbClr val="1F1F1F"/>
                </a:solidFill>
                <a:effectLst/>
                <a:latin typeface="Google Sans"/>
              </a:rPr>
              <a:t>§1.1.4 Why are datasets so important [</a:t>
            </a:r>
            <a:r>
              <a:rPr lang="en-GB" sz="900" b="0" i="0">
                <a:solidFill>
                  <a:srgbClr val="1F1F1F"/>
                </a:solidFill>
                <a:effectLst/>
                <a:latin typeface="Google Sans"/>
                <a:hlinkClick r:id="rId4"/>
              </a:rPr>
              <a:t>draf</a:t>
            </a:r>
            <a:r>
              <a:rPr lang="en-GB" sz="900">
                <a:solidFill>
                  <a:srgbClr val="1F1F1F"/>
                </a:solidFill>
                <a:latin typeface="Google Sans"/>
                <a:hlinkClick r:id="rId4"/>
              </a:rPr>
              <a:t>t</a:t>
            </a:r>
            <a:r>
              <a:rPr lang="en-GB" sz="900">
                <a:solidFill>
                  <a:srgbClr val="1F1F1F"/>
                </a:solidFill>
                <a:latin typeface="Google Sans"/>
              </a:rPr>
              <a:t>]</a:t>
            </a:r>
            <a:r>
              <a:rPr lang="en-GB" sz="900" b="0" i="0">
                <a:solidFill>
                  <a:srgbClr val="1F1F1F"/>
                </a:solidFill>
                <a:effectLst/>
                <a:latin typeface="Google Sans"/>
              </a:rPr>
              <a:t> </a:t>
            </a:r>
            <a:endParaRPr lang="en-GB" sz="900"/>
          </a:p>
        </p:txBody>
      </p:sp>
      <p:sp>
        <p:nvSpPr>
          <p:cNvPr id="4" name="TextBox 3">
            <a:extLst>
              <a:ext uri="{FF2B5EF4-FFF2-40B4-BE49-F238E27FC236}">
                <a16:creationId xmlns:a16="http://schemas.microsoft.com/office/drawing/2014/main" id="{61DBC327-F2F7-3CE3-CCEF-12B734BDB2DF}"/>
              </a:ext>
            </a:extLst>
          </p:cNvPr>
          <p:cNvSpPr txBox="1"/>
          <p:nvPr/>
        </p:nvSpPr>
        <p:spPr>
          <a:xfrm>
            <a:off x="8657858" y="236989"/>
            <a:ext cx="3642344" cy="230832"/>
          </a:xfrm>
          <a:prstGeom prst="rect">
            <a:avLst/>
          </a:prstGeom>
          <a:noFill/>
        </p:spPr>
        <p:txBody>
          <a:bodyPr wrap="none" rtlCol="0">
            <a:spAutoFit/>
          </a:bodyPr>
          <a:lstStyle/>
          <a:p>
            <a:r>
              <a:rPr lang="en-GB" sz="900" baseline="30000"/>
              <a:t>2</a:t>
            </a:r>
            <a:r>
              <a:rPr lang="en-GB" sz="900"/>
              <a:t> Guide to WIS (WMO No. 1061), Vol II, </a:t>
            </a:r>
            <a:r>
              <a:rPr lang="en-GB" sz="900" b="0" i="0">
                <a:solidFill>
                  <a:srgbClr val="1F1F1F"/>
                </a:solidFill>
                <a:effectLst/>
                <a:latin typeface="Google Sans"/>
              </a:rPr>
              <a:t>§1.3.1 How to get started [</a:t>
            </a:r>
            <a:r>
              <a:rPr lang="en-GB" sz="900" b="0" i="0">
                <a:solidFill>
                  <a:srgbClr val="1F1F1F"/>
                </a:solidFill>
                <a:effectLst/>
                <a:latin typeface="Google Sans"/>
                <a:hlinkClick r:id="rId5"/>
              </a:rPr>
              <a:t>draf</a:t>
            </a:r>
            <a:r>
              <a:rPr lang="en-GB" sz="900">
                <a:solidFill>
                  <a:srgbClr val="1F1F1F"/>
                </a:solidFill>
                <a:latin typeface="Google Sans"/>
                <a:hlinkClick r:id="rId5"/>
              </a:rPr>
              <a:t>t</a:t>
            </a:r>
            <a:r>
              <a:rPr lang="en-GB" sz="900">
                <a:solidFill>
                  <a:srgbClr val="1F1F1F"/>
                </a:solidFill>
                <a:latin typeface="Google Sans"/>
              </a:rPr>
              <a:t>]</a:t>
            </a:r>
            <a:r>
              <a:rPr lang="en-GB" sz="900" b="0" i="0">
                <a:solidFill>
                  <a:srgbClr val="1F1F1F"/>
                </a:solidFill>
                <a:effectLst/>
                <a:latin typeface="Google Sans"/>
              </a:rPr>
              <a:t> </a:t>
            </a:r>
            <a:endParaRPr lang="en-GB" sz="900"/>
          </a:p>
        </p:txBody>
      </p:sp>
      <p:grpSp>
        <p:nvGrpSpPr>
          <p:cNvPr id="109" name="Group 108">
            <a:extLst>
              <a:ext uri="{FF2B5EF4-FFF2-40B4-BE49-F238E27FC236}">
                <a16:creationId xmlns:a16="http://schemas.microsoft.com/office/drawing/2014/main" id="{62E17C9B-1273-E659-2F66-53BF0FD7DEC2}"/>
              </a:ext>
            </a:extLst>
          </p:cNvPr>
          <p:cNvGrpSpPr/>
          <p:nvPr/>
        </p:nvGrpSpPr>
        <p:grpSpPr>
          <a:xfrm>
            <a:off x="4850590" y="1327769"/>
            <a:ext cx="2408667" cy="3450708"/>
            <a:chOff x="4953000" y="695536"/>
            <a:chExt cx="2492444" cy="4956791"/>
          </a:xfrm>
        </p:grpSpPr>
        <p:sp>
          <p:nvSpPr>
            <p:cNvPr id="112" name="Rectangle: Rounded Corners 111">
              <a:extLst>
                <a:ext uri="{FF2B5EF4-FFF2-40B4-BE49-F238E27FC236}">
                  <a16:creationId xmlns:a16="http://schemas.microsoft.com/office/drawing/2014/main" id="{834B578A-1A31-04FF-3139-A2FC40F0F56A}"/>
                </a:ext>
              </a:extLst>
            </p:cNvPr>
            <p:cNvSpPr/>
            <p:nvPr/>
          </p:nvSpPr>
          <p:spPr>
            <a:xfrm>
              <a:off x="4953000" y="695536"/>
              <a:ext cx="2492444" cy="4647502"/>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1" name="TextBox 110">
              <a:extLst>
                <a:ext uri="{FF2B5EF4-FFF2-40B4-BE49-F238E27FC236}">
                  <a16:creationId xmlns:a16="http://schemas.microsoft.com/office/drawing/2014/main" id="{29411BE4-3739-16BD-FD19-C5C09F4E163A}"/>
                </a:ext>
              </a:extLst>
            </p:cNvPr>
            <p:cNvSpPr txBox="1"/>
            <p:nvPr/>
          </p:nvSpPr>
          <p:spPr>
            <a:xfrm>
              <a:off x="5288446" y="5344550"/>
              <a:ext cx="1811194"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err="1">
                  <a:ln>
                    <a:noFill/>
                  </a:ln>
                  <a:solidFill>
                    <a:srgbClr val="1849D4"/>
                  </a:solidFill>
                  <a:effectLst/>
                  <a:uLnTx/>
                  <a:uFillTx/>
                  <a:latin typeface="Consolas" panose="020B0609020204030204" pitchFamily="49" charset="0"/>
                </a:rPr>
                <a:t>nl-knmi-nmc</a:t>
              </a:r>
              <a:endParaRPr kumimoji="0" lang="en-GB" sz="1400" b="0" i="0" u="none" strike="noStrike" kern="0" cap="none" spc="0" normalizeH="0" baseline="0" noProof="0">
                <a:ln>
                  <a:noFill/>
                </a:ln>
                <a:solidFill>
                  <a:srgbClr val="1849D4"/>
                </a:solidFill>
                <a:effectLst/>
                <a:uLnTx/>
                <a:uFillTx/>
                <a:latin typeface="Consolas" panose="020B0609020204030204" pitchFamily="49" charset="0"/>
              </a:endParaRPr>
            </a:p>
          </p:txBody>
        </p:sp>
      </p:grpSp>
      <p:pic>
        <p:nvPicPr>
          <p:cNvPr id="114" name="Picture 113">
            <a:extLst>
              <a:ext uri="{FF2B5EF4-FFF2-40B4-BE49-F238E27FC236}">
                <a16:creationId xmlns:a16="http://schemas.microsoft.com/office/drawing/2014/main" id="{C6062258-FB70-E50F-0513-EC6053E22C89}"/>
              </a:ext>
            </a:extLst>
          </p:cNvPr>
          <p:cNvPicPr>
            <a:picLocks noChangeAspect="1"/>
          </p:cNvPicPr>
          <p:nvPr/>
        </p:nvPicPr>
        <p:blipFill>
          <a:blip r:embed="rId6"/>
          <a:stretch>
            <a:fillRect/>
          </a:stretch>
        </p:blipFill>
        <p:spPr>
          <a:xfrm>
            <a:off x="535737" y="2390280"/>
            <a:ext cx="734972" cy="1194331"/>
          </a:xfrm>
          <a:prstGeom prst="rect">
            <a:avLst/>
          </a:prstGeom>
        </p:spPr>
      </p:pic>
      <p:pic>
        <p:nvPicPr>
          <p:cNvPr id="117" name="Picture 116" descr="A black and white symbol&#10;&#10;Description automatically generated">
            <a:extLst>
              <a:ext uri="{FF2B5EF4-FFF2-40B4-BE49-F238E27FC236}">
                <a16:creationId xmlns:a16="http://schemas.microsoft.com/office/drawing/2014/main" id="{291A485E-C9CC-53AA-5FEA-E0A097FE0F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4305" y="2547411"/>
            <a:ext cx="923331" cy="923331"/>
          </a:xfrm>
          <a:prstGeom prst="rect">
            <a:avLst/>
          </a:prstGeom>
        </p:spPr>
      </p:pic>
      <p:sp>
        <p:nvSpPr>
          <p:cNvPr id="118" name="TextBox 117">
            <a:extLst>
              <a:ext uri="{FF2B5EF4-FFF2-40B4-BE49-F238E27FC236}">
                <a16:creationId xmlns:a16="http://schemas.microsoft.com/office/drawing/2014/main" id="{9597BA0A-5444-95BD-A228-3D8A9561CE8F}"/>
              </a:ext>
            </a:extLst>
          </p:cNvPr>
          <p:cNvSpPr txBox="1"/>
          <p:nvPr/>
        </p:nvSpPr>
        <p:spPr>
          <a:xfrm>
            <a:off x="2305853" y="2914911"/>
            <a:ext cx="1852679" cy="523220"/>
          </a:xfrm>
          <a:prstGeom prst="rect">
            <a:avLst/>
          </a:prstGeom>
          <a:solidFill>
            <a:sysClr val="window" lastClr="FFFFFF"/>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panose="020F0502020204030204"/>
              </a:rPr>
              <a:t>00110001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panose="020F0502020204030204"/>
              </a:rPr>
              <a:t>00110000 </a:t>
            </a: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19" name="TextBox 118">
            <a:extLst>
              <a:ext uri="{FF2B5EF4-FFF2-40B4-BE49-F238E27FC236}">
                <a16:creationId xmlns:a16="http://schemas.microsoft.com/office/drawing/2014/main" id="{9E7EA5CE-D444-AD56-D6C2-A7D70F218646}"/>
              </a:ext>
            </a:extLst>
          </p:cNvPr>
          <p:cNvSpPr txBox="1"/>
          <p:nvPr/>
        </p:nvSpPr>
        <p:spPr>
          <a:xfrm>
            <a:off x="2147706" y="2954999"/>
            <a:ext cx="1238390" cy="369332"/>
          </a:xfrm>
          <a:prstGeom prst="rect">
            <a:avLst/>
          </a:prstGeom>
          <a:noFill/>
        </p:spPr>
        <p:txBody>
          <a:bodyPr wrap="square" rtlCol="0">
            <a:spAutoFit/>
          </a:bodyPr>
          <a:lstStyle/>
          <a:p>
            <a:r>
              <a:rPr lang="en-GB">
                <a:solidFill>
                  <a:prstClr val="black"/>
                </a:solidFill>
                <a:latin typeface="Calibri" panose="020F0502020204030204"/>
              </a:rPr>
              <a:t>»               »</a:t>
            </a:r>
          </a:p>
        </p:txBody>
      </p:sp>
      <p:grpSp>
        <p:nvGrpSpPr>
          <p:cNvPr id="120" name="Group 119">
            <a:extLst>
              <a:ext uri="{FF2B5EF4-FFF2-40B4-BE49-F238E27FC236}">
                <a16:creationId xmlns:a16="http://schemas.microsoft.com/office/drawing/2014/main" id="{08B68C3B-579F-4E90-3704-EB1B8101E90F}"/>
              </a:ext>
            </a:extLst>
          </p:cNvPr>
          <p:cNvGrpSpPr/>
          <p:nvPr/>
        </p:nvGrpSpPr>
        <p:grpSpPr>
          <a:xfrm>
            <a:off x="3278065" y="2116299"/>
            <a:ext cx="1597528" cy="1905000"/>
            <a:chOff x="3278065" y="2116299"/>
            <a:chExt cx="1597528" cy="1905000"/>
          </a:xfrm>
        </p:grpSpPr>
        <p:pic>
          <p:nvPicPr>
            <p:cNvPr id="121" name="Picture 120">
              <a:extLst>
                <a:ext uri="{FF2B5EF4-FFF2-40B4-BE49-F238E27FC236}">
                  <a16:creationId xmlns:a16="http://schemas.microsoft.com/office/drawing/2014/main" id="{94BAC227-1B3A-F185-DA3F-3526C67904AE}"/>
                </a:ext>
              </a:extLst>
            </p:cNvPr>
            <p:cNvPicPr>
              <a:picLocks noChangeAspect="1"/>
            </p:cNvPicPr>
            <p:nvPr/>
          </p:nvPicPr>
          <p:blipFill rotWithShape="1">
            <a:blip r:embed="rId8"/>
            <a:srcRect l="16140"/>
            <a:stretch/>
          </p:blipFill>
          <p:spPr>
            <a:xfrm>
              <a:off x="3278065" y="2116299"/>
              <a:ext cx="1597528" cy="1905000"/>
            </a:xfrm>
            <a:prstGeom prst="rect">
              <a:avLst/>
            </a:prstGeom>
          </p:spPr>
        </p:pic>
        <p:sp>
          <p:nvSpPr>
            <p:cNvPr id="122" name="Rectangle 121">
              <a:extLst>
                <a:ext uri="{FF2B5EF4-FFF2-40B4-BE49-F238E27FC236}">
                  <a16:creationId xmlns:a16="http://schemas.microsoft.com/office/drawing/2014/main" id="{DFCF50F8-03B4-AB7E-CDA0-7886E09D9757}"/>
                </a:ext>
              </a:extLst>
            </p:cNvPr>
            <p:cNvSpPr/>
            <p:nvPr/>
          </p:nvSpPr>
          <p:spPr>
            <a:xfrm>
              <a:off x="3403382" y="2891808"/>
              <a:ext cx="988708" cy="599574"/>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23" name="Group 122">
              <a:extLst>
                <a:ext uri="{FF2B5EF4-FFF2-40B4-BE49-F238E27FC236}">
                  <a16:creationId xmlns:a16="http://schemas.microsoft.com/office/drawing/2014/main" id="{EFF703FA-FD2E-5A6C-566B-4B5F272BB842}"/>
                </a:ext>
              </a:extLst>
            </p:cNvPr>
            <p:cNvGrpSpPr/>
            <p:nvPr/>
          </p:nvGrpSpPr>
          <p:grpSpPr>
            <a:xfrm>
              <a:off x="3493709" y="2958309"/>
              <a:ext cx="812808" cy="66206"/>
              <a:chOff x="4316669" y="2958309"/>
              <a:chExt cx="812808" cy="66206"/>
            </a:xfrm>
          </p:grpSpPr>
          <p:sp>
            <p:nvSpPr>
              <p:cNvPr id="145" name="Oval 144">
                <a:extLst>
                  <a:ext uri="{FF2B5EF4-FFF2-40B4-BE49-F238E27FC236}">
                    <a16:creationId xmlns:a16="http://schemas.microsoft.com/office/drawing/2014/main" id="{7D974596-0469-FE7D-2739-1C170FF3078E}"/>
                  </a:ext>
                </a:extLst>
              </p:cNvPr>
              <p:cNvSpPr/>
              <p:nvPr/>
            </p:nvSpPr>
            <p:spPr>
              <a:xfrm>
                <a:off x="431666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6" name="Oval 145">
                <a:extLst>
                  <a:ext uri="{FF2B5EF4-FFF2-40B4-BE49-F238E27FC236}">
                    <a16:creationId xmlns:a16="http://schemas.microsoft.com/office/drawing/2014/main" id="{E3110FDF-8450-671F-2DF6-EAEC2EC6888D}"/>
                  </a:ext>
                </a:extLst>
              </p:cNvPr>
              <p:cNvSpPr/>
              <p:nvPr/>
            </p:nvSpPr>
            <p:spPr>
              <a:xfrm>
                <a:off x="446598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C8906213-38F0-44F6-0A97-12A22F286A7A}"/>
                  </a:ext>
                </a:extLst>
              </p:cNvPr>
              <p:cNvSpPr/>
              <p:nvPr/>
            </p:nvSpPr>
            <p:spPr>
              <a:xfrm>
                <a:off x="461530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8" name="Oval 147">
                <a:extLst>
                  <a:ext uri="{FF2B5EF4-FFF2-40B4-BE49-F238E27FC236}">
                    <a16:creationId xmlns:a16="http://schemas.microsoft.com/office/drawing/2014/main" id="{658BA138-C566-FF3C-316C-28FCB9BA701C}"/>
                  </a:ext>
                </a:extLst>
              </p:cNvPr>
              <p:cNvSpPr/>
              <p:nvPr/>
            </p:nvSpPr>
            <p:spPr>
              <a:xfrm>
                <a:off x="476462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9" name="Oval 148">
                <a:extLst>
                  <a:ext uri="{FF2B5EF4-FFF2-40B4-BE49-F238E27FC236}">
                    <a16:creationId xmlns:a16="http://schemas.microsoft.com/office/drawing/2014/main" id="{55C9B979-118B-98D2-6617-120D0D482A64}"/>
                  </a:ext>
                </a:extLst>
              </p:cNvPr>
              <p:cNvSpPr/>
              <p:nvPr/>
            </p:nvSpPr>
            <p:spPr>
              <a:xfrm>
                <a:off x="491394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0" name="Oval 149">
                <a:extLst>
                  <a:ext uri="{FF2B5EF4-FFF2-40B4-BE49-F238E27FC236}">
                    <a16:creationId xmlns:a16="http://schemas.microsoft.com/office/drawing/2014/main" id="{E99C2B69-BCB0-4C80-17B7-7AC1F937A245}"/>
                  </a:ext>
                </a:extLst>
              </p:cNvPr>
              <p:cNvSpPr/>
              <p:nvPr/>
            </p:nvSpPr>
            <p:spPr>
              <a:xfrm>
                <a:off x="5063271"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24" name="Group 123">
              <a:extLst>
                <a:ext uri="{FF2B5EF4-FFF2-40B4-BE49-F238E27FC236}">
                  <a16:creationId xmlns:a16="http://schemas.microsoft.com/office/drawing/2014/main" id="{0B7891AB-7766-6D45-C2DB-3F708D9018E3}"/>
                </a:ext>
              </a:extLst>
            </p:cNvPr>
            <p:cNvGrpSpPr/>
            <p:nvPr/>
          </p:nvGrpSpPr>
          <p:grpSpPr>
            <a:xfrm>
              <a:off x="3497614" y="3110709"/>
              <a:ext cx="812808" cy="66206"/>
              <a:chOff x="4316669" y="2958309"/>
              <a:chExt cx="812808" cy="66206"/>
            </a:xfrm>
          </p:grpSpPr>
          <p:sp>
            <p:nvSpPr>
              <p:cNvPr id="139" name="Oval 138">
                <a:extLst>
                  <a:ext uri="{FF2B5EF4-FFF2-40B4-BE49-F238E27FC236}">
                    <a16:creationId xmlns:a16="http://schemas.microsoft.com/office/drawing/2014/main" id="{E1388DE0-BE71-152E-E89D-7B7129DB967C}"/>
                  </a:ext>
                </a:extLst>
              </p:cNvPr>
              <p:cNvSpPr/>
              <p:nvPr/>
            </p:nvSpPr>
            <p:spPr>
              <a:xfrm>
                <a:off x="431666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0" name="Oval 139">
                <a:extLst>
                  <a:ext uri="{FF2B5EF4-FFF2-40B4-BE49-F238E27FC236}">
                    <a16:creationId xmlns:a16="http://schemas.microsoft.com/office/drawing/2014/main" id="{180ADE0E-A055-3A8B-4313-C8D975045CDE}"/>
                  </a:ext>
                </a:extLst>
              </p:cNvPr>
              <p:cNvSpPr/>
              <p:nvPr/>
            </p:nvSpPr>
            <p:spPr>
              <a:xfrm>
                <a:off x="446598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1" name="Oval 140">
                <a:extLst>
                  <a:ext uri="{FF2B5EF4-FFF2-40B4-BE49-F238E27FC236}">
                    <a16:creationId xmlns:a16="http://schemas.microsoft.com/office/drawing/2014/main" id="{5ABA628D-6EBC-996E-8C01-236D410DD254}"/>
                  </a:ext>
                </a:extLst>
              </p:cNvPr>
              <p:cNvSpPr/>
              <p:nvPr/>
            </p:nvSpPr>
            <p:spPr>
              <a:xfrm>
                <a:off x="461530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2" name="Oval 141">
                <a:extLst>
                  <a:ext uri="{FF2B5EF4-FFF2-40B4-BE49-F238E27FC236}">
                    <a16:creationId xmlns:a16="http://schemas.microsoft.com/office/drawing/2014/main" id="{C1F3A6FD-ABFC-65E1-DA87-5A71E294AF58}"/>
                  </a:ext>
                </a:extLst>
              </p:cNvPr>
              <p:cNvSpPr/>
              <p:nvPr/>
            </p:nvSpPr>
            <p:spPr>
              <a:xfrm>
                <a:off x="476462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3" name="Oval 142">
                <a:extLst>
                  <a:ext uri="{FF2B5EF4-FFF2-40B4-BE49-F238E27FC236}">
                    <a16:creationId xmlns:a16="http://schemas.microsoft.com/office/drawing/2014/main" id="{CB930999-92EE-D1B3-3C22-C57FDAE42E7C}"/>
                  </a:ext>
                </a:extLst>
              </p:cNvPr>
              <p:cNvSpPr/>
              <p:nvPr/>
            </p:nvSpPr>
            <p:spPr>
              <a:xfrm>
                <a:off x="491394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4" name="Oval 143">
                <a:extLst>
                  <a:ext uri="{FF2B5EF4-FFF2-40B4-BE49-F238E27FC236}">
                    <a16:creationId xmlns:a16="http://schemas.microsoft.com/office/drawing/2014/main" id="{FCB365C1-B39E-F637-1488-492035E3C9DF}"/>
                  </a:ext>
                </a:extLst>
              </p:cNvPr>
              <p:cNvSpPr/>
              <p:nvPr/>
            </p:nvSpPr>
            <p:spPr>
              <a:xfrm>
                <a:off x="5063271"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25" name="Group 124">
              <a:extLst>
                <a:ext uri="{FF2B5EF4-FFF2-40B4-BE49-F238E27FC236}">
                  <a16:creationId xmlns:a16="http://schemas.microsoft.com/office/drawing/2014/main" id="{BF4DEBA0-E82E-3038-A841-2507A4FF8565}"/>
                </a:ext>
              </a:extLst>
            </p:cNvPr>
            <p:cNvGrpSpPr/>
            <p:nvPr/>
          </p:nvGrpSpPr>
          <p:grpSpPr>
            <a:xfrm>
              <a:off x="3497616" y="3259203"/>
              <a:ext cx="812808" cy="66206"/>
              <a:chOff x="4316669" y="2958309"/>
              <a:chExt cx="812808" cy="66206"/>
            </a:xfrm>
          </p:grpSpPr>
          <p:sp>
            <p:nvSpPr>
              <p:cNvPr id="133" name="Oval 132">
                <a:extLst>
                  <a:ext uri="{FF2B5EF4-FFF2-40B4-BE49-F238E27FC236}">
                    <a16:creationId xmlns:a16="http://schemas.microsoft.com/office/drawing/2014/main" id="{083ADC56-FC00-08B7-A55B-CE07963F6802}"/>
                  </a:ext>
                </a:extLst>
              </p:cNvPr>
              <p:cNvSpPr/>
              <p:nvPr/>
            </p:nvSpPr>
            <p:spPr>
              <a:xfrm>
                <a:off x="431666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4" name="Oval 133">
                <a:extLst>
                  <a:ext uri="{FF2B5EF4-FFF2-40B4-BE49-F238E27FC236}">
                    <a16:creationId xmlns:a16="http://schemas.microsoft.com/office/drawing/2014/main" id="{AA691B5B-FEDD-EBE8-119F-8ECC759C14CC}"/>
                  </a:ext>
                </a:extLst>
              </p:cNvPr>
              <p:cNvSpPr/>
              <p:nvPr/>
            </p:nvSpPr>
            <p:spPr>
              <a:xfrm>
                <a:off x="446598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5" name="Oval 134">
                <a:extLst>
                  <a:ext uri="{FF2B5EF4-FFF2-40B4-BE49-F238E27FC236}">
                    <a16:creationId xmlns:a16="http://schemas.microsoft.com/office/drawing/2014/main" id="{00653168-EF41-017E-B506-2D4A6A06B906}"/>
                  </a:ext>
                </a:extLst>
              </p:cNvPr>
              <p:cNvSpPr/>
              <p:nvPr/>
            </p:nvSpPr>
            <p:spPr>
              <a:xfrm>
                <a:off x="461530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6" name="Oval 135">
                <a:extLst>
                  <a:ext uri="{FF2B5EF4-FFF2-40B4-BE49-F238E27FC236}">
                    <a16:creationId xmlns:a16="http://schemas.microsoft.com/office/drawing/2014/main" id="{60ABA9B8-C5E9-A87E-D032-A3226AC53F93}"/>
                  </a:ext>
                </a:extLst>
              </p:cNvPr>
              <p:cNvSpPr/>
              <p:nvPr/>
            </p:nvSpPr>
            <p:spPr>
              <a:xfrm>
                <a:off x="476462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7" name="Oval 136">
                <a:extLst>
                  <a:ext uri="{FF2B5EF4-FFF2-40B4-BE49-F238E27FC236}">
                    <a16:creationId xmlns:a16="http://schemas.microsoft.com/office/drawing/2014/main" id="{3292328C-D14D-5F7C-8732-D4C2FDCC8925}"/>
                  </a:ext>
                </a:extLst>
              </p:cNvPr>
              <p:cNvSpPr/>
              <p:nvPr/>
            </p:nvSpPr>
            <p:spPr>
              <a:xfrm>
                <a:off x="491394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8C6C1FFA-3FAE-0E79-3F72-199CC69961A3}"/>
                  </a:ext>
                </a:extLst>
              </p:cNvPr>
              <p:cNvSpPr/>
              <p:nvPr/>
            </p:nvSpPr>
            <p:spPr>
              <a:xfrm>
                <a:off x="5063271"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26" name="Group 125">
              <a:extLst>
                <a:ext uri="{FF2B5EF4-FFF2-40B4-BE49-F238E27FC236}">
                  <a16:creationId xmlns:a16="http://schemas.microsoft.com/office/drawing/2014/main" id="{A945BDCD-AE1C-E975-49DC-10B754A81411}"/>
                </a:ext>
              </a:extLst>
            </p:cNvPr>
            <p:cNvGrpSpPr/>
            <p:nvPr/>
          </p:nvGrpSpPr>
          <p:grpSpPr>
            <a:xfrm>
              <a:off x="3496412" y="3404536"/>
              <a:ext cx="812808" cy="66206"/>
              <a:chOff x="4316669" y="2958309"/>
              <a:chExt cx="812808" cy="66206"/>
            </a:xfrm>
          </p:grpSpPr>
          <p:sp>
            <p:nvSpPr>
              <p:cNvPr id="127" name="Oval 126">
                <a:extLst>
                  <a:ext uri="{FF2B5EF4-FFF2-40B4-BE49-F238E27FC236}">
                    <a16:creationId xmlns:a16="http://schemas.microsoft.com/office/drawing/2014/main" id="{E4CCCAB9-907A-15E5-4BA6-2E0E1577C849}"/>
                  </a:ext>
                </a:extLst>
              </p:cNvPr>
              <p:cNvSpPr/>
              <p:nvPr/>
            </p:nvSpPr>
            <p:spPr>
              <a:xfrm>
                <a:off x="431666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8" name="Oval 127">
                <a:extLst>
                  <a:ext uri="{FF2B5EF4-FFF2-40B4-BE49-F238E27FC236}">
                    <a16:creationId xmlns:a16="http://schemas.microsoft.com/office/drawing/2014/main" id="{F4C2E506-D414-2D6B-1307-2A2032904854}"/>
                  </a:ext>
                </a:extLst>
              </p:cNvPr>
              <p:cNvSpPr/>
              <p:nvPr/>
            </p:nvSpPr>
            <p:spPr>
              <a:xfrm>
                <a:off x="446598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9" name="Oval 128">
                <a:extLst>
                  <a:ext uri="{FF2B5EF4-FFF2-40B4-BE49-F238E27FC236}">
                    <a16:creationId xmlns:a16="http://schemas.microsoft.com/office/drawing/2014/main" id="{13AA205D-5681-6B19-1782-1516CA0C8B4A}"/>
                  </a:ext>
                </a:extLst>
              </p:cNvPr>
              <p:cNvSpPr/>
              <p:nvPr/>
            </p:nvSpPr>
            <p:spPr>
              <a:xfrm>
                <a:off x="4615309" y="2958309"/>
                <a:ext cx="66206" cy="6620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0" name="Oval 129">
                <a:extLst>
                  <a:ext uri="{FF2B5EF4-FFF2-40B4-BE49-F238E27FC236}">
                    <a16:creationId xmlns:a16="http://schemas.microsoft.com/office/drawing/2014/main" id="{0A4044BA-6EB3-961D-DE72-4C77B8B3A327}"/>
                  </a:ext>
                </a:extLst>
              </p:cNvPr>
              <p:cNvSpPr/>
              <p:nvPr/>
            </p:nvSpPr>
            <p:spPr>
              <a:xfrm>
                <a:off x="4764629" y="2958309"/>
                <a:ext cx="66206" cy="6620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1" name="Oval 130">
                <a:extLst>
                  <a:ext uri="{FF2B5EF4-FFF2-40B4-BE49-F238E27FC236}">
                    <a16:creationId xmlns:a16="http://schemas.microsoft.com/office/drawing/2014/main" id="{1D166C1F-7F56-140F-B255-BFBED34C3F3C}"/>
                  </a:ext>
                </a:extLst>
              </p:cNvPr>
              <p:cNvSpPr/>
              <p:nvPr/>
            </p:nvSpPr>
            <p:spPr>
              <a:xfrm>
                <a:off x="4913949" y="2958309"/>
                <a:ext cx="66206" cy="6620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2" name="Oval 131">
                <a:extLst>
                  <a:ext uri="{FF2B5EF4-FFF2-40B4-BE49-F238E27FC236}">
                    <a16:creationId xmlns:a16="http://schemas.microsoft.com/office/drawing/2014/main" id="{C4D7B00F-B122-3A48-6E7F-892043562176}"/>
                  </a:ext>
                </a:extLst>
              </p:cNvPr>
              <p:cNvSpPr/>
              <p:nvPr/>
            </p:nvSpPr>
            <p:spPr>
              <a:xfrm>
                <a:off x="5063271" y="2958309"/>
                <a:ext cx="66206" cy="6620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pic>
        <p:nvPicPr>
          <p:cNvPr id="85" name="Picture 84" descr="A group of flags of different countries/regions&#10;&#10;Description automatically generated">
            <a:extLst>
              <a:ext uri="{FF2B5EF4-FFF2-40B4-BE49-F238E27FC236}">
                <a16:creationId xmlns:a16="http://schemas.microsoft.com/office/drawing/2014/main" id="{8C7C708F-12BC-E09C-1034-C3CAD402674E}"/>
              </a:ext>
            </a:extLst>
          </p:cNvPr>
          <p:cNvPicPr>
            <a:picLocks noChangeAspect="1"/>
          </p:cNvPicPr>
          <p:nvPr/>
        </p:nvPicPr>
        <p:blipFill rotWithShape="1">
          <a:blip r:embed="rId9">
            <a:extLst>
              <a:ext uri="{28A0092B-C50C-407E-A947-70E740481C1C}">
                <a14:useLocalDpi xmlns:a14="http://schemas.microsoft.com/office/drawing/2010/main" val="0"/>
              </a:ext>
            </a:extLst>
          </a:blip>
          <a:srcRect l="62958" t="29996" r="27931" b="63857"/>
          <a:stretch/>
        </p:blipFill>
        <p:spPr>
          <a:xfrm>
            <a:off x="1139169" y="2858302"/>
            <a:ext cx="339026" cy="228774"/>
          </a:xfrm>
          <a:prstGeom prst="rect">
            <a:avLst/>
          </a:prstGeom>
        </p:spPr>
      </p:pic>
      <p:sp>
        <p:nvSpPr>
          <p:cNvPr id="185" name="TextBox 184">
            <a:extLst>
              <a:ext uri="{FF2B5EF4-FFF2-40B4-BE49-F238E27FC236}">
                <a16:creationId xmlns:a16="http://schemas.microsoft.com/office/drawing/2014/main" id="{EDF0ACAB-ED01-473A-EB86-F93BC9285188}"/>
              </a:ext>
            </a:extLst>
          </p:cNvPr>
          <p:cNvSpPr txBox="1"/>
          <p:nvPr/>
        </p:nvSpPr>
        <p:spPr>
          <a:xfrm>
            <a:off x="789078" y="5606829"/>
            <a:ext cx="3603012" cy="940235"/>
          </a:xfrm>
          <a:prstGeom prst="rect">
            <a:avLst/>
          </a:prstGeom>
          <a:noFill/>
        </p:spPr>
        <p:txBody>
          <a:bodyPr wrap="square" rtlCol="0">
            <a:spAutoFit/>
          </a:bodyPr>
          <a:lstStyle/>
          <a:p>
            <a:r>
              <a:rPr lang="en-GB" dirty="0">
                <a:solidFill>
                  <a:prstClr val="black"/>
                </a:solidFill>
                <a:latin typeface="Calibri" panose="020F0502020204030204"/>
              </a:rPr>
              <a:t>And provide ‘</a:t>
            </a:r>
            <a:r>
              <a:rPr lang="en-GB" b="1" dirty="0">
                <a:solidFill>
                  <a:prstClr val="black"/>
                </a:solidFill>
                <a:latin typeface="Calibri" panose="020F0502020204030204"/>
              </a:rPr>
              <a:t>discovery metadata</a:t>
            </a:r>
            <a:r>
              <a:rPr lang="en-GB" dirty="0">
                <a:solidFill>
                  <a:prstClr val="black"/>
                </a:solidFill>
                <a:latin typeface="Calibri" panose="020F0502020204030204"/>
              </a:rPr>
              <a:t>’ about my Dataset as specified in the WIS2 Guide</a:t>
            </a:r>
            <a:r>
              <a:rPr lang="en-GB" baseline="30000" dirty="0">
                <a:solidFill>
                  <a:prstClr val="black"/>
                </a:solidFill>
                <a:latin typeface="Calibri" panose="020F0502020204030204"/>
              </a:rPr>
              <a:t>3</a:t>
            </a:r>
            <a:endParaRPr lang="en-GB" dirty="0">
              <a:solidFill>
                <a:prstClr val="black"/>
              </a:solidFill>
              <a:latin typeface="Calibri" panose="020F0502020204030204"/>
            </a:endParaRPr>
          </a:p>
        </p:txBody>
      </p:sp>
      <p:pic>
        <p:nvPicPr>
          <p:cNvPr id="115" name="Picture 114">
            <a:extLst>
              <a:ext uri="{FF2B5EF4-FFF2-40B4-BE49-F238E27FC236}">
                <a16:creationId xmlns:a16="http://schemas.microsoft.com/office/drawing/2014/main" id="{3EB39F40-042C-C1D6-C633-8F0ED2942E22}"/>
              </a:ext>
            </a:extLst>
          </p:cNvPr>
          <p:cNvPicPr>
            <a:picLocks noChangeAspect="1"/>
          </p:cNvPicPr>
          <p:nvPr/>
        </p:nvPicPr>
        <p:blipFill>
          <a:blip r:embed="rId10"/>
          <a:stretch>
            <a:fillRect/>
          </a:stretch>
        </p:blipFill>
        <p:spPr>
          <a:xfrm flipH="1">
            <a:off x="216847" y="3638117"/>
            <a:ext cx="637779" cy="688861"/>
          </a:xfrm>
          <a:prstGeom prst="rect">
            <a:avLst/>
          </a:prstGeom>
        </p:spPr>
      </p:pic>
      <p:sp>
        <p:nvSpPr>
          <p:cNvPr id="116" name="TextBox 115">
            <a:extLst>
              <a:ext uri="{FF2B5EF4-FFF2-40B4-BE49-F238E27FC236}">
                <a16:creationId xmlns:a16="http://schemas.microsoft.com/office/drawing/2014/main" id="{2233681E-C7CC-C0F4-2AFD-1E4174F08FFC}"/>
              </a:ext>
            </a:extLst>
          </p:cNvPr>
          <p:cNvSpPr txBox="1"/>
          <p:nvPr/>
        </p:nvSpPr>
        <p:spPr>
          <a:xfrm>
            <a:off x="792306" y="3617100"/>
            <a:ext cx="3235007" cy="923330"/>
          </a:xfrm>
          <a:prstGeom prst="rect">
            <a:avLst/>
          </a:prstGeom>
          <a:noFill/>
        </p:spPr>
        <p:txBody>
          <a:bodyPr wrap="square" rtlCol="0">
            <a:spAutoFit/>
          </a:bodyPr>
          <a:lstStyle/>
          <a:p>
            <a:r>
              <a:rPr lang="en-GB">
                <a:solidFill>
                  <a:prstClr val="black"/>
                </a:solidFill>
                <a:latin typeface="Calibri" panose="020F0502020204030204"/>
              </a:rPr>
              <a:t>For WIS2 I see that my collection of real-time observation data is called a ‘</a:t>
            </a:r>
            <a:r>
              <a:rPr lang="en-GB" b="1">
                <a:solidFill>
                  <a:prstClr val="black"/>
                </a:solidFill>
                <a:latin typeface="Calibri" panose="020F0502020204030204"/>
              </a:rPr>
              <a:t>Dataset</a:t>
            </a:r>
            <a:r>
              <a:rPr lang="en-GB">
                <a:solidFill>
                  <a:prstClr val="black"/>
                </a:solidFill>
                <a:latin typeface="Calibri" panose="020F0502020204030204"/>
              </a:rPr>
              <a:t>’</a:t>
            </a:r>
            <a:r>
              <a:rPr lang="en-GB" baseline="30000">
                <a:solidFill>
                  <a:prstClr val="black"/>
                </a:solidFill>
                <a:latin typeface="Calibri" panose="020F0502020204030204"/>
              </a:rPr>
              <a:t>1</a:t>
            </a:r>
          </a:p>
        </p:txBody>
      </p:sp>
      <p:sp>
        <p:nvSpPr>
          <p:cNvPr id="182" name="TextBox 181">
            <a:extLst>
              <a:ext uri="{FF2B5EF4-FFF2-40B4-BE49-F238E27FC236}">
                <a16:creationId xmlns:a16="http://schemas.microsoft.com/office/drawing/2014/main" id="{6FBFD79B-93FB-09F2-326F-5F2E5DC7968D}"/>
              </a:ext>
            </a:extLst>
          </p:cNvPr>
          <p:cNvSpPr txBox="1"/>
          <p:nvPr/>
        </p:nvSpPr>
        <p:spPr>
          <a:xfrm>
            <a:off x="792306" y="4619933"/>
            <a:ext cx="3215569" cy="923330"/>
          </a:xfrm>
          <a:prstGeom prst="rect">
            <a:avLst/>
          </a:prstGeom>
          <a:noFill/>
        </p:spPr>
        <p:txBody>
          <a:bodyPr wrap="square" rtlCol="0">
            <a:spAutoFit/>
          </a:bodyPr>
          <a:lstStyle/>
          <a:p>
            <a:r>
              <a:rPr lang="en-GB">
                <a:solidFill>
                  <a:prstClr val="black"/>
                </a:solidFill>
                <a:latin typeface="Calibri" panose="020F0502020204030204"/>
              </a:rPr>
              <a:t>Following instructions in the WIS2 Guide</a:t>
            </a:r>
            <a:r>
              <a:rPr lang="en-GB" baseline="30000">
                <a:solidFill>
                  <a:prstClr val="black"/>
                </a:solidFill>
                <a:latin typeface="Calibri" panose="020F0502020204030204"/>
              </a:rPr>
              <a:t>2</a:t>
            </a:r>
            <a:r>
              <a:rPr lang="en-GB">
                <a:solidFill>
                  <a:prstClr val="black"/>
                </a:solidFill>
                <a:latin typeface="Calibri" panose="020F0502020204030204"/>
              </a:rPr>
              <a:t>, I establish a WIS2 Node to share my </a:t>
            </a:r>
            <a:r>
              <a:rPr lang="en-GB" b="1">
                <a:solidFill>
                  <a:prstClr val="black"/>
                </a:solidFill>
                <a:latin typeface="Calibri" panose="020F0502020204030204"/>
              </a:rPr>
              <a:t>Dataset</a:t>
            </a:r>
          </a:p>
        </p:txBody>
      </p:sp>
      <p:sp>
        <p:nvSpPr>
          <p:cNvPr id="188" name="TextBox 187">
            <a:extLst>
              <a:ext uri="{FF2B5EF4-FFF2-40B4-BE49-F238E27FC236}">
                <a16:creationId xmlns:a16="http://schemas.microsoft.com/office/drawing/2014/main" id="{AB84E670-6B0C-EC6E-F7FB-4003CA661A54}"/>
              </a:ext>
            </a:extLst>
          </p:cNvPr>
          <p:cNvSpPr txBox="1"/>
          <p:nvPr/>
        </p:nvSpPr>
        <p:spPr>
          <a:xfrm>
            <a:off x="7479279" y="472661"/>
            <a:ext cx="4833374" cy="230832"/>
          </a:xfrm>
          <a:prstGeom prst="rect">
            <a:avLst/>
          </a:prstGeom>
          <a:noFill/>
        </p:spPr>
        <p:txBody>
          <a:bodyPr wrap="none" rtlCol="0">
            <a:spAutoFit/>
          </a:bodyPr>
          <a:lstStyle/>
          <a:p>
            <a:r>
              <a:rPr lang="en-GB" sz="900" baseline="30000" dirty="0"/>
              <a:t>3</a:t>
            </a:r>
            <a:r>
              <a:rPr lang="en-GB" sz="900" dirty="0"/>
              <a:t> Guide to WIS (WMO No. 1061), Vol II, </a:t>
            </a:r>
            <a:r>
              <a:rPr lang="en-GB" sz="900" b="0" i="0" dirty="0">
                <a:solidFill>
                  <a:srgbClr val="1F1F1F"/>
                </a:solidFill>
                <a:effectLst/>
                <a:latin typeface="Google Sans"/>
              </a:rPr>
              <a:t>§1.3.2 How to provide discovery metadata to WIS2 [</a:t>
            </a:r>
            <a:r>
              <a:rPr lang="en-GB" sz="900" b="0" i="0" dirty="0">
                <a:solidFill>
                  <a:srgbClr val="1F1F1F"/>
                </a:solidFill>
                <a:effectLst/>
                <a:latin typeface="Google Sans"/>
                <a:hlinkClick r:id="rId11"/>
              </a:rPr>
              <a:t>draf</a:t>
            </a:r>
            <a:r>
              <a:rPr lang="en-GB" sz="900" dirty="0">
                <a:solidFill>
                  <a:srgbClr val="1F1F1F"/>
                </a:solidFill>
                <a:latin typeface="Google Sans"/>
                <a:hlinkClick r:id="rId11"/>
              </a:rPr>
              <a:t>t</a:t>
            </a:r>
            <a:r>
              <a:rPr lang="en-GB" sz="900" dirty="0">
                <a:solidFill>
                  <a:srgbClr val="1F1F1F"/>
                </a:solidFill>
                <a:latin typeface="Google Sans"/>
              </a:rPr>
              <a:t>]</a:t>
            </a:r>
            <a:r>
              <a:rPr lang="en-GB" sz="900" b="0" i="0" dirty="0">
                <a:solidFill>
                  <a:srgbClr val="1F1F1F"/>
                </a:solidFill>
                <a:effectLst/>
                <a:latin typeface="Google Sans"/>
              </a:rPr>
              <a:t> </a:t>
            </a:r>
            <a:endParaRPr lang="en-GB" sz="900" dirty="0"/>
          </a:p>
        </p:txBody>
      </p:sp>
      <p:sp>
        <p:nvSpPr>
          <p:cNvPr id="189" name="TextBox 188">
            <a:extLst>
              <a:ext uri="{FF2B5EF4-FFF2-40B4-BE49-F238E27FC236}">
                <a16:creationId xmlns:a16="http://schemas.microsoft.com/office/drawing/2014/main" id="{7585FC75-B15E-D77B-3A6D-3E70EC7D06D2}"/>
              </a:ext>
            </a:extLst>
          </p:cNvPr>
          <p:cNvSpPr txBox="1"/>
          <p:nvPr/>
        </p:nvSpPr>
        <p:spPr>
          <a:xfrm>
            <a:off x="7678051" y="1171701"/>
            <a:ext cx="4634602" cy="230832"/>
          </a:xfrm>
          <a:prstGeom prst="rect">
            <a:avLst/>
          </a:prstGeom>
          <a:noFill/>
        </p:spPr>
        <p:txBody>
          <a:bodyPr wrap="none" rtlCol="0">
            <a:spAutoFit/>
          </a:bodyPr>
          <a:lstStyle/>
          <a:p>
            <a:r>
              <a:rPr lang="en-GB" sz="900" baseline="30000" dirty="0"/>
              <a:t>6</a:t>
            </a:r>
            <a:r>
              <a:rPr lang="en-GB" sz="900" dirty="0"/>
              <a:t> Manual on WIS (WMO No. 1060), Vol II, Appendix F: WMO Core Metadata Profile 2</a:t>
            </a:r>
            <a:r>
              <a:rPr lang="en-GB" sz="900" b="0" i="0" dirty="0">
                <a:solidFill>
                  <a:srgbClr val="1F1F1F"/>
                </a:solidFill>
                <a:effectLst/>
                <a:latin typeface="Google Sans"/>
              </a:rPr>
              <a:t> [</a:t>
            </a:r>
            <a:r>
              <a:rPr lang="en-GB" sz="900" b="0" i="0" dirty="0">
                <a:solidFill>
                  <a:srgbClr val="1F1F1F"/>
                </a:solidFill>
                <a:effectLst/>
                <a:latin typeface="Google Sans"/>
                <a:hlinkClick r:id="rId12"/>
              </a:rPr>
              <a:t>draf</a:t>
            </a:r>
            <a:r>
              <a:rPr lang="en-GB" sz="900" dirty="0">
                <a:solidFill>
                  <a:srgbClr val="1F1F1F"/>
                </a:solidFill>
                <a:latin typeface="Google Sans"/>
                <a:hlinkClick r:id="rId12"/>
              </a:rPr>
              <a:t>t</a:t>
            </a:r>
            <a:r>
              <a:rPr lang="en-GB" sz="900" dirty="0">
                <a:solidFill>
                  <a:srgbClr val="1F1F1F"/>
                </a:solidFill>
                <a:latin typeface="Google Sans"/>
              </a:rPr>
              <a:t>]</a:t>
            </a:r>
            <a:r>
              <a:rPr lang="en-GB" sz="900" b="0" i="0" dirty="0">
                <a:solidFill>
                  <a:srgbClr val="1F1F1F"/>
                </a:solidFill>
                <a:effectLst/>
                <a:latin typeface="Google Sans"/>
              </a:rPr>
              <a:t> </a:t>
            </a:r>
            <a:endParaRPr lang="en-GB" sz="900" dirty="0"/>
          </a:p>
        </p:txBody>
      </p:sp>
      <p:grpSp>
        <p:nvGrpSpPr>
          <p:cNvPr id="200" name="Group 199">
            <a:extLst>
              <a:ext uri="{FF2B5EF4-FFF2-40B4-BE49-F238E27FC236}">
                <a16:creationId xmlns:a16="http://schemas.microsoft.com/office/drawing/2014/main" id="{2349C675-4021-43CB-2859-FD8708D0EC7E}"/>
              </a:ext>
            </a:extLst>
          </p:cNvPr>
          <p:cNvGrpSpPr/>
          <p:nvPr/>
        </p:nvGrpSpPr>
        <p:grpSpPr>
          <a:xfrm>
            <a:off x="5593500" y="5126261"/>
            <a:ext cx="4960881" cy="1115657"/>
            <a:chOff x="5763632" y="5642167"/>
            <a:chExt cx="4960881" cy="1115657"/>
          </a:xfrm>
        </p:grpSpPr>
        <p:grpSp>
          <p:nvGrpSpPr>
            <p:cNvPr id="190" name="Group 189">
              <a:extLst>
                <a:ext uri="{FF2B5EF4-FFF2-40B4-BE49-F238E27FC236}">
                  <a16:creationId xmlns:a16="http://schemas.microsoft.com/office/drawing/2014/main" id="{44055AF0-63E5-90CC-2A85-3141DF9E514A}"/>
                </a:ext>
              </a:extLst>
            </p:cNvPr>
            <p:cNvGrpSpPr/>
            <p:nvPr/>
          </p:nvGrpSpPr>
          <p:grpSpPr>
            <a:xfrm>
              <a:off x="5763632" y="5642167"/>
              <a:ext cx="854768" cy="1115657"/>
              <a:chOff x="5763630" y="5642167"/>
              <a:chExt cx="854768" cy="1115657"/>
            </a:xfrm>
          </p:grpSpPr>
          <p:grpSp>
            <p:nvGrpSpPr>
              <p:cNvPr id="191" name="Group 190">
                <a:extLst>
                  <a:ext uri="{FF2B5EF4-FFF2-40B4-BE49-F238E27FC236}">
                    <a16:creationId xmlns:a16="http://schemas.microsoft.com/office/drawing/2014/main" id="{DB0C7B6A-84F7-0BBB-CAD7-D07A03CAF45E}"/>
                  </a:ext>
                </a:extLst>
              </p:cNvPr>
              <p:cNvGrpSpPr/>
              <p:nvPr/>
            </p:nvGrpSpPr>
            <p:grpSpPr>
              <a:xfrm>
                <a:off x="5763630" y="5662743"/>
                <a:ext cx="853119" cy="1095081"/>
                <a:chOff x="6469911" y="573024"/>
                <a:chExt cx="853119" cy="1095081"/>
              </a:xfrm>
            </p:grpSpPr>
            <p:sp>
              <p:nvSpPr>
                <p:cNvPr id="193" name="Rectangle: Rounded Corners 192">
                  <a:extLst>
                    <a:ext uri="{FF2B5EF4-FFF2-40B4-BE49-F238E27FC236}">
                      <a16:creationId xmlns:a16="http://schemas.microsoft.com/office/drawing/2014/main" id="{0B96C2E7-AC99-E74F-CDE0-CFE9D373572C}"/>
                    </a:ext>
                  </a:extLst>
                </p:cNvPr>
                <p:cNvSpPr/>
                <p:nvPr/>
              </p:nvSpPr>
              <p:spPr>
                <a:xfrm>
                  <a:off x="6510528" y="573024"/>
                  <a:ext cx="768096" cy="1072896"/>
                </a:xfrm>
                <a:prstGeom prst="roundRect">
                  <a:avLst>
                    <a:gd name="adj" fmla="val 7545"/>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4" name="Rectangle 193">
                  <a:extLst>
                    <a:ext uri="{FF2B5EF4-FFF2-40B4-BE49-F238E27FC236}">
                      <a16:creationId xmlns:a16="http://schemas.microsoft.com/office/drawing/2014/main" id="{282F83BE-D3D0-A7B9-4305-F65DE16A4B85}"/>
                    </a:ext>
                  </a:extLst>
                </p:cNvPr>
                <p:cNvSpPr/>
                <p:nvPr/>
              </p:nvSpPr>
              <p:spPr>
                <a:xfrm>
                  <a:off x="7005356" y="573024"/>
                  <a:ext cx="273268" cy="2732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5" name="Isosceles Triangle 194">
                  <a:extLst>
                    <a:ext uri="{FF2B5EF4-FFF2-40B4-BE49-F238E27FC236}">
                      <a16:creationId xmlns:a16="http://schemas.microsoft.com/office/drawing/2014/main" id="{E3F8FFA7-DD68-2E16-CE6A-796653070E1F}"/>
                    </a:ext>
                  </a:extLst>
                </p:cNvPr>
                <p:cNvSpPr/>
                <p:nvPr/>
              </p:nvSpPr>
              <p:spPr>
                <a:xfrm rot="5400000">
                  <a:off x="6999566" y="578811"/>
                  <a:ext cx="273269" cy="273270"/>
                </a:xfrm>
                <a:prstGeom prst="triangle">
                  <a:avLst>
                    <a:gd name="adj" fmla="val 100000"/>
                  </a:avLst>
                </a:prstGeom>
                <a:solidFill>
                  <a:sysClr val="window" lastClr="FFFFFF"/>
                </a:solidFill>
                <a:ln w="12700" cap="rnd"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96" name="Straight Connector 195">
                  <a:extLst>
                    <a:ext uri="{FF2B5EF4-FFF2-40B4-BE49-F238E27FC236}">
                      <a16:creationId xmlns:a16="http://schemas.microsoft.com/office/drawing/2014/main" id="{793A2EC6-2530-DE09-079C-07215BE7872D}"/>
                    </a:ext>
                  </a:extLst>
                </p:cNvPr>
                <p:cNvCxnSpPr/>
                <p:nvPr/>
              </p:nvCxnSpPr>
              <p:spPr>
                <a:xfrm>
                  <a:off x="6510528" y="1427544"/>
                  <a:ext cx="762308" cy="0"/>
                </a:xfrm>
                <a:prstGeom prst="line">
                  <a:avLst/>
                </a:prstGeom>
                <a:noFill/>
                <a:ln w="12700" cap="flat" cmpd="sng" algn="ctr">
                  <a:solidFill>
                    <a:sysClr val="windowText" lastClr="000000"/>
                  </a:solidFill>
                  <a:prstDash val="solid"/>
                  <a:miter lim="800000"/>
                </a:ln>
                <a:effectLst/>
              </p:spPr>
            </p:cxnSp>
            <p:sp>
              <p:nvSpPr>
                <p:cNvPr id="197" name="TextBox 196">
                  <a:extLst>
                    <a:ext uri="{FF2B5EF4-FFF2-40B4-BE49-F238E27FC236}">
                      <a16:creationId xmlns:a16="http://schemas.microsoft.com/office/drawing/2014/main" id="{61A47D61-75CE-84D9-2367-742AB7846321}"/>
                    </a:ext>
                  </a:extLst>
                </p:cNvPr>
                <p:cNvSpPr txBox="1"/>
                <p:nvPr/>
              </p:nvSpPr>
              <p:spPr>
                <a:xfrm>
                  <a:off x="6610996" y="1406495"/>
                  <a:ext cx="56137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JSON</a:t>
                  </a:r>
                </a:p>
              </p:txBody>
            </p:sp>
            <p:sp>
              <p:nvSpPr>
                <p:cNvPr id="198" name="TextBox 197">
                  <a:extLst>
                    <a:ext uri="{FF2B5EF4-FFF2-40B4-BE49-F238E27FC236}">
                      <a16:creationId xmlns:a16="http://schemas.microsoft.com/office/drawing/2014/main" id="{DEB16F7B-FB94-D10E-255B-C8A12290BEAD}"/>
                    </a:ext>
                  </a:extLst>
                </p:cNvPr>
                <p:cNvSpPr txBox="1"/>
                <p:nvPr/>
              </p:nvSpPr>
              <p:spPr>
                <a:xfrm>
                  <a:off x="6469911" y="909189"/>
                  <a:ext cx="85311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WCMP2</a:t>
                  </a:r>
                  <a:endParaRPr kumimoji="0" lang="en-GB" sz="16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92" name="Isosceles Triangle 191">
                <a:extLst>
                  <a:ext uri="{FF2B5EF4-FFF2-40B4-BE49-F238E27FC236}">
                    <a16:creationId xmlns:a16="http://schemas.microsoft.com/office/drawing/2014/main" id="{49690EE7-0B8F-C319-DED6-92EF986B4C09}"/>
                  </a:ext>
                </a:extLst>
              </p:cNvPr>
              <p:cNvSpPr/>
              <p:nvPr/>
            </p:nvSpPr>
            <p:spPr>
              <a:xfrm rot="10800000">
                <a:off x="6297962" y="5642167"/>
                <a:ext cx="320436" cy="315980"/>
              </a:xfrm>
              <a:prstGeom prst="triangle">
                <a:avLst>
                  <a:gd name="adj"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9" name="TextBox 198">
              <a:extLst>
                <a:ext uri="{FF2B5EF4-FFF2-40B4-BE49-F238E27FC236}">
                  <a16:creationId xmlns:a16="http://schemas.microsoft.com/office/drawing/2014/main" id="{5D6FCAF2-2688-159D-962D-84D9CFE76D07}"/>
                </a:ext>
              </a:extLst>
            </p:cNvPr>
            <p:cNvSpPr txBox="1"/>
            <p:nvPr/>
          </p:nvSpPr>
          <p:spPr>
            <a:xfrm>
              <a:off x="7571346" y="5993067"/>
              <a:ext cx="3153167"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panose="020F0502020204030204"/>
                </a:rPr>
                <a:t>WCMP2 Discovery Metadata</a:t>
              </a:r>
              <a:r>
                <a:rPr lang="en-GB" baseline="30000" dirty="0">
                  <a:solidFill>
                    <a:prstClr val="black"/>
                  </a:solidFill>
                  <a:latin typeface="Calibri" panose="020F0502020204030204"/>
                </a:rPr>
                <a:t>6</a:t>
              </a:r>
              <a:endParaRPr kumimoji="0" lang="en-GB" sz="1800" b="0" i="0" u="none" strike="noStrike" kern="0" cap="none" spc="0" normalizeH="0" baseline="0" noProof="0" dirty="0">
                <a:ln>
                  <a:noFill/>
                </a:ln>
                <a:solidFill>
                  <a:prstClr val="black"/>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r>
                <a:rPr lang="en-GB" sz="1200" i="1" kern="0" dirty="0">
                  <a:solidFill>
                    <a:prstClr val="black"/>
                  </a:solidFill>
                  <a:latin typeface="Calibri" panose="020F0502020204030204"/>
                </a:rPr>
                <a:t>extending OGC-API Records / GeoJSON</a:t>
              </a:r>
              <a:endParaRPr kumimoji="0" lang="en-GB" sz="1200" b="0" i="1" u="none" strike="noStrike" kern="0" cap="none" spc="0" normalizeH="0" baseline="0" noProof="0" dirty="0">
                <a:ln>
                  <a:noFill/>
                </a:ln>
                <a:solidFill>
                  <a:prstClr val="black"/>
                </a:solidFill>
                <a:effectLst/>
                <a:uLnTx/>
                <a:uFillTx/>
                <a:latin typeface="Calibri" panose="020F0502020204030204"/>
              </a:endParaRPr>
            </a:p>
          </p:txBody>
        </p:sp>
      </p:grpSp>
      <p:sp>
        <p:nvSpPr>
          <p:cNvPr id="202" name="TextBox 201">
            <a:extLst>
              <a:ext uri="{FF2B5EF4-FFF2-40B4-BE49-F238E27FC236}">
                <a16:creationId xmlns:a16="http://schemas.microsoft.com/office/drawing/2014/main" id="{F2144C04-90D9-FD62-BE52-3656B64D3EA7}"/>
              </a:ext>
            </a:extLst>
          </p:cNvPr>
          <p:cNvSpPr txBox="1"/>
          <p:nvPr/>
        </p:nvSpPr>
        <p:spPr>
          <a:xfrm>
            <a:off x="7814306" y="707875"/>
            <a:ext cx="4498347" cy="230832"/>
          </a:xfrm>
          <a:prstGeom prst="rect">
            <a:avLst/>
          </a:prstGeom>
          <a:noFill/>
        </p:spPr>
        <p:txBody>
          <a:bodyPr wrap="none" rtlCol="0">
            <a:spAutoFit/>
          </a:bodyPr>
          <a:lstStyle/>
          <a:p>
            <a:r>
              <a:rPr lang="en-GB" sz="900" baseline="30000" dirty="0"/>
              <a:t>4</a:t>
            </a:r>
            <a:r>
              <a:rPr lang="en-GB" sz="900" dirty="0"/>
              <a:t> Manual on WIS (WMO No. 1060), Vol II, Appendix E: WIS2 Notification Message</a:t>
            </a:r>
            <a:r>
              <a:rPr lang="en-GB" sz="900" b="0" i="0" dirty="0">
                <a:solidFill>
                  <a:srgbClr val="1F1F1F"/>
                </a:solidFill>
                <a:effectLst/>
                <a:latin typeface="Google Sans"/>
              </a:rPr>
              <a:t> [</a:t>
            </a:r>
            <a:r>
              <a:rPr lang="en-GB" sz="900" b="0" i="0" dirty="0">
                <a:solidFill>
                  <a:srgbClr val="1F1F1F"/>
                </a:solidFill>
                <a:effectLst/>
                <a:latin typeface="Google Sans"/>
                <a:hlinkClick r:id="rId13"/>
              </a:rPr>
              <a:t>draf</a:t>
            </a:r>
            <a:r>
              <a:rPr lang="en-GB" sz="900" dirty="0">
                <a:solidFill>
                  <a:srgbClr val="1F1F1F"/>
                </a:solidFill>
                <a:latin typeface="Google Sans"/>
                <a:hlinkClick r:id="rId13"/>
              </a:rPr>
              <a:t>t</a:t>
            </a:r>
            <a:r>
              <a:rPr lang="en-GB" sz="900" dirty="0">
                <a:solidFill>
                  <a:srgbClr val="1F1F1F"/>
                </a:solidFill>
                <a:latin typeface="Google Sans"/>
              </a:rPr>
              <a:t>]</a:t>
            </a:r>
            <a:r>
              <a:rPr lang="en-GB" sz="900" b="0" i="0" dirty="0">
                <a:solidFill>
                  <a:srgbClr val="1F1F1F"/>
                </a:solidFill>
                <a:effectLst/>
                <a:latin typeface="Google Sans"/>
              </a:rPr>
              <a:t> </a:t>
            </a:r>
            <a:endParaRPr lang="en-GB" sz="900" dirty="0"/>
          </a:p>
        </p:txBody>
      </p:sp>
      <p:sp>
        <p:nvSpPr>
          <p:cNvPr id="203" name="TextBox 202">
            <a:extLst>
              <a:ext uri="{FF2B5EF4-FFF2-40B4-BE49-F238E27FC236}">
                <a16:creationId xmlns:a16="http://schemas.microsoft.com/office/drawing/2014/main" id="{B744290D-9E67-8BDD-E807-EDA2BAFBE98B}"/>
              </a:ext>
            </a:extLst>
          </p:cNvPr>
          <p:cNvSpPr txBox="1"/>
          <p:nvPr/>
        </p:nvSpPr>
        <p:spPr>
          <a:xfrm>
            <a:off x="8068302" y="943088"/>
            <a:ext cx="4240263" cy="230832"/>
          </a:xfrm>
          <a:prstGeom prst="rect">
            <a:avLst/>
          </a:prstGeom>
          <a:noFill/>
        </p:spPr>
        <p:txBody>
          <a:bodyPr wrap="none" rtlCol="0">
            <a:spAutoFit/>
          </a:bodyPr>
          <a:lstStyle/>
          <a:p>
            <a:r>
              <a:rPr lang="en-GB" sz="900" baseline="30000" dirty="0"/>
              <a:t>5</a:t>
            </a:r>
            <a:r>
              <a:rPr lang="en-GB" sz="900" dirty="0"/>
              <a:t> Manual on WIS (WMO No. 1060), Vol II, Appendix D: WIS2 Topic Hierarchy</a:t>
            </a:r>
            <a:r>
              <a:rPr lang="en-GB" sz="900" b="0" i="0" dirty="0">
                <a:solidFill>
                  <a:srgbClr val="1F1F1F"/>
                </a:solidFill>
                <a:effectLst/>
                <a:latin typeface="Google Sans"/>
              </a:rPr>
              <a:t> [</a:t>
            </a:r>
            <a:r>
              <a:rPr lang="en-GB" sz="900" b="0" i="0" dirty="0">
                <a:solidFill>
                  <a:srgbClr val="1F1F1F"/>
                </a:solidFill>
                <a:effectLst/>
                <a:latin typeface="Google Sans"/>
                <a:hlinkClick r:id="rId14"/>
              </a:rPr>
              <a:t>draf</a:t>
            </a:r>
            <a:r>
              <a:rPr lang="en-GB" sz="900" dirty="0">
                <a:solidFill>
                  <a:srgbClr val="1F1F1F"/>
                </a:solidFill>
                <a:latin typeface="Google Sans"/>
                <a:hlinkClick r:id="rId14"/>
              </a:rPr>
              <a:t>t</a:t>
            </a:r>
            <a:r>
              <a:rPr lang="en-GB" sz="900" dirty="0">
                <a:solidFill>
                  <a:srgbClr val="1F1F1F"/>
                </a:solidFill>
                <a:latin typeface="Google Sans"/>
              </a:rPr>
              <a:t>]</a:t>
            </a:r>
            <a:r>
              <a:rPr lang="en-GB" sz="900" b="0" i="0" dirty="0">
                <a:solidFill>
                  <a:srgbClr val="1F1F1F"/>
                </a:solidFill>
                <a:effectLst/>
                <a:latin typeface="Google Sans"/>
              </a:rPr>
              <a:t> </a:t>
            </a:r>
            <a:endParaRPr lang="en-GB" sz="900" dirty="0"/>
          </a:p>
        </p:txBody>
      </p:sp>
      <p:grpSp>
        <p:nvGrpSpPr>
          <p:cNvPr id="171" name="Group 170">
            <a:extLst>
              <a:ext uri="{FF2B5EF4-FFF2-40B4-BE49-F238E27FC236}">
                <a16:creationId xmlns:a16="http://schemas.microsoft.com/office/drawing/2014/main" id="{AEA76525-E35B-5C87-5C3A-AFA68DE7A08D}"/>
              </a:ext>
            </a:extLst>
          </p:cNvPr>
          <p:cNvGrpSpPr/>
          <p:nvPr/>
        </p:nvGrpSpPr>
        <p:grpSpPr>
          <a:xfrm>
            <a:off x="4526221" y="3115863"/>
            <a:ext cx="6894906" cy="1189567"/>
            <a:chOff x="4550334" y="3889593"/>
            <a:chExt cx="6894906" cy="1189567"/>
          </a:xfrm>
        </p:grpSpPr>
        <p:sp>
          <p:nvSpPr>
            <p:cNvPr id="172" name="Rectangle 171">
              <a:extLst>
                <a:ext uri="{FF2B5EF4-FFF2-40B4-BE49-F238E27FC236}">
                  <a16:creationId xmlns:a16="http://schemas.microsoft.com/office/drawing/2014/main" id="{2DA0AF5A-DA52-751B-37E4-A3B646E32872}"/>
                </a:ext>
              </a:extLst>
            </p:cNvPr>
            <p:cNvSpPr/>
            <p:nvPr/>
          </p:nvSpPr>
          <p:spPr>
            <a:xfrm>
              <a:off x="5313257" y="3889593"/>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73" name="Straight Connector 172">
              <a:extLst>
                <a:ext uri="{FF2B5EF4-FFF2-40B4-BE49-F238E27FC236}">
                  <a16:creationId xmlns:a16="http://schemas.microsoft.com/office/drawing/2014/main" id="{158B9D2E-DA7F-087C-FE23-93CBC31C97AF}"/>
                </a:ext>
              </a:extLst>
            </p:cNvPr>
            <p:cNvCxnSpPr>
              <a:stCxn id="172" idx="3"/>
            </p:cNvCxnSpPr>
            <p:nvPr/>
          </p:nvCxnSpPr>
          <p:spPr>
            <a:xfrm flipV="1">
              <a:off x="6519757" y="4484376"/>
              <a:ext cx="400050" cy="1"/>
            </a:xfrm>
            <a:prstGeom prst="line">
              <a:avLst/>
            </a:prstGeom>
            <a:noFill/>
            <a:ln w="19050" cap="flat" cmpd="sng" algn="ctr">
              <a:solidFill>
                <a:sysClr val="windowText" lastClr="000000"/>
              </a:solidFill>
              <a:prstDash val="solid"/>
              <a:miter lim="800000"/>
            </a:ln>
            <a:effectLst/>
          </p:spPr>
        </p:cxnSp>
        <p:sp>
          <p:nvSpPr>
            <p:cNvPr id="174" name="Oval 173">
              <a:extLst>
                <a:ext uri="{FF2B5EF4-FFF2-40B4-BE49-F238E27FC236}">
                  <a16:creationId xmlns:a16="http://schemas.microsoft.com/office/drawing/2014/main" id="{1F0222F3-A509-1648-6A9A-AD8C95163D29}"/>
                </a:ext>
              </a:extLst>
            </p:cNvPr>
            <p:cNvSpPr/>
            <p:nvPr/>
          </p:nvSpPr>
          <p:spPr>
            <a:xfrm>
              <a:off x="6927215" y="4420876"/>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5" name="TextBox 174">
              <a:extLst>
                <a:ext uri="{FF2B5EF4-FFF2-40B4-BE49-F238E27FC236}">
                  <a16:creationId xmlns:a16="http://schemas.microsoft.com/office/drawing/2014/main" id="{A8133DAA-1462-CE53-7703-93D38FE84AC7}"/>
                </a:ext>
              </a:extLst>
            </p:cNvPr>
            <p:cNvSpPr txBox="1"/>
            <p:nvPr/>
          </p:nvSpPr>
          <p:spPr>
            <a:xfrm>
              <a:off x="6541983" y="4514862"/>
              <a:ext cx="903461"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a:rPr>
                <a:t>MQTTS</a:t>
              </a:r>
            </a:p>
          </p:txBody>
        </p:sp>
        <p:sp>
          <p:nvSpPr>
            <p:cNvPr id="176" name="TextBox 175">
              <a:extLst>
                <a:ext uri="{FF2B5EF4-FFF2-40B4-BE49-F238E27FC236}">
                  <a16:creationId xmlns:a16="http://schemas.microsoft.com/office/drawing/2014/main" id="{6CC15F56-F759-90E7-4568-1148A9DC0E20}"/>
                </a:ext>
              </a:extLst>
            </p:cNvPr>
            <p:cNvSpPr txBox="1"/>
            <p:nvPr/>
          </p:nvSpPr>
          <p:spPr>
            <a:xfrm>
              <a:off x="7571346" y="4296347"/>
              <a:ext cx="3873894"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panose="020F0502020204030204"/>
                </a:rPr>
                <a:t>WIS2 Notification Messages</a:t>
              </a:r>
              <a:r>
                <a:rPr kumimoji="0" lang="en-GB" sz="1800" b="0" i="0" u="none" strike="noStrike" kern="0" cap="none" spc="0" normalizeH="0" baseline="30000" noProof="0" dirty="0">
                  <a:ln>
                    <a:noFill/>
                  </a:ln>
                  <a:solidFill>
                    <a:prstClr val="black"/>
                  </a:solidFill>
                  <a:effectLst/>
                  <a:uLnTx/>
                  <a:uFillTx/>
                  <a:latin typeface="Calibri" panose="020F0502020204030204"/>
                </a:rPr>
                <a:t>4</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dirty="0">
                  <a:ln>
                    <a:noFill/>
                  </a:ln>
                  <a:solidFill>
                    <a:prstClr val="black"/>
                  </a:solidFill>
                  <a:effectLst/>
                  <a:uLnTx/>
                  <a:uFillTx/>
                  <a:latin typeface="Calibri" panose="020F0502020204030204"/>
                </a:rPr>
                <a:t>GeoJSON </a:t>
              </a:r>
              <a:r>
                <a:rPr kumimoji="0" lang="en-GB" sz="1200" b="0" i="1" u="none" strike="noStrike" kern="0" cap="none" spc="0" normalizeH="0" baseline="0" noProof="0" dirty="0" err="1">
                  <a:ln>
                    <a:noFill/>
                  </a:ln>
                  <a:solidFill>
                    <a:prstClr val="black"/>
                  </a:solidFill>
                  <a:effectLst/>
                  <a:uLnTx/>
                  <a:uFillTx/>
                  <a:latin typeface="Calibri" panose="020F0502020204030204"/>
                </a:rPr>
                <a:t>publishe</a:t>
              </a:r>
              <a:r>
                <a:rPr lang="en-GB" sz="1200" i="1" kern="0" dirty="0">
                  <a:solidFill>
                    <a:prstClr val="black"/>
                  </a:solidFill>
                  <a:latin typeface="Calibri" panose="020F0502020204030204"/>
                </a:rPr>
                <a:t>d on standardised topic hierarchy</a:t>
              </a:r>
              <a:r>
                <a:rPr lang="en-GB" sz="1200" i="1" kern="0" baseline="30000" dirty="0">
                  <a:solidFill>
                    <a:prstClr val="black"/>
                  </a:solidFill>
                  <a:latin typeface="Calibri" panose="020F0502020204030204"/>
                </a:rPr>
                <a:t>5</a:t>
              </a:r>
              <a:endParaRPr kumimoji="0" lang="en-GB" sz="1200" b="0" i="1" u="none" strike="noStrike" kern="0" cap="none" spc="0" normalizeH="0" baseline="30000" noProof="0" dirty="0">
                <a:ln>
                  <a:noFill/>
                </a:ln>
                <a:solidFill>
                  <a:prstClr val="black"/>
                </a:solidFill>
                <a:effectLst/>
                <a:uLnTx/>
                <a:uFillTx/>
                <a:latin typeface="Calibri" panose="020F0502020204030204"/>
              </a:endParaRPr>
            </a:p>
          </p:txBody>
        </p:sp>
        <p:pic>
          <p:nvPicPr>
            <p:cNvPr id="177" name="Picture 176">
              <a:extLst>
                <a:ext uri="{FF2B5EF4-FFF2-40B4-BE49-F238E27FC236}">
                  <a16:creationId xmlns:a16="http://schemas.microsoft.com/office/drawing/2014/main" id="{5F52ABD7-C451-F9A4-4119-EC7BE042D2C7}"/>
                </a:ext>
              </a:extLst>
            </p:cNvPr>
            <p:cNvPicPr>
              <a:picLocks noChangeAspect="1"/>
            </p:cNvPicPr>
            <p:nvPr/>
          </p:nvPicPr>
          <p:blipFill>
            <a:blip r:embed="rId15"/>
            <a:stretch>
              <a:fillRect/>
            </a:stretch>
          </p:blipFill>
          <p:spPr>
            <a:xfrm>
              <a:off x="5453660" y="4021798"/>
              <a:ext cx="327907" cy="477879"/>
            </a:xfrm>
            <a:prstGeom prst="rect">
              <a:avLst/>
            </a:prstGeom>
          </p:spPr>
        </p:pic>
        <p:pic>
          <p:nvPicPr>
            <p:cNvPr id="178" name="Picture 177">
              <a:extLst>
                <a:ext uri="{FF2B5EF4-FFF2-40B4-BE49-F238E27FC236}">
                  <a16:creationId xmlns:a16="http://schemas.microsoft.com/office/drawing/2014/main" id="{03A4BE0A-DE1C-2A69-2BB6-98A2B8CD56BB}"/>
                </a:ext>
              </a:extLst>
            </p:cNvPr>
            <p:cNvPicPr>
              <a:picLocks noChangeAspect="1"/>
            </p:cNvPicPr>
            <p:nvPr/>
          </p:nvPicPr>
          <p:blipFill>
            <a:blip r:embed="rId15"/>
            <a:stretch>
              <a:fillRect/>
            </a:stretch>
          </p:blipFill>
          <p:spPr>
            <a:xfrm>
              <a:off x="5828900" y="4022297"/>
              <a:ext cx="327907" cy="477879"/>
            </a:xfrm>
            <a:prstGeom prst="rect">
              <a:avLst/>
            </a:prstGeom>
          </p:spPr>
        </p:pic>
        <p:pic>
          <p:nvPicPr>
            <p:cNvPr id="179" name="Picture 178">
              <a:extLst>
                <a:ext uri="{FF2B5EF4-FFF2-40B4-BE49-F238E27FC236}">
                  <a16:creationId xmlns:a16="http://schemas.microsoft.com/office/drawing/2014/main" id="{B03CC8FB-E06B-B408-1DE3-4FA4E4CB3A91}"/>
                </a:ext>
              </a:extLst>
            </p:cNvPr>
            <p:cNvPicPr>
              <a:picLocks noChangeAspect="1"/>
            </p:cNvPicPr>
            <p:nvPr/>
          </p:nvPicPr>
          <p:blipFill>
            <a:blip r:embed="rId15"/>
            <a:stretch>
              <a:fillRect/>
            </a:stretch>
          </p:blipFill>
          <p:spPr>
            <a:xfrm>
              <a:off x="5607234" y="4531559"/>
              <a:ext cx="327907" cy="477879"/>
            </a:xfrm>
            <a:prstGeom prst="rect">
              <a:avLst/>
            </a:prstGeom>
          </p:spPr>
        </p:pic>
        <p:pic>
          <p:nvPicPr>
            <p:cNvPr id="180" name="Picture 179">
              <a:extLst>
                <a:ext uri="{FF2B5EF4-FFF2-40B4-BE49-F238E27FC236}">
                  <a16:creationId xmlns:a16="http://schemas.microsoft.com/office/drawing/2014/main" id="{7E709D06-BDC8-230C-6913-452CA5B894FB}"/>
                </a:ext>
              </a:extLst>
            </p:cNvPr>
            <p:cNvPicPr>
              <a:picLocks noChangeAspect="1"/>
            </p:cNvPicPr>
            <p:nvPr/>
          </p:nvPicPr>
          <p:blipFill>
            <a:blip r:embed="rId15"/>
            <a:stretch>
              <a:fillRect/>
            </a:stretch>
          </p:blipFill>
          <p:spPr>
            <a:xfrm>
              <a:off x="5982474" y="4532058"/>
              <a:ext cx="327907" cy="477879"/>
            </a:xfrm>
            <a:prstGeom prst="rect">
              <a:avLst/>
            </a:prstGeom>
          </p:spPr>
        </p:pic>
        <p:cxnSp>
          <p:nvCxnSpPr>
            <p:cNvPr id="181" name="Straight Arrow Connector 180">
              <a:extLst>
                <a:ext uri="{FF2B5EF4-FFF2-40B4-BE49-F238E27FC236}">
                  <a16:creationId xmlns:a16="http://schemas.microsoft.com/office/drawing/2014/main" id="{C933AFAC-7E7D-34D7-A35F-F30C61F17E1E}"/>
                </a:ext>
              </a:extLst>
            </p:cNvPr>
            <p:cNvCxnSpPr>
              <a:cxnSpLocks/>
            </p:cNvCxnSpPr>
            <p:nvPr/>
          </p:nvCxnSpPr>
          <p:spPr>
            <a:xfrm>
              <a:off x="4550334" y="3913395"/>
              <a:ext cx="690095" cy="382952"/>
            </a:xfrm>
            <a:prstGeom prst="straightConnector1">
              <a:avLst/>
            </a:prstGeom>
            <a:noFill/>
            <a:ln w="6350" cap="flat" cmpd="sng" algn="ctr">
              <a:solidFill>
                <a:sysClr val="windowText" lastClr="000000"/>
              </a:solidFill>
              <a:prstDash val="solid"/>
              <a:miter lim="800000"/>
              <a:tailEnd type="triangle"/>
            </a:ln>
            <a:effectLst/>
          </p:spPr>
        </p:cxnSp>
      </p:grpSp>
      <p:grpSp>
        <p:nvGrpSpPr>
          <p:cNvPr id="9" name="Group 8">
            <a:extLst>
              <a:ext uri="{FF2B5EF4-FFF2-40B4-BE49-F238E27FC236}">
                <a16:creationId xmlns:a16="http://schemas.microsoft.com/office/drawing/2014/main" id="{88DBC53D-2D24-B246-852E-D93F09C07788}"/>
              </a:ext>
            </a:extLst>
          </p:cNvPr>
          <p:cNvGrpSpPr/>
          <p:nvPr/>
        </p:nvGrpSpPr>
        <p:grpSpPr>
          <a:xfrm>
            <a:off x="4544046" y="1730734"/>
            <a:ext cx="6156354" cy="1284733"/>
            <a:chOff x="4544046" y="1730734"/>
            <a:chExt cx="6156354" cy="1284733"/>
          </a:xfrm>
        </p:grpSpPr>
        <p:grpSp>
          <p:nvGrpSpPr>
            <p:cNvPr id="151" name="Group 150">
              <a:extLst>
                <a:ext uri="{FF2B5EF4-FFF2-40B4-BE49-F238E27FC236}">
                  <a16:creationId xmlns:a16="http://schemas.microsoft.com/office/drawing/2014/main" id="{756EE958-6BA5-0194-CA6C-C9D2A3B73052}"/>
                </a:ext>
              </a:extLst>
            </p:cNvPr>
            <p:cNvGrpSpPr/>
            <p:nvPr/>
          </p:nvGrpSpPr>
          <p:grpSpPr>
            <a:xfrm>
              <a:off x="5289144" y="1730734"/>
              <a:ext cx="5411256" cy="1189567"/>
              <a:chOff x="5313257" y="1290320"/>
              <a:chExt cx="5411256" cy="1189567"/>
            </a:xfrm>
          </p:grpSpPr>
          <p:sp>
            <p:nvSpPr>
              <p:cNvPr id="152" name="Rectangle 151">
                <a:extLst>
                  <a:ext uri="{FF2B5EF4-FFF2-40B4-BE49-F238E27FC236}">
                    <a16:creationId xmlns:a16="http://schemas.microsoft.com/office/drawing/2014/main" id="{AA61BC5B-009A-BB0A-0D32-51119B616859}"/>
                  </a:ext>
                </a:extLst>
              </p:cNvPr>
              <p:cNvSpPr/>
              <p:nvPr/>
            </p:nvSpPr>
            <p:spPr>
              <a:xfrm>
                <a:off x="5313257" y="1290320"/>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53" name="Picture 152">
                <a:extLst>
                  <a:ext uri="{FF2B5EF4-FFF2-40B4-BE49-F238E27FC236}">
                    <a16:creationId xmlns:a16="http://schemas.microsoft.com/office/drawing/2014/main" id="{31B90581-99A8-C50D-3AB0-561B5459C14B}"/>
                  </a:ext>
                </a:extLst>
              </p:cNvPr>
              <p:cNvPicPr>
                <a:picLocks noChangeAspect="1"/>
              </p:cNvPicPr>
              <p:nvPr/>
            </p:nvPicPr>
            <p:blipFill>
              <a:blip r:embed="rId16"/>
              <a:stretch>
                <a:fillRect/>
              </a:stretch>
            </p:blipFill>
            <p:spPr>
              <a:xfrm>
                <a:off x="5450838" y="1429250"/>
                <a:ext cx="312793" cy="455853"/>
              </a:xfrm>
              <a:prstGeom prst="rect">
                <a:avLst/>
              </a:prstGeom>
            </p:spPr>
          </p:pic>
          <p:pic>
            <p:nvPicPr>
              <p:cNvPr id="154" name="Picture 153">
                <a:extLst>
                  <a:ext uri="{FF2B5EF4-FFF2-40B4-BE49-F238E27FC236}">
                    <a16:creationId xmlns:a16="http://schemas.microsoft.com/office/drawing/2014/main" id="{08D8C0D4-35A0-9948-B14F-B41F4B62F181}"/>
                  </a:ext>
                </a:extLst>
              </p:cNvPr>
              <p:cNvPicPr>
                <a:picLocks noChangeAspect="1"/>
              </p:cNvPicPr>
              <p:nvPr/>
            </p:nvPicPr>
            <p:blipFill>
              <a:blip r:embed="rId16"/>
              <a:stretch>
                <a:fillRect/>
              </a:stretch>
            </p:blipFill>
            <p:spPr>
              <a:xfrm>
                <a:off x="5828900" y="1429250"/>
                <a:ext cx="312793" cy="455853"/>
              </a:xfrm>
              <a:prstGeom prst="rect">
                <a:avLst/>
              </a:prstGeom>
            </p:spPr>
          </p:pic>
          <p:pic>
            <p:nvPicPr>
              <p:cNvPr id="155" name="Picture 154">
                <a:extLst>
                  <a:ext uri="{FF2B5EF4-FFF2-40B4-BE49-F238E27FC236}">
                    <a16:creationId xmlns:a16="http://schemas.microsoft.com/office/drawing/2014/main" id="{EFC49CB6-9EA8-8B32-DB01-61E7F8A5D4BC}"/>
                  </a:ext>
                </a:extLst>
              </p:cNvPr>
              <p:cNvPicPr>
                <a:picLocks noChangeAspect="1"/>
              </p:cNvPicPr>
              <p:nvPr/>
            </p:nvPicPr>
            <p:blipFill>
              <a:blip r:embed="rId16"/>
              <a:stretch>
                <a:fillRect/>
              </a:stretch>
            </p:blipFill>
            <p:spPr>
              <a:xfrm>
                <a:off x="5607234" y="1927724"/>
                <a:ext cx="312793" cy="455853"/>
              </a:xfrm>
              <a:prstGeom prst="rect">
                <a:avLst/>
              </a:prstGeom>
            </p:spPr>
          </p:pic>
          <p:pic>
            <p:nvPicPr>
              <p:cNvPr id="156" name="Picture 155">
                <a:extLst>
                  <a:ext uri="{FF2B5EF4-FFF2-40B4-BE49-F238E27FC236}">
                    <a16:creationId xmlns:a16="http://schemas.microsoft.com/office/drawing/2014/main" id="{CB681336-CEAC-6647-DC1A-E18C7417D136}"/>
                  </a:ext>
                </a:extLst>
              </p:cNvPr>
              <p:cNvPicPr>
                <a:picLocks noChangeAspect="1"/>
              </p:cNvPicPr>
              <p:nvPr/>
            </p:nvPicPr>
            <p:blipFill>
              <a:blip r:embed="rId16"/>
              <a:stretch>
                <a:fillRect/>
              </a:stretch>
            </p:blipFill>
            <p:spPr>
              <a:xfrm>
                <a:off x="5985296" y="1927724"/>
                <a:ext cx="312793" cy="455853"/>
              </a:xfrm>
              <a:prstGeom prst="rect">
                <a:avLst/>
              </a:prstGeom>
            </p:spPr>
          </p:pic>
          <p:cxnSp>
            <p:nvCxnSpPr>
              <p:cNvPr id="157" name="Straight Connector 156">
                <a:extLst>
                  <a:ext uri="{FF2B5EF4-FFF2-40B4-BE49-F238E27FC236}">
                    <a16:creationId xmlns:a16="http://schemas.microsoft.com/office/drawing/2014/main" id="{6C682072-A9C8-ADE9-9A5C-CD4BA7B9E726}"/>
                  </a:ext>
                </a:extLst>
              </p:cNvPr>
              <p:cNvCxnSpPr>
                <a:stCxn id="152" idx="3"/>
              </p:cNvCxnSpPr>
              <p:nvPr/>
            </p:nvCxnSpPr>
            <p:spPr>
              <a:xfrm flipV="1">
                <a:off x="6519757" y="1885103"/>
                <a:ext cx="400050" cy="1"/>
              </a:xfrm>
              <a:prstGeom prst="line">
                <a:avLst/>
              </a:prstGeom>
              <a:noFill/>
              <a:ln w="19050" cap="flat" cmpd="sng" algn="ctr">
                <a:solidFill>
                  <a:sysClr val="windowText" lastClr="000000"/>
                </a:solidFill>
                <a:prstDash val="solid"/>
                <a:miter lim="800000"/>
              </a:ln>
              <a:effectLst/>
            </p:spPr>
          </p:cxnSp>
          <p:sp>
            <p:nvSpPr>
              <p:cNvPr id="158" name="Oval 157">
                <a:extLst>
                  <a:ext uri="{FF2B5EF4-FFF2-40B4-BE49-F238E27FC236}">
                    <a16:creationId xmlns:a16="http://schemas.microsoft.com/office/drawing/2014/main" id="{E164FF17-9213-B291-A819-09AA60F91E95}"/>
                  </a:ext>
                </a:extLst>
              </p:cNvPr>
              <p:cNvSpPr/>
              <p:nvPr/>
            </p:nvSpPr>
            <p:spPr>
              <a:xfrm>
                <a:off x="6927215" y="1821603"/>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9" name="TextBox 158">
                <a:extLst>
                  <a:ext uri="{FF2B5EF4-FFF2-40B4-BE49-F238E27FC236}">
                    <a16:creationId xmlns:a16="http://schemas.microsoft.com/office/drawing/2014/main" id="{3814AE72-0BD4-5778-3097-2F7809CC4AAB}"/>
                  </a:ext>
                </a:extLst>
              </p:cNvPr>
              <p:cNvSpPr txBox="1"/>
              <p:nvPr/>
            </p:nvSpPr>
            <p:spPr>
              <a:xfrm>
                <a:off x="6541983" y="1915589"/>
                <a:ext cx="903461"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panose="020F0502020204030204"/>
                  </a:rPr>
                  <a:t>HTTPS</a:t>
                </a:r>
              </a:p>
            </p:txBody>
          </p:sp>
          <p:sp>
            <p:nvSpPr>
              <p:cNvPr id="160" name="TextBox 159">
                <a:extLst>
                  <a:ext uri="{FF2B5EF4-FFF2-40B4-BE49-F238E27FC236}">
                    <a16:creationId xmlns:a16="http://schemas.microsoft.com/office/drawing/2014/main" id="{45889F1F-B273-5107-0BA0-309372B084DB}"/>
                  </a:ext>
                </a:extLst>
              </p:cNvPr>
              <p:cNvSpPr txBox="1"/>
              <p:nvPr/>
            </p:nvSpPr>
            <p:spPr>
              <a:xfrm>
                <a:off x="7571346" y="1697074"/>
                <a:ext cx="3153167"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panose="020F0502020204030204"/>
                  </a:rPr>
                  <a:t>files in BUFR format</a:t>
                </a:r>
              </a:p>
              <a:p>
                <a:pPr marL="0" marR="0" lvl="0" indent="0" defTabSz="914400" eaLnBrk="1" fontAlgn="auto" latinLnBrk="0" hangingPunct="1">
                  <a:lnSpc>
                    <a:spcPct val="100000"/>
                  </a:lnSpc>
                  <a:spcBef>
                    <a:spcPts val="0"/>
                  </a:spcBef>
                  <a:spcAft>
                    <a:spcPts val="0"/>
                  </a:spcAft>
                  <a:buClrTx/>
                  <a:buSzTx/>
                  <a:buFontTx/>
                  <a:buNone/>
                  <a:tabLst/>
                  <a:defRPr/>
                </a:pPr>
                <a:r>
                  <a:rPr lang="en-GB" sz="1200" i="1" kern="0" dirty="0">
                    <a:solidFill>
                      <a:prstClr val="black"/>
                    </a:solidFill>
                    <a:latin typeface="Calibri" panose="020F0502020204030204"/>
                  </a:rPr>
                  <a:t>or other WMO approved data formats</a:t>
                </a:r>
                <a:endParaRPr kumimoji="0" lang="en-GB" sz="1200" b="0" i="1" u="none" strike="noStrike" kern="0" cap="none" spc="0" normalizeH="0" baseline="0" noProof="0" dirty="0">
                  <a:ln>
                    <a:noFill/>
                  </a:ln>
                  <a:solidFill>
                    <a:prstClr val="black"/>
                  </a:solidFill>
                  <a:effectLst/>
                  <a:uLnTx/>
                  <a:uFillTx/>
                  <a:latin typeface="Calibri" panose="020F0502020204030204"/>
                </a:endParaRPr>
              </a:p>
            </p:txBody>
          </p:sp>
        </p:grpSp>
        <p:cxnSp>
          <p:nvCxnSpPr>
            <p:cNvPr id="8" name="Straight Arrow Connector 7">
              <a:extLst>
                <a:ext uri="{FF2B5EF4-FFF2-40B4-BE49-F238E27FC236}">
                  <a16:creationId xmlns:a16="http://schemas.microsoft.com/office/drawing/2014/main" id="{22952B81-6B58-C708-0A74-6E8766B9D919}"/>
                </a:ext>
              </a:extLst>
            </p:cNvPr>
            <p:cNvCxnSpPr>
              <a:cxnSpLocks/>
            </p:cNvCxnSpPr>
            <p:nvPr/>
          </p:nvCxnSpPr>
          <p:spPr>
            <a:xfrm flipV="1">
              <a:off x="4544046" y="2632515"/>
              <a:ext cx="690095" cy="382952"/>
            </a:xfrm>
            <a:prstGeom prst="straightConnector1">
              <a:avLst/>
            </a:prstGeom>
            <a:noFill/>
            <a:ln w="6350" cap="flat" cmpd="sng" algn="ctr">
              <a:solidFill>
                <a:sysClr val="windowText" lastClr="000000"/>
              </a:solidFill>
              <a:prstDash val="solid"/>
              <a:miter lim="800000"/>
              <a:tailEnd type="triangle"/>
            </a:ln>
            <a:effectLst/>
          </p:spPr>
        </p:cxnSp>
      </p:grpSp>
      <p:pic>
        <p:nvPicPr>
          <p:cNvPr id="10" name="Picture 9">
            <a:extLst>
              <a:ext uri="{FF2B5EF4-FFF2-40B4-BE49-F238E27FC236}">
                <a16:creationId xmlns:a16="http://schemas.microsoft.com/office/drawing/2014/main" id="{8DF69AE2-5A7B-2433-7F17-D792CBE6A5FB}"/>
              </a:ext>
            </a:extLst>
          </p:cNvPr>
          <p:cNvPicPr>
            <a:picLocks noChangeAspect="1"/>
          </p:cNvPicPr>
          <p:nvPr/>
        </p:nvPicPr>
        <p:blipFill>
          <a:blip r:embed="rId17"/>
          <a:stretch>
            <a:fillRect/>
          </a:stretch>
        </p:blipFill>
        <p:spPr>
          <a:xfrm>
            <a:off x="5778320" y="1036282"/>
            <a:ext cx="518022" cy="504638"/>
          </a:xfrm>
          <a:prstGeom prst="rect">
            <a:avLst/>
          </a:prstGeom>
        </p:spPr>
      </p:pic>
    </p:spTree>
    <p:extLst>
      <p:ext uri="{BB962C8B-B14F-4D97-AF65-F5344CB8AC3E}">
        <p14:creationId xmlns:p14="http://schemas.microsoft.com/office/powerpoint/2010/main" val="384734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109"/>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250"/>
                                  </p:stCondLst>
                                  <p:childTnLst>
                                    <p:set>
                                      <p:cBhvr>
                                        <p:cTn id="9" dur="1" fill="hold">
                                          <p:stCondLst>
                                            <p:cond delay="0"/>
                                          </p:stCondLst>
                                        </p:cTn>
                                        <p:tgtEl>
                                          <p:spTgt spid="171"/>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250"/>
                                  </p:stCondLst>
                                  <p:childTnLst>
                                    <p:set>
                                      <p:cBhvr>
                                        <p:cTn id="12" dur="1" fill="hold">
                                          <p:stCondLst>
                                            <p:cond delay="9"/>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372DF1F-FD10-65AF-1BF4-3AB26C268717}"/>
              </a:ext>
            </a:extLst>
          </p:cNvPr>
          <p:cNvGrpSpPr/>
          <p:nvPr/>
        </p:nvGrpSpPr>
        <p:grpSpPr>
          <a:xfrm>
            <a:off x="4927089" y="1392421"/>
            <a:ext cx="2408667" cy="3742195"/>
            <a:chOff x="4927089" y="1392421"/>
            <a:chExt cx="2408667" cy="3742195"/>
          </a:xfrm>
        </p:grpSpPr>
        <p:grpSp>
          <p:nvGrpSpPr>
            <p:cNvPr id="3" name="Group 2">
              <a:extLst>
                <a:ext uri="{FF2B5EF4-FFF2-40B4-BE49-F238E27FC236}">
                  <a16:creationId xmlns:a16="http://schemas.microsoft.com/office/drawing/2014/main" id="{FF66FD50-E383-3BB4-DB00-D9AD1070F75C}"/>
                </a:ext>
              </a:extLst>
            </p:cNvPr>
            <p:cNvGrpSpPr/>
            <p:nvPr/>
          </p:nvGrpSpPr>
          <p:grpSpPr>
            <a:xfrm>
              <a:off x="4927089" y="1683908"/>
              <a:ext cx="2408667" cy="3450708"/>
              <a:chOff x="4953000" y="695536"/>
              <a:chExt cx="2492444" cy="4956791"/>
            </a:xfrm>
          </p:grpSpPr>
          <p:sp>
            <p:nvSpPr>
              <p:cNvPr id="4" name="Rectangle: Rounded Corners 111">
                <a:extLst>
                  <a:ext uri="{FF2B5EF4-FFF2-40B4-BE49-F238E27FC236}">
                    <a16:creationId xmlns:a16="http://schemas.microsoft.com/office/drawing/2014/main" id="{122B537F-137B-C1F6-D116-96C5EB186991}"/>
                  </a:ext>
                </a:extLst>
              </p:cNvPr>
              <p:cNvSpPr/>
              <p:nvPr/>
            </p:nvSpPr>
            <p:spPr>
              <a:xfrm>
                <a:off x="4953000" y="695536"/>
                <a:ext cx="2492444" cy="4647502"/>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8A6EFAD2-30F1-7C9A-BE34-CCE37E33001E}"/>
                  </a:ext>
                </a:extLst>
              </p:cNvPr>
              <p:cNvSpPr txBox="1"/>
              <p:nvPr/>
            </p:nvSpPr>
            <p:spPr>
              <a:xfrm>
                <a:off x="5288446" y="5344550"/>
                <a:ext cx="1811194"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err="1">
                    <a:ln>
                      <a:noFill/>
                    </a:ln>
                    <a:solidFill>
                      <a:srgbClr val="1849D4"/>
                    </a:solidFill>
                    <a:effectLst/>
                    <a:uLnTx/>
                    <a:uFillTx/>
                    <a:latin typeface="Consolas" panose="020B0609020204030204" pitchFamily="49" charset="0"/>
                  </a:rPr>
                  <a:t>nl-knmi-nmc</a:t>
                </a:r>
                <a:endParaRPr kumimoji="0" lang="en-GB" sz="1400" b="0" i="0" u="none" strike="noStrike" kern="0" cap="none" spc="0" normalizeH="0" baseline="0" noProof="0">
                  <a:ln>
                    <a:noFill/>
                  </a:ln>
                  <a:solidFill>
                    <a:srgbClr val="1849D4"/>
                  </a:solidFill>
                  <a:effectLst/>
                  <a:uLnTx/>
                  <a:uFillTx/>
                  <a:latin typeface="Consolas" panose="020B0609020204030204" pitchFamily="49" charset="0"/>
                </a:endParaRPr>
              </a:p>
            </p:txBody>
          </p:sp>
        </p:grpSp>
        <p:pic>
          <p:nvPicPr>
            <p:cNvPr id="14" name="Picture 13">
              <a:extLst>
                <a:ext uri="{FF2B5EF4-FFF2-40B4-BE49-F238E27FC236}">
                  <a16:creationId xmlns:a16="http://schemas.microsoft.com/office/drawing/2014/main" id="{836DCDC0-796B-45A3-791B-58B548C2570D}"/>
                </a:ext>
              </a:extLst>
            </p:cNvPr>
            <p:cNvPicPr>
              <a:picLocks noChangeAspect="1"/>
            </p:cNvPicPr>
            <p:nvPr/>
          </p:nvPicPr>
          <p:blipFill>
            <a:blip r:embed="rId3"/>
            <a:stretch>
              <a:fillRect/>
            </a:stretch>
          </p:blipFill>
          <p:spPr>
            <a:xfrm>
              <a:off x="5854819" y="1392421"/>
              <a:ext cx="518022" cy="504638"/>
            </a:xfrm>
            <a:prstGeom prst="rect">
              <a:avLst/>
            </a:prstGeom>
          </p:spPr>
        </p:pic>
      </p:grpSp>
      <p:pic>
        <p:nvPicPr>
          <p:cNvPr id="2" name="Picture 1" descr="A close up of a logo&#10;&#10;Description automatically generated">
            <a:extLst>
              <a:ext uri="{FF2B5EF4-FFF2-40B4-BE49-F238E27FC236}">
                <a16:creationId xmlns:a16="http://schemas.microsoft.com/office/drawing/2014/main" id="{44B588CB-E05F-F2D9-6B10-157C785C3D9E}"/>
              </a:ext>
            </a:extLst>
          </p:cNvPr>
          <p:cNvPicPr>
            <a:picLocks noChangeAspect="1"/>
          </p:cNvPicPr>
          <p:nvPr/>
        </p:nvPicPr>
        <p:blipFill>
          <a:blip r:embed="rId4"/>
          <a:stretch>
            <a:fillRect/>
          </a:stretch>
        </p:blipFill>
        <p:spPr>
          <a:xfrm>
            <a:off x="-3245" y="5217160"/>
            <a:ext cx="2929596" cy="1640839"/>
          </a:xfrm>
          <a:prstGeom prst="rect">
            <a:avLst/>
          </a:prstGeom>
        </p:spPr>
      </p:pic>
      <p:pic>
        <p:nvPicPr>
          <p:cNvPr id="114" name="Picture 113">
            <a:extLst>
              <a:ext uri="{FF2B5EF4-FFF2-40B4-BE49-F238E27FC236}">
                <a16:creationId xmlns:a16="http://schemas.microsoft.com/office/drawing/2014/main" id="{C6062258-FB70-E50F-0513-EC6053E22C89}"/>
              </a:ext>
            </a:extLst>
          </p:cNvPr>
          <p:cNvPicPr>
            <a:picLocks noChangeAspect="1"/>
          </p:cNvPicPr>
          <p:nvPr/>
        </p:nvPicPr>
        <p:blipFill>
          <a:blip r:embed="rId5"/>
          <a:stretch>
            <a:fillRect/>
          </a:stretch>
        </p:blipFill>
        <p:spPr>
          <a:xfrm>
            <a:off x="535737" y="2390280"/>
            <a:ext cx="734972" cy="1194331"/>
          </a:xfrm>
          <a:prstGeom prst="rect">
            <a:avLst/>
          </a:prstGeom>
        </p:spPr>
      </p:pic>
      <p:grpSp>
        <p:nvGrpSpPr>
          <p:cNvPr id="151" name="Group 150">
            <a:extLst>
              <a:ext uri="{FF2B5EF4-FFF2-40B4-BE49-F238E27FC236}">
                <a16:creationId xmlns:a16="http://schemas.microsoft.com/office/drawing/2014/main" id="{756EE958-6BA5-0194-CA6C-C9D2A3B73052}"/>
              </a:ext>
            </a:extLst>
          </p:cNvPr>
          <p:cNvGrpSpPr/>
          <p:nvPr/>
        </p:nvGrpSpPr>
        <p:grpSpPr>
          <a:xfrm>
            <a:off x="5313257" y="1937818"/>
            <a:ext cx="2132187" cy="1189567"/>
            <a:chOff x="5313257" y="1290320"/>
            <a:chExt cx="2132187" cy="1189567"/>
          </a:xfrm>
        </p:grpSpPr>
        <p:sp>
          <p:nvSpPr>
            <p:cNvPr id="152" name="Rectangle 151">
              <a:extLst>
                <a:ext uri="{FF2B5EF4-FFF2-40B4-BE49-F238E27FC236}">
                  <a16:creationId xmlns:a16="http://schemas.microsoft.com/office/drawing/2014/main" id="{AA61BC5B-009A-BB0A-0D32-51119B616859}"/>
                </a:ext>
              </a:extLst>
            </p:cNvPr>
            <p:cNvSpPr/>
            <p:nvPr/>
          </p:nvSpPr>
          <p:spPr>
            <a:xfrm>
              <a:off x="5313257" y="1290320"/>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53" name="Picture 152">
              <a:extLst>
                <a:ext uri="{FF2B5EF4-FFF2-40B4-BE49-F238E27FC236}">
                  <a16:creationId xmlns:a16="http://schemas.microsoft.com/office/drawing/2014/main" id="{31B90581-99A8-C50D-3AB0-561B5459C14B}"/>
                </a:ext>
              </a:extLst>
            </p:cNvPr>
            <p:cNvPicPr>
              <a:picLocks noChangeAspect="1"/>
            </p:cNvPicPr>
            <p:nvPr/>
          </p:nvPicPr>
          <p:blipFill>
            <a:blip r:embed="rId6"/>
            <a:stretch>
              <a:fillRect/>
            </a:stretch>
          </p:blipFill>
          <p:spPr>
            <a:xfrm>
              <a:off x="5450838" y="1429250"/>
              <a:ext cx="312793" cy="455853"/>
            </a:xfrm>
            <a:prstGeom prst="rect">
              <a:avLst/>
            </a:prstGeom>
          </p:spPr>
        </p:pic>
        <p:pic>
          <p:nvPicPr>
            <p:cNvPr id="154" name="Picture 153">
              <a:extLst>
                <a:ext uri="{FF2B5EF4-FFF2-40B4-BE49-F238E27FC236}">
                  <a16:creationId xmlns:a16="http://schemas.microsoft.com/office/drawing/2014/main" id="{08D8C0D4-35A0-9948-B14F-B41F4B62F181}"/>
                </a:ext>
              </a:extLst>
            </p:cNvPr>
            <p:cNvPicPr>
              <a:picLocks noChangeAspect="1"/>
            </p:cNvPicPr>
            <p:nvPr/>
          </p:nvPicPr>
          <p:blipFill>
            <a:blip r:embed="rId6"/>
            <a:stretch>
              <a:fillRect/>
            </a:stretch>
          </p:blipFill>
          <p:spPr>
            <a:xfrm>
              <a:off x="5828900" y="1429250"/>
              <a:ext cx="312793" cy="455853"/>
            </a:xfrm>
            <a:prstGeom prst="rect">
              <a:avLst/>
            </a:prstGeom>
          </p:spPr>
        </p:pic>
        <p:pic>
          <p:nvPicPr>
            <p:cNvPr id="155" name="Picture 154">
              <a:extLst>
                <a:ext uri="{FF2B5EF4-FFF2-40B4-BE49-F238E27FC236}">
                  <a16:creationId xmlns:a16="http://schemas.microsoft.com/office/drawing/2014/main" id="{EFC49CB6-9EA8-8B32-DB01-61E7F8A5D4BC}"/>
                </a:ext>
              </a:extLst>
            </p:cNvPr>
            <p:cNvPicPr>
              <a:picLocks noChangeAspect="1"/>
            </p:cNvPicPr>
            <p:nvPr/>
          </p:nvPicPr>
          <p:blipFill>
            <a:blip r:embed="rId6"/>
            <a:stretch>
              <a:fillRect/>
            </a:stretch>
          </p:blipFill>
          <p:spPr>
            <a:xfrm>
              <a:off x="5607234" y="1927724"/>
              <a:ext cx="312793" cy="455853"/>
            </a:xfrm>
            <a:prstGeom prst="rect">
              <a:avLst/>
            </a:prstGeom>
          </p:spPr>
        </p:pic>
        <p:pic>
          <p:nvPicPr>
            <p:cNvPr id="156" name="Picture 155">
              <a:extLst>
                <a:ext uri="{FF2B5EF4-FFF2-40B4-BE49-F238E27FC236}">
                  <a16:creationId xmlns:a16="http://schemas.microsoft.com/office/drawing/2014/main" id="{CB681336-CEAC-6647-DC1A-E18C7417D136}"/>
                </a:ext>
              </a:extLst>
            </p:cNvPr>
            <p:cNvPicPr>
              <a:picLocks noChangeAspect="1"/>
            </p:cNvPicPr>
            <p:nvPr/>
          </p:nvPicPr>
          <p:blipFill>
            <a:blip r:embed="rId6"/>
            <a:stretch>
              <a:fillRect/>
            </a:stretch>
          </p:blipFill>
          <p:spPr>
            <a:xfrm>
              <a:off x="5985296" y="1927724"/>
              <a:ext cx="312793" cy="455853"/>
            </a:xfrm>
            <a:prstGeom prst="rect">
              <a:avLst/>
            </a:prstGeom>
          </p:spPr>
        </p:pic>
        <p:cxnSp>
          <p:nvCxnSpPr>
            <p:cNvPr id="157" name="Straight Connector 156">
              <a:extLst>
                <a:ext uri="{FF2B5EF4-FFF2-40B4-BE49-F238E27FC236}">
                  <a16:creationId xmlns:a16="http://schemas.microsoft.com/office/drawing/2014/main" id="{6C682072-A9C8-ADE9-9A5C-CD4BA7B9E726}"/>
                </a:ext>
              </a:extLst>
            </p:cNvPr>
            <p:cNvCxnSpPr>
              <a:cxnSpLocks/>
              <a:stCxn id="152" idx="3"/>
            </p:cNvCxnSpPr>
            <p:nvPr/>
          </p:nvCxnSpPr>
          <p:spPr>
            <a:xfrm flipV="1">
              <a:off x="6519757" y="1885103"/>
              <a:ext cx="400050" cy="1"/>
            </a:xfrm>
            <a:prstGeom prst="line">
              <a:avLst/>
            </a:prstGeom>
            <a:noFill/>
            <a:ln w="19050" cap="flat" cmpd="sng" algn="ctr">
              <a:solidFill>
                <a:sysClr val="windowText" lastClr="000000"/>
              </a:solidFill>
              <a:prstDash val="solid"/>
              <a:miter lim="800000"/>
            </a:ln>
            <a:effectLst/>
          </p:spPr>
        </p:cxnSp>
        <p:sp>
          <p:nvSpPr>
            <p:cNvPr id="158" name="Oval 157">
              <a:extLst>
                <a:ext uri="{FF2B5EF4-FFF2-40B4-BE49-F238E27FC236}">
                  <a16:creationId xmlns:a16="http://schemas.microsoft.com/office/drawing/2014/main" id="{E164FF17-9213-B291-A819-09AA60F91E95}"/>
                </a:ext>
              </a:extLst>
            </p:cNvPr>
            <p:cNvSpPr/>
            <p:nvPr/>
          </p:nvSpPr>
          <p:spPr>
            <a:xfrm>
              <a:off x="6927215" y="1821603"/>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9" name="TextBox 158">
              <a:extLst>
                <a:ext uri="{FF2B5EF4-FFF2-40B4-BE49-F238E27FC236}">
                  <a16:creationId xmlns:a16="http://schemas.microsoft.com/office/drawing/2014/main" id="{3814AE72-0BD4-5778-3097-2F7809CC4AAB}"/>
                </a:ext>
              </a:extLst>
            </p:cNvPr>
            <p:cNvSpPr txBox="1"/>
            <p:nvPr/>
          </p:nvSpPr>
          <p:spPr>
            <a:xfrm>
              <a:off x="6541983" y="1915589"/>
              <a:ext cx="903461"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a:rPr>
                <a:t>HTTPS</a:t>
              </a:r>
            </a:p>
          </p:txBody>
        </p:sp>
      </p:grpSp>
      <p:grpSp>
        <p:nvGrpSpPr>
          <p:cNvPr id="171" name="Group 170">
            <a:extLst>
              <a:ext uri="{FF2B5EF4-FFF2-40B4-BE49-F238E27FC236}">
                <a16:creationId xmlns:a16="http://schemas.microsoft.com/office/drawing/2014/main" id="{AEA76525-E35B-5C87-5C3A-AFA68DE7A08D}"/>
              </a:ext>
            </a:extLst>
          </p:cNvPr>
          <p:cNvGrpSpPr/>
          <p:nvPr/>
        </p:nvGrpSpPr>
        <p:grpSpPr>
          <a:xfrm>
            <a:off x="5313257" y="3419693"/>
            <a:ext cx="2132187" cy="1189567"/>
            <a:chOff x="5313257" y="3889593"/>
            <a:chExt cx="2132187" cy="1189567"/>
          </a:xfrm>
        </p:grpSpPr>
        <p:sp>
          <p:nvSpPr>
            <p:cNvPr id="172" name="Rectangle 171">
              <a:extLst>
                <a:ext uri="{FF2B5EF4-FFF2-40B4-BE49-F238E27FC236}">
                  <a16:creationId xmlns:a16="http://schemas.microsoft.com/office/drawing/2014/main" id="{2DA0AF5A-DA52-751B-37E4-A3B646E32872}"/>
                </a:ext>
              </a:extLst>
            </p:cNvPr>
            <p:cNvSpPr/>
            <p:nvPr/>
          </p:nvSpPr>
          <p:spPr>
            <a:xfrm>
              <a:off x="5313257" y="3889593"/>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73" name="Straight Connector 172">
              <a:extLst>
                <a:ext uri="{FF2B5EF4-FFF2-40B4-BE49-F238E27FC236}">
                  <a16:creationId xmlns:a16="http://schemas.microsoft.com/office/drawing/2014/main" id="{158B9D2E-DA7F-087C-FE23-93CBC31C97AF}"/>
                </a:ext>
              </a:extLst>
            </p:cNvPr>
            <p:cNvCxnSpPr>
              <a:cxnSpLocks/>
              <a:stCxn id="172" idx="3"/>
            </p:cNvCxnSpPr>
            <p:nvPr/>
          </p:nvCxnSpPr>
          <p:spPr>
            <a:xfrm flipV="1">
              <a:off x="6519757" y="4484376"/>
              <a:ext cx="400050" cy="1"/>
            </a:xfrm>
            <a:prstGeom prst="line">
              <a:avLst/>
            </a:prstGeom>
            <a:noFill/>
            <a:ln w="19050" cap="flat" cmpd="sng" algn="ctr">
              <a:solidFill>
                <a:sysClr val="windowText" lastClr="000000"/>
              </a:solidFill>
              <a:prstDash val="solid"/>
              <a:miter lim="800000"/>
            </a:ln>
            <a:effectLst/>
          </p:spPr>
        </p:cxnSp>
        <p:sp>
          <p:nvSpPr>
            <p:cNvPr id="174" name="Oval 173">
              <a:extLst>
                <a:ext uri="{FF2B5EF4-FFF2-40B4-BE49-F238E27FC236}">
                  <a16:creationId xmlns:a16="http://schemas.microsoft.com/office/drawing/2014/main" id="{1F0222F3-A509-1648-6A9A-AD8C95163D29}"/>
                </a:ext>
              </a:extLst>
            </p:cNvPr>
            <p:cNvSpPr/>
            <p:nvPr/>
          </p:nvSpPr>
          <p:spPr>
            <a:xfrm>
              <a:off x="6927215" y="4420876"/>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5" name="TextBox 174">
              <a:extLst>
                <a:ext uri="{FF2B5EF4-FFF2-40B4-BE49-F238E27FC236}">
                  <a16:creationId xmlns:a16="http://schemas.microsoft.com/office/drawing/2014/main" id="{A8133DAA-1462-CE53-7703-93D38FE84AC7}"/>
                </a:ext>
              </a:extLst>
            </p:cNvPr>
            <p:cNvSpPr txBox="1"/>
            <p:nvPr/>
          </p:nvSpPr>
          <p:spPr>
            <a:xfrm>
              <a:off x="6541983" y="4514862"/>
              <a:ext cx="903461"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a:rPr>
                <a:t>MQTTS</a:t>
              </a:r>
            </a:p>
          </p:txBody>
        </p:sp>
        <p:pic>
          <p:nvPicPr>
            <p:cNvPr id="177" name="Picture 176">
              <a:extLst>
                <a:ext uri="{FF2B5EF4-FFF2-40B4-BE49-F238E27FC236}">
                  <a16:creationId xmlns:a16="http://schemas.microsoft.com/office/drawing/2014/main" id="{5F52ABD7-C451-F9A4-4119-EC7BE042D2C7}"/>
                </a:ext>
              </a:extLst>
            </p:cNvPr>
            <p:cNvPicPr>
              <a:picLocks noChangeAspect="1"/>
            </p:cNvPicPr>
            <p:nvPr/>
          </p:nvPicPr>
          <p:blipFill>
            <a:blip r:embed="rId7"/>
            <a:stretch>
              <a:fillRect/>
            </a:stretch>
          </p:blipFill>
          <p:spPr>
            <a:xfrm>
              <a:off x="5453660" y="4021798"/>
              <a:ext cx="327907" cy="477879"/>
            </a:xfrm>
            <a:prstGeom prst="rect">
              <a:avLst/>
            </a:prstGeom>
          </p:spPr>
        </p:pic>
        <p:pic>
          <p:nvPicPr>
            <p:cNvPr id="178" name="Picture 177">
              <a:extLst>
                <a:ext uri="{FF2B5EF4-FFF2-40B4-BE49-F238E27FC236}">
                  <a16:creationId xmlns:a16="http://schemas.microsoft.com/office/drawing/2014/main" id="{03A4BE0A-DE1C-2A69-2BB6-98A2B8CD56BB}"/>
                </a:ext>
              </a:extLst>
            </p:cNvPr>
            <p:cNvPicPr>
              <a:picLocks noChangeAspect="1"/>
            </p:cNvPicPr>
            <p:nvPr/>
          </p:nvPicPr>
          <p:blipFill>
            <a:blip r:embed="rId7"/>
            <a:stretch>
              <a:fillRect/>
            </a:stretch>
          </p:blipFill>
          <p:spPr>
            <a:xfrm>
              <a:off x="5828900" y="4022297"/>
              <a:ext cx="327907" cy="477879"/>
            </a:xfrm>
            <a:prstGeom prst="rect">
              <a:avLst/>
            </a:prstGeom>
          </p:spPr>
        </p:pic>
        <p:pic>
          <p:nvPicPr>
            <p:cNvPr id="179" name="Picture 178">
              <a:extLst>
                <a:ext uri="{FF2B5EF4-FFF2-40B4-BE49-F238E27FC236}">
                  <a16:creationId xmlns:a16="http://schemas.microsoft.com/office/drawing/2014/main" id="{B03CC8FB-E06B-B408-1DE3-4FA4E4CB3A91}"/>
                </a:ext>
              </a:extLst>
            </p:cNvPr>
            <p:cNvPicPr>
              <a:picLocks noChangeAspect="1"/>
            </p:cNvPicPr>
            <p:nvPr/>
          </p:nvPicPr>
          <p:blipFill>
            <a:blip r:embed="rId7"/>
            <a:stretch>
              <a:fillRect/>
            </a:stretch>
          </p:blipFill>
          <p:spPr>
            <a:xfrm>
              <a:off x="5607234" y="4531559"/>
              <a:ext cx="327907" cy="477879"/>
            </a:xfrm>
            <a:prstGeom prst="rect">
              <a:avLst/>
            </a:prstGeom>
          </p:spPr>
        </p:pic>
        <p:pic>
          <p:nvPicPr>
            <p:cNvPr id="180" name="Picture 179">
              <a:extLst>
                <a:ext uri="{FF2B5EF4-FFF2-40B4-BE49-F238E27FC236}">
                  <a16:creationId xmlns:a16="http://schemas.microsoft.com/office/drawing/2014/main" id="{7E709D06-BDC8-230C-6913-452CA5B894FB}"/>
                </a:ext>
              </a:extLst>
            </p:cNvPr>
            <p:cNvPicPr>
              <a:picLocks noChangeAspect="1"/>
            </p:cNvPicPr>
            <p:nvPr/>
          </p:nvPicPr>
          <p:blipFill>
            <a:blip r:embed="rId7"/>
            <a:stretch>
              <a:fillRect/>
            </a:stretch>
          </p:blipFill>
          <p:spPr>
            <a:xfrm>
              <a:off x="5982474" y="4532058"/>
              <a:ext cx="327907" cy="477879"/>
            </a:xfrm>
            <a:prstGeom prst="rect">
              <a:avLst/>
            </a:prstGeom>
          </p:spPr>
        </p:pic>
      </p:grpSp>
      <p:pic>
        <p:nvPicPr>
          <p:cNvPr id="85" name="Picture 84" descr="A group of flags of different countries/regions&#10;&#10;Description automatically generated">
            <a:extLst>
              <a:ext uri="{FF2B5EF4-FFF2-40B4-BE49-F238E27FC236}">
                <a16:creationId xmlns:a16="http://schemas.microsoft.com/office/drawing/2014/main" id="{8C7C708F-12BC-E09C-1034-C3CAD402674E}"/>
              </a:ext>
            </a:extLst>
          </p:cNvPr>
          <p:cNvPicPr>
            <a:picLocks noChangeAspect="1"/>
          </p:cNvPicPr>
          <p:nvPr/>
        </p:nvPicPr>
        <p:blipFill rotWithShape="1">
          <a:blip r:embed="rId8">
            <a:extLst>
              <a:ext uri="{28A0092B-C50C-407E-A947-70E740481C1C}">
                <a14:useLocalDpi xmlns:a14="http://schemas.microsoft.com/office/drawing/2010/main" val="0"/>
              </a:ext>
            </a:extLst>
          </a:blip>
          <a:srcRect l="62958" t="29996" r="27931" b="63857"/>
          <a:stretch/>
        </p:blipFill>
        <p:spPr>
          <a:xfrm>
            <a:off x="1139169" y="2858302"/>
            <a:ext cx="339026" cy="228774"/>
          </a:xfrm>
          <a:prstGeom prst="rect">
            <a:avLst/>
          </a:prstGeom>
        </p:spPr>
      </p:pic>
      <p:sp>
        <p:nvSpPr>
          <p:cNvPr id="189" name="TextBox 188">
            <a:extLst>
              <a:ext uri="{FF2B5EF4-FFF2-40B4-BE49-F238E27FC236}">
                <a16:creationId xmlns:a16="http://schemas.microsoft.com/office/drawing/2014/main" id="{7585FC75-B15E-D77B-3A6D-3E70EC7D06D2}"/>
              </a:ext>
            </a:extLst>
          </p:cNvPr>
          <p:cNvSpPr txBox="1"/>
          <p:nvPr/>
        </p:nvSpPr>
        <p:spPr>
          <a:xfrm>
            <a:off x="7665600" y="4843"/>
            <a:ext cx="4634602" cy="230832"/>
          </a:xfrm>
          <a:prstGeom prst="rect">
            <a:avLst/>
          </a:prstGeom>
          <a:noFill/>
        </p:spPr>
        <p:txBody>
          <a:bodyPr wrap="none" rtlCol="0">
            <a:spAutoFit/>
          </a:bodyPr>
          <a:lstStyle/>
          <a:p>
            <a:r>
              <a:rPr lang="en-GB" sz="900" baseline="30000"/>
              <a:t>1</a:t>
            </a:r>
            <a:r>
              <a:rPr lang="en-GB" sz="900"/>
              <a:t> Manual on WIS (WMO No. 1060), Vol II, Appendix F: WMO Core Metadata Profile 2</a:t>
            </a:r>
            <a:r>
              <a:rPr lang="en-GB" sz="900" b="0" i="0">
                <a:solidFill>
                  <a:srgbClr val="1F1F1F"/>
                </a:solidFill>
                <a:effectLst/>
                <a:latin typeface="Google Sans"/>
              </a:rPr>
              <a:t> [</a:t>
            </a:r>
            <a:r>
              <a:rPr lang="en-GB" sz="900" b="0" i="0">
                <a:solidFill>
                  <a:srgbClr val="1F1F1F"/>
                </a:solidFill>
                <a:effectLst/>
                <a:latin typeface="Google Sans"/>
                <a:hlinkClick r:id="rId9"/>
              </a:rPr>
              <a:t>draf</a:t>
            </a:r>
            <a:r>
              <a:rPr lang="en-GB" sz="900">
                <a:solidFill>
                  <a:srgbClr val="1F1F1F"/>
                </a:solidFill>
                <a:latin typeface="Google Sans"/>
                <a:hlinkClick r:id="rId9"/>
              </a:rPr>
              <a:t>t</a:t>
            </a:r>
            <a:r>
              <a:rPr lang="en-GB" sz="900">
                <a:solidFill>
                  <a:srgbClr val="1F1F1F"/>
                </a:solidFill>
                <a:latin typeface="Google Sans"/>
              </a:rPr>
              <a:t>]</a:t>
            </a:r>
            <a:r>
              <a:rPr lang="en-GB" sz="900" b="0" i="0">
                <a:solidFill>
                  <a:srgbClr val="1F1F1F"/>
                </a:solidFill>
                <a:effectLst/>
                <a:latin typeface="Google Sans"/>
              </a:rPr>
              <a:t> </a:t>
            </a:r>
            <a:endParaRPr lang="en-GB" sz="900"/>
          </a:p>
        </p:txBody>
      </p:sp>
      <p:grpSp>
        <p:nvGrpSpPr>
          <p:cNvPr id="200" name="Group 199">
            <a:extLst>
              <a:ext uri="{FF2B5EF4-FFF2-40B4-BE49-F238E27FC236}">
                <a16:creationId xmlns:a16="http://schemas.microsoft.com/office/drawing/2014/main" id="{2349C675-4021-43CB-2859-FD8708D0EC7E}"/>
              </a:ext>
            </a:extLst>
          </p:cNvPr>
          <p:cNvGrpSpPr/>
          <p:nvPr/>
        </p:nvGrpSpPr>
        <p:grpSpPr>
          <a:xfrm>
            <a:off x="5450838" y="5425924"/>
            <a:ext cx="4960881" cy="1115657"/>
            <a:chOff x="5763632" y="5642167"/>
            <a:chExt cx="4960881" cy="1115657"/>
          </a:xfrm>
        </p:grpSpPr>
        <p:grpSp>
          <p:nvGrpSpPr>
            <p:cNvPr id="190" name="Group 189">
              <a:extLst>
                <a:ext uri="{FF2B5EF4-FFF2-40B4-BE49-F238E27FC236}">
                  <a16:creationId xmlns:a16="http://schemas.microsoft.com/office/drawing/2014/main" id="{44055AF0-63E5-90CC-2A85-3141DF9E514A}"/>
                </a:ext>
              </a:extLst>
            </p:cNvPr>
            <p:cNvGrpSpPr/>
            <p:nvPr/>
          </p:nvGrpSpPr>
          <p:grpSpPr>
            <a:xfrm>
              <a:off x="5763632" y="5642167"/>
              <a:ext cx="854768" cy="1115657"/>
              <a:chOff x="5763630" y="5642167"/>
              <a:chExt cx="854768" cy="1115657"/>
            </a:xfrm>
          </p:grpSpPr>
          <p:grpSp>
            <p:nvGrpSpPr>
              <p:cNvPr id="191" name="Group 190">
                <a:extLst>
                  <a:ext uri="{FF2B5EF4-FFF2-40B4-BE49-F238E27FC236}">
                    <a16:creationId xmlns:a16="http://schemas.microsoft.com/office/drawing/2014/main" id="{DB0C7B6A-84F7-0BBB-CAD7-D07A03CAF45E}"/>
                  </a:ext>
                </a:extLst>
              </p:cNvPr>
              <p:cNvGrpSpPr/>
              <p:nvPr/>
            </p:nvGrpSpPr>
            <p:grpSpPr>
              <a:xfrm>
                <a:off x="5763630" y="5662743"/>
                <a:ext cx="853119" cy="1095081"/>
                <a:chOff x="6469911" y="573024"/>
                <a:chExt cx="853119" cy="1095081"/>
              </a:xfrm>
            </p:grpSpPr>
            <p:sp>
              <p:nvSpPr>
                <p:cNvPr id="193" name="Rectangle: Rounded Corners 192">
                  <a:extLst>
                    <a:ext uri="{FF2B5EF4-FFF2-40B4-BE49-F238E27FC236}">
                      <a16:creationId xmlns:a16="http://schemas.microsoft.com/office/drawing/2014/main" id="{0B96C2E7-AC99-E74F-CDE0-CFE9D373572C}"/>
                    </a:ext>
                  </a:extLst>
                </p:cNvPr>
                <p:cNvSpPr/>
                <p:nvPr/>
              </p:nvSpPr>
              <p:spPr>
                <a:xfrm>
                  <a:off x="6510528" y="573024"/>
                  <a:ext cx="768096" cy="1072896"/>
                </a:xfrm>
                <a:prstGeom prst="roundRect">
                  <a:avLst>
                    <a:gd name="adj" fmla="val 7545"/>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4" name="Rectangle 193">
                  <a:extLst>
                    <a:ext uri="{FF2B5EF4-FFF2-40B4-BE49-F238E27FC236}">
                      <a16:creationId xmlns:a16="http://schemas.microsoft.com/office/drawing/2014/main" id="{282F83BE-D3D0-A7B9-4305-F65DE16A4B85}"/>
                    </a:ext>
                  </a:extLst>
                </p:cNvPr>
                <p:cNvSpPr/>
                <p:nvPr/>
              </p:nvSpPr>
              <p:spPr>
                <a:xfrm>
                  <a:off x="7005356" y="573024"/>
                  <a:ext cx="273268" cy="2732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5" name="Isosceles Triangle 194">
                  <a:extLst>
                    <a:ext uri="{FF2B5EF4-FFF2-40B4-BE49-F238E27FC236}">
                      <a16:creationId xmlns:a16="http://schemas.microsoft.com/office/drawing/2014/main" id="{E3F8FFA7-DD68-2E16-CE6A-796653070E1F}"/>
                    </a:ext>
                  </a:extLst>
                </p:cNvPr>
                <p:cNvSpPr/>
                <p:nvPr/>
              </p:nvSpPr>
              <p:spPr>
                <a:xfrm rot="5400000">
                  <a:off x="6999566" y="578811"/>
                  <a:ext cx="273269" cy="273270"/>
                </a:xfrm>
                <a:prstGeom prst="triangle">
                  <a:avLst>
                    <a:gd name="adj" fmla="val 100000"/>
                  </a:avLst>
                </a:prstGeom>
                <a:solidFill>
                  <a:sysClr val="window" lastClr="FFFFFF"/>
                </a:solidFill>
                <a:ln w="12700" cap="rnd"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96" name="Straight Connector 195">
                  <a:extLst>
                    <a:ext uri="{FF2B5EF4-FFF2-40B4-BE49-F238E27FC236}">
                      <a16:creationId xmlns:a16="http://schemas.microsoft.com/office/drawing/2014/main" id="{793A2EC6-2530-DE09-079C-07215BE7872D}"/>
                    </a:ext>
                  </a:extLst>
                </p:cNvPr>
                <p:cNvCxnSpPr/>
                <p:nvPr/>
              </p:nvCxnSpPr>
              <p:spPr>
                <a:xfrm>
                  <a:off x="6510528" y="1427544"/>
                  <a:ext cx="762308" cy="0"/>
                </a:xfrm>
                <a:prstGeom prst="line">
                  <a:avLst/>
                </a:prstGeom>
                <a:noFill/>
                <a:ln w="12700" cap="flat" cmpd="sng" algn="ctr">
                  <a:solidFill>
                    <a:sysClr val="windowText" lastClr="000000"/>
                  </a:solidFill>
                  <a:prstDash val="solid"/>
                  <a:miter lim="800000"/>
                </a:ln>
                <a:effectLst/>
              </p:spPr>
            </p:cxnSp>
            <p:sp>
              <p:nvSpPr>
                <p:cNvPr id="197" name="TextBox 196">
                  <a:extLst>
                    <a:ext uri="{FF2B5EF4-FFF2-40B4-BE49-F238E27FC236}">
                      <a16:creationId xmlns:a16="http://schemas.microsoft.com/office/drawing/2014/main" id="{61A47D61-75CE-84D9-2367-742AB7846321}"/>
                    </a:ext>
                  </a:extLst>
                </p:cNvPr>
                <p:cNvSpPr txBox="1"/>
                <p:nvPr/>
              </p:nvSpPr>
              <p:spPr>
                <a:xfrm>
                  <a:off x="6610996" y="1406495"/>
                  <a:ext cx="56137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JSON</a:t>
                  </a:r>
                </a:p>
              </p:txBody>
            </p:sp>
            <p:sp>
              <p:nvSpPr>
                <p:cNvPr id="198" name="TextBox 197">
                  <a:extLst>
                    <a:ext uri="{FF2B5EF4-FFF2-40B4-BE49-F238E27FC236}">
                      <a16:creationId xmlns:a16="http://schemas.microsoft.com/office/drawing/2014/main" id="{DEB16F7B-FB94-D10E-255B-C8A12290BEAD}"/>
                    </a:ext>
                  </a:extLst>
                </p:cNvPr>
                <p:cNvSpPr txBox="1"/>
                <p:nvPr/>
              </p:nvSpPr>
              <p:spPr>
                <a:xfrm>
                  <a:off x="6469911" y="909189"/>
                  <a:ext cx="85311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WCMP2</a:t>
                  </a:r>
                  <a:endParaRPr kumimoji="0" lang="en-GB" sz="16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92" name="Isosceles Triangle 191">
                <a:extLst>
                  <a:ext uri="{FF2B5EF4-FFF2-40B4-BE49-F238E27FC236}">
                    <a16:creationId xmlns:a16="http://schemas.microsoft.com/office/drawing/2014/main" id="{49690EE7-0B8F-C319-DED6-92EF986B4C09}"/>
                  </a:ext>
                </a:extLst>
              </p:cNvPr>
              <p:cNvSpPr/>
              <p:nvPr/>
            </p:nvSpPr>
            <p:spPr>
              <a:xfrm rot="10800000">
                <a:off x="6297962" y="5642167"/>
                <a:ext cx="320436" cy="315980"/>
              </a:xfrm>
              <a:prstGeom prst="triangle">
                <a:avLst>
                  <a:gd name="adj"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9" name="TextBox 198">
              <a:extLst>
                <a:ext uri="{FF2B5EF4-FFF2-40B4-BE49-F238E27FC236}">
                  <a16:creationId xmlns:a16="http://schemas.microsoft.com/office/drawing/2014/main" id="{5D6FCAF2-2688-159D-962D-84D9CFE76D07}"/>
                </a:ext>
              </a:extLst>
            </p:cNvPr>
            <p:cNvSpPr txBox="1"/>
            <p:nvPr/>
          </p:nvSpPr>
          <p:spPr>
            <a:xfrm>
              <a:off x="7571346" y="5993067"/>
              <a:ext cx="3153167"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black"/>
                  </a:solidFill>
                  <a:effectLst/>
                  <a:uLnTx/>
                  <a:uFillTx/>
                  <a:latin typeface="Calibri" panose="020F0502020204030204"/>
                </a:rPr>
                <a:t>WCMP2 Discovery Metadata</a:t>
              </a:r>
            </a:p>
            <a:p>
              <a:pPr marL="0" marR="0" lvl="0" indent="0" defTabSz="914400" eaLnBrk="1" fontAlgn="auto" latinLnBrk="0" hangingPunct="1">
                <a:lnSpc>
                  <a:spcPct val="100000"/>
                </a:lnSpc>
                <a:spcBef>
                  <a:spcPts val="0"/>
                </a:spcBef>
                <a:spcAft>
                  <a:spcPts val="0"/>
                </a:spcAft>
                <a:buClrTx/>
                <a:buSzTx/>
                <a:buFontTx/>
                <a:buNone/>
                <a:tabLst/>
                <a:defRPr/>
              </a:pPr>
              <a:r>
                <a:rPr lang="en-GB" sz="1200" i="1" kern="0">
                  <a:solidFill>
                    <a:prstClr val="black"/>
                  </a:solidFill>
                  <a:latin typeface="Calibri" panose="020F0502020204030204"/>
                </a:rPr>
                <a:t>extending OGC-API Records / GeoJSON</a:t>
              </a:r>
              <a:endParaRPr kumimoji="0" lang="en-GB" sz="1200" b="0" i="1" u="none" strike="noStrike" kern="0" cap="none" spc="0" normalizeH="0" baseline="0" noProof="0">
                <a:ln>
                  <a:noFill/>
                </a:ln>
                <a:solidFill>
                  <a:prstClr val="black"/>
                </a:solidFill>
                <a:effectLst/>
                <a:uLnTx/>
                <a:uFillTx/>
                <a:latin typeface="Calibri" panose="020F0502020204030204"/>
              </a:endParaRPr>
            </a:p>
          </p:txBody>
        </p:sp>
      </p:grpSp>
      <p:grpSp>
        <p:nvGrpSpPr>
          <p:cNvPr id="5" name="Group 4">
            <a:extLst>
              <a:ext uri="{FF2B5EF4-FFF2-40B4-BE49-F238E27FC236}">
                <a16:creationId xmlns:a16="http://schemas.microsoft.com/office/drawing/2014/main" id="{EE851A2F-9294-00B1-315E-D923EF0EA7F7}"/>
              </a:ext>
            </a:extLst>
          </p:cNvPr>
          <p:cNvGrpSpPr/>
          <p:nvPr/>
        </p:nvGrpSpPr>
        <p:grpSpPr>
          <a:xfrm>
            <a:off x="8477595" y="1802235"/>
            <a:ext cx="3587406" cy="1767430"/>
            <a:chOff x="8477595" y="1802235"/>
            <a:chExt cx="3587406" cy="1767430"/>
          </a:xfrm>
        </p:grpSpPr>
        <p:pic>
          <p:nvPicPr>
            <p:cNvPr id="6" name="Picture 5">
              <a:extLst>
                <a:ext uri="{FF2B5EF4-FFF2-40B4-BE49-F238E27FC236}">
                  <a16:creationId xmlns:a16="http://schemas.microsoft.com/office/drawing/2014/main" id="{268BD3D8-CB33-7899-9032-DA9861CBA546}"/>
                </a:ext>
              </a:extLst>
            </p:cNvPr>
            <p:cNvPicPr>
              <a:picLocks noChangeAspect="1"/>
            </p:cNvPicPr>
            <p:nvPr/>
          </p:nvPicPr>
          <p:blipFill>
            <a:blip r:embed="rId10"/>
            <a:stretch>
              <a:fillRect/>
            </a:stretch>
          </p:blipFill>
          <p:spPr>
            <a:xfrm>
              <a:off x="10835927" y="2405227"/>
              <a:ext cx="970364" cy="1164438"/>
            </a:xfrm>
            <a:prstGeom prst="rect">
              <a:avLst/>
            </a:prstGeom>
          </p:spPr>
        </p:pic>
        <p:pic>
          <p:nvPicPr>
            <p:cNvPr id="7" name="Picture 6">
              <a:extLst>
                <a:ext uri="{FF2B5EF4-FFF2-40B4-BE49-F238E27FC236}">
                  <a16:creationId xmlns:a16="http://schemas.microsoft.com/office/drawing/2014/main" id="{7C2BA6C9-F8EC-4019-796F-6714023319A8}"/>
                </a:ext>
              </a:extLst>
            </p:cNvPr>
            <p:cNvPicPr>
              <a:picLocks noChangeAspect="1"/>
            </p:cNvPicPr>
            <p:nvPr/>
          </p:nvPicPr>
          <p:blipFill>
            <a:blip r:embed="rId11">
              <a:extLst>
                <a:ext uri="{BEBA8EAE-BF5A-486C-A8C5-ECC9F3942E4B}">
                  <a14:imgProps xmlns:a14="http://schemas.microsoft.com/office/drawing/2010/main">
                    <a14:imgLayer r:embed="rId12">
                      <a14:imgEffect>
                        <a14:artisticLineDrawing/>
                      </a14:imgEffect>
                    </a14:imgLayer>
                  </a14:imgProps>
                </a:ext>
              </a:extLst>
            </a:blip>
            <a:stretch>
              <a:fillRect/>
            </a:stretch>
          </p:blipFill>
          <p:spPr>
            <a:xfrm>
              <a:off x="11327245" y="3152325"/>
              <a:ext cx="217703" cy="217703"/>
            </a:xfrm>
            <a:prstGeom prst="rect">
              <a:avLst/>
            </a:prstGeom>
            <a:effectLst>
              <a:glow rad="25400">
                <a:sysClr val="windowText" lastClr="000000"/>
              </a:glow>
            </a:effectLst>
            <a:scene3d>
              <a:camera prst="perspectiveContrastingRightFacing" fov="2700000">
                <a:rot lat="2082481" lon="21065848" rev="21541425"/>
              </a:camera>
              <a:lightRig rig="threePt" dir="t"/>
            </a:scene3d>
          </p:spPr>
        </p:pic>
        <p:grpSp>
          <p:nvGrpSpPr>
            <p:cNvPr id="8" name="Group 7">
              <a:extLst>
                <a:ext uri="{FF2B5EF4-FFF2-40B4-BE49-F238E27FC236}">
                  <a16:creationId xmlns:a16="http://schemas.microsoft.com/office/drawing/2014/main" id="{83610E3F-5DA7-9943-BFEB-F6071E3745E5}"/>
                </a:ext>
              </a:extLst>
            </p:cNvPr>
            <p:cNvGrpSpPr/>
            <p:nvPr/>
          </p:nvGrpSpPr>
          <p:grpSpPr>
            <a:xfrm>
              <a:off x="8477595" y="1802235"/>
              <a:ext cx="3587406" cy="688861"/>
              <a:chOff x="8477595" y="1802235"/>
              <a:chExt cx="3587406" cy="688861"/>
            </a:xfrm>
          </p:grpSpPr>
          <p:pic>
            <p:nvPicPr>
              <p:cNvPr id="9" name="Picture 8">
                <a:extLst>
                  <a:ext uri="{FF2B5EF4-FFF2-40B4-BE49-F238E27FC236}">
                    <a16:creationId xmlns:a16="http://schemas.microsoft.com/office/drawing/2014/main" id="{8EAAEF07-8317-82ED-2431-8BA0E98A4695}"/>
                  </a:ext>
                </a:extLst>
              </p:cNvPr>
              <p:cNvPicPr>
                <a:picLocks noChangeAspect="1"/>
              </p:cNvPicPr>
              <p:nvPr/>
            </p:nvPicPr>
            <p:blipFill>
              <a:blip r:embed="rId13"/>
              <a:stretch>
                <a:fillRect/>
              </a:stretch>
            </p:blipFill>
            <p:spPr>
              <a:xfrm flipH="1">
                <a:off x="8477595" y="1802235"/>
                <a:ext cx="637779" cy="688861"/>
              </a:xfrm>
              <a:prstGeom prst="rect">
                <a:avLst/>
              </a:prstGeom>
            </p:spPr>
          </p:pic>
          <p:sp>
            <p:nvSpPr>
              <p:cNvPr id="10" name="TextBox 9">
                <a:extLst>
                  <a:ext uri="{FF2B5EF4-FFF2-40B4-BE49-F238E27FC236}">
                    <a16:creationId xmlns:a16="http://schemas.microsoft.com/office/drawing/2014/main" id="{85F82E74-0CF3-F739-33EE-DB21A0797AC4}"/>
                  </a:ext>
                </a:extLst>
              </p:cNvPr>
              <p:cNvSpPr txBox="1"/>
              <p:nvPr/>
            </p:nvSpPr>
            <p:spPr>
              <a:xfrm>
                <a:off x="9022360" y="1857418"/>
                <a:ext cx="3042641" cy="369332"/>
              </a:xfrm>
              <a:prstGeom prst="rect">
                <a:avLst/>
              </a:prstGeom>
              <a:noFill/>
            </p:spPr>
            <p:txBody>
              <a:bodyPr wrap="square" rtlCol="0">
                <a:spAutoFit/>
              </a:bodyPr>
              <a:lstStyle/>
              <a:p>
                <a:pPr algn="r"/>
                <a:r>
                  <a:rPr lang="en-GB">
                    <a:solidFill>
                      <a:prstClr val="black"/>
                    </a:solidFill>
                    <a:latin typeface="Calibri" panose="020F0502020204030204"/>
                  </a:rPr>
                  <a:t>Tell me more about metadata!</a:t>
                </a:r>
              </a:p>
            </p:txBody>
          </p:sp>
        </p:grpSp>
      </p:grpSp>
      <p:pic>
        <p:nvPicPr>
          <p:cNvPr id="11" name="Picture 10">
            <a:extLst>
              <a:ext uri="{FF2B5EF4-FFF2-40B4-BE49-F238E27FC236}">
                <a16:creationId xmlns:a16="http://schemas.microsoft.com/office/drawing/2014/main" id="{2851F32E-B6FD-9726-504D-10D05D60DAAD}"/>
              </a:ext>
            </a:extLst>
          </p:cNvPr>
          <p:cNvPicPr>
            <a:picLocks noChangeAspect="1"/>
          </p:cNvPicPr>
          <p:nvPr/>
        </p:nvPicPr>
        <p:blipFill>
          <a:blip r:embed="rId13"/>
          <a:stretch>
            <a:fillRect/>
          </a:stretch>
        </p:blipFill>
        <p:spPr>
          <a:xfrm flipH="1">
            <a:off x="216846" y="246364"/>
            <a:ext cx="675714" cy="688861"/>
          </a:xfrm>
          <a:prstGeom prst="rect">
            <a:avLst/>
          </a:prstGeom>
        </p:spPr>
      </p:pic>
      <p:sp>
        <p:nvSpPr>
          <p:cNvPr id="12" name="TextBox 11">
            <a:extLst>
              <a:ext uri="{FF2B5EF4-FFF2-40B4-BE49-F238E27FC236}">
                <a16:creationId xmlns:a16="http://schemas.microsoft.com/office/drawing/2014/main" id="{7D198480-C2A4-6DC4-21CD-FF4973D308E9}"/>
              </a:ext>
            </a:extLst>
          </p:cNvPr>
          <p:cNvSpPr txBox="1"/>
          <p:nvPr/>
        </p:nvSpPr>
        <p:spPr>
          <a:xfrm>
            <a:off x="792306" y="225347"/>
            <a:ext cx="3942254" cy="923330"/>
          </a:xfrm>
          <a:prstGeom prst="rect">
            <a:avLst/>
          </a:prstGeom>
          <a:noFill/>
        </p:spPr>
        <p:txBody>
          <a:bodyPr wrap="square" rtlCol="0">
            <a:spAutoFit/>
          </a:bodyPr>
          <a:lstStyle/>
          <a:p>
            <a:r>
              <a:rPr lang="en-GB" dirty="0">
                <a:solidFill>
                  <a:prstClr val="black"/>
                </a:solidFill>
                <a:latin typeface="Calibri" panose="020F0502020204030204"/>
              </a:rPr>
              <a:t>In WIS2, discovery metadata has to conform to the WMO Core Metadata Profile v2</a:t>
            </a:r>
            <a:r>
              <a:rPr lang="en-GB" baseline="30000" dirty="0">
                <a:solidFill>
                  <a:prstClr val="black"/>
                </a:solidFill>
                <a:latin typeface="Calibri" panose="020F0502020204030204"/>
              </a:rPr>
              <a:t>1</a:t>
            </a:r>
            <a:r>
              <a:rPr lang="en-GB" dirty="0">
                <a:solidFill>
                  <a:prstClr val="black"/>
                </a:solidFill>
                <a:latin typeface="Calibri" panose="020F0502020204030204"/>
              </a:rPr>
              <a:t>. It’s like this:</a:t>
            </a:r>
          </a:p>
        </p:txBody>
      </p:sp>
      <p:grpSp>
        <p:nvGrpSpPr>
          <p:cNvPr id="38" name="Group 37">
            <a:extLst>
              <a:ext uri="{FF2B5EF4-FFF2-40B4-BE49-F238E27FC236}">
                <a16:creationId xmlns:a16="http://schemas.microsoft.com/office/drawing/2014/main" id="{6720BB13-110B-53DF-B73E-71C1E238E149}"/>
              </a:ext>
            </a:extLst>
          </p:cNvPr>
          <p:cNvGrpSpPr/>
          <p:nvPr/>
        </p:nvGrpSpPr>
        <p:grpSpPr>
          <a:xfrm>
            <a:off x="1676220" y="1273039"/>
            <a:ext cx="3153167" cy="1906726"/>
            <a:chOff x="1388353" y="1260340"/>
            <a:chExt cx="3153167" cy="1906726"/>
          </a:xfrm>
        </p:grpSpPr>
        <p:sp>
          <p:nvSpPr>
            <p:cNvPr id="39" name="TextBox 38">
              <a:extLst>
                <a:ext uri="{FF2B5EF4-FFF2-40B4-BE49-F238E27FC236}">
                  <a16:creationId xmlns:a16="http://schemas.microsoft.com/office/drawing/2014/main" id="{0348D5B6-5B51-354C-3C83-1CD1320B8CB4}"/>
                </a:ext>
              </a:extLst>
            </p:cNvPr>
            <p:cNvSpPr txBox="1"/>
            <p:nvPr/>
          </p:nvSpPr>
          <p:spPr>
            <a:xfrm>
              <a:off x="1388353" y="1412740"/>
              <a:ext cx="3153167" cy="17543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black"/>
                  </a:solidFill>
                  <a:effectLst/>
                  <a:uLnTx/>
                  <a:uFillTx/>
                  <a:latin typeface="Calibri" panose="020F0502020204030204"/>
                </a:rPr>
                <a:t>Identifier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black"/>
                  </a:solidFill>
                  <a:effectLst/>
                  <a:uLnTx/>
                  <a:uFillTx/>
                  <a:latin typeface="Calibri" panose="020F0502020204030204"/>
                </a:rPr>
                <a:t>Title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black"/>
                  </a:solidFill>
                  <a:effectLst/>
                  <a:uLnTx/>
                  <a:uFillTx/>
                  <a:latin typeface="Calibri" panose="020F0502020204030204"/>
                </a:rPr>
                <a:t>Description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black"/>
                  </a:solidFill>
                  <a:effectLst/>
                  <a:uLnTx/>
                  <a:uFillTx/>
                  <a:latin typeface="Calibri" panose="020F0502020204030204"/>
                </a:rPr>
                <a:t>Keywords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black"/>
                  </a:solidFill>
                  <a:effectLst/>
                  <a:uLnTx/>
                  <a:uFillTx/>
                  <a:latin typeface="Calibri" panose="020F0502020204030204"/>
                </a:rPr>
                <a:t>Geometry (extent)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black"/>
                  </a:solidFill>
                  <a:effectLst/>
                  <a:uLnTx/>
                  <a:uFillTx/>
                  <a:latin typeface="Calibri" panose="020F0502020204030204"/>
                </a:rPr>
                <a:t>Time (extent)</a:t>
              </a:r>
            </a:p>
          </p:txBody>
        </p:sp>
        <p:sp>
          <p:nvSpPr>
            <p:cNvPr id="40" name="Rectangle 39">
              <a:extLst>
                <a:ext uri="{FF2B5EF4-FFF2-40B4-BE49-F238E27FC236}">
                  <a16:creationId xmlns:a16="http://schemas.microsoft.com/office/drawing/2014/main" id="{08CE8FA3-F665-AA74-8A86-28E3823401CE}"/>
                </a:ext>
              </a:extLst>
            </p:cNvPr>
            <p:cNvSpPr/>
            <p:nvPr/>
          </p:nvSpPr>
          <p:spPr>
            <a:xfrm>
              <a:off x="1413753" y="1285240"/>
              <a:ext cx="2613560" cy="1848706"/>
            </a:xfrm>
            <a:prstGeom prst="rect">
              <a:avLst/>
            </a:prstGeom>
            <a:no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1" name="Straight Connector 40">
              <a:extLst>
                <a:ext uri="{FF2B5EF4-FFF2-40B4-BE49-F238E27FC236}">
                  <a16:creationId xmlns:a16="http://schemas.microsoft.com/office/drawing/2014/main" id="{8AAC9D9D-9D1D-9339-2BA3-2BC3D73897F5}"/>
                </a:ext>
              </a:extLst>
            </p:cNvPr>
            <p:cNvCxnSpPr>
              <a:cxnSpLocks/>
            </p:cNvCxnSpPr>
            <p:nvPr/>
          </p:nvCxnSpPr>
          <p:spPr>
            <a:xfrm>
              <a:off x="1420139" y="1448115"/>
              <a:ext cx="2607173" cy="0"/>
            </a:xfrm>
            <a:prstGeom prst="line">
              <a:avLst/>
            </a:prstGeom>
            <a:noFill/>
            <a:ln w="6350" cap="flat" cmpd="sng" algn="ctr">
              <a:solidFill>
                <a:sysClr val="windowText" lastClr="000000"/>
              </a:solidFill>
              <a:prstDash val="solid"/>
              <a:miter lim="800000"/>
            </a:ln>
            <a:effectLst/>
          </p:spPr>
        </p:cxnSp>
        <p:sp>
          <p:nvSpPr>
            <p:cNvPr id="42" name="TextBox 41">
              <a:extLst>
                <a:ext uri="{FF2B5EF4-FFF2-40B4-BE49-F238E27FC236}">
                  <a16:creationId xmlns:a16="http://schemas.microsoft.com/office/drawing/2014/main" id="{0473CF5E-2B4D-7D8A-8290-E3D83B0CEC48}"/>
                </a:ext>
              </a:extLst>
            </p:cNvPr>
            <p:cNvSpPr txBox="1"/>
            <p:nvPr/>
          </p:nvSpPr>
          <p:spPr>
            <a:xfrm>
              <a:off x="1395019" y="1260340"/>
              <a:ext cx="1314941"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prstClr val="white">
                      <a:lumMod val="75000"/>
                    </a:prstClr>
                  </a:solidFill>
                  <a:effectLst/>
                  <a:uLnTx/>
                  <a:uFillTx/>
                  <a:latin typeface="Calibri" panose="020F0502020204030204"/>
                </a:rPr>
                <a:t>Description of the Dataset</a:t>
              </a:r>
              <a:endParaRPr kumimoji="0" lang="en-GB" sz="1100" b="0" i="0" u="none" strike="noStrike" kern="0" cap="none" spc="0" normalizeH="0" baseline="0" noProof="0">
                <a:ln>
                  <a:noFill/>
                </a:ln>
                <a:solidFill>
                  <a:prstClr val="white">
                    <a:lumMod val="75000"/>
                  </a:prstClr>
                </a:solidFill>
                <a:effectLst/>
                <a:uLnTx/>
                <a:uFillTx/>
                <a:latin typeface="Calibri" panose="020F0502020204030204"/>
              </a:endParaRPr>
            </a:p>
          </p:txBody>
        </p:sp>
      </p:grpSp>
      <p:grpSp>
        <p:nvGrpSpPr>
          <p:cNvPr id="43" name="Group 42">
            <a:extLst>
              <a:ext uri="{FF2B5EF4-FFF2-40B4-BE49-F238E27FC236}">
                <a16:creationId xmlns:a16="http://schemas.microsoft.com/office/drawing/2014/main" id="{C59AA284-5B85-6A6C-11BB-EA6A17171231}"/>
              </a:ext>
            </a:extLst>
          </p:cNvPr>
          <p:cNvGrpSpPr/>
          <p:nvPr/>
        </p:nvGrpSpPr>
        <p:grpSpPr>
          <a:xfrm>
            <a:off x="1679924" y="3177386"/>
            <a:ext cx="3153167" cy="521732"/>
            <a:chOff x="1388353" y="1260340"/>
            <a:chExt cx="3153167" cy="521732"/>
          </a:xfrm>
        </p:grpSpPr>
        <p:sp>
          <p:nvSpPr>
            <p:cNvPr id="44" name="TextBox 43">
              <a:extLst>
                <a:ext uri="{FF2B5EF4-FFF2-40B4-BE49-F238E27FC236}">
                  <a16:creationId xmlns:a16="http://schemas.microsoft.com/office/drawing/2014/main" id="{C0C476FF-B544-A05A-3618-4A6155999488}"/>
                </a:ext>
              </a:extLst>
            </p:cNvPr>
            <p:cNvSpPr txBox="1"/>
            <p:nvPr/>
          </p:nvSpPr>
          <p:spPr>
            <a:xfrm>
              <a:off x="1388353" y="1412740"/>
              <a:ext cx="315316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black"/>
                  </a:solidFill>
                  <a:effectLst/>
                  <a:uLnTx/>
                  <a:uFillTx/>
                  <a:latin typeface="Calibri" panose="020F0502020204030204"/>
                </a:rPr>
                <a:t>Publisher contact</a:t>
              </a:r>
            </a:p>
          </p:txBody>
        </p:sp>
        <p:sp>
          <p:nvSpPr>
            <p:cNvPr id="45" name="Rectangle 44">
              <a:extLst>
                <a:ext uri="{FF2B5EF4-FFF2-40B4-BE49-F238E27FC236}">
                  <a16:creationId xmlns:a16="http://schemas.microsoft.com/office/drawing/2014/main" id="{F97F0D93-6A82-E35B-BBBE-308A0FC5A983}"/>
                </a:ext>
              </a:extLst>
            </p:cNvPr>
            <p:cNvSpPr/>
            <p:nvPr/>
          </p:nvSpPr>
          <p:spPr>
            <a:xfrm>
              <a:off x="1413753" y="1285240"/>
              <a:ext cx="2609856" cy="470658"/>
            </a:xfrm>
            <a:prstGeom prst="rect">
              <a:avLst/>
            </a:prstGeom>
            <a:no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6" name="Straight Connector 45">
              <a:extLst>
                <a:ext uri="{FF2B5EF4-FFF2-40B4-BE49-F238E27FC236}">
                  <a16:creationId xmlns:a16="http://schemas.microsoft.com/office/drawing/2014/main" id="{8D583745-FA00-A8FA-3D57-6CAC0B3FDFF6}"/>
                </a:ext>
              </a:extLst>
            </p:cNvPr>
            <p:cNvCxnSpPr>
              <a:cxnSpLocks/>
            </p:cNvCxnSpPr>
            <p:nvPr/>
          </p:nvCxnSpPr>
          <p:spPr>
            <a:xfrm>
              <a:off x="1420139" y="1448115"/>
              <a:ext cx="2603469" cy="0"/>
            </a:xfrm>
            <a:prstGeom prst="line">
              <a:avLst/>
            </a:prstGeom>
            <a:noFill/>
            <a:ln w="6350" cap="flat" cmpd="sng" algn="ctr">
              <a:solidFill>
                <a:sysClr val="windowText" lastClr="000000"/>
              </a:solidFill>
              <a:prstDash val="solid"/>
              <a:miter lim="800000"/>
            </a:ln>
            <a:effectLst/>
          </p:spPr>
        </p:cxnSp>
        <p:sp>
          <p:nvSpPr>
            <p:cNvPr id="47" name="TextBox 46">
              <a:extLst>
                <a:ext uri="{FF2B5EF4-FFF2-40B4-BE49-F238E27FC236}">
                  <a16:creationId xmlns:a16="http://schemas.microsoft.com/office/drawing/2014/main" id="{1DEA9DB3-A209-8DAF-8CAA-A533F7F9BCAB}"/>
                </a:ext>
              </a:extLst>
            </p:cNvPr>
            <p:cNvSpPr txBox="1"/>
            <p:nvPr/>
          </p:nvSpPr>
          <p:spPr>
            <a:xfrm>
              <a:off x="1395019" y="1260340"/>
              <a:ext cx="1314941"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prstClr val="white">
                      <a:lumMod val="75000"/>
                    </a:prstClr>
                  </a:solidFill>
                  <a:effectLst/>
                  <a:uLnTx/>
                  <a:uFillTx/>
                  <a:latin typeface="Calibri" panose="020F0502020204030204"/>
                </a:rPr>
                <a:t>Who to contact</a:t>
              </a:r>
              <a:endParaRPr kumimoji="0" lang="en-GB" sz="1100" b="0" i="0" u="none" strike="noStrike" kern="0" cap="none" spc="0" normalizeH="0" baseline="0" noProof="0">
                <a:ln>
                  <a:noFill/>
                </a:ln>
                <a:solidFill>
                  <a:prstClr val="white">
                    <a:lumMod val="75000"/>
                  </a:prstClr>
                </a:solidFill>
                <a:effectLst/>
                <a:uLnTx/>
                <a:uFillTx/>
                <a:latin typeface="Calibri" panose="020F0502020204030204"/>
              </a:endParaRPr>
            </a:p>
          </p:txBody>
        </p:sp>
      </p:grpSp>
      <p:grpSp>
        <p:nvGrpSpPr>
          <p:cNvPr id="48" name="Group 47">
            <a:extLst>
              <a:ext uri="{FF2B5EF4-FFF2-40B4-BE49-F238E27FC236}">
                <a16:creationId xmlns:a16="http://schemas.microsoft.com/office/drawing/2014/main" id="{797BC96B-E191-DA3C-7CC8-FC0195D77934}"/>
              </a:ext>
            </a:extLst>
          </p:cNvPr>
          <p:cNvGrpSpPr/>
          <p:nvPr/>
        </p:nvGrpSpPr>
        <p:grpSpPr>
          <a:xfrm>
            <a:off x="1676219" y="3715933"/>
            <a:ext cx="3153167" cy="1075730"/>
            <a:chOff x="1388353" y="1260340"/>
            <a:chExt cx="3153167" cy="1075730"/>
          </a:xfrm>
        </p:grpSpPr>
        <p:sp>
          <p:nvSpPr>
            <p:cNvPr id="49" name="TextBox 48">
              <a:extLst>
                <a:ext uri="{FF2B5EF4-FFF2-40B4-BE49-F238E27FC236}">
                  <a16:creationId xmlns:a16="http://schemas.microsoft.com/office/drawing/2014/main" id="{0BBE3963-511B-52B6-F956-480049481459}"/>
                </a:ext>
              </a:extLst>
            </p:cNvPr>
            <p:cNvSpPr txBox="1"/>
            <p:nvPr/>
          </p:nvSpPr>
          <p:spPr>
            <a:xfrm>
              <a:off x="1388353" y="1412740"/>
              <a:ext cx="3153167"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black"/>
                  </a:solidFill>
                  <a:effectLst/>
                  <a:uLnTx/>
                  <a:uFillTx/>
                  <a:latin typeface="Calibri" panose="020F0502020204030204"/>
                </a:rPr>
                <a:t>Data access (files)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black"/>
                  </a:solidFill>
                  <a:effectLst/>
                  <a:uLnTx/>
                  <a:uFillTx/>
                  <a:latin typeface="Calibri" panose="020F0502020204030204"/>
                </a:rPr>
                <a:t>Data access (API)</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black"/>
                  </a:solidFill>
                  <a:effectLst/>
                  <a:uLnTx/>
                  <a:uFillTx/>
                  <a:latin typeface="Calibri" panose="020F0502020204030204"/>
                </a:rPr>
                <a:t>Data access (notifications)</a:t>
              </a:r>
            </a:p>
          </p:txBody>
        </p:sp>
        <p:sp>
          <p:nvSpPr>
            <p:cNvPr id="50" name="Rectangle 49">
              <a:extLst>
                <a:ext uri="{FF2B5EF4-FFF2-40B4-BE49-F238E27FC236}">
                  <a16:creationId xmlns:a16="http://schemas.microsoft.com/office/drawing/2014/main" id="{4711C046-F953-8979-4421-1AE7FA8425C4}"/>
                </a:ext>
              </a:extLst>
            </p:cNvPr>
            <p:cNvSpPr/>
            <p:nvPr/>
          </p:nvSpPr>
          <p:spPr>
            <a:xfrm>
              <a:off x="1413752" y="1285239"/>
              <a:ext cx="2613561" cy="994669"/>
            </a:xfrm>
            <a:prstGeom prst="rect">
              <a:avLst/>
            </a:prstGeom>
            <a:no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51" name="Straight Connector 50">
              <a:extLst>
                <a:ext uri="{FF2B5EF4-FFF2-40B4-BE49-F238E27FC236}">
                  <a16:creationId xmlns:a16="http://schemas.microsoft.com/office/drawing/2014/main" id="{7023637E-0DA1-BFAB-E6F2-34738FDBDEEA}"/>
                </a:ext>
              </a:extLst>
            </p:cNvPr>
            <p:cNvCxnSpPr>
              <a:cxnSpLocks/>
            </p:cNvCxnSpPr>
            <p:nvPr/>
          </p:nvCxnSpPr>
          <p:spPr>
            <a:xfrm>
              <a:off x="1420139" y="1448115"/>
              <a:ext cx="2607174" cy="0"/>
            </a:xfrm>
            <a:prstGeom prst="line">
              <a:avLst/>
            </a:prstGeom>
            <a:noFill/>
            <a:ln w="6350" cap="flat" cmpd="sng" algn="ctr">
              <a:solidFill>
                <a:sysClr val="windowText" lastClr="000000"/>
              </a:solidFill>
              <a:prstDash val="solid"/>
              <a:miter lim="800000"/>
            </a:ln>
            <a:effectLst/>
          </p:spPr>
        </p:cxnSp>
        <p:sp>
          <p:nvSpPr>
            <p:cNvPr id="52" name="TextBox 51">
              <a:extLst>
                <a:ext uri="{FF2B5EF4-FFF2-40B4-BE49-F238E27FC236}">
                  <a16:creationId xmlns:a16="http://schemas.microsoft.com/office/drawing/2014/main" id="{2E648578-D070-26D8-2645-C94516E8900A}"/>
                </a:ext>
              </a:extLst>
            </p:cNvPr>
            <p:cNvSpPr txBox="1"/>
            <p:nvPr/>
          </p:nvSpPr>
          <p:spPr>
            <a:xfrm>
              <a:off x="1395019" y="1260340"/>
              <a:ext cx="1314941"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prstClr val="white">
                      <a:lumMod val="75000"/>
                    </a:prstClr>
                  </a:solidFill>
                  <a:effectLst/>
                  <a:uLnTx/>
                  <a:uFillTx/>
                  <a:latin typeface="Calibri" panose="020F0502020204030204"/>
                </a:rPr>
                <a:t>How to access</a:t>
              </a:r>
              <a:endParaRPr kumimoji="0" lang="en-GB" sz="1100" b="0" i="0" u="none" strike="noStrike" kern="0" cap="none" spc="0" normalizeH="0" baseline="0" noProof="0">
                <a:ln>
                  <a:noFill/>
                </a:ln>
                <a:solidFill>
                  <a:prstClr val="white">
                    <a:lumMod val="75000"/>
                  </a:prstClr>
                </a:solidFill>
                <a:effectLst/>
                <a:uLnTx/>
                <a:uFillTx/>
                <a:latin typeface="Calibri" panose="020F0502020204030204"/>
              </a:endParaRPr>
            </a:p>
          </p:txBody>
        </p:sp>
      </p:grpSp>
      <p:grpSp>
        <p:nvGrpSpPr>
          <p:cNvPr id="53" name="Group 52">
            <a:extLst>
              <a:ext uri="{FF2B5EF4-FFF2-40B4-BE49-F238E27FC236}">
                <a16:creationId xmlns:a16="http://schemas.microsoft.com/office/drawing/2014/main" id="{64D29828-316D-67AA-282D-4402D66C4223}"/>
              </a:ext>
            </a:extLst>
          </p:cNvPr>
          <p:cNvGrpSpPr/>
          <p:nvPr/>
        </p:nvGrpSpPr>
        <p:grpSpPr>
          <a:xfrm>
            <a:off x="1670431" y="4779177"/>
            <a:ext cx="3153167" cy="1075730"/>
            <a:chOff x="1388353" y="1260340"/>
            <a:chExt cx="3153167" cy="1075730"/>
          </a:xfrm>
        </p:grpSpPr>
        <p:sp>
          <p:nvSpPr>
            <p:cNvPr id="54" name="TextBox 53">
              <a:extLst>
                <a:ext uri="{FF2B5EF4-FFF2-40B4-BE49-F238E27FC236}">
                  <a16:creationId xmlns:a16="http://schemas.microsoft.com/office/drawing/2014/main" id="{B95F4675-2B6F-1942-077A-6B3ED60813EA}"/>
                </a:ext>
              </a:extLst>
            </p:cNvPr>
            <p:cNvSpPr txBox="1"/>
            <p:nvPr/>
          </p:nvSpPr>
          <p:spPr>
            <a:xfrm>
              <a:off x="1388353" y="1412740"/>
              <a:ext cx="3153167"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black"/>
                  </a:solidFill>
                  <a:effectLst/>
                  <a:uLnTx/>
                  <a:uFillTx/>
                  <a:latin typeface="Calibri" panose="020F0502020204030204"/>
                </a:rPr>
                <a:t>Data policy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black"/>
                  </a:solidFill>
                  <a:effectLst/>
                  <a:uLnTx/>
                  <a:uFillTx/>
                  <a:latin typeface="Calibri" panose="020F0502020204030204"/>
                </a:rPr>
                <a:t>Rights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black"/>
                  </a:solidFill>
                  <a:effectLst/>
                  <a:uLnTx/>
                  <a:uFillTx/>
                  <a:latin typeface="Calibri" panose="020F0502020204030204"/>
                </a:rPr>
                <a:t>License</a:t>
              </a:r>
            </a:p>
          </p:txBody>
        </p:sp>
        <p:sp>
          <p:nvSpPr>
            <p:cNvPr id="55" name="Rectangle 54">
              <a:extLst>
                <a:ext uri="{FF2B5EF4-FFF2-40B4-BE49-F238E27FC236}">
                  <a16:creationId xmlns:a16="http://schemas.microsoft.com/office/drawing/2014/main" id="{8CCD5623-7476-3D5B-F0FA-35ADDCE4249C}"/>
                </a:ext>
              </a:extLst>
            </p:cNvPr>
            <p:cNvSpPr/>
            <p:nvPr/>
          </p:nvSpPr>
          <p:spPr>
            <a:xfrm>
              <a:off x="1413753" y="1285239"/>
              <a:ext cx="2619348" cy="994669"/>
            </a:xfrm>
            <a:prstGeom prst="rect">
              <a:avLst/>
            </a:prstGeom>
            <a:no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a:extLst>
                <a:ext uri="{FF2B5EF4-FFF2-40B4-BE49-F238E27FC236}">
                  <a16:creationId xmlns:a16="http://schemas.microsoft.com/office/drawing/2014/main" id="{2113F3D1-86A6-43A9-5A59-E4A997196AD1}"/>
                </a:ext>
              </a:extLst>
            </p:cNvPr>
            <p:cNvCxnSpPr>
              <a:cxnSpLocks/>
            </p:cNvCxnSpPr>
            <p:nvPr/>
          </p:nvCxnSpPr>
          <p:spPr>
            <a:xfrm>
              <a:off x="1420139" y="1448115"/>
              <a:ext cx="2612962" cy="0"/>
            </a:xfrm>
            <a:prstGeom prst="line">
              <a:avLst/>
            </a:prstGeom>
            <a:noFill/>
            <a:ln w="6350" cap="flat" cmpd="sng" algn="ctr">
              <a:solidFill>
                <a:sysClr val="windowText" lastClr="000000"/>
              </a:solidFill>
              <a:prstDash val="solid"/>
              <a:miter lim="800000"/>
            </a:ln>
            <a:effectLst/>
          </p:spPr>
        </p:cxnSp>
        <p:sp>
          <p:nvSpPr>
            <p:cNvPr id="57" name="TextBox 56">
              <a:extLst>
                <a:ext uri="{FF2B5EF4-FFF2-40B4-BE49-F238E27FC236}">
                  <a16:creationId xmlns:a16="http://schemas.microsoft.com/office/drawing/2014/main" id="{69F93B59-DE3F-CB23-336F-51B08ADA0835}"/>
                </a:ext>
              </a:extLst>
            </p:cNvPr>
            <p:cNvSpPr txBox="1"/>
            <p:nvPr/>
          </p:nvSpPr>
          <p:spPr>
            <a:xfrm>
              <a:off x="1395019" y="1260340"/>
              <a:ext cx="1314941"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prstClr val="white">
                      <a:lumMod val="75000"/>
                    </a:prstClr>
                  </a:solidFill>
                  <a:effectLst/>
                  <a:uLnTx/>
                  <a:uFillTx/>
                  <a:latin typeface="Calibri" panose="020F0502020204030204"/>
                </a:rPr>
                <a:t>Conditions of use</a:t>
              </a:r>
              <a:endParaRPr kumimoji="0" lang="en-GB" sz="1100" b="0" i="0" u="none" strike="noStrike" kern="0" cap="none" spc="0" normalizeH="0" baseline="0" noProof="0">
                <a:ln>
                  <a:noFill/>
                </a:ln>
                <a:solidFill>
                  <a:prstClr val="white">
                    <a:lumMod val="75000"/>
                  </a:prstClr>
                </a:solidFill>
                <a:effectLst/>
                <a:uLnTx/>
                <a:uFillTx/>
                <a:latin typeface="Calibri" panose="020F0502020204030204"/>
              </a:endParaRPr>
            </a:p>
          </p:txBody>
        </p:sp>
      </p:grpSp>
      <p:grpSp>
        <p:nvGrpSpPr>
          <p:cNvPr id="58" name="Group 57">
            <a:extLst>
              <a:ext uri="{FF2B5EF4-FFF2-40B4-BE49-F238E27FC236}">
                <a16:creationId xmlns:a16="http://schemas.microsoft.com/office/drawing/2014/main" id="{3DADB81C-1F79-B128-C0BA-5B11750511C1}"/>
              </a:ext>
            </a:extLst>
          </p:cNvPr>
          <p:cNvGrpSpPr/>
          <p:nvPr/>
        </p:nvGrpSpPr>
        <p:grpSpPr>
          <a:xfrm>
            <a:off x="1673109" y="5831353"/>
            <a:ext cx="3153167" cy="521732"/>
            <a:chOff x="1388353" y="1260340"/>
            <a:chExt cx="3153167" cy="521732"/>
          </a:xfrm>
        </p:grpSpPr>
        <p:sp>
          <p:nvSpPr>
            <p:cNvPr id="59" name="TextBox 58">
              <a:extLst>
                <a:ext uri="{FF2B5EF4-FFF2-40B4-BE49-F238E27FC236}">
                  <a16:creationId xmlns:a16="http://schemas.microsoft.com/office/drawing/2014/main" id="{83F75310-495B-CE5A-E630-263CC72827A9}"/>
                </a:ext>
              </a:extLst>
            </p:cNvPr>
            <p:cNvSpPr txBox="1"/>
            <p:nvPr/>
          </p:nvSpPr>
          <p:spPr>
            <a:xfrm>
              <a:off x="1388353" y="1412740"/>
              <a:ext cx="315316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black"/>
                  </a:solidFill>
                  <a:effectLst/>
                  <a:uLnTx/>
                  <a:uFillTx/>
                  <a:latin typeface="Calibri" panose="020F0502020204030204"/>
                </a:rPr>
                <a:t>Citation</a:t>
              </a:r>
            </a:p>
          </p:txBody>
        </p:sp>
        <p:sp>
          <p:nvSpPr>
            <p:cNvPr id="60" name="Rectangle 59">
              <a:extLst>
                <a:ext uri="{FF2B5EF4-FFF2-40B4-BE49-F238E27FC236}">
                  <a16:creationId xmlns:a16="http://schemas.microsoft.com/office/drawing/2014/main" id="{4E51DD11-AD5E-E23F-0C17-71DC1443DC83}"/>
                </a:ext>
              </a:extLst>
            </p:cNvPr>
            <p:cNvSpPr/>
            <p:nvPr/>
          </p:nvSpPr>
          <p:spPr>
            <a:xfrm>
              <a:off x="1413753" y="1285240"/>
              <a:ext cx="2616670" cy="470658"/>
            </a:xfrm>
            <a:prstGeom prst="rect">
              <a:avLst/>
            </a:prstGeom>
            <a:no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1" name="Straight Connector 60">
              <a:extLst>
                <a:ext uri="{FF2B5EF4-FFF2-40B4-BE49-F238E27FC236}">
                  <a16:creationId xmlns:a16="http://schemas.microsoft.com/office/drawing/2014/main" id="{A3A8A739-6F7A-E949-A789-0F7B0C8EE5BB}"/>
                </a:ext>
              </a:extLst>
            </p:cNvPr>
            <p:cNvCxnSpPr>
              <a:cxnSpLocks/>
            </p:cNvCxnSpPr>
            <p:nvPr/>
          </p:nvCxnSpPr>
          <p:spPr>
            <a:xfrm>
              <a:off x="1420139" y="1448115"/>
              <a:ext cx="2610284" cy="0"/>
            </a:xfrm>
            <a:prstGeom prst="line">
              <a:avLst/>
            </a:prstGeom>
            <a:noFill/>
            <a:ln w="6350" cap="flat" cmpd="sng" algn="ctr">
              <a:solidFill>
                <a:sysClr val="windowText" lastClr="000000"/>
              </a:solidFill>
              <a:prstDash val="solid"/>
              <a:miter lim="800000"/>
            </a:ln>
            <a:effectLst/>
          </p:spPr>
        </p:cxnSp>
        <p:sp>
          <p:nvSpPr>
            <p:cNvPr id="62" name="TextBox 61">
              <a:extLst>
                <a:ext uri="{FF2B5EF4-FFF2-40B4-BE49-F238E27FC236}">
                  <a16:creationId xmlns:a16="http://schemas.microsoft.com/office/drawing/2014/main" id="{5C0FD8B8-065A-1ECA-8DC1-B4AC87EF39EF}"/>
                </a:ext>
              </a:extLst>
            </p:cNvPr>
            <p:cNvSpPr txBox="1"/>
            <p:nvPr/>
          </p:nvSpPr>
          <p:spPr>
            <a:xfrm>
              <a:off x="1395019" y="1260340"/>
              <a:ext cx="1314941"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prstClr val="white">
                      <a:lumMod val="75000"/>
                    </a:prstClr>
                  </a:solidFill>
                  <a:effectLst/>
                  <a:uLnTx/>
                  <a:uFillTx/>
                  <a:latin typeface="Calibri" panose="020F0502020204030204"/>
                </a:rPr>
                <a:t>How to attribute</a:t>
              </a:r>
              <a:endParaRPr kumimoji="0" lang="en-GB" sz="1100" b="0" i="0" u="none" strike="noStrike" kern="0" cap="none" spc="0" normalizeH="0" baseline="0" noProof="0">
                <a:ln>
                  <a:noFill/>
                </a:ln>
                <a:solidFill>
                  <a:prstClr val="white">
                    <a:lumMod val="75000"/>
                  </a:prstClr>
                </a:solidFill>
                <a:effectLst/>
                <a:uLnTx/>
                <a:uFillTx/>
                <a:latin typeface="Calibri" panose="020F0502020204030204"/>
              </a:endParaRPr>
            </a:p>
          </p:txBody>
        </p:sp>
      </p:grpSp>
      <p:grpSp>
        <p:nvGrpSpPr>
          <p:cNvPr id="65" name="Group 64">
            <a:extLst>
              <a:ext uri="{FF2B5EF4-FFF2-40B4-BE49-F238E27FC236}">
                <a16:creationId xmlns:a16="http://schemas.microsoft.com/office/drawing/2014/main" id="{89C5BBA0-EB53-ACE0-6CD6-DD91C4A0E390}"/>
              </a:ext>
            </a:extLst>
          </p:cNvPr>
          <p:cNvGrpSpPr/>
          <p:nvPr/>
        </p:nvGrpSpPr>
        <p:grpSpPr>
          <a:xfrm>
            <a:off x="7852902" y="3744512"/>
            <a:ext cx="4271334" cy="923330"/>
            <a:chOff x="7852902" y="3744512"/>
            <a:chExt cx="4271334" cy="923330"/>
          </a:xfrm>
        </p:grpSpPr>
        <p:pic>
          <p:nvPicPr>
            <p:cNvPr id="63" name="Picture 62">
              <a:extLst>
                <a:ext uri="{FF2B5EF4-FFF2-40B4-BE49-F238E27FC236}">
                  <a16:creationId xmlns:a16="http://schemas.microsoft.com/office/drawing/2014/main" id="{5EF3F084-9525-E9D5-87AE-5FD70760E9B7}"/>
                </a:ext>
              </a:extLst>
            </p:cNvPr>
            <p:cNvPicPr>
              <a:picLocks noChangeAspect="1"/>
            </p:cNvPicPr>
            <p:nvPr/>
          </p:nvPicPr>
          <p:blipFill>
            <a:blip r:embed="rId13"/>
            <a:stretch>
              <a:fillRect/>
            </a:stretch>
          </p:blipFill>
          <p:spPr>
            <a:xfrm flipH="1">
              <a:off x="7852902" y="3765529"/>
              <a:ext cx="637779" cy="688861"/>
            </a:xfrm>
            <a:prstGeom prst="rect">
              <a:avLst/>
            </a:prstGeom>
          </p:spPr>
        </p:pic>
        <p:sp>
          <p:nvSpPr>
            <p:cNvPr id="64" name="TextBox 63">
              <a:extLst>
                <a:ext uri="{FF2B5EF4-FFF2-40B4-BE49-F238E27FC236}">
                  <a16:creationId xmlns:a16="http://schemas.microsoft.com/office/drawing/2014/main" id="{4387D2F5-59CB-B3DD-53D1-27D62D32C480}"/>
                </a:ext>
              </a:extLst>
            </p:cNvPr>
            <p:cNvSpPr txBox="1"/>
            <p:nvPr/>
          </p:nvSpPr>
          <p:spPr>
            <a:xfrm>
              <a:off x="8395005" y="3744512"/>
              <a:ext cx="3729231" cy="923330"/>
            </a:xfrm>
            <a:prstGeom prst="rect">
              <a:avLst/>
            </a:prstGeom>
            <a:noFill/>
          </p:spPr>
          <p:txBody>
            <a:bodyPr wrap="square" rtlCol="0">
              <a:spAutoFit/>
            </a:bodyPr>
            <a:lstStyle/>
            <a:p>
              <a:r>
                <a:rPr lang="en-GB">
                  <a:solidFill>
                    <a:prstClr val="black"/>
                  </a:solidFill>
                  <a:latin typeface="Calibri" panose="020F0502020204030204"/>
                </a:rPr>
                <a:t>Using the description of your Dataset I can understand </a:t>
              </a:r>
              <a:r>
                <a:rPr lang="en-GB" b="1">
                  <a:solidFill>
                    <a:prstClr val="black"/>
                  </a:solidFill>
                  <a:latin typeface="Calibri" panose="020F0502020204030204"/>
                </a:rPr>
                <a:t>what it contains</a:t>
              </a:r>
              <a:r>
                <a:rPr lang="en-GB">
                  <a:solidFill>
                    <a:prstClr val="black"/>
                  </a:solidFill>
                  <a:latin typeface="Calibri" panose="020F0502020204030204"/>
                </a:rPr>
                <a:t> and </a:t>
              </a:r>
              <a:r>
                <a:rPr lang="en-GB" b="1">
                  <a:solidFill>
                    <a:prstClr val="black"/>
                  </a:solidFill>
                  <a:latin typeface="Calibri" panose="020F0502020204030204"/>
                </a:rPr>
                <a:t>how to access</a:t>
              </a:r>
              <a:r>
                <a:rPr lang="en-GB">
                  <a:solidFill>
                    <a:prstClr val="black"/>
                  </a:solidFill>
                  <a:latin typeface="Calibri" panose="020F0502020204030204"/>
                </a:rPr>
                <a:t> it. </a:t>
              </a:r>
            </a:p>
          </p:txBody>
        </p:sp>
      </p:grpSp>
    </p:spTree>
    <p:extLst>
      <p:ext uri="{BB962C8B-B14F-4D97-AF65-F5344CB8AC3E}">
        <p14:creationId xmlns:p14="http://schemas.microsoft.com/office/powerpoint/2010/main" val="175095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250"/>
                                  </p:stCondLst>
                                  <p:childTnLst>
                                    <p:set>
                                      <p:cBhvr>
                                        <p:cTn id="11" dur="1" fill="hold">
                                          <p:stCondLst>
                                            <p:cond delay="0"/>
                                          </p:stCondLst>
                                        </p:cTn>
                                        <p:tgtEl>
                                          <p:spTgt spid="38"/>
                                        </p:tgtEl>
                                        <p:attrNameLst>
                                          <p:attrName>style.visibility</p:attrName>
                                        </p:attrNameLst>
                                      </p:cBhvr>
                                      <p:to>
                                        <p:strVal val="visible"/>
                                      </p:to>
                                    </p:set>
                                  </p:childTnLst>
                                </p:cTn>
                              </p:par>
                            </p:childTnLst>
                          </p:cTn>
                        </p:par>
                        <p:par>
                          <p:cTn id="12" fill="hold">
                            <p:stCondLst>
                              <p:cond delay="250"/>
                            </p:stCondLst>
                            <p:childTnLst>
                              <p:par>
                                <p:cTn id="13" presetID="1"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44B588CB-E05F-F2D9-6B10-157C785C3D9E}"/>
              </a:ext>
            </a:extLst>
          </p:cNvPr>
          <p:cNvPicPr>
            <a:picLocks noChangeAspect="1"/>
          </p:cNvPicPr>
          <p:nvPr/>
        </p:nvPicPr>
        <p:blipFill>
          <a:blip r:embed="rId3"/>
          <a:stretch>
            <a:fillRect/>
          </a:stretch>
        </p:blipFill>
        <p:spPr>
          <a:xfrm>
            <a:off x="-3245" y="5217160"/>
            <a:ext cx="2929596" cy="1640839"/>
          </a:xfrm>
          <a:prstGeom prst="rect">
            <a:avLst/>
          </a:prstGeom>
        </p:spPr>
      </p:pic>
      <p:grpSp>
        <p:nvGrpSpPr>
          <p:cNvPr id="16" name="Group 15">
            <a:extLst>
              <a:ext uri="{FF2B5EF4-FFF2-40B4-BE49-F238E27FC236}">
                <a16:creationId xmlns:a16="http://schemas.microsoft.com/office/drawing/2014/main" id="{25A77DB6-D14D-5C5D-B86D-E127C1E41B30}"/>
              </a:ext>
            </a:extLst>
          </p:cNvPr>
          <p:cNvGrpSpPr/>
          <p:nvPr/>
        </p:nvGrpSpPr>
        <p:grpSpPr>
          <a:xfrm>
            <a:off x="8126307" y="1112450"/>
            <a:ext cx="3042641" cy="1712247"/>
            <a:chOff x="9022360" y="1857418"/>
            <a:chExt cx="3042641" cy="1712247"/>
          </a:xfrm>
        </p:grpSpPr>
        <p:pic>
          <p:nvPicPr>
            <p:cNvPr id="11" name="Picture 10">
              <a:extLst>
                <a:ext uri="{FF2B5EF4-FFF2-40B4-BE49-F238E27FC236}">
                  <a16:creationId xmlns:a16="http://schemas.microsoft.com/office/drawing/2014/main" id="{44621E64-8B88-46C7-2F02-3D696964BFDA}"/>
                </a:ext>
              </a:extLst>
            </p:cNvPr>
            <p:cNvPicPr>
              <a:picLocks noChangeAspect="1"/>
            </p:cNvPicPr>
            <p:nvPr/>
          </p:nvPicPr>
          <p:blipFill>
            <a:blip r:embed="rId4"/>
            <a:stretch>
              <a:fillRect/>
            </a:stretch>
          </p:blipFill>
          <p:spPr>
            <a:xfrm>
              <a:off x="10835927" y="2405227"/>
              <a:ext cx="970364" cy="1164438"/>
            </a:xfrm>
            <a:prstGeom prst="rect">
              <a:avLst/>
            </a:prstGeom>
          </p:spPr>
        </p:pic>
        <p:pic>
          <p:nvPicPr>
            <p:cNvPr id="12" name="Picture 11">
              <a:extLst>
                <a:ext uri="{FF2B5EF4-FFF2-40B4-BE49-F238E27FC236}">
                  <a16:creationId xmlns:a16="http://schemas.microsoft.com/office/drawing/2014/main" id="{526D3836-0744-977B-5416-B74D2E18225E}"/>
                </a:ext>
              </a:extLst>
            </p:cNvPr>
            <p:cNvPicPr>
              <a:picLocks noChangeAspect="1"/>
            </p:cNvPicPr>
            <p:nvPr/>
          </p:nvPicPr>
          <p:blipFill>
            <a:blip r:embed="rId5">
              <a:extLst>
                <a:ext uri="{BEBA8EAE-BF5A-486C-A8C5-ECC9F3942E4B}">
                  <a14:imgProps xmlns:a14="http://schemas.microsoft.com/office/drawing/2010/main">
                    <a14:imgLayer r:embed="rId6">
                      <a14:imgEffect>
                        <a14:artisticLineDrawing/>
                      </a14:imgEffect>
                    </a14:imgLayer>
                  </a14:imgProps>
                </a:ext>
              </a:extLst>
            </a:blip>
            <a:stretch>
              <a:fillRect/>
            </a:stretch>
          </p:blipFill>
          <p:spPr>
            <a:xfrm>
              <a:off x="11327245" y="3152325"/>
              <a:ext cx="217703" cy="217703"/>
            </a:xfrm>
            <a:prstGeom prst="rect">
              <a:avLst/>
            </a:prstGeom>
            <a:effectLst>
              <a:glow rad="25400">
                <a:sysClr val="windowText" lastClr="000000"/>
              </a:glow>
            </a:effectLst>
            <a:scene3d>
              <a:camera prst="perspectiveContrastingRightFacing" fov="2700000">
                <a:rot lat="2082481" lon="21065848" rev="21541425"/>
              </a:camera>
              <a:lightRig rig="threePt" dir="t"/>
            </a:scene3d>
          </p:spPr>
        </p:pic>
        <p:grpSp>
          <p:nvGrpSpPr>
            <p:cNvPr id="13" name="Group 12">
              <a:extLst>
                <a:ext uri="{FF2B5EF4-FFF2-40B4-BE49-F238E27FC236}">
                  <a16:creationId xmlns:a16="http://schemas.microsoft.com/office/drawing/2014/main" id="{21FBD01E-67CA-CC71-9EA0-8E072EAA9DC1}"/>
                </a:ext>
              </a:extLst>
            </p:cNvPr>
            <p:cNvGrpSpPr/>
            <p:nvPr/>
          </p:nvGrpSpPr>
          <p:grpSpPr>
            <a:xfrm>
              <a:off x="9022360" y="1857418"/>
              <a:ext cx="3042641" cy="709878"/>
              <a:chOff x="9022360" y="1857418"/>
              <a:chExt cx="3042641" cy="709878"/>
            </a:xfrm>
          </p:grpSpPr>
          <p:pic>
            <p:nvPicPr>
              <p:cNvPr id="14" name="Picture 13">
                <a:extLst>
                  <a:ext uri="{FF2B5EF4-FFF2-40B4-BE49-F238E27FC236}">
                    <a16:creationId xmlns:a16="http://schemas.microsoft.com/office/drawing/2014/main" id="{36076B66-4B6C-A4E4-2EA9-FC47388ABFD7}"/>
                  </a:ext>
                </a:extLst>
              </p:cNvPr>
              <p:cNvPicPr>
                <a:picLocks noChangeAspect="1"/>
              </p:cNvPicPr>
              <p:nvPr/>
            </p:nvPicPr>
            <p:blipFill>
              <a:blip r:embed="rId7"/>
              <a:stretch>
                <a:fillRect/>
              </a:stretch>
            </p:blipFill>
            <p:spPr>
              <a:xfrm flipH="1">
                <a:off x="9102435" y="1878435"/>
                <a:ext cx="637779" cy="688861"/>
              </a:xfrm>
              <a:prstGeom prst="rect">
                <a:avLst/>
              </a:prstGeom>
            </p:spPr>
          </p:pic>
          <p:sp>
            <p:nvSpPr>
              <p:cNvPr id="15" name="TextBox 14">
                <a:extLst>
                  <a:ext uri="{FF2B5EF4-FFF2-40B4-BE49-F238E27FC236}">
                    <a16:creationId xmlns:a16="http://schemas.microsoft.com/office/drawing/2014/main" id="{EB6D1A98-29C9-761A-7F9E-B77A76DCA37C}"/>
                  </a:ext>
                </a:extLst>
              </p:cNvPr>
              <p:cNvSpPr txBox="1"/>
              <p:nvPr/>
            </p:nvSpPr>
            <p:spPr>
              <a:xfrm>
                <a:off x="9022360" y="1857418"/>
                <a:ext cx="3042641" cy="646331"/>
              </a:xfrm>
              <a:prstGeom prst="rect">
                <a:avLst/>
              </a:prstGeom>
              <a:noFill/>
            </p:spPr>
            <p:txBody>
              <a:bodyPr wrap="square" rtlCol="0">
                <a:spAutoFit/>
              </a:bodyPr>
              <a:lstStyle/>
              <a:p>
                <a:pPr algn="r"/>
                <a:r>
                  <a:rPr lang="en-GB">
                    <a:solidFill>
                      <a:prstClr val="black"/>
                    </a:solidFill>
                    <a:latin typeface="Calibri" panose="020F0502020204030204"/>
                  </a:rPr>
                  <a:t>What did you say about </a:t>
                </a:r>
              </a:p>
              <a:p>
                <a:pPr algn="r"/>
                <a:r>
                  <a:rPr lang="en-GB">
                    <a:solidFill>
                      <a:prstClr val="black"/>
                    </a:solidFill>
                    <a:latin typeface="Calibri" panose="020F0502020204030204"/>
                  </a:rPr>
                  <a:t>Global Services?</a:t>
                </a:r>
              </a:p>
            </p:txBody>
          </p:sp>
        </p:grpSp>
      </p:grpSp>
      <p:grpSp>
        <p:nvGrpSpPr>
          <p:cNvPr id="3" name="Group 2">
            <a:extLst>
              <a:ext uri="{FF2B5EF4-FFF2-40B4-BE49-F238E27FC236}">
                <a16:creationId xmlns:a16="http://schemas.microsoft.com/office/drawing/2014/main" id="{AE5426F5-EE1F-0570-73DB-B77A648B6EAC}"/>
              </a:ext>
            </a:extLst>
          </p:cNvPr>
          <p:cNvGrpSpPr/>
          <p:nvPr/>
        </p:nvGrpSpPr>
        <p:grpSpPr>
          <a:xfrm>
            <a:off x="4927089" y="1392421"/>
            <a:ext cx="2408667" cy="3742195"/>
            <a:chOff x="4927089" y="1392421"/>
            <a:chExt cx="2408667" cy="3742195"/>
          </a:xfrm>
        </p:grpSpPr>
        <p:grpSp>
          <p:nvGrpSpPr>
            <p:cNvPr id="4" name="Group 3">
              <a:extLst>
                <a:ext uri="{FF2B5EF4-FFF2-40B4-BE49-F238E27FC236}">
                  <a16:creationId xmlns:a16="http://schemas.microsoft.com/office/drawing/2014/main" id="{81A914FA-0091-21D4-9221-C25DA7FBABAF}"/>
                </a:ext>
              </a:extLst>
            </p:cNvPr>
            <p:cNvGrpSpPr/>
            <p:nvPr/>
          </p:nvGrpSpPr>
          <p:grpSpPr>
            <a:xfrm>
              <a:off x="4927089" y="1683908"/>
              <a:ext cx="2408667" cy="3450708"/>
              <a:chOff x="4953000" y="695536"/>
              <a:chExt cx="2492444" cy="4956791"/>
            </a:xfrm>
          </p:grpSpPr>
          <p:sp>
            <p:nvSpPr>
              <p:cNvPr id="7" name="Rectangle: Rounded Corners 111">
                <a:extLst>
                  <a:ext uri="{FF2B5EF4-FFF2-40B4-BE49-F238E27FC236}">
                    <a16:creationId xmlns:a16="http://schemas.microsoft.com/office/drawing/2014/main" id="{2A93613C-4638-CE7D-A595-A90CB10B12FB}"/>
                  </a:ext>
                </a:extLst>
              </p:cNvPr>
              <p:cNvSpPr/>
              <p:nvPr/>
            </p:nvSpPr>
            <p:spPr>
              <a:xfrm>
                <a:off x="4953000" y="695536"/>
                <a:ext cx="2492444" cy="4647502"/>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FB6C244-DD0B-01F0-7541-1CD88CE50102}"/>
                  </a:ext>
                </a:extLst>
              </p:cNvPr>
              <p:cNvSpPr txBox="1"/>
              <p:nvPr/>
            </p:nvSpPr>
            <p:spPr>
              <a:xfrm>
                <a:off x="5288446" y="5344550"/>
                <a:ext cx="1811194"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err="1">
                    <a:ln>
                      <a:noFill/>
                    </a:ln>
                    <a:solidFill>
                      <a:srgbClr val="1849D4"/>
                    </a:solidFill>
                    <a:effectLst/>
                    <a:uLnTx/>
                    <a:uFillTx/>
                    <a:latin typeface="Consolas" panose="020B0609020204030204" pitchFamily="49" charset="0"/>
                  </a:rPr>
                  <a:t>nl-knmi-nmc</a:t>
                </a:r>
                <a:endParaRPr kumimoji="0" lang="en-GB" sz="1400" b="0" i="0" u="none" strike="noStrike" kern="0" cap="none" spc="0" normalizeH="0" baseline="0" noProof="0">
                  <a:ln>
                    <a:noFill/>
                  </a:ln>
                  <a:solidFill>
                    <a:srgbClr val="1849D4"/>
                  </a:solidFill>
                  <a:effectLst/>
                  <a:uLnTx/>
                  <a:uFillTx/>
                  <a:latin typeface="Consolas" panose="020B0609020204030204" pitchFamily="49" charset="0"/>
                </a:endParaRPr>
              </a:p>
            </p:txBody>
          </p:sp>
        </p:grpSp>
        <p:pic>
          <p:nvPicPr>
            <p:cNvPr id="6" name="Picture 5">
              <a:extLst>
                <a:ext uri="{FF2B5EF4-FFF2-40B4-BE49-F238E27FC236}">
                  <a16:creationId xmlns:a16="http://schemas.microsoft.com/office/drawing/2014/main" id="{BFF16C6D-D0BC-0BE6-17F4-0EF06DE706F6}"/>
                </a:ext>
              </a:extLst>
            </p:cNvPr>
            <p:cNvPicPr>
              <a:picLocks noChangeAspect="1"/>
            </p:cNvPicPr>
            <p:nvPr/>
          </p:nvPicPr>
          <p:blipFill>
            <a:blip r:embed="rId8"/>
            <a:stretch>
              <a:fillRect/>
            </a:stretch>
          </p:blipFill>
          <p:spPr>
            <a:xfrm>
              <a:off x="5854819" y="1392421"/>
              <a:ext cx="518022" cy="504638"/>
            </a:xfrm>
            <a:prstGeom prst="rect">
              <a:avLst/>
            </a:prstGeom>
          </p:spPr>
        </p:pic>
      </p:grpSp>
      <p:grpSp>
        <p:nvGrpSpPr>
          <p:cNvPr id="9" name="Group 8">
            <a:extLst>
              <a:ext uri="{FF2B5EF4-FFF2-40B4-BE49-F238E27FC236}">
                <a16:creationId xmlns:a16="http://schemas.microsoft.com/office/drawing/2014/main" id="{A3D5FADE-8F61-3BB9-1FF4-355F87995A41}"/>
              </a:ext>
            </a:extLst>
          </p:cNvPr>
          <p:cNvGrpSpPr/>
          <p:nvPr/>
        </p:nvGrpSpPr>
        <p:grpSpPr>
          <a:xfrm>
            <a:off x="5313257" y="1937818"/>
            <a:ext cx="2132187" cy="1189567"/>
            <a:chOff x="5313257" y="1290320"/>
            <a:chExt cx="2132187" cy="1189567"/>
          </a:xfrm>
        </p:grpSpPr>
        <p:sp>
          <p:nvSpPr>
            <p:cNvPr id="10" name="Rectangle 9">
              <a:extLst>
                <a:ext uri="{FF2B5EF4-FFF2-40B4-BE49-F238E27FC236}">
                  <a16:creationId xmlns:a16="http://schemas.microsoft.com/office/drawing/2014/main" id="{F3095509-3A07-87F7-F78B-BEBAB716AFC0}"/>
                </a:ext>
              </a:extLst>
            </p:cNvPr>
            <p:cNvSpPr/>
            <p:nvPr/>
          </p:nvSpPr>
          <p:spPr>
            <a:xfrm>
              <a:off x="5313257" y="1290320"/>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3FAF2533-0D0A-AEAC-B7B8-EF2095B7F919}"/>
                </a:ext>
              </a:extLst>
            </p:cNvPr>
            <p:cNvPicPr>
              <a:picLocks noChangeAspect="1"/>
            </p:cNvPicPr>
            <p:nvPr/>
          </p:nvPicPr>
          <p:blipFill>
            <a:blip r:embed="rId9"/>
            <a:stretch>
              <a:fillRect/>
            </a:stretch>
          </p:blipFill>
          <p:spPr>
            <a:xfrm>
              <a:off x="5450838" y="1429250"/>
              <a:ext cx="312793" cy="455853"/>
            </a:xfrm>
            <a:prstGeom prst="rect">
              <a:avLst/>
            </a:prstGeom>
          </p:spPr>
        </p:pic>
        <p:pic>
          <p:nvPicPr>
            <p:cNvPr id="18" name="Picture 17">
              <a:extLst>
                <a:ext uri="{FF2B5EF4-FFF2-40B4-BE49-F238E27FC236}">
                  <a16:creationId xmlns:a16="http://schemas.microsoft.com/office/drawing/2014/main" id="{B281FF99-0039-4D5F-5E2A-C13B00DAD7B6}"/>
                </a:ext>
              </a:extLst>
            </p:cNvPr>
            <p:cNvPicPr>
              <a:picLocks noChangeAspect="1"/>
            </p:cNvPicPr>
            <p:nvPr/>
          </p:nvPicPr>
          <p:blipFill>
            <a:blip r:embed="rId9"/>
            <a:stretch>
              <a:fillRect/>
            </a:stretch>
          </p:blipFill>
          <p:spPr>
            <a:xfrm>
              <a:off x="5828900" y="1429250"/>
              <a:ext cx="312793" cy="455853"/>
            </a:xfrm>
            <a:prstGeom prst="rect">
              <a:avLst/>
            </a:prstGeom>
          </p:spPr>
        </p:pic>
        <p:pic>
          <p:nvPicPr>
            <p:cNvPr id="19" name="Picture 18">
              <a:extLst>
                <a:ext uri="{FF2B5EF4-FFF2-40B4-BE49-F238E27FC236}">
                  <a16:creationId xmlns:a16="http://schemas.microsoft.com/office/drawing/2014/main" id="{3E03ED39-FEFB-F4E8-212E-984CEDC191DB}"/>
                </a:ext>
              </a:extLst>
            </p:cNvPr>
            <p:cNvPicPr>
              <a:picLocks noChangeAspect="1"/>
            </p:cNvPicPr>
            <p:nvPr/>
          </p:nvPicPr>
          <p:blipFill>
            <a:blip r:embed="rId9"/>
            <a:stretch>
              <a:fillRect/>
            </a:stretch>
          </p:blipFill>
          <p:spPr>
            <a:xfrm>
              <a:off x="5607234" y="1927724"/>
              <a:ext cx="312793" cy="455853"/>
            </a:xfrm>
            <a:prstGeom prst="rect">
              <a:avLst/>
            </a:prstGeom>
          </p:spPr>
        </p:pic>
        <p:pic>
          <p:nvPicPr>
            <p:cNvPr id="20" name="Picture 19">
              <a:extLst>
                <a:ext uri="{FF2B5EF4-FFF2-40B4-BE49-F238E27FC236}">
                  <a16:creationId xmlns:a16="http://schemas.microsoft.com/office/drawing/2014/main" id="{D2A5B270-5A90-EC91-FCD9-FA300CA863C7}"/>
                </a:ext>
              </a:extLst>
            </p:cNvPr>
            <p:cNvPicPr>
              <a:picLocks noChangeAspect="1"/>
            </p:cNvPicPr>
            <p:nvPr/>
          </p:nvPicPr>
          <p:blipFill>
            <a:blip r:embed="rId9"/>
            <a:stretch>
              <a:fillRect/>
            </a:stretch>
          </p:blipFill>
          <p:spPr>
            <a:xfrm>
              <a:off x="5985296" y="1927724"/>
              <a:ext cx="312793" cy="455853"/>
            </a:xfrm>
            <a:prstGeom prst="rect">
              <a:avLst/>
            </a:prstGeom>
          </p:spPr>
        </p:pic>
        <p:cxnSp>
          <p:nvCxnSpPr>
            <p:cNvPr id="21" name="Straight Connector 20">
              <a:extLst>
                <a:ext uri="{FF2B5EF4-FFF2-40B4-BE49-F238E27FC236}">
                  <a16:creationId xmlns:a16="http://schemas.microsoft.com/office/drawing/2014/main" id="{5DD1C675-3F39-13BB-5C4E-E05520410963}"/>
                </a:ext>
              </a:extLst>
            </p:cNvPr>
            <p:cNvCxnSpPr>
              <a:cxnSpLocks/>
              <a:stCxn id="10" idx="3"/>
            </p:cNvCxnSpPr>
            <p:nvPr/>
          </p:nvCxnSpPr>
          <p:spPr>
            <a:xfrm flipV="1">
              <a:off x="6519757" y="1885103"/>
              <a:ext cx="400050" cy="1"/>
            </a:xfrm>
            <a:prstGeom prst="line">
              <a:avLst/>
            </a:prstGeom>
            <a:noFill/>
            <a:ln w="19050" cap="flat" cmpd="sng" algn="ctr">
              <a:solidFill>
                <a:sysClr val="windowText" lastClr="000000"/>
              </a:solidFill>
              <a:prstDash val="solid"/>
              <a:miter lim="800000"/>
            </a:ln>
            <a:effectLst/>
          </p:spPr>
        </p:cxnSp>
        <p:sp>
          <p:nvSpPr>
            <p:cNvPr id="22" name="Oval 21">
              <a:extLst>
                <a:ext uri="{FF2B5EF4-FFF2-40B4-BE49-F238E27FC236}">
                  <a16:creationId xmlns:a16="http://schemas.microsoft.com/office/drawing/2014/main" id="{9AE2A7C7-BC6F-B0B3-1751-F8BB0F61C776}"/>
                </a:ext>
              </a:extLst>
            </p:cNvPr>
            <p:cNvSpPr/>
            <p:nvPr/>
          </p:nvSpPr>
          <p:spPr>
            <a:xfrm>
              <a:off x="6927215" y="1821603"/>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E96D6D3B-DD2F-DABD-9161-77C79D1FCA83}"/>
                </a:ext>
              </a:extLst>
            </p:cNvPr>
            <p:cNvSpPr txBox="1"/>
            <p:nvPr/>
          </p:nvSpPr>
          <p:spPr>
            <a:xfrm>
              <a:off x="6541983" y="1915589"/>
              <a:ext cx="903461"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a:rPr>
                <a:t>HTTPS</a:t>
              </a:r>
            </a:p>
          </p:txBody>
        </p:sp>
      </p:grpSp>
      <p:grpSp>
        <p:nvGrpSpPr>
          <p:cNvPr id="24" name="Group 23">
            <a:extLst>
              <a:ext uri="{FF2B5EF4-FFF2-40B4-BE49-F238E27FC236}">
                <a16:creationId xmlns:a16="http://schemas.microsoft.com/office/drawing/2014/main" id="{EC7AA530-08D4-8D3B-7CEE-4E914CF8D8B7}"/>
              </a:ext>
            </a:extLst>
          </p:cNvPr>
          <p:cNvGrpSpPr/>
          <p:nvPr/>
        </p:nvGrpSpPr>
        <p:grpSpPr>
          <a:xfrm>
            <a:off x="5313257" y="3419693"/>
            <a:ext cx="2132187" cy="1189567"/>
            <a:chOff x="5313257" y="3889593"/>
            <a:chExt cx="2132187" cy="1189567"/>
          </a:xfrm>
        </p:grpSpPr>
        <p:sp>
          <p:nvSpPr>
            <p:cNvPr id="25" name="Rectangle 24">
              <a:extLst>
                <a:ext uri="{FF2B5EF4-FFF2-40B4-BE49-F238E27FC236}">
                  <a16:creationId xmlns:a16="http://schemas.microsoft.com/office/drawing/2014/main" id="{21DEBAB8-88D7-4C29-45C4-D39280374E90}"/>
                </a:ext>
              </a:extLst>
            </p:cNvPr>
            <p:cNvSpPr/>
            <p:nvPr/>
          </p:nvSpPr>
          <p:spPr>
            <a:xfrm>
              <a:off x="5313257" y="3889593"/>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C914D9F3-999B-047A-5E0B-A6DDB38DA63F}"/>
                </a:ext>
              </a:extLst>
            </p:cNvPr>
            <p:cNvCxnSpPr>
              <a:cxnSpLocks/>
              <a:stCxn id="25" idx="3"/>
            </p:cNvCxnSpPr>
            <p:nvPr/>
          </p:nvCxnSpPr>
          <p:spPr>
            <a:xfrm flipV="1">
              <a:off x="6519757" y="4484376"/>
              <a:ext cx="400050" cy="1"/>
            </a:xfrm>
            <a:prstGeom prst="line">
              <a:avLst/>
            </a:prstGeom>
            <a:noFill/>
            <a:ln w="19050" cap="flat" cmpd="sng" algn="ctr">
              <a:solidFill>
                <a:sysClr val="windowText" lastClr="000000"/>
              </a:solidFill>
              <a:prstDash val="solid"/>
              <a:miter lim="800000"/>
            </a:ln>
            <a:effectLst/>
          </p:spPr>
        </p:cxnSp>
        <p:sp>
          <p:nvSpPr>
            <p:cNvPr id="27" name="Oval 26">
              <a:extLst>
                <a:ext uri="{FF2B5EF4-FFF2-40B4-BE49-F238E27FC236}">
                  <a16:creationId xmlns:a16="http://schemas.microsoft.com/office/drawing/2014/main" id="{474CE80F-4390-E2A9-4B52-CE55189A3609}"/>
                </a:ext>
              </a:extLst>
            </p:cNvPr>
            <p:cNvSpPr/>
            <p:nvPr/>
          </p:nvSpPr>
          <p:spPr>
            <a:xfrm>
              <a:off x="6927215" y="4420876"/>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09EC5A5D-22D5-E214-832B-190F4B369D45}"/>
                </a:ext>
              </a:extLst>
            </p:cNvPr>
            <p:cNvSpPr txBox="1"/>
            <p:nvPr/>
          </p:nvSpPr>
          <p:spPr>
            <a:xfrm>
              <a:off x="6541983" y="4514862"/>
              <a:ext cx="903461"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a:rPr>
                <a:t>MQTTS</a:t>
              </a:r>
            </a:p>
          </p:txBody>
        </p:sp>
        <p:pic>
          <p:nvPicPr>
            <p:cNvPr id="29" name="Picture 28">
              <a:extLst>
                <a:ext uri="{FF2B5EF4-FFF2-40B4-BE49-F238E27FC236}">
                  <a16:creationId xmlns:a16="http://schemas.microsoft.com/office/drawing/2014/main" id="{90DCC388-8EFB-2FB0-271A-E5FCEA79309B}"/>
                </a:ext>
              </a:extLst>
            </p:cNvPr>
            <p:cNvPicPr>
              <a:picLocks noChangeAspect="1"/>
            </p:cNvPicPr>
            <p:nvPr/>
          </p:nvPicPr>
          <p:blipFill>
            <a:blip r:embed="rId10"/>
            <a:stretch>
              <a:fillRect/>
            </a:stretch>
          </p:blipFill>
          <p:spPr>
            <a:xfrm>
              <a:off x="5453660" y="4021798"/>
              <a:ext cx="327907" cy="477879"/>
            </a:xfrm>
            <a:prstGeom prst="rect">
              <a:avLst/>
            </a:prstGeom>
          </p:spPr>
        </p:pic>
        <p:pic>
          <p:nvPicPr>
            <p:cNvPr id="30" name="Picture 29">
              <a:extLst>
                <a:ext uri="{FF2B5EF4-FFF2-40B4-BE49-F238E27FC236}">
                  <a16:creationId xmlns:a16="http://schemas.microsoft.com/office/drawing/2014/main" id="{5D04FC58-29C1-F6C3-105D-2FDA52CB0626}"/>
                </a:ext>
              </a:extLst>
            </p:cNvPr>
            <p:cNvPicPr>
              <a:picLocks noChangeAspect="1"/>
            </p:cNvPicPr>
            <p:nvPr/>
          </p:nvPicPr>
          <p:blipFill>
            <a:blip r:embed="rId10"/>
            <a:stretch>
              <a:fillRect/>
            </a:stretch>
          </p:blipFill>
          <p:spPr>
            <a:xfrm>
              <a:off x="5828900" y="4022297"/>
              <a:ext cx="327907" cy="477879"/>
            </a:xfrm>
            <a:prstGeom prst="rect">
              <a:avLst/>
            </a:prstGeom>
          </p:spPr>
        </p:pic>
        <p:pic>
          <p:nvPicPr>
            <p:cNvPr id="31" name="Picture 30">
              <a:extLst>
                <a:ext uri="{FF2B5EF4-FFF2-40B4-BE49-F238E27FC236}">
                  <a16:creationId xmlns:a16="http://schemas.microsoft.com/office/drawing/2014/main" id="{ABCEA3CD-4FD9-8E6E-48F2-D7622C172B7F}"/>
                </a:ext>
              </a:extLst>
            </p:cNvPr>
            <p:cNvPicPr>
              <a:picLocks noChangeAspect="1"/>
            </p:cNvPicPr>
            <p:nvPr/>
          </p:nvPicPr>
          <p:blipFill>
            <a:blip r:embed="rId10"/>
            <a:stretch>
              <a:fillRect/>
            </a:stretch>
          </p:blipFill>
          <p:spPr>
            <a:xfrm>
              <a:off x="5607234" y="4531559"/>
              <a:ext cx="327907" cy="477879"/>
            </a:xfrm>
            <a:prstGeom prst="rect">
              <a:avLst/>
            </a:prstGeom>
          </p:spPr>
        </p:pic>
        <p:pic>
          <p:nvPicPr>
            <p:cNvPr id="32" name="Picture 31">
              <a:extLst>
                <a:ext uri="{FF2B5EF4-FFF2-40B4-BE49-F238E27FC236}">
                  <a16:creationId xmlns:a16="http://schemas.microsoft.com/office/drawing/2014/main" id="{57B3AD72-9314-FC49-E76D-4C43AA6A5B6E}"/>
                </a:ext>
              </a:extLst>
            </p:cNvPr>
            <p:cNvPicPr>
              <a:picLocks noChangeAspect="1"/>
            </p:cNvPicPr>
            <p:nvPr/>
          </p:nvPicPr>
          <p:blipFill>
            <a:blip r:embed="rId10"/>
            <a:stretch>
              <a:fillRect/>
            </a:stretch>
          </p:blipFill>
          <p:spPr>
            <a:xfrm>
              <a:off x="5982474" y="4532058"/>
              <a:ext cx="327907" cy="477879"/>
            </a:xfrm>
            <a:prstGeom prst="rect">
              <a:avLst/>
            </a:prstGeom>
          </p:spPr>
        </p:pic>
      </p:grpSp>
      <p:grpSp>
        <p:nvGrpSpPr>
          <p:cNvPr id="33" name="Group 32">
            <a:extLst>
              <a:ext uri="{FF2B5EF4-FFF2-40B4-BE49-F238E27FC236}">
                <a16:creationId xmlns:a16="http://schemas.microsoft.com/office/drawing/2014/main" id="{E5E8B0DE-AA51-452B-22B3-4091599903FB}"/>
              </a:ext>
            </a:extLst>
          </p:cNvPr>
          <p:cNvGrpSpPr/>
          <p:nvPr/>
        </p:nvGrpSpPr>
        <p:grpSpPr>
          <a:xfrm>
            <a:off x="5450838" y="5425924"/>
            <a:ext cx="4960881" cy="1115657"/>
            <a:chOff x="5763632" y="5642167"/>
            <a:chExt cx="4960881" cy="1115657"/>
          </a:xfrm>
        </p:grpSpPr>
        <p:grpSp>
          <p:nvGrpSpPr>
            <p:cNvPr id="34" name="Group 33">
              <a:extLst>
                <a:ext uri="{FF2B5EF4-FFF2-40B4-BE49-F238E27FC236}">
                  <a16:creationId xmlns:a16="http://schemas.microsoft.com/office/drawing/2014/main" id="{1CB06491-D30E-D494-1CE3-EA58347074F2}"/>
                </a:ext>
              </a:extLst>
            </p:cNvPr>
            <p:cNvGrpSpPr/>
            <p:nvPr/>
          </p:nvGrpSpPr>
          <p:grpSpPr>
            <a:xfrm>
              <a:off x="5763632" y="5642167"/>
              <a:ext cx="854768" cy="1115657"/>
              <a:chOff x="5763630" y="5642167"/>
              <a:chExt cx="854768" cy="1115657"/>
            </a:xfrm>
          </p:grpSpPr>
          <p:grpSp>
            <p:nvGrpSpPr>
              <p:cNvPr id="36" name="Group 35">
                <a:extLst>
                  <a:ext uri="{FF2B5EF4-FFF2-40B4-BE49-F238E27FC236}">
                    <a16:creationId xmlns:a16="http://schemas.microsoft.com/office/drawing/2014/main" id="{1E2D53CA-1395-CB65-51A7-CC333CE420B8}"/>
                  </a:ext>
                </a:extLst>
              </p:cNvPr>
              <p:cNvGrpSpPr/>
              <p:nvPr/>
            </p:nvGrpSpPr>
            <p:grpSpPr>
              <a:xfrm>
                <a:off x="5763630" y="5662743"/>
                <a:ext cx="853119" cy="1095081"/>
                <a:chOff x="6469911" y="573024"/>
                <a:chExt cx="853119" cy="1095081"/>
              </a:xfrm>
            </p:grpSpPr>
            <p:sp>
              <p:nvSpPr>
                <p:cNvPr id="38" name="Rectangle: Rounded Corners 192">
                  <a:extLst>
                    <a:ext uri="{FF2B5EF4-FFF2-40B4-BE49-F238E27FC236}">
                      <a16:creationId xmlns:a16="http://schemas.microsoft.com/office/drawing/2014/main" id="{86111977-BD85-181B-4BC0-39F5E3083C87}"/>
                    </a:ext>
                  </a:extLst>
                </p:cNvPr>
                <p:cNvSpPr/>
                <p:nvPr/>
              </p:nvSpPr>
              <p:spPr>
                <a:xfrm>
                  <a:off x="6510528" y="573024"/>
                  <a:ext cx="768096" cy="1072896"/>
                </a:xfrm>
                <a:prstGeom prst="roundRect">
                  <a:avLst>
                    <a:gd name="adj" fmla="val 7545"/>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D76C2CC0-BDD7-6B3C-CB17-E3EF6608CE60}"/>
                    </a:ext>
                  </a:extLst>
                </p:cNvPr>
                <p:cNvSpPr/>
                <p:nvPr/>
              </p:nvSpPr>
              <p:spPr>
                <a:xfrm>
                  <a:off x="7005356" y="573024"/>
                  <a:ext cx="273268" cy="2732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Isosceles Triangle 194">
                  <a:extLst>
                    <a:ext uri="{FF2B5EF4-FFF2-40B4-BE49-F238E27FC236}">
                      <a16:creationId xmlns:a16="http://schemas.microsoft.com/office/drawing/2014/main" id="{5B624EB0-6F98-2CED-E35D-FE53E91C1221}"/>
                    </a:ext>
                  </a:extLst>
                </p:cNvPr>
                <p:cNvSpPr/>
                <p:nvPr/>
              </p:nvSpPr>
              <p:spPr>
                <a:xfrm rot="5400000">
                  <a:off x="6999566" y="578811"/>
                  <a:ext cx="273269" cy="273270"/>
                </a:xfrm>
                <a:prstGeom prst="triangle">
                  <a:avLst>
                    <a:gd name="adj" fmla="val 100000"/>
                  </a:avLst>
                </a:prstGeom>
                <a:solidFill>
                  <a:sysClr val="window" lastClr="FFFFFF"/>
                </a:solidFill>
                <a:ln w="12700" cap="rnd"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1" name="Straight Connector 40">
                  <a:extLst>
                    <a:ext uri="{FF2B5EF4-FFF2-40B4-BE49-F238E27FC236}">
                      <a16:creationId xmlns:a16="http://schemas.microsoft.com/office/drawing/2014/main" id="{688B2E95-07D8-58A8-D96A-DA7150FCD773}"/>
                    </a:ext>
                  </a:extLst>
                </p:cNvPr>
                <p:cNvCxnSpPr/>
                <p:nvPr/>
              </p:nvCxnSpPr>
              <p:spPr>
                <a:xfrm>
                  <a:off x="6510528" y="1427544"/>
                  <a:ext cx="762308" cy="0"/>
                </a:xfrm>
                <a:prstGeom prst="line">
                  <a:avLst/>
                </a:prstGeom>
                <a:noFill/>
                <a:ln w="12700" cap="flat" cmpd="sng" algn="ctr">
                  <a:solidFill>
                    <a:sysClr val="windowText" lastClr="000000"/>
                  </a:solidFill>
                  <a:prstDash val="solid"/>
                  <a:miter lim="800000"/>
                </a:ln>
                <a:effectLst/>
              </p:spPr>
            </p:cxnSp>
            <p:sp>
              <p:nvSpPr>
                <p:cNvPr id="42" name="TextBox 41">
                  <a:extLst>
                    <a:ext uri="{FF2B5EF4-FFF2-40B4-BE49-F238E27FC236}">
                      <a16:creationId xmlns:a16="http://schemas.microsoft.com/office/drawing/2014/main" id="{1151FEC6-37EC-2B98-A4B2-4B5C905CCF10}"/>
                    </a:ext>
                  </a:extLst>
                </p:cNvPr>
                <p:cNvSpPr txBox="1"/>
                <p:nvPr/>
              </p:nvSpPr>
              <p:spPr>
                <a:xfrm>
                  <a:off x="6610996" y="1406495"/>
                  <a:ext cx="56137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JSON</a:t>
                  </a:r>
                </a:p>
              </p:txBody>
            </p:sp>
            <p:sp>
              <p:nvSpPr>
                <p:cNvPr id="43" name="TextBox 42">
                  <a:extLst>
                    <a:ext uri="{FF2B5EF4-FFF2-40B4-BE49-F238E27FC236}">
                      <a16:creationId xmlns:a16="http://schemas.microsoft.com/office/drawing/2014/main" id="{2EF0C0CA-FD51-52CB-2CF8-630030EA956C}"/>
                    </a:ext>
                  </a:extLst>
                </p:cNvPr>
                <p:cNvSpPr txBox="1"/>
                <p:nvPr/>
              </p:nvSpPr>
              <p:spPr>
                <a:xfrm>
                  <a:off x="6469911" y="909189"/>
                  <a:ext cx="85311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WCMP2</a:t>
                  </a:r>
                  <a:endParaRPr kumimoji="0" lang="en-GB" sz="16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7" name="Isosceles Triangle 191">
                <a:extLst>
                  <a:ext uri="{FF2B5EF4-FFF2-40B4-BE49-F238E27FC236}">
                    <a16:creationId xmlns:a16="http://schemas.microsoft.com/office/drawing/2014/main" id="{7C6D60BB-D213-9FB7-6617-37ECB7C5910A}"/>
                  </a:ext>
                </a:extLst>
              </p:cNvPr>
              <p:cNvSpPr/>
              <p:nvPr/>
            </p:nvSpPr>
            <p:spPr>
              <a:xfrm rot="10800000">
                <a:off x="6297962" y="5642167"/>
                <a:ext cx="320436" cy="315980"/>
              </a:xfrm>
              <a:prstGeom prst="triangle">
                <a:avLst>
                  <a:gd name="adj"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extBox 34">
              <a:extLst>
                <a:ext uri="{FF2B5EF4-FFF2-40B4-BE49-F238E27FC236}">
                  <a16:creationId xmlns:a16="http://schemas.microsoft.com/office/drawing/2014/main" id="{85C4CECC-0E9F-6372-CCF4-C367395FC7F9}"/>
                </a:ext>
              </a:extLst>
            </p:cNvPr>
            <p:cNvSpPr txBox="1"/>
            <p:nvPr/>
          </p:nvSpPr>
          <p:spPr>
            <a:xfrm>
              <a:off x="7571346" y="5993067"/>
              <a:ext cx="3153167"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black"/>
                  </a:solidFill>
                  <a:effectLst/>
                  <a:uLnTx/>
                  <a:uFillTx/>
                  <a:latin typeface="Calibri" panose="020F0502020204030204"/>
                </a:rPr>
                <a:t>WCMP2 Discovery Metadata</a:t>
              </a:r>
            </a:p>
            <a:p>
              <a:pPr marL="0" marR="0" lvl="0" indent="0" defTabSz="914400" eaLnBrk="1" fontAlgn="auto" latinLnBrk="0" hangingPunct="1">
                <a:lnSpc>
                  <a:spcPct val="100000"/>
                </a:lnSpc>
                <a:spcBef>
                  <a:spcPts val="0"/>
                </a:spcBef>
                <a:spcAft>
                  <a:spcPts val="0"/>
                </a:spcAft>
                <a:buClrTx/>
                <a:buSzTx/>
                <a:buFontTx/>
                <a:buNone/>
                <a:tabLst/>
                <a:defRPr/>
              </a:pPr>
              <a:r>
                <a:rPr lang="en-GB" sz="1200" i="1" kern="0">
                  <a:solidFill>
                    <a:prstClr val="black"/>
                  </a:solidFill>
                  <a:latin typeface="Calibri" panose="020F0502020204030204"/>
                </a:rPr>
                <a:t>extending OGC-API Records / GeoJSON</a:t>
              </a:r>
              <a:endParaRPr kumimoji="0" lang="en-GB" sz="1200" b="0" i="1" u="none" strike="noStrike" kern="0" cap="none" spc="0" normalizeH="0" baseline="0" noProof="0">
                <a:ln>
                  <a:noFill/>
                </a:ln>
                <a:solidFill>
                  <a:prstClr val="black"/>
                </a:solidFill>
                <a:effectLst/>
                <a:uLnTx/>
                <a:uFillTx/>
                <a:latin typeface="Calibri" panose="020F0502020204030204"/>
              </a:endParaRPr>
            </a:p>
          </p:txBody>
        </p:sp>
      </p:grpSp>
      <p:sp>
        <p:nvSpPr>
          <p:cNvPr id="5" name="TextBox 4">
            <a:extLst>
              <a:ext uri="{FF2B5EF4-FFF2-40B4-BE49-F238E27FC236}">
                <a16:creationId xmlns:a16="http://schemas.microsoft.com/office/drawing/2014/main" id="{14A307B9-32E0-230C-0DB5-C6F8C6EAC6DB}"/>
              </a:ext>
            </a:extLst>
          </p:cNvPr>
          <p:cNvSpPr txBox="1"/>
          <p:nvPr/>
        </p:nvSpPr>
        <p:spPr>
          <a:xfrm>
            <a:off x="434254" y="338696"/>
            <a:ext cx="2670475" cy="426848"/>
          </a:xfrm>
          <a:prstGeom prst="rect">
            <a:avLst/>
          </a:prstGeom>
          <a:noFill/>
        </p:spPr>
        <p:txBody>
          <a:bodyPr wrap="none" rtlCol="0">
            <a:spAutoFit/>
          </a:bodyPr>
          <a:lstStyle/>
          <a:p>
            <a:pPr>
              <a:lnSpc>
                <a:spcPct val="90000"/>
              </a:lnSpc>
              <a:spcBef>
                <a:spcPct val="0"/>
              </a:spcBef>
              <a:tabLst>
                <a:tab pos="384170" algn="l"/>
                <a:tab pos="768339" algn="l"/>
                <a:tab pos="1152509" algn="l"/>
                <a:tab pos="1536678" algn="l"/>
                <a:tab pos="1920848" algn="l"/>
                <a:tab pos="2305016" algn="l"/>
                <a:tab pos="2689187" algn="l"/>
                <a:tab pos="3073355" algn="l"/>
                <a:tab pos="3457526" algn="l"/>
                <a:tab pos="3841694" algn="l"/>
                <a:tab pos="4225865" algn="l"/>
                <a:tab pos="4610033" algn="l"/>
                <a:tab pos="4994204" algn="l"/>
                <a:tab pos="5378372" algn="l"/>
                <a:tab pos="5762543" algn="l"/>
                <a:tab pos="6146712" algn="l"/>
                <a:tab pos="6530882" algn="l"/>
                <a:tab pos="6915050" algn="l"/>
                <a:tab pos="7299220" algn="l"/>
              </a:tabLst>
            </a:pPr>
            <a:r>
              <a:rPr lang="en-US" sz="2400" spc="-1" dirty="0">
                <a:ea typeface="+mj-ea"/>
                <a:cs typeface="+mj-cs"/>
              </a:rPr>
              <a:t>… to the consumer</a:t>
            </a:r>
            <a:endParaRPr lang="en-CH" sz="2400" spc="-1" dirty="0">
              <a:ea typeface="+mj-ea"/>
              <a:cs typeface="+mj-cs"/>
            </a:endParaRPr>
          </a:p>
        </p:txBody>
      </p:sp>
    </p:spTree>
    <p:extLst>
      <p:ext uri="{BB962C8B-B14F-4D97-AF65-F5344CB8AC3E}">
        <p14:creationId xmlns:p14="http://schemas.microsoft.com/office/powerpoint/2010/main" val="382476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44B588CB-E05F-F2D9-6B10-157C785C3D9E}"/>
              </a:ext>
            </a:extLst>
          </p:cNvPr>
          <p:cNvPicPr>
            <a:picLocks noChangeAspect="1"/>
          </p:cNvPicPr>
          <p:nvPr/>
        </p:nvPicPr>
        <p:blipFill>
          <a:blip r:embed="rId3"/>
          <a:stretch>
            <a:fillRect/>
          </a:stretch>
        </p:blipFill>
        <p:spPr>
          <a:xfrm>
            <a:off x="-3245" y="5217160"/>
            <a:ext cx="2929596" cy="1640839"/>
          </a:xfrm>
          <a:prstGeom prst="rect">
            <a:avLst/>
          </a:prstGeom>
        </p:spPr>
      </p:pic>
      <p:grpSp>
        <p:nvGrpSpPr>
          <p:cNvPr id="3" name="Group 2">
            <a:extLst>
              <a:ext uri="{FF2B5EF4-FFF2-40B4-BE49-F238E27FC236}">
                <a16:creationId xmlns:a16="http://schemas.microsoft.com/office/drawing/2014/main" id="{1824D95F-A3EB-F04E-409A-CD124ACFBFA2}"/>
              </a:ext>
            </a:extLst>
          </p:cNvPr>
          <p:cNvGrpSpPr/>
          <p:nvPr/>
        </p:nvGrpSpPr>
        <p:grpSpPr>
          <a:xfrm>
            <a:off x="10510123" y="3549937"/>
            <a:ext cx="1191086" cy="1513209"/>
            <a:chOff x="8046719" y="5254216"/>
            <a:chExt cx="1191086" cy="1513209"/>
          </a:xfrm>
        </p:grpSpPr>
        <p:sp>
          <p:nvSpPr>
            <p:cNvPr id="4" name="Rectangle: Rounded Corners 3">
              <a:extLst>
                <a:ext uri="{FF2B5EF4-FFF2-40B4-BE49-F238E27FC236}">
                  <a16:creationId xmlns:a16="http://schemas.microsoft.com/office/drawing/2014/main" id="{A055AD98-63A6-02C1-A445-A7D2364DBB9A}"/>
                </a:ext>
              </a:extLst>
            </p:cNvPr>
            <p:cNvSpPr/>
            <p:nvPr/>
          </p:nvSpPr>
          <p:spPr>
            <a:xfrm>
              <a:off x="8046719" y="5588467"/>
              <a:ext cx="1175851" cy="1175333"/>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F6C4CE6-F6F0-56E8-FC22-C2960B3EE0FF}"/>
                </a:ext>
              </a:extLst>
            </p:cNvPr>
            <p:cNvPicPr>
              <a:picLocks noChangeAspect="1"/>
            </p:cNvPicPr>
            <p:nvPr/>
          </p:nvPicPr>
          <p:blipFill>
            <a:blip r:embed="rId4"/>
            <a:stretch>
              <a:fillRect/>
            </a:stretch>
          </p:blipFill>
          <p:spPr>
            <a:xfrm>
              <a:off x="8318061" y="5254216"/>
              <a:ext cx="664522" cy="676715"/>
            </a:xfrm>
            <a:prstGeom prst="rect">
              <a:avLst/>
            </a:prstGeom>
          </p:spPr>
        </p:pic>
        <p:sp>
          <p:nvSpPr>
            <p:cNvPr id="7" name="Oval 6">
              <a:extLst>
                <a:ext uri="{FF2B5EF4-FFF2-40B4-BE49-F238E27FC236}">
                  <a16:creationId xmlns:a16="http://schemas.microsoft.com/office/drawing/2014/main" id="{21FA725E-BE41-B476-4E19-A0F27E0D3573}"/>
                </a:ext>
              </a:extLst>
            </p:cNvPr>
            <p:cNvSpPr/>
            <p:nvPr/>
          </p:nvSpPr>
          <p:spPr>
            <a:xfrm>
              <a:off x="8408547" y="5343038"/>
              <a:ext cx="483550" cy="483550"/>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DE083B0-531C-24A1-6F63-1754BCB2C2C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8375743" y="5324989"/>
              <a:ext cx="538998" cy="519648"/>
            </a:xfrm>
            <a:prstGeom prst="rect">
              <a:avLst/>
            </a:prstGeom>
          </p:spPr>
        </p:pic>
        <p:sp>
          <p:nvSpPr>
            <p:cNvPr id="9" name="TextBox 8">
              <a:extLst>
                <a:ext uri="{FF2B5EF4-FFF2-40B4-BE49-F238E27FC236}">
                  <a16:creationId xmlns:a16="http://schemas.microsoft.com/office/drawing/2014/main" id="{C4CC3E3E-EDCF-672C-6F7E-60287804A7C5}"/>
                </a:ext>
              </a:extLst>
            </p:cNvPr>
            <p:cNvSpPr txBox="1"/>
            <p:nvPr/>
          </p:nvSpPr>
          <p:spPr>
            <a:xfrm>
              <a:off x="8058612" y="5905651"/>
              <a:ext cx="1179193" cy="861774"/>
            </a:xfrm>
            <a:prstGeom prst="rect">
              <a:avLst/>
            </a:prstGeom>
            <a:noFill/>
          </p:spPr>
          <p:txBody>
            <a:bodyPr wrap="square" rtlCol="0">
              <a:spAutoFit/>
            </a:bodyPr>
            <a:lstStyle/>
            <a:p>
              <a:pPr algn="ctr"/>
              <a:r>
                <a:rPr lang="en-GB" sz="1600">
                  <a:solidFill>
                    <a:srgbClr val="1849D4"/>
                  </a:solidFill>
                  <a:latin typeface="Calibri" panose="020F0502020204030204"/>
                </a:rPr>
                <a:t>Global</a:t>
              </a:r>
            </a:p>
            <a:p>
              <a:pPr algn="ctr"/>
              <a:r>
                <a:rPr lang="en-GB" sz="1600">
                  <a:solidFill>
                    <a:srgbClr val="1849D4"/>
                  </a:solidFill>
                  <a:latin typeface="Calibri" panose="020F0502020204030204"/>
                </a:rPr>
                <a:t>Discovery</a:t>
              </a:r>
            </a:p>
            <a:p>
              <a:pPr algn="ctr"/>
              <a:r>
                <a:rPr lang="en-GB" sz="1600">
                  <a:solidFill>
                    <a:srgbClr val="1849D4"/>
                  </a:solidFill>
                  <a:latin typeface="Calibri" panose="020F0502020204030204"/>
                </a:rPr>
                <a:t>Catalogue</a:t>
              </a:r>
            </a:p>
          </p:txBody>
        </p:sp>
      </p:grpSp>
      <p:grpSp>
        <p:nvGrpSpPr>
          <p:cNvPr id="10" name="Group 9">
            <a:extLst>
              <a:ext uri="{FF2B5EF4-FFF2-40B4-BE49-F238E27FC236}">
                <a16:creationId xmlns:a16="http://schemas.microsoft.com/office/drawing/2014/main" id="{1295DC90-30F8-4ED3-7DA8-DFC01103A0F7}"/>
              </a:ext>
            </a:extLst>
          </p:cNvPr>
          <p:cNvGrpSpPr/>
          <p:nvPr/>
        </p:nvGrpSpPr>
        <p:grpSpPr>
          <a:xfrm>
            <a:off x="10516070" y="1893175"/>
            <a:ext cx="1191086" cy="1513691"/>
            <a:chOff x="6712811" y="3048776"/>
            <a:chExt cx="1191086" cy="1513691"/>
          </a:xfrm>
        </p:grpSpPr>
        <p:grpSp>
          <p:nvGrpSpPr>
            <p:cNvPr id="57" name="Group 56">
              <a:extLst>
                <a:ext uri="{FF2B5EF4-FFF2-40B4-BE49-F238E27FC236}">
                  <a16:creationId xmlns:a16="http://schemas.microsoft.com/office/drawing/2014/main" id="{7E44D24C-8B47-4CB1-161F-A9EC41E95B09}"/>
                </a:ext>
              </a:extLst>
            </p:cNvPr>
            <p:cNvGrpSpPr/>
            <p:nvPr/>
          </p:nvGrpSpPr>
          <p:grpSpPr>
            <a:xfrm>
              <a:off x="6712811" y="3387134"/>
              <a:ext cx="1191086" cy="1175333"/>
              <a:chOff x="5036819" y="3700401"/>
              <a:chExt cx="1191086" cy="1175333"/>
            </a:xfrm>
          </p:grpSpPr>
          <p:sp>
            <p:nvSpPr>
              <p:cNvPr id="63" name="Rectangle: Rounded Corners 62">
                <a:extLst>
                  <a:ext uri="{FF2B5EF4-FFF2-40B4-BE49-F238E27FC236}">
                    <a16:creationId xmlns:a16="http://schemas.microsoft.com/office/drawing/2014/main" id="{E7678C39-D01C-ED0B-826A-E75A2BC54789}"/>
                  </a:ext>
                </a:extLst>
              </p:cNvPr>
              <p:cNvSpPr/>
              <p:nvPr/>
            </p:nvSpPr>
            <p:spPr>
              <a:xfrm>
                <a:off x="5036819" y="3700401"/>
                <a:ext cx="1175851" cy="1175333"/>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670485B1-2321-5A81-368B-66605E723813}"/>
                  </a:ext>
                </a:extLst>
              </p:cNvPr>
              <p:cNvSpPr txBox="1"/>
              <p:nvPr/>
            </p:nvSpPr>
            <p:spPr>
              <a:xfrm>
                <a:off x="5048712" y="4017585"/>
                <a:ext cx="1179193" cy="584775"/>
              </a:xfrm>
              <a:prstGeom prst="rect">
                <a:avLst/>
              </a:prstGeom>
              <a:noFill/>
            </p:spPr>
            <p:txBody>
              <a:bodyPr wrap="square" rtlCol="0">
                <a:spAutoFit/>
              </a:bodyPr>
              <a:lstStyle/>
              <a:p>
                <a:pPr algn="ctr"/>
                <a:r>
                  <a:rPr lang="en-GB" sz="1600">
                    <a:solidFill>
                      <a:srgbClr val="1849D4"/>
                    </a:solidFill>
                    <a:latin typeface="Calibri" panose="020F0502020204030204"/>
                  </a:rPr>
                  <a:t>Global</a:t>
                </a:r>
              </a:p>
              <a:p>
                <a:pPr algn="ctr"/>
                <a:r>
                  <a:rPr lang="en-GB" sz="1600">
                    <a:solidFill>
                      <a:srgbClr val="1849D4"/>
                    </a:solidFill>
                    <a:latin typeface="Calibri" panose="020F0502020204030204"/>
                  </a:rPr>
                  <a:t>Cache</a:t>
                </a:r>
              </a:p>
            </p:txBody>
          </p:sp>
        </p:grpSp>
        <p:grpSp>
          <p:nvGrpSpPr>
            <p:cNvPr id="58" name="Group 57">
              <a:extLst>
                <a:ext uri="{FF2B5EF4-FFF2-40B4-BE49-F238E27FC236}">
                  <a16:creationId xmlns:a16="http://schemas.microsoft.com/office/drawing/2014/main" id="{759407FA-0330-6AE9-1631-1B6B4CD5143F}"/>
                </a:ext>
              </a:extLst>
            </p:cNvPr>
            <p:cNvGrpSpPr/>
            <p:nvPr/>
          </p:nvGrpSpPr>
          <p:grpSpPr>
            <a:xfrm>
              <a:off x="6968475" y="3048776"/>
              <a:ext cx="664523" cy="676715"/>
              <a:chOff x="6976094" y="2574516"/>
              <a:chExt cx="664523" cy="676715"/>
            </a:xfrm>
          </p:grpSpPr>
          <p:pic>
            <p:nvPicPr>
              <p:cNvPr id="59" name="Picture 58">
                <a:extLst>
                  <a:ext uri="{FF2B5EF4-FFF2-40B4-BE49-F238E27FC236}">
                    <a16:creationId xmlns:a16="http://schemas.microsoft.com/office/drawing/2014/main" id="{29F5FFCB-9E3C-94AF-7DC5-7E78C47388E9}"/>
                  </a:ext>
                </a:extLst>
              </p:cNvPr>
              <p:cNvPicPr>
                <a:picLocks noChangeAspect="1"/>
              </p:cNvPicPr>
              <p:nvPr/>
            </p:nvPicPr>
            <p:blipFill>
              <a:blip r:embed="rId4"/>
              <a:stretch>
                <a:fillRect/>
              </a:stretch>
            </p:blipFill>
            <p:spPr>
              <a:xfrm>
                <a:off x="6976094" y="2574516"/>
                <a:ext cx="664522" cy="676715"/>
              </a:xfrm>
              <a:prstGeom prst="rect">
                <a:avLst/>
              </a:prstGeom>
            </p:spPr>
          </p:pic>
          <p:pic>
            <p:nvPicPr>
              <p:cNvPr id="60" name="Picture 59">
                <a:extLst>
                  <a:ext uri="{FF2B5EF4-FFF2-40B4-BE49-F238E27FC236}">
                    <a16:creationId xmlns:a16="http://schemas.microsoft.com/office/drawing/2014/main" id="{1CA3CB5C-CAA0-00FC-8841-7B03538EFDA5}"/>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Effect>
                          <a14:brightnessContrast bright="-20000" contrast="40000"/>
                        </a14:imgEffect>
                      </a14:imgLayer>
                    </a14:imgProps>
                  </a:ext>
                </a:extLst>
              </a:blip>
              <a:stretch>
                <a:fillRect/>
              </a:stretch>
            </p:blipFill>
            <p:spPr>
              <a:xfrm>
                <a:off x="7044932" y="2644373"/>
                <a:ext cx="526845" cy="528534"/>
              </a:xfrm>
              <a:prstGeom prst="ellipse">
                <a:avLst/>
              </a:prstGeom>
              <a:solidFill>
                <a:schemeClr val="bg1"/>
              </a:solidFill>
            </p:spPr>
          </p:pic>
          <p:pic>
            <p:nvPicPr>
              <p:cNvPr id="61" name="Picture 60">
                <a:extLst>
                  <a:ext uri="{FF2B5EF4-FFF2-40B4-BE49-F238E27FC236}">
                    <a16:creationId xmlns:a16="http://schemas.microsoft.com/office/drawing/2014/main" id="{36828655-CC7D-559C-3B1D-6C58ED0DEDC3}"/>
                  </a:ext>
                </a:extLst>
              </p:cNvPr>
              <p:cNvPicPr>
                <a:picLocks noChangeAspect="1"/>
              </p:cNvPicPr>
              <p:nvPr/>
            </p:nvPicPr>
            <p:blipFill>
              <a:blip r:embed="rId4"/>
              <a:stretch>
                <a:fillRect/>
              </a:stretch>
            </p:blipFill>
            <p:spPr>
              <a:xfrm>
                <a:off x="6976095" y="2574516"/>
                <a:ext cx="664522" cy="676715"/>
              </a:xfrm>
              <a:prstGeom prst="rect">
                <a:avLst/>
              </a:prstGeom>
            </p:spPr>
          </p:pic>
          <p:pic>
            <p:nvPicPr>
              <p:cNvPr id="62" name="Picture 61">
                <a:extLst>
                  <a:ext uri="{FF2B5EF4-FFF2-40B4-BE49-F238E27FC236}">
                    <a16:creationId xmlns:a16="http://schemas.microsoft.com/office/drawing/2014/main" id="{B03725A2-DBCA-EF27-4366-754C9327A2D4}"/>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Effect>
                          <a14:brightnessContrast bright="-20000" contrast="40000"/>
                        </a14:imgEffect>
                      </a14:imgLayer>
                    </a14:imgProps>
                  </a:ext>
                </a:extLst>
              </a:blip>
              <a:stretch>
                <a:fillRect/>
              </a:stretch>
            </p:blipFill>
            <p:spPr>
              <a:xfrm>
                <a:off x="7064641" y="2664144"/>
                <a:ext cx="487430" cy="488992"/>
              </a:xfrm>
              <a:prstGeom prst="ellipse">
                <a:avLst/>
              </a:prstGeom>
              <a:solidFill>
                <a:schemeClr val="bg1"/>
              </a:solidFill>
            </p:spPr>
          </p:pic>
        </p:grpSp>
      </p:grpSp>
      <p:grpSp>
        <p:nvGrpSpPr>
          <p:cNvPr id="65" name="Group 64">
            <a:extLst>
              <a:ext uri="{FF2B5EF4-FFF2-40B4-BE49-F238E27FC236}">
                <a16:creationId xmlns:a16="http://schemas.microsoft.com/office/drawing/2014/main" id="{BB3DE8E3-FCA1-7069-0FC4-949BFE9DBC91}"/>
              </a:ext>
            </a:extLst>
          </p:cNvPr>
          <p:cNvGrpSpPr/>
          <p:nvPr/>
        </p:nvGrpSpPr>
        <p:grpSpPr>
          <a:xfrm>
            <a:off x="10504177" y="261821"/>
            <a:ext cx="1191086" cy="1513691"/>
            <a:chOff x="3696977" y="3363068"/>
            <a:chExt cx="1191086" cy="1513691"/>
          </a:xfrm>
        </p:grpSpPr>
        <p:grpSp>
          <p:nvGrpSpPr>
            <p:cNvPr id="66" name="Group 65">
              <a:extLst>
                <a:ext uri="{FF2B5EF4-FFF2-40B4-BE49-F238E27FC236}">
                  <a16:creationId xmlns:a16="http://schemas.microsoft.com/office/drawing/2014/main" id="{25255837-A466-BADB-D21E-0029CC24C3A9}"/>
                </a:ext>
              </a:extLst>
            </p:cNvPr>
            <p:cNvGrpSpPr/>
            <p:nvPr/>
          </p:nvGrpSpPr>
          <p:grpSpPr>
            <a:xfrm>
              <a:off x="3696977" y="3701426"/>
              <a:ext cx="1191086" cy="1175333"/>
              <a:chOff x="5036819" y="3700401"/>
              <a:chExt cx="1191086" cy="1175333"/>
            </a:xfrm>
          </p:grpSpPr>
          <p:sp>
            <p:nvSpPr>
              <p:cNvPr id="70" name="Rectangle: Rounded Corners 69">
                <a:extLst>
                  <a:ext uri="{FF2B5EF4-FFF2-40B4-BE49-F238E27FC236}">
                    <a16:creationId xmlns:a16="http://schemas.microsoft.com/office/drawing/2014/main" id="{801EA227-E8EC-4BDB-120A-6F33AE71A4F1}"/>
                  </a:ext>
                </a:extLst>
              </p:cNvPr>
              <p:cNvSpPr/>
              <p:nvPr/>
            </p:nvSpPr>
            <p:spPr>
              <a:xfrm>
                <a:off x="5036819" y="3700401"/>
                <a:ext cx="1175851" cy="1175333"/>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7D3E9420-9A06-4EF6-4BDD-668F809CFF1F}"/>
                  </a:ext>
                </a:extLst>
              </p:cNvPr>
              <p:cNvSpPr txBox="1"/>
              <p:nvPr/>
            </p:nvSpPr>
            <p:spPr>
              <a:xfrm>
                <a:off x="5048712" y="4017585"/>
                <a:ext cx="1179193" cy="584775"/>
              </a:xfrm>
              <a:prstGeom prst="rect">
                <a:avLst/>
              </a:prstGeom>
              <a:noFill/>
            </p:spPr>
            <p:txBody>
              <a:bodyPr wrap="square" rtlCol="0">
                <a:spAutoFit/>
              </a:bodyPr>
              <a:lstStyle/>
              <a:p>
                <a:pPr algn="ctr"/>
                <a:r>
                  <a:rPr lang="en-GB" sz="1600">
                    <a:solidFill>
                      <a:srgbClr val="1849D4"/>
                    </a:solidFill>
                    <a:latin typeface="Calibri" panose="020F0502020204030204"/>
                  </a:rPr>
                  <a:t>Global</a:t>
                </a:r>
              </a:p>
              <a:p>
                <a:pPr algn="ctr"/>
                <a:r>
                  <a:rPr lang="en-GB" sz="1600">
                    <a:solidFill>
                      <a:srgbClr val="1849D4"/>
                    </a:solidFill>
                    <a:latin typeface="Calibri" panose="020F0502020204030204"/>
                  </a:rPr>
                  <a:t>Broker</a:t>
                </a:r>
              </a:p>
            </p:txBody>
          </p:sp>
        </p:grpSp>
        <p:pic>
          <p:nvPicPr>
            <p:cNvPr id="67" name="Picture 66">
              <a:extLst>
                <a:ext uri="{FF2B5EF4-FFF2-40B4-BE49-F238E27FC236}">
                  <a16:creationId xmlns:a16="http://schemas.microsoft.com/office/drawing/2014/main" id="{5E3341A6-0DD6-A432-C20A-C07D94038816}"/>
                </a:ext>
              </a:extLst>
            </p:cNvPr>
            <p:cNvPicPr>
              <a:picLocks noChangeAspect="1"/>
            </p:cNvPicPr>
            <p:nvPr/>
          </p:nvPicPr>
          <p:blipFill>
            <a:blip r:embed="rId4"/>
            <a:stretch>
              <a:fillRect/>
            </a:stretch>
          </p:blipFill>
          <p:spPr>
            <a:xfrm>
              <a:off x="3952641" y="3363068"/>
              <a:ext cx="664522" cy="676715"/>
            </a:xfrm>
            <a:prstGeom prst="rect">
              <a:avLst/>
            </a:prstGeom>
          </p:spPr>
        </p:pic>
        <p:sp>
          <p:nvSpPr>
            <p:cNvPr id="68" name="Oval 67">
              <a:extLst>
                <a:ext uri="{FF2B5EF4-FFF2-40B4-BE49-F238E27FC236}">
                  <a16:creationId xmlns:a16="http://schemas.microsoft.com/office/drawing/2014/main" id="{3037A2F2-32EB-13EA-9DBC-17FE47FD2F9E}"/>
                </a:ext>
              </a:extLst>
            </p:cNvPr>
            <p:cNvSpPr/>
            <p:nvPr/>
          </p:nvSpPr>
          <p:spPr>
            <a:xfrm>
              <a:off x="4042108" y="3455008"/>
              <a:ext cx="485588" cy="48558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9" name="Picture 68">
              <a:extLst>
                <a:ext uri="{FF2B5EF4-FFF2-40B4-BE49-F238E27FC236}">
                  <a16:creationId xmlns:a16="http://schemas.microsoft.com/office/drawing/2014/main" id="{734D2C64-3DBB-A55B-8A0F-80A4CAABF98D}"/>
                </a:ext>
              </a:extLst>
            </p:cNvPr>
            <p:cNvPicPr>
              <a:picLocks noChangeAspect="1"/>
            </p:cNvPicPr>
            <p:nvPr/>
          </p:nvPicPr>
          <p:blipFill>
            <a:blip r:embed="rId9"/>
            <a:stretch>
              <a:fillRect/>
            </a:stretch>
          </p:blipFill>
          <p:spPr>
            <a:xfrm>
              <a:off x="4079275" y="3489445"/>
              <a:ext cx="424360" cy="387637"/>
            </a:xfrm>
            <a:prstGeom prst="rect">
              <a:avLst/>
            </a:prstGeom>
          </p:spPr>
        </p:pic>
      </p:grpSp>
      <p:grpSp>
        <p:nvGrpSpPr>
          <p:cNvPr id="72" name="Group 71">
            <a:extLst>
              <a:ext uri="{FF2B5EF4-FFF2-40B4-BE49-F238E27FC236}">
                <a16:creationId xmlns:a16="http://schemas.microsoft.com/office/drawing/2014/main" id="{2340F552-DB5F-338C-2169-DF16F00B2911}"/>
              </a:ext>
            </a:extLst>
          </p:cNvPr>
          <p:cNvGrpSpPr/>
          <p:nvPr/>
        </p:nvGrpSpPr>
        <p:grpSpPr>
          <a:xfrm>
            <a:off x="10527963" y="5190189"/>
            <a:ext cx="1191086" cy="1513691"/>
            <a:chOff x="8757511" y="1478209"/>
            <a:chExt cx="1191086" cy="1513691"/>
          </a:xfrm>
        </p:grpSpPr>
        <p:grpSp>
          <p:nvGrpSpPr>
            <p:cNvPr id="73" name="Group 72">
              <a:extLst>
                <a:ext uri="{FF2B5EF4-FFF2-40B4-BE49-F238E27FC236}">
                  <a16:creationId xmlns:a16="http://schemas.microsoft.com/office/drawing/2014/main" id="{E60E2AAC-0270-B489-1CA6-77AF6D25153A}"/>
                </a:ext>
              </a:extLst>
            </p:cNvPr>
            <p:cNvGrpSpPr/>
            <p:nvPr/>
          </p:nvGrpSpPr>
          <p:grpSpPr>
            <a:xfrm>
              <a:off x="8757511" y="1816567"/>
              <a:ext cx="1191086" cy="1175333"/>
              <a:chOff x="5036819" y="3700401"/>
              <a:chExt cx="1191086" cy="1175333"/>
            </a:xfrm>
          </p:grpSpPr>
          <p:sp>
            <p:nvSpPr>
              <p:cNvPr id="77" name="Rectangle: Rounded Corners 76">
                <a:extLst>
                  <a:ext uri="{FF2B5EF4-FFF2-40B4-BE49-F238E27FC236}">
                    <a16:creationId xmlns:a16="http://schemas.microsoft.com/office/drawing/2014/main" id="{6B2091F1-7F7A-B921-A655-843C8B882E41}"/>
                  </a:ext>
                </a:extLst>
              </p:cNvPr>
              <p:cNvSpPr/>
              <p:nvPr/>
            </p:nvSpPr>
            <p:spPr>
              <a:xfrm>
                <a:off x="5036819" y="3700401"/>
                <a:ext cx="1175851" cy="1175333"/>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0761CC6C-7335-F139-15F1-83FDD2EC355B}"/>
                  </a:ext>
                </a:extLst>
              </p:cNvPr>
              <p:cNvSpPr txBox="1"/>
              <p:nvPr/>
            </p:nvSpPr>
            <p:spPr>
              <a:xfrm>
                <a:off x="5048712" y="4017585"/>
                <a:ext cx="1179193" cy="584775"/>
              </a:xfrm>
              <a:prstGeom prst="rect">
                <a:avLst/>
              </a:prstGeom>
              <a:noFill/>
            </p:spPr>
            <p:txBody>
              <a:bodyPr wrap="square" rtlCol="0">
                <a:spAutoFit/>
              </a:bodyPr>
              <a:lstStyle/>
              <a:p>
                <a:pPr algn="ctr"/>
                <a:r>
                  <a:rPr lang="en-GB" sz="1600">
                    <a:solidFill>
                      <a:srgbClr val="1849D4"/>
                    </a:solidFill>
                    <a:latin typeface="Calibri" panose="020F0502020204030204"/>
                  </a:rPr>
                  <a:t>Global</a:t>
                </a:r>
              </a:p>
              <a:p>
                <a:pPr algn="ctr"/>
                <a:r>
                  <a:rPr lang="en-GB" sz="1600">
                    <a:solidFill>
                      <a:srgbClr val="1849D4"/>
                    </a:solidFill>
                    <a:latin typeface="Calibri" panose="020F0502020204030204"/>
                  </a:rPr>
                  <a:t>Monitor</a:t>
                </a:r>
              </a:p>
            </p:txBody>
          </p:sp>
        </p:grpSp>
        <p:pic>
          <p:nvPicPr>
            <p:cNvPr id="74" name="Picture 73">
              <a:extLst>
                <a:ext uri="{FF2B5EF4-FFF2-40B4-BE49-F238E27FC236}">
                  <a16:creationId xmlns:a16="http://schemas.microsoft.com/office/drawing/2014/main" id="{D2DBA5B3-467E-F441-0E43-5813F0E04E25}"/>
                </a:ext>
              </a:extLst>
            </p:cNvPr>
            <p:cNvPicPr>
              <a:picLocks noChangeAspect="1"/>
            </p:cNvPicPr>
            <p:nvPr/>
          </p:nvPicPr>
          <p:blipFill>
            <a:blip r:embed="rId4"/>
            <a:stretch>
              <a:fillRect/>
            </a:stretch>
          </p:blipFill>
          <p:spPr>
            <a:xfrm>
              <a:off x="9013175" y="1478209"/>
              <a:ext cx="664522" cy="676715"/>
            </a:xfrm>
            <a:prstGeom prst="rect">
              <a:avLst/>
            </a:prstGeom>
          </p:spPr>
        </p:pic>
        <p:sp>
          <p:nvSpPr>
            <p:cNvPr id="75" name="Oval 74">
              <a:extLst>
                <a:ext uri="{FF2B5EF4-FFF2-40B4-BE49-F238E27FC236}">
                  <a16:creationId xmlns:a16="http://schemas.microsoft.com/office/drawing/2014/main" id="{FE28B5D1-D534-01DA-5519-875FF76EB4AD}"/>
                </a:ext>
              </a:extLst>
            </p:cNvPr>
            <p:cNvSpPr/>
            <p:nvPr/>
          </p:nvSpPr>
          <p:spPr>
            <a:xfrm>
              <a:off x="9102642" y="1570149"/>
              <a:ext cx="485588" cy="48558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6" name="Picture 75">
              <a:extLst>
                <a:ext uri="{FF2B5EF4-FFF2-40B4-BE49-F238E27FC236}">
                  <a16:creationId xmlns:a16="http://schemas.microsoft.com/office/drawing/2014/main" id="{90707B06-C30E-6296-BD79-08434B061394}"/>
                </a:ext>
              </a:extLst>
            </p:cNvPr>
            <p:cNvPicPr>
              <a:picLocks noChangeAspect="1"/>
            </p:cNvPicPr>
            <p:nvPr/>
          </p:nvPicPr>
          <p:blipFill>
            <a:blip r:embed="rId10"/>
            <a:stretch>
              <a:fillRect/>
            </a:stretch>
          </p:blipFill>
          <p:spPr>
            <a:xfrm>
              <a:off x="9179498" y="1649456"/>
              <a:ext cx="335611" cy="343696"/>
            </a:xfrm>
            <a:prstGeom prst="rect">
              <a:avLst/>
            </a:prstGeom>
          </p:spPr>
        </p:pic>
      </p:grpSp>
      <p:sp>
        <p:nvSpPr>
          <p:cNvPr id="79" name="TextBox 78">
            <a:extLst>
              <a:ext uri="{FF2B5EF4-FFF2-40B4-BE49-F238E27FC236}">
                <a16:creationId xmlns:a16="http://schemas.microsoft.com/office/drawing/2014/main" id="{298C4125-AD51-9496-FC10-2B2C45309095}"/>
              </a:ext>
            </a:extLst>
          </p:cNvPr>
          <p:cNvSpPr txBox="1"/>
          <p:nvPr/>
        </p:nvSpPr>
        <p:spPr>
          <a:xfrm>
            <a:off x="4170680" y="748085"/>
            <a:ext cx="6089725" cy="923330"/>
          </a:xfrm>
          <a:prstGeom prst="rect">
            <a:avLst/>
          </a:prstGeom>
          <a:noFill/>
        </p:spPr>
        <p:txBody>
          <a:bodyPr wrap="square" rtlCol="0">
            <a:spAutoFit/>
          </a:bodyPr>
          <a:lstStyle/>
          <a:p>
            <a:pPr algn="r"/>
            <a:r>
              <a:rPr lang="en-GB" b="1"/>
              <a:t>Global Broker</a:t>
            </a:r>
            <a:r>
              <a:rPr lang="en-GB"/>
              <a:t>: Provides highly available global distribution of notifications about new (meta)data available for downloaded from WIS2 Nodes or Global Caches</a:t>
            </a:r>
          </a:p>
        </p:txBody>
      </p:sp>
      <p:sp>
        <p:nvSpPr>
          <p:cNvPr id="80" name="TextBox 79">
            <a:extLst>
              <a:ext uri="{FF2B5EF4-FFF2-40B4-BE49-F238E27FC236}">
                <a16:creationId xmlns:a16="http://schemas.microsoft.com/office/drawing/2014/main" id="{58892B82-C31F-B5DD-7D76-EB02CEB71070}"/>
              </a:ext>
            </a:extLst>
          </p:cNvPr>
          <p:cNvSpPr txBox="1"/>
          <p:nvPr/>
        </p:nvSpPr>
        <p:spPr>
          <a:xfrm>
            <a:off x="4805680" y="2519494"/>
            <a:ext cx="5454730" cy="646331"/>
          </a:xfrm>
          <a:prstGeom prst="rect">
            <a:avLst/>
          </a:prstGeom>
          <a:noFill/>
        </p:spPr>
        <p:txBody>
          <a:bodyPr wrap="square" rtlCol="0">
            <a:spAutoFit/>
          </a:bodyPr>
          <a:lstStyle/>
          <a:p>
            <a:pPr algn="r"/>
            <a:r>
              <a:rPr lang="en-GB" b="1" dirty="0"/>
              <a:t>Global Cache</a:t>
            </a:r>
            <a:r>
              <a:rPr lang="en-GB" dirty="0"/>
              <a:t>: Provides highly available HTTP(S) download of Core</a:t>
            </a:r>
            <a:r>
              <a:rPr lang="en-GB" baseline="30000" dirty="0"/>
              <a:t> </a:t>
            </a:r>
            <a:r>
              <a:rPr lang="en-GB" dirty="0"/>
              <a:t>data cached from WIS2 Nodes</a:t>
            </a:r>
          </a:p>
        </p:txBody>
      </p:sp>
      <p:sp>
        <p:nvSpPr>
          <p:cNvPr id="82" name="TextBox 81">
            <a:extLst>
              <a:ext uri="{FF2B5EF4-FFF2-40B4-BE49-F238E27FC236}">
                <a16:creationId xmlns:a16="http://schemas.microsoft.com/office/drawing/2014/main" id="{D4456EE8-8860-DAFD-F6C6-4F69173B197F}"/>
              </a:ext>
            </a:extLst>
          </p:cNvPr>
          <p:cNvSpPr txBox="1"/>
          <p:nvPr/>
        </p:nvSpPr>
        <p:spPr>
          <a:xfrm>
            <a:off x="5264613" y="4186521"/>
            <a:ext cx="5007690" cy="646331"/>
          </a:xfrm>
          <a:prstGeom prst="rect">
            <a:avLst/>
          </a:prstGeom>
          <a:noFill/>
        </p:spPr>
        <p:txBody>
          <a:bodyPr wrap="square" rtlCol="0">
            <a:spAutoFit/>
          </a:bodyPr>
          <a:lstStyle/>
          <a:p>
            <a:pPr algn="r"/>
            <a:r>
              <a:rPr lang="en-GB" b="1"/>
              <a:t>Global Discovery Catalogue</a:t>
            </a:r>
            <a:r>
              <a:rPr lang="en-GB"/>
              <a:t>: Provides users an API to discover datasets and services</a:t>
            </a:r>
          </a:p>
        </p:txBody>
      </p:sp>
      <p:sp>
        <p:nvSpPr>
          <p:cNvPr id="83" name="TextBox 82">
            <a:extLst>
              <a:ext uri="{FF2B5EF4-FFF2-40B4-BE49-F238E27FC236}">
                <a16:creationId xmlns:a16="http://schemas.microsoft.com/office/drawing/2014/main" id="{B26D8109-9A3E-7E0B-4680-3E7B6F5B438D}"/>
              </a:ext>
            </a:extLst>
          </p:cNvPr>
          <p:cNvSpPr txBox="1"/>
          <p:nvPr/>
        </p:nvSpPr>
        <p:spPr>
          <a:xfrm>
            <a:off x="4373186" y="5714413"/>
            <a:ext cx="5887219" cy="646331"/>
          </a:xfrm>
          <a:prstGeom prst="rect">
            <a:avLst/>
          </a:prstGeom>
          <a:noFill/>
        </p:spPr>
        <p:txBody>
          <a:bodyPr wrap="square" rtlCol="0">
            <a:spAutoFit/>
          </a:bodyPr>
          <a:lstStyle/>
          <a:p>
            <a:pPr algn="r"/>
            <a:r>
              <a:rPr lang="en-GB" b="1"/>
              <a:t>Global Monitor</a:t>
            </a:r>
            <a:r>
              <a:rPr lang="en-GB"/>
              <a:t>: Reports the health of WIS2 using metrics aggregated from all Global Services</a:t>
            </a:r>
          </a:p>
        </p:txBody>
      </p:sp>
      <p:pic>
        <p:nvPicPr>
          <p:cNvPr id="84" name="Picture 83" descr="A group of flags of different countries/regions&#10;&#10;Description automatically generated">
            <a:extLst>
              <a:ext uri="{FF2B5EF4-FFF2-40B4-BE49-F238E27FC236}">
                <a16:creationId xmlns:a16="http://schemas.microsoft.com/office/drawing/2014/main" id="{DB394D82-3498-9572-5E36-05596C8E30B8}"/>
              </a:ext>
            </a:extLst>
          </p:cNvPr>
          <p:cNvPicPr>
            <a:picLocks noChangeAspect="1"/>
          </p:cNvPicPr>
          <p:nvPr/>
        </p:nvPicPr>
        <p:blipFill rotWithShape="1">
          <a:blip r:embed="rId11">
            <a:extLst>
              <a:ext uri="{28A0092B-C50C-407E-A947-70E740481C1C}">
                <a14:useLocalDpi xmlns:a14="http://schemas.microsoft.com/office/drawing/2010/main" val="0"/>
              </a:ext>
            </a:extLst>
          </a:blip>
          <a:srcRect l="89185" t="12889" r="1630" b="81161"/>
          <a:stretch/>
        </p:blipFill>
        <p:spPr>
          <a:xfrm>
            <a:off x="9558170" y="1636297"/>
            <a:ext cx="629920" cy="408115"/>
          </a:xfrm>
          <a:prstGeom prst="rect">
            <a:avLst/>
          </a:prstGeom>
        </p:spPr>
      </p:pic>
      <p:pic>
        <p:nvPicPr>
          <p:cNvPr id="85" name="Picture 84" descr="A group of flags of different countries/regions&#10;&#10;Description automatically generated">
            <a:extLst>
              <a:ext uri="{FF2B5EF4-FFF2-40B4-BE49-F238E27FC236}">
                <a16:creationId xmlns:a16="http://schemas.microsoft.com/office/drawing/2014/main" id="{122928FE-A5A3-2C4C-BDD3-B5DB51EA3487}"/>
              </a:ext>
            </a:extLst>
          </p:cNvPr>
          <p:cNvPicPr>
            <a:picLocks noChangeAspect="1"/>
          </p:cNvPicPr>
          <p:nvPr/>
        </p:nvPicPr>
        <p:blipFill rotWithShape="1">
          <a:blip r:embed="rId11">
            <a:extLst>
              <a:ext uri="{28A0092B-C50C-407E-A947-70E740481C1C}">
                <a14:useLocalDpi xmlns:a14="http://schemas.microsoft.com/office/drawing/2010/main" val="0"/>
              </a:ext>
            </a:extLst>
          </a:blip>
          <a:srcRect l="45482" t="1556" r="45555" b="92593"/>
          <a:stretch/>
        </p:blipFill>
        <p:spPr>
          <a:xfrm>
            <a:off x="7522110" y="1639694"/>
            <a:ext cx="614680" cy="401320"/>
          </a:xfrm>
          <a:prstGeom prst="rect">
            <a:avLst/>
          </a:prstGeom>
        </p:spPr>
      </p:pic>
      <p:pic>
        <p:nvPicPr>
          <p:cNvPr id="86" name="Picture 85" descr="A group of flags of different countries/regions&#10;&#10;Description automatically generated">
            <a:extLst>
              <a:ext uri="{FF2B5EF4-FFF2-40B4-BE49-F238E27FC236}">
                <a16:creationId xmlns:a16="http://schemas.microsoft.com/office/drawing/2014/main" id="{BB0CD0B6-DD93-AAA0-64EE-0739E668B1C9}"/>
              </a:ext>
            </a:extLst>
          </p:cNvPr>
          <p:cNvPicPr>
            <a:picLocks noChangeAspect="1"/>
          </p:cNvPicPr>
          <p:nvPr/>
        </p:nvPicPr>
        <p:blipFill rotWithShape="1">
          <a:blip r:embed="rId11">
            <a:extLst>
              <a:ext uri="{28A0092B-C50C-407E-A947-70E740481C1C}">
                <a14:useLocalDpi xmlns:a14="http://schemas.microsoft.com/office/drawing/2010/main" val="0"/>
              </a:ext>
            </a:extLst>
          </a:blip>
          <a:srcRect l="71852" t="64074" r="19185" b="30148"/>
          <a:stretch/>
        </p:blipFill>
        <p:spPr>
          <a:xfrm>
            <a:off x="8199103" y="1642234"/>
            <a:ext cx="614680" cy="396240"/>
          </a:xfrm>
          <a:prstGeom prst="rect">
            <a:avLst/>
          </a:prstGeom>
        </p:spPr>
      </p:pic>
      <p:pic>
        <p:nvPicPr>
          <p:cNvPr id="87" name="Picture 86" descr="A group of flags of different countries/regions&#10;&#10;Description automatically generated">
            <a:extLst>
              <a:ext uri="{FF2B5EF4-FFF2-40B4-BE49-F238E27FC236}">
                <a16:creationId xmlns:a16="http://schemas.microsoft.com/office/drawing/2014/main" id="{BF9356B2-4615-E229-B1FD-D2EEB8BA8C64}"/>
              </a:ext>
            </a:extLst>
          </p:cNvPr>
          <p:cNvPicPr>
            <a:picLocks noChangeAspect="1"/>
          </p:cNvPicPr>
          <p:nvPr/>
        </p:nvPicPr>
        <p:blipFill rotWithShape="1">
          <a:blip r:embed="rId11">
            <a:extLst>
              <a:ext uri="{28A0092B-C50C-407E-A947-70E740481C1C}">
                <a14:useLocalDpi xmlns:a14="http://schemas.microsoft.com/office/drawing/2010/main" val="0"/>
              </a:ext>
            </a:extLst>
          </a:blip>
          <a:srcRect l="10370" t="35630" r="80593" b="58444"/>
          <a:stretch/>
        </p:blipFill>
        <p:spPr>
          <a:xfrm>
            <a:off x="8876096" y="1637154"/>
            <a:ext cx="619760" cy="406400"/>
          </a:xfrm>
          <a:prstGeom prst="rect">
            <a:avLst/>
          </a:prstGeom>
        </p:spPr>
      </p:pic>
      <p:pic>
        <p:nvPicPr>
          <p:cNvPr id="88" name="Picture 87" descr="A group of flags of different countries/regions&#10;&#10;Description automatically generated">
            <a:extLst>
              <a:ext uri="{FF2B5EF4-FFF2-40B4-BE49-F238E27FC236}">
                <a16:creationId xmlns:a16="http://schemas.microsoft.com/office/drawing/2014/main" id="{07094069-EC59-4F0B-B834-2ED210CC26DB}"/>
              </a:ext>
            </a:extLst>
          </p:cNvPr>
          <p:cNvPicPr>
            <a:picLocks noChangeAspect="1"/>
          </p:cNvPicPr>
          <p:nvPr/>
        </p:nvPicPr>
        <p:blipFill rotWithShape="1">
          <a:blip r:embed="rId11">
            <a:extLst>
              <a:ext uri="{28A0092B-C50C-407E-A947-70E740481C1C}">
                <a14:useLocalDpi xmlns:a14="http://schemas.microsoft.com/office/drawing/2010/main" val="0"/>
              </a:ext>
            </a:extLst>
          </a:blip>
          <a:srcRect l="71852" t="64074" r="19185" b="30148"/>
          <a:stretch/>
        </p:blipFill>
        <p:spPr>
          <a:xfrm>
            <a:off x="6856334" y="3116228"/>
            <a:ext cx="614680" cy="396240"/>
          </a:xfrm>
          <a:prstGeom prst="rect">
            <a:avLst/>
          </a:prstGeom>
        </p:spPr>
      </p:pic>
      <p:pic>
        <p:nvPicPr>
          <p:cNvPr id="89" name="Picture 88">
            <a:extLst>
              <a:ext uri="{FF2B5EF4-FFF2-40B4-BE49-F238E27FC236}">
                <a16:creationId xmlns:a16="http://schemas.microsoft.com/office/drawing/2014/main" id="{92240772-3D15-442C-1297-E435E3BF1ED8}"/>
              </a:ext>
            </a:extLst>
          </p:cNvPr>
          <p:cNvPicPr>
            <a:picLocks noChangeAspect="1"/>
          </p:cNvPicPr>
          <p:nvPr/>
        </p:nvPicPr>
        <p:blipFill rotWithShape="1">
          <a:blip r:embed="rId12"/>
          <a:srcRect t="4146" b="6043"/>
          <a:stretch/>
        </p:blipFill>
        <p:spPr>
          <a:xfrm>
            <a:off x="9572179" y="3144466"/>
            <a:ext cx="601901" cy="352039"/>
          </a:xfrm>
          <a:prstGeom prst="rect">
            <a:avLst/>
          </a:prstGeom>
        </p:spPr>
      </p:pic>
      <p:grpSp>
        <p:nvGrpSpPr>
          <p:cNvPr id="90" name="Group 89">
            <a:extLst>
              <a:ext uri="{FF2B5EF4-FFF2-40B4-BE49-F238E27FC236}">
                <a16:creationId xmlns:a16="http://schemas.microsoft.com/office/drawing/2014/main" id="{0A9F9536-6648-883C-55BA-6B63642DCC71}"/>
              </a:ext>
            </a:extLst>
          </p:cNvPr>
          <p:cNvGrpSpPr/>
          <p:nvPr/>
        </p:nvGrpSpPr>
        <p:grpSpPr>
          <a:xfrm>
            <a:off x="8884065" y="3112205"/>
            <a:ext cx="629920" cy="416560"/>
            <a:chOff x="1328657" y="2948702"/>
            <a:chExt cx="629920" cy="416560"/>
          </a:xfrm>
        </p:grpSpPr>
        <p:pic>
          <p:nvPicPr>
            <p:cNvPr id="91" name="Picture 90" descr="A group of flags of different countries/regions&#10;&#10;Description automatically generated">
              <a:extLst>
                <a:ext uri="{FF2B5EF4-FFF2-40B4-BE49-F238E27FC236}">
                  <a16:creationId xmlns:a16="http://schemas.microsoft.com/office/drawing/2014/main" id="{A9A9AB9F-F0F0-77A6-26D5-2E29805D4DFD}"/>
                </a:ext>
              </a:extLst>
            </p:cNvPr>
            <p:cNvPicPr>
              <a:picLocks noChangeAspect="1"/>
            </p:cNvPicPr>
            <p:nvPr/>
          </p:nvPicPr>
          <p:blipFill rotWithShape="1">
            <a:blip r:embed="rId11">
              <a:extLst>
                <a:ext uri="{28A0092B-C50C-407E-A947-70E740481C1C}">
                  <a14:useLocalDpi xmlns:a14="http://schemas.microsoft.com/office/drawing/2010/main" val="0"/>
                </a:ext>
              </a:extLst>
            </a:blip>
            <a:srcRect l="54148" t="58371" r="36667" b="35555"/>
            <a:stretch/>
          </p:blipFill>
          <p:spPr>
            <a:xfrm>
              <a:off x="1328657" y="2948702"/>
              <a:ext cx="629920" cy="416560"/>
            </a:xfrm>
            <a:prstGeom prst="rect">
              <a:avLst/>
            </a:prstGeom>
          </p:spPr>
        </p:pic>
        <p:sp>
          <p:nvSpPr>
            <p:cNvPr id="92" name="Rectangle: Rounded Corners 91">
              <a:extLst>
                <a:ext uri="{FF2B5EF4-FFF2-40B4-BE49-F238E27FC236}">
                  <a16:creationId xmlns:a16="http://schemas.microsoft.com/office/drawing/2014/main" id="{98046600-3513-C266-7858-63E1593973AA}"/>
                </a:ext>
              </a:extLst>
            </p:cNvPr>
            <p:cNvSpPr/>
            <p:nvPr/>
          </p:nvSpPr>
          <p:spPr>
            <a:xfrm>
              <a:off x="1361125" y="2995675"/>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3" name="Group 92">
            <a:extLst>
              <a:ext uri="{FF2B5EF4-FFF2-40B4-BE49-F238E27FC236}">
                <a16:creationId xmlns:a16="http://schemas.microsoft.com/office/drawing/2014/main" id="{44E06063-48DC-2BD0-AF77-881C7DB7BC5C}"/>
              </a:ext>
            </a:extLst>
          </p:cNvPr>
          <p:cNvGrpSpPr/>
          <p:nvPr/>
        </p:nvGrpSpPr>
        <p:grpSpPr>
          <a:xfrm>
            <a:off x="8201029" y="3109665"/>
            <a:ext cx="624840" cy="421640"/>
            <a:chOff x="2387497" y="2716584"/>
            <a:chExt cx="624840" cy="421640"/>
          </a:xfrm>
        </p:grpSpPr>
        <p:pic>
          <p:nvPicPr>
            <p:cNvPr id="94" name="Picture 93" descr="A group of flags of different countries/regions&#10;&#10;Description automatically generated">
              <a:extLst>
                <a:ext uri="{FF2B5EF4-FFF2-40B4-BE49-F238E27FC236}">
                  <a16:creationId xmlns:a16="http://schemas.microsoft.com/office/drawing/2014/main" id="{80644A85-5668-F67F-2C12-52B1E073ABD9}"/>
                </a:ext>
              </a:extLst>
            </p:cNvPr>
            <p:cNvPicPr>
              <a:picLocks noChangeAspect="1"/>
            </p:cNvPicPr>
            <p:nvPr/>
          </p:nvPicPr>
          <p:blipFill rotWithShape="1">
            <a:blip r:embed="rId11">
              <a:extLst>
                <a:ext uri="{28A0092B-C50C-407E-A947-70E740481C1C}">
                  <a14:useLocalDpi xmlns:a14="http://schemas.microsoft.com/office/drawing/2010/main" val="0"/>
                </a:ext>
              </a:extLst>
            </a:blip>
            <a:srcRect l="19185" t="58296" r="71704" b="35555"/>
            <a:stretch/>
          </p:blipFill>
          <p:spPr>
            <a:xfrm>
              <a:off x="2387497" y="2716584"/>
              <a:ext cx="624840" cy="421640"/>
            </a:xfrm>
            <a:prstGeom prst="rect">
              <a:avLst/>
            </a:prstGeom>
          </p:spPr>
        </p:pic>
        <p:sp>
          <p:nvSpPr>
            <p:cNvPr id="95" name="Rectangle: Rounded Corners 94">
              <a:extLst>
                <a:ext uri="{FF2B5EF4-FFF2-40B4-BE49-F238E27FC236}">
                  <a16:creationId xmlns:a16="http://schemas.microsoft.com/office/drawing/2014/main" id="{3AD88CE8-527A-1D95-D63E-420FD9938B61}"/>
                </a:ext>
              </a:extLst>
            </p:cNvPr>
            <p:cNvSpPr/>
            <p:nvPr/>
          </p:nvSpPr>
          <p:spPr>
            <a:xfrm>
              <a:off x="2413130" y="2766097"/>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6" name="Picture 95" descr="A group of flags of different countries/regions&#10;&#10;Description automatically generated">
            <a:extLst>
              <a:ext uri="{FF2B5EF4-FFF2-40B4-BE49-F238E27FC236}">
                <a16:creationId xmlns:a16="http://schemas.microsoft.com/office/drawing/2014/main" id="{DD384C51-CB44-8201-9A1E-55010FA852AA}"/>
              </a:ext>
            </a:extLst>
          </p:cNvPr>
          <p:cNvPicPr>
            <a:picLocks noChangeAspect="1"/>
          </p:cNvPicPr>
          <p:nvPr/>
        </p:nvPicPr>
        <p:blipFill rotWithShape="1">
          <a:blip r:embed="rId11">
            <a:extLst>
              <a:ext uri="{28A0092B-C50C-407E-A947-70E740481C1C}">
                <a14:useLocalDpi xmlns:a14="http://schemas.microsoft.com/office/drawing/2010/main" val="0"/>
              </a:ext>
            </a:extLst>
          </a:blip>
          <a:srcRect l="27926" t="35852" r="63037" b="58296"/>
          <a:stretch/>
        </p:blipFill>
        <p:spPr>
          <a:xfrm>
            <a:off x="7523073" y="3125962"/>
            <a:ext cx="619760" cy="401320"/>
          </a:xfrm>
          <a:prstGeom prst="rect">
            <a:avLst/>
          </a:prstGeom>
        </p:spPr>
      </p:pic>
      <p:pic>
        <p:nvPicPr>
          <p:cNvPr id="97" name="Picture 96" descr="A group of flags of different countries/regions&#10;&#10;Description automatically generated">
            <a:extLst>
              <a:ext uri="{FF2B5EF4-FFF2-40B4-BE49-F238E27FC236}">
                <a16:creationId xmlns:a16="http://schemas.microsoft.com/office/drawing/2014/main" id="{C0BCA6F6-B2E4-AD14-A2AD-F760DE69C440}"/>
              </a:ext>
            </a:extLst>
          </p:cNvPr>
          <p:cNvPicPr>
            <a:picLocks noChangeAspect="1"/>
          </p:cNvPicPr>
          <p:nvPr/>
        </p:nvPicPr>
        <p:blipFill rotWithShape="1">
          <a:blip r:embed="rId11">
            <a:extLst>
              <a:ext uri="{28A0092B-C50C-407E-A947-70E740481C1C}">
                <a14:useLocalDpi xmlns:a14="http://schemas.microsoft.com/office/drawing/2010/main" val="0"/>
              </a:ext>
            </a:extLst>
          </a:blip>
          <a:srcRect l="71852" t="64074" r="19185" b="30148"/>
          <a:stretch/>
        </p:blipFill>
        <p:spPr>
          <a:xfrm>
            <a:off x="9577455" y="4827801"/>
            <a:ext cx="614680" cy="396240"/>
          </a:xfrm>
          <a:prstGeom prst="rect">
            <a:avLst/>
          </a:prstGeom>
        </p:spPr>
      </p:pic>
      <p:pic>
        <p:nvPicPr>
          <p:cNvPr id="98" name="Picture 97" descr="A group of flags of different countries/regions&#10;&#10;Description automatically generated">
            <a:extLst>
              <a:ext uri="{FF2B5EF4-FFF2-40B4-BE49-F238E27FC236}">
                <a16:creationId xmlns:a16="http://schemas.microsoft.com/office/drawing/2014/main" id="{E51A1083-6130-C215-80FB-DC31B3FCE5CC}"/>
              </a:ext>
            </a:extLst>
          </p:cNvPr>
          <p:cNvPicPr>
            <a:picLocks noChangeAspect="1"/>
          </p:cNvPicPr>
          <p:nvPr/>
        </p:nvPicPr>
        <p:blipFill rotWithShape="1">
          <a:blip r:embed="rId11">
            <a:extLst>
              <a:ext uri="{28A0092B-C50C-407E-A947-70E740481C1C}">
                <a14:useLocalDpi xmlns:a14="http://schemas.microsoft.com/office/drawing/2010/main" val="0"/>
              </a:ext>
            </a:extLst>
          </a:blip>
          <a:srcRect l="36741" t="18445" r="54370" b="75037"/>
          <a:stretch/>
        </p:blipFill>
        <p:spPr>
          <a:xfrm>
            <a:off x="8905608" y="4802401"/>
            <a:ext cx="609600" cy="447040"/>
          </a:xfrm>
          <a:prstGeom prst="rect">
            <a:avLst/>
          </a:prstGeom>
        </p:spPr>
      </p:pic>
      <p:pic>
        <p:nvPicPr>
          <p:cNvPr id="99" name="Picture 98" descr="A group of flags of different countries/regions&#10;&#10;Description automatically generated">
            <a:extLst>
              <a:ext uri="{FF2B5EF4-FFF2-40B4-BE49-F238E27FC236}">
                <a16:creationId xmlns:a16="http://schemas.microsoft.com/office/drawing/2014/main" id="{60855021-E4BA-8649-50A3-57FCCFCC877F}"/>
              </a:ext>
            </a:extLst>
          </p:cNvPr>
          <p:cNvPicPr>
            <a:picLocks noChangeAspect="1"/>
          </p:cNvPicPr>
          <p:nvPr/>
        </p:nvPicPr>
        <p:blipFill rotWithShape="1">
          <a:blip r:embed="rId11">
            <a:extLst>
              <a:ext uri="{28A0092B-C50C-407E-A947-70E740481C1C}">
                <a14:useLocalDpi xmlns:a14="http://schemas.microsoft.com/office/drawing/2010/main" val="0"/>
              </a:ext>
            </a:extLst>
          </a:blip>
          <a:srcRect l="71852" t="64074" r="19185" b="30148"/>
          <a:stretch/>
        </p:blipFill>
        <p:spPr>
          <a:xfrm>
            <a:off x="8910990" y="6343668"/>
            <a:ext cx="614680" cy="396240"/>
          </a:xfrm>
          <a:prstGeom prst="rect">
            <a:avLst/>
          </a:prstGeom>
        </p:spPr>
      </p:pic>
      <p:pic>
        <p:nvPicPr>
          <p:cNvPr id="100" name="Picture 99" descr="A group of flags of different countries/regions&#10;&#10;Description automatically generated">
            <a:extLst>
              <a:ext uri="{FF2B5EF4-FFF2-40B4-BE49-F238E27FC236}">
                <a16:creationId xmlns:a16="http://schemas.microsoft.com/office/drawing/2014/main" id="{83C0CA15-C15E-376D-4F4B-50EE7EBA2B1F}"/>
              </a:ext>
            </a:extLst>
          </p:cNvPr>
          <p:cNvPicPr>
            <a:picLocks noChangeAspect="1"/>
          </p:cNvPicPr>
          <p:nvPr/>
        </p:nvPicPr>
        <p:blipFill rotWithShape="1">
          <a:blip r:embed="rId11">
            <a:extLst>
              <a:ext uri="{28A0092B-C50C-407E-A947-70E740481C1C}">
                <a14:useLocalDpi xmlns:a14="http://schemas.microsoft.com/office/drawing/2010/main" val="0"/>
              </a:ext>
            </a:extLst>
          </a:blip>
          <a:srcRect l="45556" t="80963" r="45481" b="12889"/>
          <a:stretch/>
        </p:blipFill>
        <p:spPr>
          <a:xfrm>
            <a:off x="9585073" y="6330968"/>
            <a:ext cx="614680" cy="421640"/>
          </a:xfrm>
          <a:prstGeom prst="rect">
            <a:avLst/>
          </a:prstGeom>
        </p:spPr>
      </p:pic>
      <p:grpSp>
        <p:nvGrpSpPr>
          <p:cNvPr id="5" name="Group 4">
            <a:extLst>
              <a:ext uri="{FF2B5EF4-FFF2-40B4-BE49-F238E27FC236}">
                <a16:creationId xmlns:a16="http://schemas.microsoft.com/office/drawing/2014/main" id="{7A644832-5A76-CAFE-0B19-2126FD025295}"/>
              </a:ext>
            </a:extLst>
          </p:cNvPr>
          <p:cNvGrpSpPr/>
          <p:nvPr/>
        </p:nvGrpSpPr>
        <p:grpSpPr>
          <a:xfrm>
            <a:off x="621258" y="600179"/>
            <a:ext cx="2408667" cy="3526882"/>
            <a:chOff x="4927089" y="1392421"/>
            <a:chExt cx="2408667" cy="3526882"/>
          </a:xfrm>
        </p:grpSpPr>
        <p:sp>
          <p:nvSpPr>
            <p:cNvPr id="13" name="Rectangle: Rounded Corners 111">
              <a:extLst>
                <a:ext uri="{FF2B5EF4-FFF2-40B4-BE49-F238E27FC236}">
                  <a16:creationId xmlns:a16="http://schemas.microsoft.com/office/drawing/2014/main" id="{34B96AB9-EA0D-94F1-B571-AC9FF2A849D7}"/>
                </a:ext>
              </a:extLst>
            </p:cNvPr>
            <p:cNvSpPr/>
            <p:nvPr/>
          </p:nvSpPr>
          <p:spPr>
            <a:xfrm>
              <a:off x="4927089" y="1683908"/>
              <a:ext cx="2408667" cy="3235395"/>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D085112-50EE-02B5-27EF-55BA78E846E9}"/>
                </a:ext>
              </a:extLst>
            </p:cNvPr>
            <p:cNvPicPr>
              <a:picLocks noChangeAspect="1"/>
            </p:cNvPicPr>
            <p:nvPr/>
          </p:nvPicPr>
          <p:blipFill>
            <a:blip r:embed="rId4"/>
            <a:stretch>
              <a:fillRect/>
            </a:stretch>
          </p:blipFill>
          <p:spPr>
            <a:xfrm>
              <a:off x="5854819" y="1392421"/>
              <a:ext cx="518022" cy="504638"/>
            </a:xfrm>
            <a:prstGeom prst="rect">
              <a:avLst/>
            </a:prstGeom>
          </p:spPr>
        </p:pic>
      </p:grpSp>
      <p:grpSp>
        <p:nvGrpSpPr>
          <p:cNvPr id="15" name="Group 14">
            <a:extLst>
              <a:ext uri="{FF2B5EF4-FFF2-40B4-BE49-F238E27FC236}">
                <a16:creationId xmlns:a16="http://schemas.microsoft.com/office/drawing/2014/main" id="{A9C5F038-9820-2DDA-D5DD-EB29DC599268}"/>
              </a:ext>
            </a:extLst>
          </p:cNvPr>
          <p:cNvGrpSpPr/>
          <p:nvPr/>
        </p:nvGrpSpPr>
        <p:grpSpPr>
          <a:xfrm>
            <a:off x="1007426" y="1145576"/>
            <a:ext cx="2132187" cy="1189567"/>
            <a:chOff x="5313257" y="1290320"/>
            <a:chExt cx="2132187" cy="1189567"/>
          </a:xfrm>
        </p:grpSpPr>
        <p:sp>
          <p:nvSpPr>
            <p:cNvPr id="16" name="Rectangle 15">
              <a:extLst>
                <a:ext uri="{FF2B5EF4-FFF2-40B4-BE49-F238E27FC236}">
                  <a16:creationId xmlns:a16="http://schemas.microsoft.com/office/drawing/2014/main" id="{F506C0AC-9A0F-A587-128C-052584CDFDE8}"/>
                </a:ext>
              </a:extLst>
            </p:cNvPr>
            <p:cNvSpPr/>
            <p:nvPr/>
          </p:nvSpPr>
          <p:spPr>
            <a:xfrm>
              <a:off x="5313257" y="1290320"/>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01" name="Picture 100">
              <a:extLst>
                <a:ext uri="{FF2B5EF4-FFF2-40B4-BE49-F238E27FC236}">
                  <a16:creationId xmlns:a16="http://schemas.microsoft.com/office/drawing/2014/main" id="{7B292932-4BF8-7E72-13D1-926BA5B604AF}"/>
                </a:ext>
              </a:extLst>
            </p:cNvPr>
            <p:cNvPicPr>
              <a:picLocks noChangeAspect="1"/>
            </p:cNvPicPr>
            <p:nvPr/>
          </p:nvPicPr>
          <p:blipFill>
            <a:blip r:embed="rId13"/>
            <a:stretch>
              <a:fillRect/>
            </a:stretch>
          </p:blipFill>
          <p:spPr>
            <a:xfrm>
              <a:off x="5450838" y="1429250"/>
              <a:ext cx="312793" cy="455853"/>
            </a:xfrm>
            <a:prstGeom prst="rect">
              <a:avLst/>
            </a:prstGeom>
          </p:spPr>
        </p:pic>
        <p:pic>
          <p:nvPicPr>
            <p:cNvPr id="102" name="Picture 101">
              <a:extLst>
                <a:ext uri="{FF2B5EF4-FFF2-40B4-BE49-F238E27FC236}">
                  <a16:creationId xmlns:a16="http://schemas.microsoft.com/office/drawing/2014/main" id="{288B9885-BE01-FF89-F33D-40F3987518D1}"/>
                </a:ext>
              </a:extLst>
            </p:cNvPr>
            <p:cNvPicPr>
              <a:picLocks noChangeAspect="1"/>
            </p:cNvPicPr>
            <p:nvPr/>
          </p:nvPicPr>
          <p:blipFill>
            <a:blip r:embed="rId13"/>
            <a:stretch>
              <a:fillRect/>
            </a:stretch>
          </p:blipFill>
          <p:spPr>
            <a:xfrm>
              <a:off x="5828900" y="1429250"/>
              <a:ext cx="312793" cy="455853"/>
            </a:xfrm>
            <a:prstGeom prst="rect">
              <a:avLst/>
            </a:prstGeom>
          </p:spPr>
        </p:pic>
        <p:pic>
          <p:nvPicPr>
            <p:cNvPr id="103" name="Picture 102">
              <a:extLst>
                <a:ext uri="{FF2B5EF4-FFF2-40B4-BE49-F238E27FC236}">
                  <a16:creationId xmlns:a16="http://schemas.microsoft.com/office/drawing/2014/main" id="{EC5A98D8-F430-B6EA-E04D-E98BFFAC8295}"/>
                </a:ext>
              </a:extLst>
            </p:cNvPr>
            <p:cNvPicPr>
              <a:picLocks noChangeAspect="1"/>
            </p:cNvPicPr>
            <p:nvPr/>
          </p:nvPicPr>
          <p:blipFill>
            <a:blip r:embed="rId13"/>
            <a:stretch>
              <a:fillRect/>
            </a:stretch>
          </p:blipFill>
          <p:spPr>
            <a:xfrm>
              <a:off x="5607234" y="1927724"/>
              <a:ext cx="312793" cy="455853"/>
            </a:xfrm>
            <a:prstGeom prst="rect">
              <a:avLst/>
            </a:prstGeom>
          </p:spPr>
        </p:pic>
        <p:pic>
          <p:nvPicPr>
            <p:cNvPr id="104" name="Picture 103">
              <a:extLst>
                <a:ext uri="{FF2B5EF4-FFF2-40B4-BE49-F238E27FC236}">
                  <a16:creationId xmlns:a16="http://schemas.microsoft.com/office/drawing/2014/main" id="{253B08EA-4220-E1A8-B258-E3A61EB635A8}"/>
                </a:ext>
              </a:extLst>
            </p:cNvPr>
            <p:cNvPicPr>
              <a:picLocks noChangeAspect="1"/>
            </p:cNvPicPr>
            <p:nvPr/>
          </p:nvPicPr>
          <p:blipFill>
            <a:blip r:embed="rId13"/>
            <a:stretch>
              <a:fillRect/>
            </a:stretch>
          </p:blipFill>
          <p:spPr>
            <a:xfrm>
              <a:off x="5985296" y="1927724"/>
              <a:ext cx="312793" cy="455853"/>
            </a:xfrm>
            <a:prstGeom prst="rect">
              <a:avLst/>
            </a:prstGeom>
          </p:spPr>
        </p:pic>
        <p:cxnSp>
          <p:nvCxnSpPr>
            <p:cNvPr id="105" name="Straight Connector 104">
              <a:extLst>
                <a:ext uri="{FF2B5EF4-FFF2-40B4-BE49-F238E27FC236}">
                  <a16:creationId xmlns:a16="http://schemas.microsoft.com/office/drawing/2014/main" id="{0F45379C-D8D9-04FC-552F-E8A339700B08}"/>
                </a:ext>
              </a:extLst>
            </p:cNvPr>
            <p:cNvCxnSpPr>
              <a:cxnSpLocks/>
              <a:stCxn id="16" idx="3"/>
            </p:cNvCxnSpPr>
            <p:nvPr/>
          </p:nvCxnSpPr>
          <p:spPr>
            <a:xfrm flipV="1">
              <a:off x="6519757" y="1885103"/>
              <a:ext cx="400050" cy="1"/>
            </a:xfrm>
            <a:prstGeom prst="line">
              <a:avLst/>
            </a:prstGeom>
            <a:noFill/>
            <a:ln w="19050" cap="flat" cmpd="sng" algn="ctr">
              <a:solidFill>
                <a:sysClr val="windowText" lastClr="000000"/>
              </a:solidFill>
              <a:prstDash val="solid"/>
              <a:miter lim="800000"/>
            </a:ln>
            <a:effectLst/>
          </p:spPr>
        </p:cxnSp>
        <p:sp>
          <p:nvSpPr>
            <p:cNvPr id="106" name="Oval 105">
              <a:extLst>
                <a:ext uri="{FF2B5EF4-FFF2-40B4-BE49-F238E27FC236}">
                  <a16:creationId xmlns:a16="http://schemas.microsoft.com/office/drawing/2014/main" id="{81DB1120-6757-0BF2-01DB-DB29FA93CA98}"/>
                </a:ext>
              </a:extLst>
            </p:cNvPr>
            <p:cNvSpPr/>
            <p:nvPr/>
          </p:nvSpPr>
          <p:spPr>
            <a:xfrm>
              <a:off x="6927215" y="1821603"/>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7" name="TextBox 106">
              <a:extLst>
                <a:ext uri="{FF2B5EF4-FFF2-40B4-BE49-F238E27FC236}">
                  <a16:creationId xmlns:a16="http://schemas.microsoft.com/office/drawing/2014/main" id="{12C2708B-DF36-F036-00CF-AF065E24C75C}"/>
                </a:ext>
              </a:extLst>
            </p:cNvPr>
            <p:cNvSpPr txBox="1"/>
            <p:nvPr/>
          </p:nvSpPr>
          <p:spPr>
            <a:xfrm>
              <a:off x="6541983" y="1915589"/>
              <a:ext cx="903461"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a:rPr>
                <a:t>HTTPS</a:t>
              </a:r>
            </a:p>
          </p:txBody>
        </p:sp>
      </p:grpSp>
      <p:grpSp>
        <p:nvGrpSpPr>
          <p:cNvPr id="108" name="Group 107">
            <a:extLst>
              <a:ext uri="{FF2B5EF4-FFF2-40B4-BE49-F238E27FC236}">
                <a16:creationId xmlns:a16="http://schemas.microsoft.com/office/drawing/2014/main" id="{80166B9B-109E-9CBB-8A12-9B62A954D933}"/>
              </a:ext>
            </a:extLst>
          </p:cNvPr>
          <p:cNvGrpSpPr/>
          <p:nvPr/>
        </p:nvGrpSpPr>
        <p:grpSpPr>
          <a:xfrm>
            <a:off x="1007426" y="2627451"/>
            <a:ext cx="2132187" cy="1189567"/>
            <a:chOff x="5313257" y="3889593"/>
            <a:chExt cx="2132187" cy="1189567"/>
          </a:xfrm>
        </p:grpSpPr>
        <p:sp>
          <p:nvSpPr>
            <p:cNvPr id="109" name="Rectangle 108">
              <a:extLst>
                <a:ext uri="{FF2B5EF4-FFF2-40B4-BE49-F238E27FC236}">
                  <a16:creationId xmlns:a16="http://schemas.microsoft.com/office/drawing/2014/main" id="{4121BB54-73BA-E63E-7021-55FB68EF2FC3}"/>
                </a:ext>
              </a:extLst>
            </p:cNvPr>
            <p:cNvSpPr/>
            <p:nvPr/>
          </p:nvSpPr>
          <p:spPr>
            <a:xfrm>
              <a:off x="5313257" y="3889593"/>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10" name="Straight Connector 109">
              <a:extLst>
                <a:ext uri="{FF2B5EF4-FFF2-40B4-BE49-F238E27FC236}">
                  <a16:creationId xmlns:a16="http://schemas.microsoft.com/office/drawing/2014/main" id="{0D620C50-A2D2-5EEC-C686-94D9CA35A8BF}"/>
                </a:ext>
              </a:extLst>
            </p:cNvPr>
            <p:cNvCxnSpPr>
              <a:cxnSpLocks/>
              <a:stCxn id="109" idx="3"/>
            </p:cNvCxnSpPr>
            <p:nvPr/>
          </p:nvCxnSpPr>
          <p:spPr>
            <a:xfrm flipV="1">
              <a:off x="6519757" y="4484376"/>
              <a:ext cx="400050" cy="1"/>
            </a:xfrm>
            <a:prstGeom prst="line">
              <a:avLst/>
            </a:prstGeom>
            <a:noFill/>
            <a:ln w="19050" cap="flat" cmpd="sng" algn="ctr">
              <a:solidFill>
                <a:sysClr val="windowText" lastClr="000000"/>
              </a:solidFill>
              <a:prstDash val="solid"/>
              <a:miter lim="800000"/>
            </a:ln>
            <a:effectLst/>
          </p:spPr>
        </p:cxnSp>
        <p:sp>
          <p:nvSpPr>
            <p:cNvPr id="111" name="Oval 110">
              <a:extLst>
                <a:ext uri="{FF2B5EF4-FFF2-40B4-BE49-F238E27FC236}">
                  <a16:creationId xmlns:a16="http://schemas.microsoft.com/office/drawing/2014/main" id="{E771AC65-A0C2-AB17-48F4-B5B5091862CD}"/>
                </a:ext>
              </a:extLst>
            </p:cNvPr>
            <p:cNvSpPr/>
            <p:nvPr/>
          </p:nvSpPr>
          <p:spPr>
            <a:xfrm>
              <a:off x="6927215" y="4420876"/>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2" name="TextBox 111">
              <a:extLst>
                <a:ext uri="{FF2B5EF4-FFF2-40B4-BE49-F238E27FC236}">
                  <a16:creationId xmlns:a16="http://schemas.microsoft.com/office/drawing/2014/main" id="{39FBB1A4-8CE4-735A-C385-C07C11CAF23B}"/>
                </a:ext>
              </a:extLst>
            </p:cNvPr>
            <p:cNvSpPr txBox="1"/>
            <p:nvPr/>
          </p:nvSpPr>
          <p:spPr>
            <a:xfrm>
              <a:off x="6541983" y="4514862"/>
              <a:ext cx="903461"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a:rPr>
                <a:t>MQTTS</a:t>
              </a:r>
            </a:p>
          </p:txBody>
        </p:sp>
        <p:pic>
          <p:nvPicPr>
            <p:cNvPr id="113" name="Picture 112">
              <a:extLst>
                <a:ext uri="{FF2B5EF4-FFF2-40B4-BE49-F238E27FC236}">
                  <a16:creationId xmlns:a16="http://schemas.microsoft.com/office/drawing/2014/main" id="{1BFB0207-6916-3A76-6FC6-78334CDC7D17}"/>
                </a:ext>
              </a:extLst>
            </p:cNvPr>
            <p:cNvPicPr>
              <a:picLocks noChangeAspect="1"/>
            </p:cNvPicPr>
            <p:nvPr/>
          </p:nvPicPr>
          <p:blipFill>
            <a:blip r:embed="rId14"/>
            <a:stretch>
              <a:fillRect/>
            </a:stretch>
          </p:blipFill>
          <p:spPr>
            <a:xfrm>
              <a:off x="5453660" y="4021798"/>
              <a:ext cx="327907" cy="477879"/>
            </a:xfrm>
            <a:prstGeom prst="rect">
              <a:avLst/>
            </a:prstGeom>
          </p:spPr>
        </p:pic>
        <p:pic>
          <p:nvPicPr>
            <p:cNvPr id="114" name="Picture 113">
              <a:extLst>
                <a:ext uri="{FF2B5EF4-FFF2-40B4-BE49-F238E27FC236}">
                  <a16:creationId xmlns:a16="http://schemas.microsoft.com/office/drawing/2014/main" id="{DC012969-DDED-D33C-3D92-100F83028D73}"/>
                </a:ext>
              </a:extLst>
            </p:cNvPr>
            <p:cNvPicPr>
              <a:picLocks noChangeAspect="1"/>
            </p:cNvPicPr>
            <p:nvPr/>
          </p:nvPicPr>
          <p:blipFill>
            <a:blip r:embed="rId14"/>
            <a:stretch>
              <a:fillRect/>
            </a:stretch>
          </p:blipFill>
          <p:spPr>
            <a:xfrm>
              <a:off x="5828900" y="4022297"/>
              <a:ext cx="327907" cy="477879"/>
            </a:xfrm>
            <a:prstGeom prst="rect">
              <a:avLst/>
            </a:prstGeom>
          </p:spPr>
        </p:pic>
        <p:pic>
          <p:nvPicPr>
            <p:cNvPr id="115" name="Picture 114">
              <a:extLst>
                <a:ext uri="{FF2B5EF4-FFF2-40B4-BE49-F238E27FC236}">
                  <a16:creationId xmlns:a16="http://schemas.microsoft.com/office/drawing/2014/main" id="{228386DD-BC8B-87A6-162D-075CF99D50DE}"/>
                </a:ext>
              </a:extLst>
            </p:cNvPr>
            <p:cNvPicPr>
              <a:picLocks noChangeAspect="1"/>
            </p:cNvPicPr>
            <p:nvPr/>
          </p:nvPicPr>
          <p:blipFill>
            <a:blip r:embed="rId14"/>
            <a:stretch>
              <a:fillRect/>
            </a:stretch>
          </p:blipFill>
          <p:spPr>
            <a:xfrm>
              <a:off x="5607234" y="4531559"/>
              <a:ext cx="327907" cy="477879"/>
            </a:xfrm>
            <a:prstGeom prst="rect">
              <a:avLst/>
            </a:prstGeom>
          </p:spPr>
        </p:pic>
        <p:pic>
          <p:nvPicPr>
            <p:cNvPr id="116" name="Picture 115">
              <a:extLst>
                <a:ext uri="{FF2B5EF4-FFF2-40B4-BE49-F238E27FC236}">
                  <a16:creationId xmlns:a16="http://schemas.microsoft.com/office/drawing/2014/main" id="{A028382B-2044-76D6-C398-B297E2716BE6}"/>
                </a:ext>
              </a:extLst>
            </p:cNvPr>
            <p:cNvPicPr>
              <a:picLocks noChangeAspect="1"/>
            </p:cNvPicPr>
            <p:nvPr/>
          </p:nvPicPr>
          <p:blipFill>
            <a:blip r:embed="rId14"/>
            <a:stretch>
              <a:fillRect/>
            </a:stretch>
          </p:blipFill>
          <p:spPr>
            <a:xfrm>
              <a:off x="5982474" y="4532058"/>
              <a:ext cx="327907" cy="477879"/>
            </a:xfrm>
            <a:prstGeom prst="rect">
              <a:avLst/>
            </a:prstGeom>
          </p:spPr>
        </p:pic>
      </p:grpSp>
    </p:spTree>
    <p:extLst>
      <p:ext uri="{BB962C8B-B14F-4D97-AF65-F5344CB8AC3E}">
        <p14:creationId xmlns:p14="http://schemas.microsoft.com/office/powerpoint/2010/main" val="269881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44B588CB-E05F-F2D9-6B10-157C785C3D9E}"/>
              </a:ext>
            </a:extLst>
          </p:cNvPr>
          <p:cNvPicPr>
            <a:picLocks noChangeAspect="1"/>
          </p:cNvPicPr>
          <p:nvPr/>
        </p:nvPicPr>
        <p:blipFill>
          <a:blip r:embed="rId3"/>
          <a:stretch>
            <a:fillRect/>
          </a:stretch>
        </p:blipFill>
        <p:spPr>
          <a:xfrm>
            <a:off x="47185" y="5165206"/>
            <a:ext cx="2929596" cy="1640839"/>
          </a:xfrm>
          <a:prstGeom prst="rect">
            <a:avLst/>
          </a:prstGeom>
        </p:spPr>
      </p:pic>
      <p:grpSp>
        <p:nvGrpSpPr>
          <p:cNvPr id="3" name="Group 2">
            <a:extLst>
              <a:ext uri="{FF2B5EF4-FFF2-40B4-BE49-F238E27FC236}">
                <a16:creationId xmlns:a16="http://schemas.microsoft.com/office/drawing/2014/main" id="{129F1AB9-4595-DB99-0AFD-96B84D6B924E}"/>
              </a:ext>
            </a:extLst>
          </p:cNvPr>
          <p:cNvGrpSpPr/>
          <p:nvPr/>
        </p:nvGrpSpPr>
        <p:grpSpPr>
          <a:xfrm>
            <a:off x="172518" y="1804341"/>
            <a:ext cx="2408667" cy="3742195"/>
            <a:chOff x="4927089" y="1392421"/>
            <a:chExt cx="2408667" cy="3742195"/>
          </a:xfrm>
        </p:grpSpPr>
        <p:grpSp>
          <p:nvGrpSpPr>
            <p:cNvPr id="4" name="Group 3">
              <a:extLst>
                <a:ext uri="{FF2B5EF4-FFF2-40B4-BE49-F238E27FC236}">
                  <a16:creationId xmlns:a16="http://schemas.microsoft.com/office/drawing/2014/main" id="{E4B4765E-8C18-40E8-215A-1FD15698E88F}"/>
                </a:ext>
              </a:extLst>
            </p:cNvPr>
            <p:cNvGrpSpPr/>
            <p:nvPr/>
          </p:nvGrpSpPr>
          <p:grpSpPr>
            <a:xfrm>
              <a:off x="4927089" y="1683908"/>
              <a:ext cx="2408667" cy="3450708"/>
              <a:chOff x="4953000" y="695536"/>
              <a:chExt cx="2492444" cy="4956791"/>
            </a:xfrm>
          </p:grpSpPr>
          <p:sp>
            <p:nvSpPr>
              <p:cNvPr id="7" name="Rectangle: Rounded Corners 111">
                <a:extLst>
                  <a:ext uri="{FF2B5EF4-FFF2-40B4-BE49-F238E27FC236}">
                    <a16:creationId xmlns:a16="http://schemas.microsoft.com/office/drawing/2014/main" id="{9A030DBF-44E5-8642-03DD-9737B6DD8955}"/>
                  </a:ext>
                </a:extLst>
              </p:cNvPr>
              <p:cNvSpPr/>
              <p:nvPr/>
            </p:nvSpPr>
            <p:spPr>
              <a:xfrm>
                <a:off x="4953000" y="695536"/>
                <a:ext cx="2492444" cy="4647502"/>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9709B75-91BF-04DB-0B2A-E68F7D2A3B67}"/>
                  </a:ext>
                </a:extLst>
              </p:cNvPr>
              <p:cNvSpPr txBox="1"/>
              <p:nvPr/>
            </p:nvSpPr>
            <p:spPr>
              <a:xfrm>
                <a:off x="5288446" y="5344550"/>
                <a:ext cx="1811194"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err="1">
                    <a:ln>
                      <a:noFill/>
                    </a:ln>
                    <a:solidFill>
                      <a:srgbClr val="1849D4"/>
                    </a:solidFill>
                    <a:effectLst/>
                    <a:uLnTx/>
                    <a:uFillTx/>
                    <a:latin typeface="Consolas" panose="020B0609020204030204" pitchFamily="49" charset="0"/>
                  </a:rPr>
                  <a:t>nl-knmi-nmc</a:t>
                </a:r>
                <a:endParaRPr kumimoji="0" lang="en-GB" sz="1400" b="0" i="0" u="none" strike="noStrike" kern="0" cap="none" spc="0" normalizeH="0" baseline="0" noProof="0">
                  <a:ln>
                    <a:noFill/>
                  </a:ln>
                  <a:solidFill>
                    <a:srgbClr val="1849D4"/>
                  </a:solidFill>
                  <a:effectLst/>
                  <a:uLnTx/>
                  <a:uFillTx/>
                  <a:latin typeface="Consolas" panose="020B0609020204030204" pitchFamily="49" charset="0"/>
                </a:endParaRPr>
              </a:p>
            </p:txBody>
          </p:sp>
        </p:grpSp>
        <p:pic>
          <p:nvPicPr>
            <p:cNvPr id="6" name="Picture 5">
              <a:extLst>
                <a:ext uri="{FF2B5EF4-FFF2-40B4-BE49-F238E27FC236}">
                  <a16:creationId xmlns:a16="http://schemas.microsoft.com/office/drawing/2014/main" id="{FE4EC14B-6A9A-9872-C31A-B7BA485A075E}"/>
                </a:ext>
              </a:extLst>
            </p:cNvPr>
            <p:cNvPicPr>
              <a:picLocks noChangeAspect="1"/>
            </p:cNvPicPr>
            <p:nvPr/>
          </p:nvPicPr>
          <p:blipFill>
            <a:blip r:embed="rId4"/>
            <a:stretch>
              <a:fillRect/>
            </a:stretch>
          </p:blipFill>
          <p:spPr>
            <a:xfrm>
              <a:off x="5854819" y="1392421"/>
              <a:ext cx="518022" cy="504638"/>
            </a:xfrm>
            <a:prstGeom prst="rect">
              <a:avLst/>
            </a:prstGeom>
          </p:spPr>
        </p:pic>
      </p:grpSp>
      <p:grpSp>
        <p:nvGrpSpPr>
          <p:cNvPr id="9" name="Group 8">
            <a:extLst>
              <a:ext uri="{FF2B5EF4-FFF2-40B4-BE49-F238E27FC236}">
                <a16:creationId xmlns:a16="http://schemas.microsoft.com/office/drawing/2014/main" id="{73612678-548E-A346-E92C-1BCE12A285B8}"/>
              </a:ext>
            </a:extLst>
          </p:cNvPr>
          <p:cNvGrpSpPr/>
          <p:nvPr/>
        </p:nvGrpSpPr>
        <p:grpSpPr>
          <a:xfrm>
            <a:off x="558686" y="2349738"/>
            <a:ext cx="2132187" cy="1189567"/>
            <a:chOff x="5313257" y="1290320"/>
            <a:chExt cx="2132187" cy="1189567"/>
          </a:xfrm>
        </p:grpSpPr>
        <p:sp>
          <p:nvSpPr>
            <p:cNvPr id="10" name="Rectangle 9">
              <a:extLst>
                <a:ext uri="{FF2B5EF4-FFF2-40B4-BE49-F238E27FC236}">
                  <a16:creationId xmlns:a16="http://schemas.microsoft.com/office/drawing/2014/main" id="{5C5DEF9E-201C-A195-8DCB-AD1A629F708C}"/>
                </a:ext>
              </a:extLst>
            </p:cNvPr>
            <p:cNvSpPr/>
            <p:nvPr/>
          </p:nvSpPr>
          <p:spPr>
            <a:xfrm>
              <a:off x="5313257" y="1290320"/>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7384D0B4-70EE-D5C3-AD3A-409DCB1CAD8A}"/>
                </a:ext>
              </a:extLst>
            </p:cNvPr>
            <p:cNvPicPr>
              <a:picLocks noChangeAspect="1"/>
            </p:cNvPicPr>
            <p:nvPr/>
          </p:nvPicPr>
          <p:blipFill>
            <a:blip r:embed="rId5"/>
            <a:stretch>
              <a:fillRect/>
            </a:stretch>
          </p:blipFill>
          <p:spPr>
            <a:xfrm>
              <a:off x="5450838" y="1429250"/>
              <a:ext cx="312793" cy="455853"/>
            </a:xfrm>
            <a:prstGeom prst="rect">
              <a:avLst/>
            </a:prstGeom>
          </p:spPr>
        </p:pic>
        <p:pic>
          <p:nvPicPr>
            <p:cNvPr id="57" name="Picture 56">
              <a:extLst>
                <a:ext uri="{FF2B5EF4-FFF2-40B4-BE49-F238E27FC236}">
                  <a16:creationId xmlns:a16="http://schemas.microsoft.com/office/drawing/2014/main" id="{1E9152BF-69EB-8443-E3D1-4CC723E537D4}"/>
                </a:ext>
              </a:extLst>
            </p:cNvPr>
            <p:cNvPicPr>
              <a:picLocks noChangeAspect="1"/>
            </p:cNvPicPr>
            <p:nvPr/>
          </p:nvPicPr>
          <p:blipFill>
            <a:blip r:embed="rId5"/>
            <a:stretch>
              <a:fillRect/>
            </a:stretch>
          </p:blipFill>
          <p:spPr>
            <a:xfrm>
              <a:off x="5828900" y="1429250"/>
              <a:ext cx="312793" cy="455853"/>
            </a:xfrm>
            <a:prstGeom prst="rect">
              <a:avLst/>
            </a:prstGeom>
          </p:spPr>
        </p:pic>
        <p:pic>
          <p:nvPicPr>
            <p:cNvPr id="58" name="Picture 57">
              <a:extLst>
                <a:ext uri="{FF2B5EF4-FFF2-40B4-BE49-F238E27FC236}">
                  <a16:creationId xmlns:a16="http://schemas.microsoft.com/office/drawing/2014/main" id="{8848C8F5-1DE5-ECFE-AEE3-3987CC429CA1}"/>
                </a:ext>
              </a:extLst>
            </p:cNvPr>
            <p:cNvPicPr>
              <a:picLocks noChangeAspect="1"/>
            </p:cNvPicPr>
            <p:nvPr/>
          </p:nvPicPr>
          <p:blipFill>
            <a:blip r:embed="rId5"/>
            <a:stretch>
              <a:fillRect/>
            </a:stretch>
          </p:blipFill>
          <p:spPr>
            <a:xfrm>
              <a:off x="5607234" y="1927724"/>
              <a:ext cx="312793" cy="455853"/>
            </a:xfrm>
            <a:prstGeom prst="rect">
              <a:avLst/>
            </a:prstGeom>
          </p:spPr>
        </p:pic>
        <p:pic>
          <p:nvPicPr>
            <p:cNvPr id="59" name="Picture 58">
              <a:extLst>
                <a:ext uri="{FF2B5EF4-FFF2-40B4-BE49-F238E27FC236}">
                  <a16:creationId xmlns:a16="http://schemas.microsoft.com/office/drawing/2014/main" id="{22E3328C-2864-4656-0DEA-1DB277E5DEDC}"/>
                </a:ext>
              </a:extLst>
            </p:cNvPr>
            <p:cNvPicPr>
              <a:picLocks noChangeAspect="1"/>
            </p:cNvPicPr>
            <p:nvPr/>
          </p:nvPicPr>
          <p:blipFill>
            <a:blip r:embed="rId5"/>
            <a:stretch>
              <a:fillRect/>
            </a:stretch>
          </p:blipFill>
          <p:spPr>
            <a:xfrm>
              <a:off x="5985296" y="1927724"/>
              <a:ext cx="312793" cy="455853"/>
            </a:xfrm>
            <a:prstGeom prst="rect">
              <a:avLst/>
            </a:prstGeom>
          </p:spPr>
        </p:pic>
        <p:cxnSp>
          <p:nvCxnSpPr>
            <p:cNvPr id="60" name="Straight Connector 59">
              <a:extLst>
                <a:ext uri="{FF2B5EF4-FFF2-40B4-BE49-F238E27FC236}">
                  <a16:creationId xmlns:a16="http://schemas.microsoft.com/office/drawing/2014/main" id="{1AD41A0D-3FF1-92F8-4C76-416BA5EFB3D2}"/>
                </a:ext>
              </a:extLst>
            </p:cNvPr>
            <p:cNvCxnSpPr>
              <a:cxnSpLocks/>
              <a:stCxn id="10" idx="3"/>
            </p:cNvCxnSpPr>
            <p:nvPr/>
          </p:nvCxnSpPr>
          <p:spPr>
            <a:xfrm flipV="1">
              <a:off x="6519757" y="1885103"/>
              <a:ext cx="400050" cy="1"/>
            </a:xfrm>
            <a:prstGeom prst="line">
              <a:avLst/>
            </a:prstGeom>
            <a:noFill/>
            <a:ln w="19050" cap="flat" cmpd="sng" algn="ctr">
              <a:solidFill>
                <a:sysClr val="windowText" lastClr="000000"/>
              </a:solidFill>
              <a:prstDash val="solid"/>
              <a:miter lim="800000"/>
            </a:ln>
            <a:effectLst/>
          </p:spPr>
        </p:cxnSp>
        <p:sp>
          <p:nvSpPr>
            <p:cNvPr id="61" name="Oval 60">
              <a:extLst>
                <a:ext uri="{FF2B5EF4-FFF2-40B4-BE49-F238E27FC236}">
                  <a16:creationId xmlns:a16="http://schemas.microsoft.com/office/drawing/2014/main" id="{A4F211EA-EFE7-28A4-58CE-15AB892AC4F6}"/>
                </a:ext>
              </a:extLst>
            </p:cNvPr>
            <p:cNvSpPr/>
            <p:nvPr/>
          </p:nvSpPr>
          <p:spPr>
            <a:xfrm>
              <a:off x="6927215" y="1821603"/>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9B064CD0-F7BF-958C-5FF2-23F4FA2112A1}"/>
                </a:ext>
              </a:extLst>
            </p:cNvPr>
            <p:cNvSpPr txBox="1"/>
            <p:nvPr/>
          </p:nvSpPr>
          <p:spPr>
            <a:xfrm>
              <a:off x="6541983" y="1915589"/>
              <a:ext cx="903461"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a:rPr>
                <a:t>HTTPS</a:t>
              </a:r>
            </a:p>
          </p:txBody>
        </p:sp>
      </p:grpSp>
      <p:grpSp>
        <p:nvGrpSpPr>
          <p:cNvPr id="63" name="Group 62">
            <a:extLst>
              <a:ext uri="{FF2B5EF4-FFF2-40B4-BE49-F238E27FC236}">
                <a16:creationId xmlns:a16="http://schemas.microsoft.com/office/drawing/2014/main" id="{5FA36F31-0A98-E930-8BFB-3A48E6CA72B9}"/>
              </a:ext>
            </a:extLst>
          </p:cNvPr>
          <p:cNvGrpSpPr/>
          <p:nvPr/>
        </p:nvGrpSpPr>
        <p:grpSpPr>
          <a:xfrm>
            <a:off x="558686" y="3831613"/>
            <a:ext cx="2132187" cy="1189567"/>
            <a:chOff x="5313257" y="3889593"/>
            <a:chExt cx="2132187" cy="1189567"/>
          </a:xfrm>
        </p:grpSpPr>
        <p:sp>
          <p:nvSpPr>
            <p:cNvPr id="64" name="Rectangle 63">
              <a:extLst>
                <a:ext uri="{FF2B5EF4-FFF2-40B4-BE49-F238E27FC236}">
                  <a16:creationId xmlns:a16="http://schemas.microsoft.com/office/drawing/2014/main" id="{64033D5D-A4BE-CEF6-33DF-B24339313EF6}"/>
                </a:ext>
              </a:extLst>
            </p:cNvPr>
            <p:cNvSpPr/>
            <p:nvPr/>
          </p:nvSpPr>
          <p:spPr>
            <a:xfrm>
              <a:off x="5313257" y="3889593"/>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72" name="Straight Connector 71">
              <a:extLst>
                <a:ext uri="{FF2B5EF4-FFF2-40B4-BE49-F238E27FC236}">
                  <a16:creationId xmlns:a16="http://schemas.microsoft.com/office/drawing/2014/main" id="{868C11E0-29AD-E981-382D-E5E306A8282C}"/>
                </a:ext>
              </a:extLst>
            </p:cNvPr>
            <p:cNvCxnSpPr>
              <a:cxnSpLocks/>
              <a:stCxn id="64" idx="3"/>
            </p:cNvCxnSpPr>
            <p:nvPr/>
          </p:nvCxnSpPr>
          <p:spPr>
            <a:xfrm flipV="1">
              <a:off x="6519757" y="4484376"/>
              <a:ext cx="400050" cy="1"/>
            </a:xfrm>
            <a:prstGeom prst="line">
              <a:avLst/>
            </a:prstGeom>
            <a:noFill/>
            <a:ln w="19050" cap="flat" cmpd="sng" algn="ctr">
              <a:solidFill>
                <a:sysClr val="windowText" lastClr="000000"/>
              </a:solidFill>
              <a:prstDash val="solid"/>
              <a:miter lim="800000"/>
            </a:ln>
            <a:effectLst/>
          </p:spPr>
        </p:cxnSp>
        <p:sp>
          <p:nvSpPr>
            <p:cNvPr id="73" name="Oval 72">
              <a:extLst>
                <a:ext uri="{FF2B5EF4-FFF2-40B4-BE49-F238E27FC236}">
                  <a16:creationId xmlns:a16="http://schemas.microsoft.com/office/drawing/2014/main" id="{62ACFA2A-B882-10BD-2AA0-806B498885F8}"/>
                </a:ext>
              </a:extLst>
            </p:cNvPr>
            <p:cNvSpPr/>
            <p:nvPr/>
          </p:nvSpPr>
          <p:spPr>
            <a:xfrm>
              <a:off x="6927215" y="4420876"/>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0E398453-384A-65D5-2780-D8F040CCA26C}"/>
                </a:ext>
              </a:extLst>
            </p:cNvPr>
            <p:cNvSpPr txBox="1"/>
            <p:nvPr/>
          </p:nvSpPr>
          <p:spPr>
            <a:xfrm>
              <a:off x="6541983" y="4514862"/>
              <a:ext cx="903461"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a:rPr>
                <a:t>MQTTS</a:t>
              </a:r>
            </a:p>
          </p:txBody>
        </p:sp>
        <p:pic>
          <p:nvPicPr>
            <p:cNvPr id="75" name="Picture 74">
              <a:extLst>
                <a:ext uri="{FF2B5EF4-FFF2-40B4-BE49-F238E27FC236}">
                  <a16:creationId xmlns:a16="http://schemas.microsoft.com/office/drawing/2014/main" id="{E902BE1E-785B-336F-4B9D-E4C63D80577F}"/>
                </a:ext>
              </a:extLst>
            </p:cNvPr>
            <p:cNvPicPr>
              <a:picLocks noChangeAspect="1"/>
            </p:cNvPicPr>
            <p:nvPr/>
          </p:nvPicPr>
          <p:blipFill>
            <a:blip r:embed="rId6"/>
            <a:stretch>
              <a:fillRect/>
            </a:stretch>
          </p:blipFill>
          <p:spPr>
            <a:xfrm>
              <a:off x="5453660" y="4021798"/>
              <a:ext cx="327907" cy="477879"/>
            </a:xfrm>
            <a:prstGeom prst="rect">
              <a:avLst/>
            </a:prstGeom>
          </p:spPr>
        </p:pic>
        <p:pic>
          <p:nvPicPr>
            <p:cNvPr id="76" name="Picture 75">
              <a:extLst>
                <a:ext uri="{FF2B5EF4-FFF2-40B4-BE49-F238E27FC236}">
                  <a16:creationId xmlns:a16="http://schemas.microsoft.com/office/drawing/2014/main" id="{1305FAA8-BDC7-C8BF-6C1A-7879A4F0133D}"/>
                </a:ext>
              </a:extLst>
            </p:cNvPr>
            <p:cNvPicPr>
              <a:picLocks noChangeAspect="1"/>
            </p:cNvPicPr>
            <p:nvPr/>
          </p:nvPicPr>
          <p:blipFill>
            <a:blip r:embed="rId6"/>
            <a:stretch>
              <a:fillRect/>
            </a:stretch>
          </p:blipFill>
          <p:spPr>
            <a:xfrm>
              <a:off x="5828900" y="4022297"/>
              <a:ext cx="327907" cy="477879"/>
            </a:xfrm>
            <a:prstGeom prst="rect">
              <a:avLst/>
            </a:prstGeom>
          </p:spPr>
        </p:pic>
        <p:pic>
          <p:nvPicPr>
            <p:cNvPr id="77" name="Picture 76">
              <a:extLst>
                <a:ext uri="{FF2B5EF4-FFF2-40B4-BE49-F238E27FC236}">
                  <a16:creationId xmlns:a16="http://schemas.microsoft.com/office/drawing/2014/main" id="{A691C473-5A66-830C-0FA8-C2C800779165}"/>
                </a:ext>
              </a:extLst>
            </p:cNvPr>
            <p:cNvPicPr>
              <a:picLocks noChangeAspect="1"/>
            </p:cNvPicPr>
            <p:nvPr/>
          </p:nvPicPr>
          <p:blipFill>
            <a:blip r:embed="rId6"/>
            <a:stretch>
              <a:fillRect/>
            </a:stretch>
          </p:blipFill>
          <p:spPr>
            <a:xfrm>
              <a:off x="5607234" y="4531559"/>
              <a:ext cx="327907" cy="477879"/>
            </a:xfrm>
            <a:prstGeom prst="rect">
              <a:avLst/>
            </a:prstGeom>
          </p:spPr>
        </p:pic>
        <p:pic>
          <p:nvPicPr>
            <p:cNvPr id="78" name="Picture 77">
              <a:extLst>
                <a:ext uri="{FF2B5EF4-FFF2-40B4-BE49-F238E27FC236}">
                  <a16:creationId xmlns:a16="http://schemas.microsoft.com/office/drawing/2014/main" id="{647B9F55-2F19-82D6-D5C4-10078CED6486}"/>
                </a:ext>
              </a:extLst>
            </p:cNvPr>
            <p:cNvPicPr>
              <a:picLocks noChangeAspect="1"/>
            </p:cNvPicPr>
            <p:nvPr/>
          </p:nvPicPr>
          <p:blipFill>
            <a:blip r:embed="rId6"/>
            <a:stretch>
              <a:fillRect/>
            </a:stretch>
          </p:blipFill>
          <p:spPr>
            <a:xfrm>
              <a:off x="5982474" y="4532058"/>
              <a:ext cx="327907" cy="477879"/>
            </a:xfrm>
            <a:prstGeom prst="rect">
              <a:avLst/>
            </a:prstGeom>
          </p:spPr>
        </p:pic>
      </p:grpSp>
      <p:grpSp>
        <p:nvGrpSpPr>
          <p:cNvPr id="79" name="Group 78">
            <a:extLst>
              <a:ext uri="{FF2B5EF4-FFF2-40B4-BE49-F238E27FC236}">
                <a16:creationId xmlns:a16="http://schemas.microsoft.com/office/drawing/2014/main" id="{0E74D68D-707C-0C6F-7E63-2E66FF6C9CC4}"/>
              </a:ext>
            </a:extLst>
          </p:cNvPr>
          <p:cNvGrpSpPr/>
          <p:nvPr/>
        </p:nvGrpSpPr>
        <p:grpSpPr>
          <a:xfrm>
            <a:off x="800672" y="5597293"/>
            <a:ext cx="854768" cy="1115657"/>
            <a:chOff x="5763630" y="5642167"/>
            <a:chExt cx="854768" cy="1115657"/>
          </a:xfrm>
        </p:grpSpPr>
        <p:grpSp>
          <p:nvGrpSpPr>
            <p:cNvPr id="80" name="Group 79">
              <a:extLst>
                <a:ext uri="{FF2B5EF4-FFF2-40B4-BE49-F238E27FC236}">
                  <a16:creationId xmlns:a16="http://schemas.microsoft.com/office/drawing/2014/main" id="{CB659028-E445-89EF-01BB-E1C595924DEC}"/>
                </a:ext>
              </a:extLst>
            </p:cNvPr>
            <p:cNvGrpSpPr/>
            <p:nvPr/>
          </p:nvGrpSpPr>
          <p:grpSpPr>
            <a:xfrm>
              <a:off x="5763630" y="5662743"/>
              <a:ext cx="853119" cy="1095081"/>
              <a:chOff x="6469911" y="573024"/>
              <a:chExt cx="853119" cy="1095081"/>
            </a:xfrm>
          </p:grpSpPr>
          <p:sp>
            <p:nvSpPr>
              <p:cNvPr id="82" name="Rectangle: Rounded Corners 192">
                <a:extLst>
                  <a:ext uri="{FF2B5EF4-FFF2-40B4-BE49-F238E27FC236}">
                    <a16:creationId xmlns:a16="http://schemas.microsoft.com/office/drawing/2014/main" id="{84D08E15-6DD4-C682-1496-934F5FC07E23}"/>
                  </a:ext>
                </a:extLst>
              </p:cNvPr>
              <p:cNvSpPr/>
              <p:nvPr/>
            </p:nvSpPr>
            <p:spPr>
              <a:xfrm>
                <a:off x="6510528" y="573024"/>
                <a:ext cx="768096" cy="1072896"/>
              </a:xfrm>
              <a:prstGeom prst="roundRect">
                <a:avLst>
                  <a:gd name="adj" fmla="val 7545"/>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0AA24A80-2B7F-1E62-3149-0C9065A9978C}"/>
                  </a:ext>
                </a:extLst>
              </p:cNvPr>
              <p:cNvSpPr/>
              <p:nvPr/>
            </p:nvSpPr>
            <p:spPr>
              <a:xfrm>
                <a:off x="7005356" y="573024"/>
                <a:ext cx="273268" cy="2732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6" name="Isosceles Triangle 194">
                <a:extLst>
                  <a:ext uri="{FF2B5EF4-FFF2-40B4-BE49-F238E27FC236}">
                    <a16:creationId xmlns:a16="http://schemas.microsoft.com/office/drawing/2014/main" id="{59631A90-3A65-040C-5582-D5908E07BE9E}"/>
                  </a:ext>
                </a:extLst>
              </p:cNvPr>
              <p:cNvSpPr/>
              <p:nvPr/>
            </p:nvSpPr>
            <p:spPr>
              <a:xfrm rot="5400000">
                <a:off x="6999566" y="578811"/>
                <a:ext cx="273269" cy="273270"/>
              </a:xfrm>
              <a:prstGeom prst="triangle">
                <a:avLst>
                  <a:gd name="adj" fmla="val 100000"/>
                </a:avLst>
              </a:prstGeom>
              <a:solidFill>
                <a:sysClr val="window" lastClr="FFFFFF"/>
              </a:solidFill>
              <a:ln w="12700" cap="rnd"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94" name="Straight Connector 93">
                <a:extLst>
                  <a:ext uri="{FF2B5EF4-FFF2-40B4-BE49-F238E27FC236}">
                    <a16:creationId xmlns:a16="http://schemas.microsoft.com/office/drawing/2014/main" id="{9CA366BE-4B06-617C-1E20-0D0AF6E8B274}"/>
                  </a:ext>
                </a:extLst>
              </p:cNvPr>
              <p:cNvCxnSpPr/>
              <p:nvPr/>
            </p:nvCxnSpPr>
            <p:spPr>
              <a:xfrm>
                <a:off x="6510528" y="1427544"/>
                <a:ext cx="762308" cy="0"/>
              </a:xfrm>
              <a:prstGeom prst="line">
                <a:avLst/>
              </a:prstGeom>
              <a:noFill/>
              <a:ln w="12700" cap="flat" cmpd="sng" algn="ctr">
                <a:solidFill>
                  <a:sysClr val="windowText" lastClr="000000"/>
                </a:solidFill>
                <a:prstDash val="solid"/>
                <a:miter lim="800000"/>
              </a:ln>
              <a:effectLst/>
            </p:spPr>
          </p:cxnSp>
          <p:sp>
            <p:nvSpPr>
              <p:cNvPr id="97" name="TextBox 96">
                <a:extLst>
                  <a:ext uri="{FF2B5EF4-FFF2-40B4-BE49-F238E27FC236}">
                    <a16:creationId xmlns:a16="http://schemas.microsoft.com/office/drawing/2014/main" id="{CE5477DF-6C86-8A58-C066-B031404D43C3}"/>
                  </a:ext>
                </a:extLst>
              </p:cNvPr>
              <p:cNvSpPr txBox="1"/>
              <p:nvPr/>
            </p:nvSpPr>
            <p:spPr>
              <a:xfrm>
                <a:off x="6610996" y="1406495"/>
                <a:ext cx="56137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JSON</a:t>
                </a:r>
              </a:p>
            </p:txBody>
          </p:sp>
          <p:sp>
            <p:nvSpPr>
              <p:cNvPr id="100" name="TextBox 99">
                <a:extLst>
                  <a:ext uri="{FF2B5EF4-FFF2-40B4-BE49-F238E27FC236}">
                    <a16:creationId xmlns:a16="http://schemas.microsoft.com/office/drawing/2014/main" id="{49069B4E-FC82-B64D-27B9-A8A695C860A0}"/>
                  </a:ext>
                </a:extLst>
              </p:cNvPr>
              <p:cNvSpPr txBox="1"/>
              <p:nvPr/>
            </p:nvSpPr>
            <p:spPr>
              <a:xfrm>
                <a:off x="6469911" y="909189"/>
                <a:ext cx="85311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WCMP2</a:t>
                </a:r>
                <a:endParaRPr kumimoji="0" lang="en-GB" sz="16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81" name="Isosceles Triangle 191">
              <a:extLst>
                <a:ext uri="{FF2B5EF4-FFF2-40B4-BE49-F238E27FC236}">
                  <a16:creationId xmlns:a16="http://schemas.microsoft.com/office/drawing/2014/main" id="{9607283F-3193-6885-2789-D1BD286FA90C}"/>
                </a:ext>
              </a:extLst>
            </p:cNvPr>
            <p:cNvSpPr/>
            <p:nvPr/>
          </p:nvSpPr>
          <p:spPr>
            <a:xfrm rot="10800000">
              <a:off x="6297962" y="5642167"/>
              <a:ext cx="320436" cy="315980"/>
            </a:xfrm>
            <a:prstGeom prst="triangle">
              <a:avLst>
                <a:gd name="adj"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8" name="Freeform: Shape 97">
            <a:extLst>
              <a:ext uri="{FF2B5EF4-FFF2-40B4-BE49-F238E27FC236}">
                <a16:creationId xmlns:a16="http://schemas.microsoft.com/office/drawing/2014/main" id="{366B6C2F-CEF5-B338-A71F-AA77467E75FA}"/>
              </a:ext>
            </a:extLst>
          </p:cNvPr>
          <p:cNvSpPr/>
          <p:nvPr/>
        </p:nvSpPr>
        <p:spPr>
          <a:xfrm>
            <a:off x="2372360" y="1601500"/>
            <a:ext cx="7735343" cy="3387060"/>
          </a:xfrm>
          <a:custGeom>
            <a:avLst/>
            <a:gdLst>
              <a:gd name="connsiteX0" fmla="*/ 7371080 w 7735343"/>
              <a:gd name="connsiteY0" fmla="*/ 3222610 h 3222610"/>
              <a:gd name="connsiteX1" fmla="*/ 7670800 w 7735343"/>
              <a:gd name="connsiteY1" fmla="*/ 2943210 h 3222610"/>
              <a:gd name="connsiteX2" fmla="*/ 7711440 w 7735343"/>
              <a:gd name="connsiteY2" fmla="*/ 2445370 h 3222610"/>
              <a:gd name="connsiteX3" fmla="*/ 7376160 w 7735343"/>
              <a:gd name="connsiteY3" fmla="*/ 1871330 h 3222610"/>
              <a:gd name="connsiteX4" fmla="*/ 6339840 w 7735343"/>
              <a:gd name="connsiteY4" fmla="*/ 972170 h 3222610"/>
              <a:gd name="connsiteX5" fmla="*/ 5166360 w 7735343"/>
              <a:gd name="connsiteY5" fmla="*/ 403210 h 3222610"/>
              <a:gd name="connsiteX6" fmla="*/ 4109720 w 7735343"/>
              <a:gd name="connsiteY6" fmla="*/ 67930 h 3222610"/>
              <a:gd name="connsiteX7" fmla="*/ 2504440 w 7735343"/>
              <a:gd name="connsiteY7" fmla="*/ 22210 h 3222610"/>
              <a:gd name="connsiteX8" fmla="*/ 1188720 w 7735343"/>
              <a:gd name="connsiteY8" fmla="*/ 337170 h 3222610"/>
              <a:gd name="connsiteX9" fmla="*/ 0 w 7735343"/>
              <a:gd name="connsiteY9" fmla="*/ 2425050 h 3222610"/>
              <a:gd name="connsiteX0" fmla="*/ 7371080 w 7735343"/>
              <a:gd name="connsiteY0" fmla="*/ 3248570 h 3248570"/>
              <a:gd name="connsiteX1" fmla="*/ 7670800 w 7735343"/>
              <a:gd name="connsiteY1" fmla="*/ 2969170 h 3248570"/>
              <a:gd name="connsiteX2" fmla="*/ 7711440 w 7735343"/>
              <a:gd name="connsiteY2" fmla="*/ 2471330 h 3248570"/>
              <a:gd name="connsiteX3" fmla="*/ 7376160 w 7735343"/>
              <a:gd name="connsiteY3" fmla="*/ 1897290 h 3248570"/>
              <a:gd name="connsiteX4" fmla="*/ 6339840 w 7735343"/>
              <a:gd name="connsiteY4" fmla="*/ 998130 h 3248570"/>
              <a:gd name="connsiteX5" fmla="*/ 5166360 w 7735343"/>
              <a:gd name="connsiteY5" fmla="*/ 429170 h 3248570"/>
              <a:gd name="connsiteX6" fmla="*/ 4109720 w 7735343"/>
              <a:gd name="connsiteY6" fmla="*/ 93890 h 3248570"/>
              <a:gd name="connsiteX7" fmla="*/ 2504440 w 7735343"/>
              <a:gd name="connsiteY7" fmla="*/ 48170 h 3248570"/>
              <a:gd name="connsiteX8" fmla="*/ 1381760 w 7735343"/>
              <a:gd name="connsiteY8" fmla="*/ 713650 h 3248570"/>
              <a:gd name="connsiteX9" fmla="*/ 0 w 7735343"/>
              <a:gd name="connsiteY9" fmla="*/ 2451010 h 3248570"/>
              <a:gd name="connsiteX0" fmla="*/ 7371080 w 7735343"/>
              <a:gd name="connsiteY0" fmla="*/ 3248570 h 3248570"/>
              <a:gd name="connsiteX1" fmla="*/ 7670800 w 7735343"/>
              <a:gd name="connsiteY1" fmla="*/ 2969170 h 3248570"/>
              <a:gd name="connsiteX2" fmla="*/ 7711440 w 7735343"/>
              <a:gd name="connsiteY2" fmla="*/ 2471330 h 3248570"/>
              <a:gd name="connsiteX3" fmla="*/ 7376160 w 7735343"/>
              <a:gd name="connsiteY3" fmla="*/ 1897290 h 3248570"/>
              <a:gd name="connsiteX4" fmla="*/ 6339840 w 7735343"/>
              <a:gd name="connsiteY4" fmla="*/ 998130 h 3248570"/>
              <a:gd name="connsiteX5" fmla="*/ 5166360 w 7735343"/>
              <a:gd name="connsiteY5" fmla="*/ 429170 h 3248570"/>
              <a:gd name="connsiteX6" fmla="*/ 4109720 w 7735343"/>
              <a:gd name="connsiteY6" fmla="*/ 93890 h 3248570"/>
              <a:gd name="connsiteX7" fmla="*/ 2504440 w 7735343"/>
              <a:gd name="connsiteY7" fmla="*/ 48170 h 3248570"/>
              <a:gd name="connsiteX8" fmla="*/ 1381760 w 7735343"/>
              <a:gd name="connsiteY8" fmla="*/ 713650 h 3248570"/>
              <a:gd name="connsiteX9" fmla="*/ 0 w 7735343"/>
              <a:gd name="connsiteY9" fmla="*/ 2451010 h 3248570"/>
              <a:gd name="connsiteX0" fmla="*/ 7371080 w 7735343"/>
              <a:gd name="connsiteY0" fmla="*/ 3246690 h 3246690"/>
              <a:gd name="connsiteX1" fmla="*/ 7670800 w 7735343"/>
              <a:gd name="connsiteY1" fmla="*/ 2967290 h 3246690"/>
              <a:gd name="connsiteX2" fmla="*/ 7711440 w 7735343"/>
              <a:gd name="connsiteY2" fmla="*/ 2469450 h 3246690"/>
              <a:gd name="connsiteX3" fmla="*/ 7376160 w 7735343"/>
              <a:gd name="connsiteY3" fmla="*/ 1895410 h 3246690"/>
              <a:gd name="connsiteX4" fmla="*/ 6339840 w 7735343"/>
              <a:gd name="connsiteY4" fmla="*/ 996250 h 3246690"/>
              <a:gd name="connsiteX5" fmla="*/ 5166360 w 7735343"/>
              <a:gd name="connsiteY5" fmla="*/ 427290 h 3246690"/>
              <a:gd name="connsiteX6" fmla="*/ 4109720 w 7735343"/>
              <a:gd name="connsiteY6" fmla="*/ 92010 h 3246690"/>
              <a:gd name="connsiteX7" fmla="*/ 2504440 w 7735343"/>
              <a:gd name="connsiteY7" fmla="*/ 46290 h 3246690"/>
              <a:gd name="connsiteX8" fmla="*/ 1315720 w 7735343"/>
              <a:gd name="connsiteY8" fmla="*/ 686370 h 3246690"/>
              <a:gd name="connsiteX9" fmla="*/ 0 w 7735343"/>
              <a:gd name="connsiteY9" fmla="*/ 2449130 h 3246690"/>
              <a:gd name="connsiteX0" fmla="*/ 7371080 w 7735343"/>
              <a:gd name="connsiteY0" fmla="*/ 3383623 h 3383623"/>
              <a:gd name="connsiteX1" fmla="*/ 7670800 w 7735343"/>
              <a:gd name="connsiteY1" fmla="*/ 3104223 h 3383623"/>
              <a:gd name="connsiteX2" fmla="*/ 7711440 w 7735343"/>
              <a:gd name="connsiteY2" fmla="*/ 2606383 h 3383623"/>
              <a:gd name="connsiteX3" fmla="*/ 7376160 w 7735343"/>
              <a:gd name="connsiteY3" fmla="*/ 2032343 h 3383623"/>
              <a:gd name="connsiteX4" fmla="*/ 6339840 w 7735343"/>
              <a:gd name="connsiteY4" fmla="*/ 1133183 h 3383623"/>
              <a:gd name="connsiteX5" fmla="*/ 5166360 w 7735343"/>
              <a:gd name="connsiteY5" fmla="*/ 564223 h 3383623"/>
              <a:gd name="connsiteX6" fmla="*/ 4109720 w 7735343"/>
              <a:gd name="connsiteY6" fmla="*/ 228943 h 3383623"/>
              <a:gd name="connsiteX7" fmla="*/ 2926080 w 7735343"/>
              <a:gd name="connsiteY7" fmla="*/ 25743 h 3383623"/>
              <a:gd name="connsiteX8" fmla="*/ 1315720 w 7735343"/>
              <a:gd name="connsiteY8" fmla="*/ 823303 h 3383623"/>
              <a:gd name="connsiteX9" fmla="*/ 0 w 7735343"/>
              <a:gd name="connsiteY9" fmla="*/ 2586063 h 3383623"/>
              <a:gd name="connsiteX0" fmla="*/ 7371080 w 7735343"/>
              <a:gd name="connsiteY0" fmla="*/ 3386817 h 3386817"/>
              <a:gd name="connsiteX1" fmla="*/ 7670800 w 7735343"/>
              <a:gd name="connsiteY1" fmla="*/ 3107417 h 3386817"/>
              <a:gd name="connsiteX2" fmla="*/ 7711440 w 7735343"/>
              <a:gd name="connsiteY2" fmla="*/ 2609577 h 3386817"/>
              <a:gd name="connsiteX3" fmla="*/ 7376160 w 7735343"/>
              <a:gd name="connsiteY3" fmla="*/ 2035537 h 3386817"/>
              <a:gd name="connsiteX4" fmla="*/ 6339840 w 7735343"/>
              <a:gd name="connsiteY4" fmla="*/ 1136377 h 3386817"/>
              <a:gd name="connsiteX5" fmla="*/ 5166360 w 7735343"/>
              <a:gd name="connsiteY5" fmla="*/ 567417 h 3386817"/>
              <a:gd name="connsiteX6" fmla="*/ 4439920 w 7735343"/>
              <a:gd name="connsiteY6" fmla="*/ 211817 h 3386817"/>
              <a:gd name="connsiteX7" fmla="*/ 2926080 w 7735343"/>
              <a:gd name="connsiteY7" fmla="*/ 28937 h 3386817"/>
              <a:gd name="connsiteX8" fmla="*/ 1315720 w 7735343"/>
              <a:gd name="connsiteY8" fmla="*/ 826497 h 3386817"/>
              <a:gd name="connsiteX9" fmla="*/ 0 w 7735343"/>
              <a:gd name="connsiteY9" fmla="*/ 2589257 h 3386817"/>
              <a:gd name="connsiteX0" fmla="*/ 7371080 w 7735343"/>
              <a:gd name="connsiteY0" fmla="*/ 3395887 h 3395887"/>
              <a:gd name="connsiteX1" fmla="*/ 7670800 w 7735343"/>
              <a:gd name="connsiteY1" fmla="*/ 3116487 h 3395887"/>
              <a:gd name="connsiteX2" fmla="*/ 7711440 w 7735343"/>
              <a:gd name="connsiteY2" fmla="*/ 2618647 h 3395887"/>
              <a:gd name="connsiteX3" fmla="*/ 7376160 w 7735343"/>
              <a:gd name="connsiteY3" fmla="*/ 2044607 h 3395887"/>
              <a:gd name="connsiteX4" fmla="*/ 6339840 w 7735343"/>
              <a:gd name="connsiteY4" fmla="*/ 1145447 h 3395887"/>
              <a:gd name="connsiteX5" fmla="*/ 5166360 w 7735343"/>
              <a:gd name="connsiteY5" fmla="*/ 576487 h 3395887"/>
              <a:gd name="connsiteX6" fmla="*/ 4439920 w 7735343"/>
              <a:gd name="connsiteY6" fmla="*/ 220887 h 3395887"/>
              <a:gd name="connsiteX7" fmla="*/ 2926080 w 7735343"/>
              <a:gd name="connsiteY7" fmla="*/ 38007 h 3395887"/>
              <a:gd name="connsiteX8" fmla="*/ 1315720 w 7735343"/>
              <a:gd name="connsiteY8" fmla="*/ 835567 h 3395887"/>
              <a:gd name="connsiteX9" fmla="*/ 0 w 7735343"/>
              <a:gd name="connsiteY9" fmla="*/ 2598327 h 3395887"/>
              <a:gd name="connsiteX0" fmla="*/ 7371080 w 7735343"/>
              <a:gd name="connsiteY0" fmla="*/ 3387060 h 3387060"/>
              <a:gd name="connsiteX1" fmla="*/ 7670800 w 7735343"/>
              <a:gd name="connsiteY1" fmla="*/ 3107660 h 3387060"/>
              <a:gd name="connsiteX2" fmla="*/ 7711440 w 7735343"/>
              <a:gd name="connsiteY2" fmla="*/ 2609820 h 3387060"/>
              <a:gd name="connsiteX3" fmla="*/ 7376160 w 7735343"/>
              <a:gd name="connsiteY3" fmla="*/ 2035780 h 3387060"/>
              <a:gd name="connsiteX4" fmla="*/ 6339840 w 7735343"/>
              <a:gd name="connsiteY4" fmla="*/ 1136620 h 3387060"/>
              <a:gd name="connsiteX5" fmla="*/ 5359400 w 7735343"/>
              <a:gd name="connsiteY5" fmla="*/ 582900 h 3387060"/>
              <a:gd name="connsiteX6" fmla="*/ 4439920 w 7735343"/>
              <a:gd name="connsiteY6" fmla="*/ 212060 h 3387060"/>
              <a:gd name="connsiteX7" fmla="*/ 2926080 w 7735343"/>
              <a:gd name="connsiteY7" fmla="*/ 29180 h 3387060"/>
              <a:gd name="connsiteX8" fmla="*/ 1315720 w 7735343"/>
              <a:gd name="connsiteY8" fmla="*/ 826740 h 3387060"/>
              <a:gd name="connsiteX9" fmla="*/ 0 w 7735343"/>
              <a:gd name="connsiteY9" fmla="*/ 2589500 h 338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35343" h="3387060">
                <a:moveTo>
                  <a:pt x="7371080" y="3387060"/>
                </a:moveTo>
                <a:cubicBezTo>
                  <a:pt x="7492576" y="3312130"/>
                  <a:pt x="7614073" y="3237200"/>
                  <a:pt x="7670800" y="3107660"/>
                </a:cubicBezTo>
                <a:cubicBezTo>
                  <a:pt x="7727527" y="2978120"/>
                  <a:pt x="7760547" y="2788467"/>
                  <a:pt x="7711440" y="2609820"/>
                </a:cubicBezTo>
                <a:cubicBezTo>
                  <a:pt x="7662333" y="2431173"/>
                  <a:pt x="7604760" y="2281313"/>
                  <a:pt x="7376160" y="2035780"/>
                </a:cubicBezTo>
                <a:cubicBezTo>
                  <a:pt x="7147560" y="1790247"/>
                  <a:pt x="6675967" y="1378767"/>
                  <a:pt x="6339840" y="1136620"/>
                </a:cubicBezTo>
                <a:cubicBezTo>
                  <a:pt x="6003713" y="894473"/>
                  <a:pt x="5676053" y="736993"/>
                  <a:pt x="5359400" y="582900"/>
                </a:cubicBezTo>
                <a:cubicBezTo>
                  <a:pt x="5042747" y="428807"/>
                  <a:pt x="4845473" y="304347"/>
                  <a:pt x="4439920" y="212060"/>
                </a:cubicBezTo>
                <a:cubicBezTo>
                  <a:pt x="4034367" y="119773"/>
                  <a:pt x="3446780" y="-73267"/>
                  <a:pt x="2926080" y="29180"/>
                </a:cubicBezTo>
                <a:cubicBezTo>
                  <a:pt x="2405380" y="131627"/>
                  <a:pt x="1733127" y="426267"/>
                  <a:pt x="1315720" y="826740"/>
                </a:cubicBezTo>
                <a:cubicBezTo>
                  <a:pt x="898313" y="1227213"/>
                  <a:pt x="466936" y="1750876"/>
                  <a:pt x="0" y="258950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tx1"/>
              </a:solidFill>
            </a:endParaRPr>
          </a:p>
        </p:txBody>
      </p:sp>
      <p:sp>
        <p:nvSpPr>
          <p:cNvPr id="88" name="Freeform: Shape 87">
            <a:extLst>
              <a:ext uri="{FF2B5EF4-FFF2-40B4-BE49-F238E27FC236}">
                <a16:creationId xmlns:a16="http://schemas.microsoft.com/office/drawing/2014/main" id="{9FE23687-D992-6F64-15B9-A9220174F451}"/>
              </a:ext>
            </a:extLst>
          </p:cNvPr>
          <p:cNvSpPr/>
          <p:nvPr/>
        </p:nvSpPr>
        <p:spPr>
          <a:xfrm>
            <a:off x="4150994" y="2359302"/>
            <a:ext cx="5670394" cy="2588617"/>
          </a:xfrm>
          <a:custGeom>
            <a:avLst/>
            <a:gdLst>
              <a:gd name="connsiteX0" fmla="*/ 5424226 w 5657353"/>
              <a:gd name="connsiteY0" fmla="*/ 2538671 h 2538671"/>
              <a:gd name="connsiteX1" fmla="*/ 5642666 w 5657353"/>
              <a:gd name="connsiteY1" fmla="*/ 2244031 h 2538671"/>
              <a:gd name="connsiteX2" fmla="*/ 5058466 w 5657353"/>
              <a:gd name="connsiteY2" fmla="*/ 1690311 h 2538671"/>
              <a:gd name="connsiteX3" fmla="*/ 3051866 w 5657353"/>
              <a:gd name="connsiteY3" fmla="*/ 339031 h 2538671"/>
              <a:gd name="connsiteX4" fmla="*/ 674426 w 5657353"/>
              <a:gd name="connsiteY4" fmla="*/ 8831 h 2538671"/>
              <a:gd name="connsiteX5" fmla="*/ 49586 w 5657353"/>
              <a:gd name="connsiteY5" fmla="*/ 120591 h 2538671"/>
              <a:gd name="connsiteX6" fmla="*/ 85146 w 5657353"/>
              <a:gd name="connsiteY6" fmla="*/ 394911 h 2538671"/>
              <a:gd name="connsiteX0" fmla="*/ 5404486 w 5637613"/>
              <a:gd name="connsiteY0" fmla="*/ 2547280 h 2547280"/>
              <a:gd name="connsiteX1" fmla="*/ 5622926 w 5637613"/>
              <a:gd name="connsiteY1" fmla="*/ 2252640 h 2547280"/>
              <a:gd name="connsiteX2" fmla="*/ 5038726 w 5637613"/>
              <a:gd name="connsiteY2" fmla="*/ 1698920 h 2547280"/>
              <a:gd name="connsiteX3" fmla="*/ 3032126 w 5637613"/>
              <a:gd name="connsiteY3" fmla="*/ 347640 h 2547280"/>
              <a:gd name="connsiteX4" fmla="*/ 654686 w 5637613"/>
              <a:gd name="connsiteY4" fmla="*/ 17440 h 2547280"/>
              <a:gd name="connsiteX5" fmla="*/ 60326 w 5637613"/>
              <a:gd name="connsiteY5" fmla="*/ 83480 h 2547280"/>
              <a:gd name="connsiteX6" fmla="*/ 65406 w 5637613"/>
              <a:gd name="connsiteY6" fmla="*/ 403520 h 2547280"/>
              <a:gd name="connsiteX0" fmla="*/ 5404486 w 5637613"/>
              <a:gd name="connsiteY0" fmla="*/ 2573377 h 2573377"/>
              <a:gd name="connsiteX1" fmla="*/ 5622926 w 5637613"/>
              <a:gd name="connsiteY1" fmla="*/ 2278737 h 2573377"/>
              <a:gd name="connsiteX2" fmla="*/ 5038726 w 5637613"/>
              <a:gd name="connsiteY2" fmla="*/ 1725017 h 2573377"/>
              <a:gd name="connsiteX3" fmla="*/ 3032126 w 5637613"/>
              <a:gd name="connsiteY3" fmla="*/ 373737 h 2573377"/>
              <a:gd name="connsiteX4" fmla="*/ 705486 w 5637613"/>
              <a:gd name="connsiteY4" fmla="*/ 13057 h 2573377"/>
              <a:gd name="connsiteX5" fmla="*/ 60326 w 5637613"/>
              <a:gd name="connsiteY5" fmla="*/ 109577 h 2573377"/>
              <a:gd name="connsiteX6" fmla="*/ 65406 w 5637613"/>
              <a:gd name="connsiteY6" fmla="*/ 429617 h 2573377"/>
              <a:gd name="connsiteX0" fmla="*/ 5404486 w 5633637"/>
              <a:gd name="connsiteY0" fmla="*/ 2573377 h 2573377"/>
              <a:gd name="connsiteX1" fmla="*/ 5622926 w 5633637"/>
              <a:gd name="connsiteY1" fmla="*/ 2278737 h 2573377"/>
              <a:gd name="connsiteX2" fmla="*/ 5109846 w 5633637"/>
              <a:gd name="connsiteY2" fmla="*/ 1603097 h 2573377"/>
              <a:gd name="connsiteX3" fmla="*/ 3032126 w 5633637"/>
              <a:gd name="connsiteY3" fmla="*/ 373737 h 2573377"/>
              <a:gd name="connsiteX4" fmla="*/ 705486 w 5633637"/>
              <a:gd name="connsiteY4" fmla="*/ 13057 h 2573377"/>
              <a:gd name="connsiteX5" fmla="*/ 60326 w 5633637"/>
              <a:gd name="connsiteY5" fmla="*/ 109577 h 2573377"/>
              <a:gd name="connsiteX6" fmla="*/ 65406 w 5633637"/>
              <a:gd name="connsiteY6" fmla="*/ 429617 h 2573377"/>
              <a:gd name="connsiteX0" fmla="*/ 5516246 w 5656421"/>
              <a:gd name="connsiteY0" fmla="*/ 2588617 h 2588617"/>
              <a:gd name="connsiteX1" fmla="*/ 5622926 w 5656421"/>
              <a:gd name="connsiteY1" fmla="*/ 2278737 h 2588617"/>
              <a:gd name="connsiteX2" fmla="*/ 5109846 w 5656421"/>
              <a:gd name="connsiteY2" fmla="*/ 1603097 h 2588617"/>
              <a:gd name="connsiteX3" fmla="*/ 3032126 w 5656421"/>
              <a:gd name="connsiteY3" fmla="*/ 373737 h 2588617"/>
              <a:gd name="connsiteX4" fmla="*/ 705486 w 5656421"/>
              <a:gd name="connsiteY4" fmla="*/ 13057 h 2588617"/>
              <a:gd name="connsiteX5" fmla="*/ 60326 w 5656421"/>
              <a:gd name="connsiteY5" fmla="*/ 109577 h 2588617"/>
              <a:gd name="connsiteX6" fmla="*/ 65406 w 5656421"/>
              <a:gd name="connsiteY6" fmla="*/ 429617 h 2588617"/>
              <a:gd name="connsiteX0" fmla="*/ 5516246 w 5654288"/>
              <a:gd name="connsiteY0" fmla="*/ 2588617 h 2588617"/>
              <a:gd name="connsiteX1" fmla="*/ 5622926 w 5654288"/>
              <a:gd name="connsiteY1" fmla="*/ 2278737 h 2588617"/>
              <a:gd name="connsiteX2" fmla="*/ 5109846 w 5654288"/>
              <a:gd name="connsiteY2" fmla="*/ 1603097 h 2588617"/>
              <a:gd name="connsiteX3" fmla="*/ 3032126 w 5654288"/>
              <a:gd name="connsiteY3" fmla="*/ 373737 h 2588617"/>
              <a:gd name="connsiteX4" fmla="*/ 705486 w 5654288"/>
              <a:gd name="connsiteY4" fmla="*/ 13057 h 2588617"/>
              <a:gd name="connsiteX5" fmla="*/ 60326 w 5654288"/>
              <a:gd name="connsiteY5" fmla="*/ 109577 h 2588617"/>
              <a:gd name="connsiteX6" fmla="*/ 65406 w 5654288"/>
              <a:gd name="connsiteY6" fmla="*/ 429617 h 2588617"/>
              <a:gd name="connsiteX0" fmla="*/ 5516246 w 5670394"/>
              <a:gd name="connsiteY0" fmla="*/ 2588617 h 2588617"/>
              <a:gd name="connsiteX1" fmla="*/ 5643246 w 5670394"/>
              <a:gd name="connsiteY1" fmla="*/ 2207617 h 2588617"/>
              <a:gd name="connsiteX2" fmla="*/ 5109846 w 5670394"/>
              <a:gd name="connsiteY2" fmla="*/ 1603097 h 2588617"/>
              <a:gd name="connsiteX3" fmla="*/ 3032126 w 5670394"/>
              <a:gd name="connsiteY3" fmla="*/ 373737 h 2588617"/>
              <a:gd name="connsiteX4" fmla="*/ 705486 w 5670394"/>
              <a:gd name="connsiteY4" fmla="*/ 13057 h 2588617"/>
              <a:gd name="connsiteX5" fmla="*/ 60326 w 5670394"/>
              <a:gd name="connsiteY5" fmla="*/ 109577 h 2588617"/>
              <a:gd name="connsiteX6" fmla="*/ 65406 w 5670394"/>
              <a:gd name="connsiteY6" fmla="*/ 429617 h 258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70394" h="2588617">
                <a:moveTo>
                  <a:pt x="5516246" y="2588617"/>
                </a:moveTo>
                <a:cubicBezTo>
                  <a:pt x="5645786" y="2481513"/>
                  <a:pt x="5710979" y="2371870"/>
                  <a:pt x="5643246" y="2207617"/>
                </a:cubicBezTo>
                <a:cubicBezTo>
                  <a:pt x="5575513" y="2043364"/>
                  <a:pt x="5545033" y="1908744"/>
                  <a:pt x="5109846" y="1603097"/>
                </a:cubicBezTo>
                <a:cubicBezTo>
                  <a:pt x="4674659" y="1297450"/>
                  <a:pt x="3766186" y="638744"/>
                  <a:pt x="3032126" y="373737"/>
                </a:cubicBezTo>
                <a:cubicBezTo>
                  <a:pt x="2298066" y="108730"/>
                  <a:pt x="1200786" y="57084"/>
                  <a:pt x="705486" y="13057"/>
                </a:cubicBezTo>
                <a:cubicBezTo>
                  <a:pt x="210186" y="-30970"/>
                  <a:pt x="158539" y="45230"/>
                  <a:pt x="60326" y="109577"/>
                </a:cubicBezTo>
                <a:cubicBezTo>
                  <a:pt x="-37887" y="173924"/>
                  <a:pt x="-1481" y="324630"/>
                  <a:pt x="65406" y="429617"/>
                </a:cubicBezTo>
              </a:path>
            </a:pathLst>
          </a:custGeom>
          <a:ln w="19050">
            <a:prstDash val="sysDot"/>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tx1"/>
              </a:solidFill>
            </a:endParaRPr>
          </a:p>
        </p:txBody>
      </p:sp>
      <p:pic>
        <p:nvPicPr>
          <p:cNvPr id="5" name="Picture 4">
            <a:extLst>
              <a:ext uri="{FF2B5EF4-FFF2-40B4-BE49-F238E27FC236}">
                <a16:creationId xmlns:a16="http://schemas.microsoft.com/office/drawing/2014/main" id="{5208C7A1-85F8-7C32-2599-DE4483AB1556}"/>
              </a:ext>
            </a:extLst>
          </p:cNvPr>
          <p:cNvPicPr>
            <a:picLocks noChangeAspect="1"/>
          </p:cNvPicPr>
          <p:nvPr/>
        </p:nvPicPr>
        <p:blipFill>
          <a:blip r:embed="rId7">
            <a:duotone>
              <a:schemeClr val="bg2">
                <a:shade val="45000"/>
                <a:satMod val="135000"/>
              </a:schemeClr>
              <a:prstClr val="white"/>
            </a:duotone>
          </a:blip>
          <a:stretch>
            <a:fillRect/>
          </a:stretch>
        </p:blipFill>
        <p:spPr>
          <a:xfrm>
            <a:off x="10489951" y="256741"/>
            <a:ext cx="1231499" cy="6462320"/>
          </a:xfrm>
          <a:prstGeom prst="rect">
            <a:avLst/>
          </a:prstGeom>
        </p:spPr>
      </p:pic>
      <p:grpSp>
        <p:nvGrpSpPr>
          <p:cNvPr id="65" name="Group 64">
            <a:extLst>
              <a:ext uri="{FF2B5EF4-FFF2-40B4-BE49-F238E27FC236}">
                <a16:creationId xmlns:a16="http://schemas.microsoft.com/office/drawing/2014/main" id="{BB3DE8E3-FCA1-7069-0FC4-949BFE9DBC91}"/>
              </a:ext>
            </a:extLst>
          </p:cNvPr>
          <p:cNvGrpSpPr/>
          <p:nvPr/>
        </p:nvGrpSpPr>
        <p:grpSpPr>
          <a:xfrm>
            <a:off x="10504177" y="261821"/>
            <a:ext cx="1191086" cy="1513691"/>
            <a:chOff x="3696977" y="3363068"/>
            <a:chExt cx="1191086" cy="1513691"/>
          </a:xfrm>
        </p:grpSpPr>
        <p:grpSp>
          <p:nvGrpSpPr>
            <p:cNvPr id="66" name="Group 65">
              <a:extLst>
                <a:ext uri="{FF2B5EF4-FFF2-40B4-BE49-F238E27FC236}">
                  <a16:creationId xmlns:a16="http://schemas.microsoft.com/office/drawing/2014/main" id="{25255837-A466-BADB-D21E-0029CC24C3A9}"/>
                </a:ext>
              </a:extLst>
            </p:cNvPr>
            <p:cNvGrpSpPr/>
            <p:nvPr/>
          </p:nvGrpSpPr>
          <p:grpSpPr>
            <a:xfrm>
              <a:off x="3696977" y="3701426"/>
              <a:ext cx="1191086" cy="1175333"/>
              <a:chOff x="5036819" y="3700401"/>
              <a:chExt cx="1191086" cy="1175333"/>
            </a:xfrm>
          </p:grpSpPr>
          <p:sp>
            <p:nvSpPr>
              <p:cNvPr id="70" name="Rectangle: Rounded Corners 69">
                <a:extLst>
                  <a:ext uri="{FF2B5EF4-FFF2-40B4-BE49-F238E27FC236}">
                    <a16:creationId xmlns:a16="http://schemas.microsoft.com/office/drawing/2014/main" id="{801EA227-E8EC-4BDB-120A-6F33AE71A4F1}"/>
                  </a:ext>
                </a:extLst>
              </p:cNvPr>
              <p:cNvSpPr/>
              <p:nvPr/>
            </p:nvSpPr>
            <p:spPr>
              <a:xfrm>
                <a:off x="5036819" y="3700401"/>
                <a:ext cx="1175851" cy="1175333"/>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7D3E9420-9A06-4EF6-4BDD-668F809CFF1F}"/>
                  </a:ext>
                </a:extLst>
              </p:cNvPr>
              <p:cNvSpPr txBox="1"/>
              <p:nvPr/>
            </p:nvSpPr>
            <p:spPr>
              <a:xfrm>
                <a:off x="5048712" y="4017585"/>
                <a:ext cx="1179193" cy="584775"/>
              </a:xfrm>
              <a:prstGeom prst="rect">
                <a:avLst/>
              </a:prstGeom>
              <a:noFill/>
            </p:spPr>
            <p:txBody>
              <a:bodyPr wrap="square" rtlCol="0">
                <a:spAutoFit/>
              </a:bodyPr>
              <a:lstStyle/>
              <a:p>
                <a:pPr algn="ctr"/>
                <a:r>
                  <a:rPr lang="en-GB" sz="1600">
                    <a:solidFill>
                      <a:srgbClr val="1849D4"/>
                    </a:solidFill>
                    <a:latin typeface="Calibri" panose="020F0502020204030204"/>
                  </a:rPr>
                  <a:t>Global</a:t>
                </a:r>
              </a:p>
              <a:p>
                <a:pPr algn="ctr"/>
                <a:r>
                  <a:rPr lang="en-GB" sz="1600">
                    <a:solidFill>
                      <a:srgbClr val="1849D4"/>
                    </a:solidFill>
                    <a:latin typeface="Calibri" panose="020F0502020204030204"/>
                  </a:rPr>
                  <a:t>Broker</a:t>
                </a:r>
              </a:p>
            </p:txBody>
          </p:sp>
        </p:grpSp>
        <p:pic>
          <p:nvPicPr>
            <p:cNvPr id="67" name="Picture 66">
              <a:extLst>
                <a:ext uri="{FF2B5EF4-FFF2-40B4-BE49-F238E27FC236}">
                  <a16:creationId xmlns:a16="http://schemas.microsoft.com/office/drawing/2014/main" id="{5E3341A6-0DD6-A432-C20A-C07D94038816}"/>
                </a:ext>
              </a:extLst>
            </p:cNvPr>
            <p:cNvPicPr>
              <a:picLocks noChangeAspect="1"/>
            </p:cNvPicPr>
            <p:nvPr/>
          </p:nvPicPr>
          <p:blipFill>
            <a:blip r:embed="rId4"/>
            <a:stretch>
              <a:fillRect/>
            </a:stretch>
          </p:blipFill>
          <p:spPr>
            <a:xfrm>
              <a:off x="3952641" y="3363068"/>
              <a:ext cx="664522" cy="676715"/>
            </a:xfrm>
            <a:prstGeom prst="rect">
              <a:avLst/>
            </a:prstGeom>
          </p:spPr>
        </p:pic>
        <p:sp>
          <p:nvSpPr>
            <p:cNvPr id="68" name="Oval 67">
              <a:extLst>
                <a:ext uri="{FF2B5EF4-FFF2-40B4-BE49-F238E27FC236}">
                  <a16:creationId xmlns:a16="http://schemas.microsoft.com/office/drawing/2014/main" id="{3037A2F2-32EB-13EA-9DBC-17FE47FD2F9E}"/>
                </a:ext>
              </a:extLst>
            </p:cNvPr>
            <p:cNvSpPr/>
            <p:nvPr/>
          </p:nvSpPr>
          <p:spPr>
            <a:xfrm>
              <a:off x="4042108" y="3455008"/>
              <a:ext cx="485588" cy="48558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9" name="Picture 68">
              <a:extLst>
                <a:ext uri="{FF2B5EF4-FFF2-40B4-BE49-F238E27FC236}">
                  <a16:creationId xmlns:a16="http://schemas.microsoft.com/office/drawing/2014/main" id="{734D2C64-3DBB-A55B-8A0F-80A4CAABF98D}"/>
                </a:ext>
              </a:extLst>
            </p:cNvPr>
            <p:cNvPicPr>
              <a:picLocks noChangeAspect="1"/>
            </p:cNvPicPr>
            <p:nvPr/>
          </p:nvPicPr>
          <p:blipFill>
            <a:blip r:embed="rId8"/>
            <a:stretch>
              <a:fillRect/>
            </a:stretch>
          </p:blipFill>
          <p:spPr>
            <a:xfrm>
              <a:off x="4079275" y="3489445"/>
              <a:ext cx="424360" cy="387637"/>
            </a:xfrm>
            <a:prstGeom prst="rect">
              <a:avLst/>
            </a:prstGeom>
          </p:spPr>
        </p:pic>
      </p:grpSp>
      <p:pic>
        <p:nvPicPr>
          <p:cNvPr id="11" name="Picture 10">
            <a:extLst>
              <a:ext uri="{FF2B5EF4-FFF2-40B4-BE49-F238E27FC236}">
                <a16:creationId xmlns:a16="http://schemas.microsoft.com/office/drawing/2014/main" id="{F2C0C3EF-3D17-9C32-624B-4FC1E4DEC705}"/>
              </a:ext>
            </a:extLst>
          </p:cNvPr>
          <p:cNvPicPr>
            <a:picLocks noChangeAspect="1"/>
          </p:cNvPicPr>
          <p:nvPr/>
        </p:nvPicPr>
        <p:blipFill>
          <a:blip r:embed="rId9"/>
          <a:stretch>
            <a:fillRect/>
          </a:stretch>
        </p:blipFill>
        <p:spPr>
          <a:xfrm>
            <a:off x="4280770" y="828830"/>
            <a:ext cx="5328366" cy="5200339"/>
          </a:xfrm>
          <a:prstGeom prst="rect">
            <a:avLst/>
          </a:prstGeom>
        </p:spPr>
      </p:pic>
      <p:pic>
        <p:nvPicPr>
          <p:cNvPr id="12" name="Picture 11" descr="A group of flags of different countries/regions&#10;&#10;Description automatically generated">
            <a:extLst>
              <a:ext uri="{FF2B5EF4-FFF2-40B4-BE49-F238E27FC236}">
                <a16:creationId xmlns:a16="http://schemas.microsoft.com/office/drawing/2014/main" id="{B56DB7CC-50E1-38D7-F13F-607D04ED86A9}"/>
              </a:ext>
            </a:extLst>
          </p:cNvPr>
          <p:cNvPicPr>
            <a:picLocks noChangeAspect="1"/>
          </p:cNvPicPr>
          <p:nvPr/>
        </p:nvPicPr>
        <p:blipFill rotWithShape="1">
          <a:blip r:embed="rId10">
            <a:extLst>
              <a:ext uri="{28A0092B-C50C-407E-A947-70E740481C1C}">
                <a14:useLocalDpi xmlns:a14="http://schemas.microsoft.com/office/drawing/2010/main" val="0"/>
              </a:ext>
            </a:extLst>
          </a:blip>
          <a:srcRect l="89185" t="12889" r="1630" b="81161"/>
          <a:stretch/>
        </p:blipFill>
        <p:spPr>
          <a:xfrm>
            <a:off x="3982310" y="2817283"/>
            <a:ext cx="629920" cy="408115"/>
          </a:xfrm>
          <a:prstGeom prst="rect">
            <a:avLst/>
          </a:prstGeom>
        </p:spPr>
      </p:pic>
      <p:pic>
        <p:nvPicPr>
          <p:cNvPr id="13" name="Picture 12" descr="A group of flags of different countries/regions&#10;&#10;Description automatically generated">
            <a:extLst>
              <a:ext uri="{FF2B5EF4-FFF2-40B4-BE49-F238E27FC236}">
                <a16:creationId xmlns:a16="http://schemas.microsoft.com/office/drawing/2014/main" id="{CFDFB2CA-3B37-1CDB-87DD-AB0B32EC88B5}"/>
              </a:ext>
            </a:extLst>
          </p:cNvPr>
          <p:cNvPicPr>
            <a:picLocks noChangeAspect="1"/>
          </p:cNvPicPr>
          <p:nvPr/>
        </p:nvPicPr>
        <p:blipFill rotWithShape="1">
          <a:blip r:embed="rId10">
            <a:extLst>
              <a:ext uri="{28A0092B-C50C-407E-A947-70E740481C1C}">
                <a14:useLocalDpi xmlns:a14="http://schemas.microsoft.com/office/drawing/2010/main" val="0"/>
              </a:ext>
            </a:extLst>
          </a:blip>
          <a:srcRect l="45482" t="1556" r="45555" b="92593"/>
          <a:stretch/>
        </p:blipFill>
        <p:spPr>
          <a:xfrm>
            <a:off x="4475186" y="4974781"/>
            <a:ext cx="614680" cy="401320"/>
          </a:xfrm>
          <a:prstGeom prst="rect">
            <a:avLst/>
          </a:prstGeom>
        </p:spPr>
      </p:pic>
      <p:pic>
        <p:nvPicPr>
          <p:cNvPr id="14" name="Picture 13" descr="A group of flags of different countries/regions&#10;&#10;Description automatically generated">
            <a:extLst>
              <a:ext uri="{FF2B5EF4-FFF2-40B4-BE49-F238E27FC236}">
                <a16:creationId xmlns:a16="http://schemas.microsoft.com/office/drawing/2014/main" id="{D57B70EC-7722-B141-A401-7EF9E6573737}"/>
              </a:ext>
            </a:extLst>
          </p:cNvPr>
          <p:cNvPicPr>
            <a:picLocks noChangeAspect="1"/>
          </p:cNvPicPr>
          <p:nvPr/>
        </p:nvPicPr>
        <p:blipFill rotWithShape="1">
          <a:blip r:embed="rId10">
            <a:extLst>
              <a:ext uri="{28A0092B-C50C-407E-A947-70E740481C1C}">
                <a14:useLocalDpi xmlns:a14="http://schemas.microsoft.com/office/drawing/2010/main" val="0"/>
              </a:ext>
            </a:extLst>
          </a:blip>
          <a:srcRect l="71852" t="64074" r="19185" b="30148"/>
          <a:stretch/>
        </p:blipFill>
        <p:spPr>
          <a:xfrm>
            <a:off x="9140729" y="4941623"/>
            <a:ext cx="614680" cy="396240"/>
          </a:xfrm>
          <a:prstGeom prst="rect">
            <a:avLst/>
          </a:prstGeom>
        </p:spPr>
      </p:pic>
      <p:pic>
        <p:nvPicPr>
          <p:cNvPr id="15" name="Picture 14" descr="A group of flags of different countries/regions&#10;&#10;Description automatically generated">
            <a:extLst>
              <a:ext uri="{FF2B5EF4-FFF2-40B4-BE49-F238E27FC236}">
                <a16:creationId xmlns:a16="http://schemas.microsoft.com/office/drawing/2014/main" id="{02DD601D-70AE-33DC-4365-CA8D753D868F}"/>
              </a:ext>
            </a:extLst>
          </p:cNvPr>
          <p:cNvPicPr>
            <a:picLocks noChangeAspect="1"/>
          </p:cNvPicPr>
          <p:nvPr/>
        </p:nvPicPr>
        <p:blipFill rotWithShape="1">
          <a:blip r:embed="rId10">
            <a:extLst>
              <a:ext uri="{28A0092B-C50C-407E-A947-70E740481C1C}">
                <a14:useLocalDpi xmlns:a14="http://schemas.microsoft.com/office/drawing/2010/main" val="0"/>
              </a:ext>
            </a:extLst>
          </a:blip>
          <a:srcRect l="10370" t="35630" r="80593" b="58444"/>
          <a:stretch/>
        </p:blipFill>
        <p:spPr>
          <a:xfrm>
            <a:off x="6542746" y="3367949"/>
            <a:ext cx="619760" cy="406400"/>
          </a:xfrm>
          <a:prstGeom prst="rect">
            <a:avLst/>
          </a:prstGeom>
        </p:spPr>
      </p:pic>
      <p:sp>
        <p:nvSpPr>
          <p:cNvPr id="84" name="Freeform: Shape 83">
            <a:extLst>
              <a:ext uri="{FF2B5EF4-FFF2-40B4-BE49-F238E27FC236}">
                <a16:creationId xmlns:a16="http://schemas.microsoft.com/office/drawing/2014/main" id="{204B0817-24C9-6DF3-00C4-9861701CD7E7}"/>
              </a:ext>
            </a:extLst>
          </p:cNvPr>
          <p:cNvSpPr/>
          <p:nvPr/>
        </p:nvSpPr>
        <p:spPr>
          <a:xfrm>
            <a:off x="2423160" y="3073400"/>
            <a:ext cx="1498600" cy="1270000"/>
          </a:xfrm>
          <a:custGeom>
            <a:avLst/>
            <a:gdLst>
              <a:gd name="connsiteX0" fmla="*/ 1498600 w 1498600"/>
              <a:gd name="connsiteY0" fmla="*/ 0 h 1270000"/>
              <a:gd name="connsiteX1" fmla="*/ 782320 w 1498600"/>
              <a:gd name="connsiteY1" fmla="*/ 314960 h 1270000"/>
              <a:gd name="connsiteX2" fmla="*/ 0 w 1498600"/>
              <a:gd name="connsiteY2" fmla="*/ 1270000 h 1270000"/>
              <a:gd name="connsiteX0" fmla="*/ 1498600 w 1498600"/>
              <a:gd name="connsiteY0" fmla="*/ 0 h 1270000"/>
              <a:gd name="connsiteX1" fmla="*/ 579120 w 1498600"/>
              <a:gd name="connsiteY1" fmla="*/ 457200 h 1270000"/>
              <a:gd name="connsiteX2" fmla="*/ 0 w 1498600"/>
              <a:gd name="connsiteY2" fmla="*/ 1270000 h 1270000"/>
              <a:gd name="connsiteX0" fmla="*/ 1498600 w 1498600"/>
              <a:gd name="connsiteY0" fmla="*/ 0 h 1270000"/>
              <a:gd name="connsiteX1" fmla="*/ 579120 w 1498600"/>
              <a:gd name="connsiteY1" fmla="*/ 457200 h 1270000"/>
              <a:gd name="connsiteX2" fmla="*/ 0 w 1498600"/>
              <a:gd name="connsiteY2" fmla="*/ 1270000 h 1270000"/>
            </a:gdLst>
            <a:ahLst/>
            <a:cxnLst>
              <a:cxn ang="0">
                <a:pos x="connsiteX0" y="connsiteY0"/>
              </a:cxn>
              <a:cxn ang="0">
                <a:pos x="connsiteX1" y="connsiteY1"/>
              </a:cxn>
              <a:cxn ang="0">
                <a:pos x="connsiteX2" y="connsiteY2"/>
              </a:cxn>
            </a:cxnLst>
            <a:rect l="l" t="t" r="r" b="b"/>
            <a:pathLst>
              <a:path w="1498600" h="1270000">
                <a:moveTo>
                  <a:pt x="1498600" y="0"/>
                </a:moveTo>
                <a:cubicBezTo>
                  <a:pt x="1265343" y="51646"/>
                  <a:pt x="828887" y="245533"/>
                  <a:pt x="579120" y="457200"/>
                </a:cubicBezTo>
                <a:cubicBezTo>
                  <a:pt x="329353" y="668867"/>
                  <a:pt x="245956" y="857673"/>
                  <a:pt x="0" y="127000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sp>
        <p:nvSpPr>
          <p:cNvPr id="85" name="Freeform: Shape 84">
            <a:extLst>
              <a:ext uri="{FF2B5EF4-FFF2-40B4-BE49-F238E27FC236}">
                <a16:creationId xmlns:a16="http://schemas.microsoft.com/office/drawing/2014/main" id="{742FD228-4317-C110-4AC9-A2EF33154F69}"/>
              </a:ext>
            </a:extLst>
          </p:cNvPr>
          <p:cNvSpPr/>
          <p:nvPr/>
        </p:nvSpPr>
        <p:spPr>
          <a:xfrm rot="21395324">
            <a:off x="2524760" y="4734560"/>
            <a:ext cx="1905000" cy="503419"/>
          </a:xfrm>
          <a:custGeom>
            <a:avLst/>
            <a:gdLst>
              <a:gd name="connsiteX0" fmla="*/ 1905000 w 1905000"/>
              <a:gd name="connsiteY0" fmla="*/ 436880 h 503419"/>
              <a:gd name="connsiteX1" fmla="*/ 873760 w 1905000"/>
              <a:gd name="connsiteY1" fmla="*/ 467360 h 503419"/>
              <a:gd name="connsiteX2" fmla="*/ 0 w 1905000"/>
              <a:gd name="connsiteY2" fmla="*/ 0 h 503419"/>
            </a:gdLst>
            <a:ahLst/>
            <a:cxnLst>
              <a:cxn ang="0">
                <a:pos x="connsiteX0" y="connsiteY0"/>
              </a:cxn>
              <a:cxn ang="0">
                <a:pos x="connsiteX1" y="connsiteY1"/>
              </a:cxn>
              <a:cxn ang="0">
                <a:pos x="connsiteX2" y="connsiteY2"/>
              </a:cxn>
            </a:cxnLst>
            <a:rect l="l" t="t" r="r" b="b"/>
            <a:pathLst>
              <a:path w="1905000" h="503419">
                <a:moveTo>
                  <a:pt x="1905000" y="436880"/>
                </a:moveTo>
                <a:cubicBezTo>
                  <a:pt x="1548130" y="488526"/>
                  <a:pt x="1191260" y="540173"/>
                  <a:pt x="873760" y="467360"/>
                </a:cubicBezTo>
                <a:cubicBezTo>
                  <a:pt x="556260" y="394547"/>
                  <a:pt x="278130" y="197273"/>
                  <a:pt x="0" y="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tx1"/>
              </a:solidFill>
            </a:endParaRPr>
          </a:p>
        </p:txBody>
      </p:sp>
      <p:sp>
        <p:nvSpPr>
          <p:cNvPr id="87" name="Freeform: Shape 86">
            <a:extLst>
              <a:ext uri="{FF2B5EF4-FFF2-40B4-BE49-F238E27FC236}">
                <a16:creationId xmlns:a16="http://schemas.microsoft.com/office/drawing/2014/main" id="{55B8E296-EC7A-C8C1-9623-D13D6A4081FC}"/>
              </a:ext>
            </a:extLst>
          </p:cNvPr>
          <p:cNvSpPr/>
          <p:nvPr/>
        </p:nvSpPr>
        <p:spPr>
          <a:xfrm>
            <a:off x="2473960" y="3558083"/>
            <a:ext cx="4018280" cy="841197"/>
          </a:xfrm>
          <a:custGeom>
            <a:avLst/>
            <a:gdLst>
              <a:gd name="connsiteX0" fmla="*/ 4018280 w 4018280"/>
              <a:gd name="connsiteY0" fmla="*/ 8077 h 841197"/>
              <a:gd name="connsiteX1" fmla="*/ 1976120 w 4018280"/>
              <a:gd name="connsiteY1" fmla="*/ 119837 h 841197"/>
              <a:gd name="connsiteX2" fmla="*/ 0 w 4018280"/>
              <a:gd name="connsiteY2" fmla="*/ 841197 h 841197"/>
            </a:gdLst>
            <a:ahLst/>
            <a:cxnLst>
              <a:cxn ang="0">
                <a:pos x="connsiteX0" y="connsiteY0"/>
              </a:cxn>
              <a:cxn ang="0">
                <a:pos x="connsiteX1" y="connsiteY1"/>
              </a:cxn>
              <a:cxn ang="0">
                <a:pos x="connsiteX2" y="connsiteY2"/>
              </a:cxn>
            </a:cxnLst>
            <a:rect l="l" t="t" r="r" b="b"/>
            <a:pathLst>
              <a:path w="4018280" h="841197">
                <a:moveTo>
                  <a:pt x="4018280" y="8077"/>
                </a:moveTo>
                <a:cubicBezTo>
                  <a:pt x="3332056" y="-5470"/>
                  <a:pt x="2645833" y="-19016"/>
                  <a:pt x="1976120" y="119837"/>
                </a:cubicBezTo>
                <a:cubicBezTo>
                  <a:pt x="1306407" y="258690"/>
                  <a:pt x="653203" y="549943"/>
                  <a:pt x="0" y="841197"/>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tx1"/>
              </a:solidFill>
            </a:endParaRPr>
          </a:p>
        </p:txBody>
      </p:sp>
      <p:grpSp>
        <p:nvGrpSpPr>
          <p:cNvPr id="95" name="Group 94">
            <a:extLst>
              <a:ext uri="{FF2B5EF4-FFF2-40B4-BE49-F238E27FC236}">
                <a16:creationId xmlns:a16="http://schemas.microsoft.com/office/drawing/2014/main" id="{A037E949-3225-D7FE-4529-CA916222C98D}"/>
              </a:ext>
            </a:extLst>
          </p:cNvPr>
          <p:cNvGrpSpPr/>
          <p:nvPr/>
        </p:nvGrpSpPr>
        <p:grpSpPr>
          <a:xfrm>
            <a:off x="4195024" y="3042920"/>
            <a:ext cx="4969296" cy="3068409"/>
            <a:chOff x="4195024" y="3042920"/>
            <a:chExt cx="4969296" cy="3068409"/>
          </a:xfrm>
        </p:grpSpPr>
        <p:sp>
          <p:nvSpPr>
            <p:cNvPr id="89" name="Freeform: Shape 88">
              <a:extLst>
                <a:ext uri="{FF2B5EF4-FFF2-40B4-BE49-F238E27FC236}">
                  <a16:creationId xmlns:a16="http://schemas.microsoft.com/office/drawing/2014/main" id="{2EB6F6CC-D023-D4DE-902C-792305CF07AD}"/>
                </a:ext>
              </a:extLst>
            </p:cNvPr>
            <p:cNvSpPr/>
            <p:nvPr/>
          </p:nvSpPr>
          <p:spPr>
            <a:xfrm>
              <a:off x="4683760" y="3042920"/>
              <a:ext cx="1808480" cy="370840"/>
            </a:xfrm>
            <a:custGeom>
              <a:avLst/>
              <a:gdLst>
                <a:gd name="connsiteX0" fmla="*/ 0 w 1808480"/>
                <a:gd name="connsiteY0" fmla="*/ 0 h 370840"/>
                <a:gd name="connsiteX1" fmla="*/ 955040 w 1808480"/>
                <a:gd name="connsiteY1" fmla="*/ 66040 h 370840"/>
                <a:gd name="connsiteX2" fmla="*/ 1808480 w 1808480"/>
                <a:gd name="connsiteY2" fmla="*/ 370840 h 370840"/>
              </a:gdLst>
              <a:ahLst/>
              <a:cxnLst>
                <a:cxn ang="0">
                  <a:pos x="connsiteX0" y="connsiteY0"/>
                </a:cxn>
                <a:cxn ang="0">
                  <a:pos x="connsiteX1" y="connsiteY1"/>
                </a:cxn>
                <a:cxn ang="0">
                  <a:pos x="connsiteX2" y="connsiteY2"/>
                </a:cxn>
              </a:cxnLst>
              <a:rect l="l" t="t" r="r" b="b"/>
              <a:pathLst>
                <a:path w="1808480" h="370840">
                  <a:moveTo>
                    <a:pt x="0" y="0"/>
                  </a:moveTo>
                  <a:cubicBezTo>
                    <a:pt x="326813" y="2116"/>
                    <a:pt x="653627" y="4233"/>
                    <a:pt x="955040" y="66040"/>
                  </a:cubicBezTo>
                  <a:cubicBezTo>
                    <a:pt x="1256453" y="127847"/>
                    <a:pt x="1532466" y="249343"/>
                    <a:pt x="1808480" y="370840"/>
                  </a:cubicBezTo>
                </a:path>
              </a:pathLst>
            </a:custGeom>
            <a:ln w="19050">
              <a:prstDash val="sysDot"/>
              <a:headEnd type="triangl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tx1"/>
                </a:solidFill>
              </a:endParaRPr>
            </a:p>
          </p:txBody>
        </p:sp>
        <p:sp>
          <p:nvSpPr>
            <p:cNvPr id="90" name="Freeform: Shape 89">
              <a:extLst>
                <a:ext uri="{FF2B5EF4-FFF2-40B4-BE49-F238E27FC236}">
                  <a16:creationId xmlns:a16="http://schemas.microsoft.com/office/drawing/2014/main" id="{8C101EB5-7380-821B-FCC4-568FB6377C82}"/>
                </a:ext>
              </a:extLst>
            </p:cNvPr>
            <p:cNvSpPr/>
            <p:nvPr/>
          </p:nvSpPr>
          <p:spPr>
            <a:xfrm>
              <a:off x="7081520" y="3804920"/>
              <a:ext cx="2047240" cy="1630968"/>
            </a:xfrm>
            <a:custGeom>
              <a:avLst/>
              <a:gdLst>
                <a:gd name="connsiteX0" fmla="*/ 0 w 2087880"/>
                <a:gd name="connsiteY0" fmla="*/ 0 h 1661590"/>
                <a:gd name="connsiteX1" fmla="*/ 584200 w 2087880"/>
                <a:gd name="connsiteY1" fmla="*/ 833120 h 1661590"/>
                <a:gd name="connsiteX2" fmla="*/ 1437640 w 2087880"/>
                <a:gd name="connsiteY2" fmla="*/ 1518920 h 1661590"/>
                <a:gd name="connsiteX3" fmla="*/ 1869440 w 2087880"/>
                <a:gd name="connsiteY3" fmla="*/ 1661160 h 1661590"/>
                <a:gd name="connsiteX4" fmla="*/ 2087880 w 2087880"/>
                <a:gd name="connsiteY4" fmla="*/ 1554480 h 1661590"/>
                <a:gd name="connsiteX0" fmla="*/ 0 w 2037080"/>
                <a:gd name="connsiteY0" fmla="*/ 0 h 1661296"/>
                <a:gd name="connsiteX1" fmla="*/ 584200 w 2037080"/>
                <a:gd name="connsiteY1" fmla="*/ 833120 h 1661296"/>
                <a:gd name="connsiteX2" fmla="*/ 1437640 w 2037080"/>
                <a:gd name="connsiteY2" fmla="*/ 1518920 h 1661296"/>
                <a:gd name="connsiteX3" fmla="*/ 1869440 w 2037080"/>
                <a:gd name="connsiteY3" fmla="*/ 1661160 h 1661296"/>
                <a:gd name="connsiteX4" fmla="*/ 2037080 w 2037080"/>
                <a:gd name="connsiteY4" fmla="*/ 1422400 h 1661296"/>
                <a:gd name="connsiteX0" fmla="*/ 0 w 2037080"/>
                <a:gd name="connsiteY0" fmla="*/ 0 h 1630842"/>
                <a:gd name="connsiteX1" fmla="*/ 584200 w 2037080"/>
                <a:gd name="connsiteY1" fmla="*/ 833120 h 1630842"/>
                <a:gd name="connsiteX2" fmla="*/ 1437640 w 2037080"/>
                <a:gd name="connsiteY2" fmla="*/ 1518920 h 1630842"/>
                <a:gd name="connsiteX3" fmla="*/ 1747520 w 2037080"/>
                <a:gd name="connsiteY3" fmla="*/ 1630680 h 1630842"/>
                <a:gd name="connsiteX4" fmla="*/ 2037080 w 2037080"/>
                <a:gd name="connsiteY4" fmla="*/ 1422400 h 1630842"/>
                <a:gd name="connsiteX0" fmla="*/ 0 w 2037080"/>
                <a:gd name="connsiteY0" fmla="*/ 0 h 1630842"/>
                <a:gd name="connsiteX1" fmla="*/ 584200 w 2037080"/>
                <a:gd name="connsiteY1" fmla="*/ 833120 h 1630842"/>
                <a:gd name="connsiteX2" fmla="*/ 1320800 w 2037080"/>
                <a:gd name="connsiteY2" fmla="*/ 1457960 h 1630842"/>
                <a:gd name="connsiteX3" fmla="*/ 1747520 w 2037080"/>
                <a:gd name="connsiteY3" fmla="*/ 1630680 h 1630842"/>
                <a:gd name="connsiteX4" fmla="*/ 2037080 w 2037080"/>
                <a:gd name="connsiteY4" fmla="*/ 1422400 h 1630842"/>
                <a:gd name="connsiteX0" fmla="*/ 0 w 2047240"/>
                <a:gd name="connsiteY0" fmla="*/ 0 h 1630968"/>
                <a:gd name="connsiteX1" fmla="*/ 584200 w 2047240"/>
                <a:gd name="connsiteY1" fmla="*/ 833120 h 1630968"/>
                <a:gd name="connsiteX2" fmla="*/ 1320800 w 2047240"/>
                <a:gd name="connsiteY2" fmla="*/ 1457960 h 1630968"/>
                <a:gd name="connsiteX3" fmla="*/ 1747520 w 2047240"/>
                <a:gd name="connsiteY3" fmla="*/ 1630680 h 1630968"/>
                <a:gd name="connsiteX4" fmla="*/ 2047240 w 2047240"/>
                <a:gd name="connsiteY4" fmla="*/ 1493520 h 1630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240" h="1630968">
                  <a:moveTo>
                    <a:pt x="0" y="0"/>
                  </a:moveTo>
                  <a:cubicBezTo>
                    <a:pt x="172296" y="289983"/>
                    <a:pt x="364067" y="590127"/>
                    <a:pt x="584200" y="833120"/>
                  </a:cubicBezTo>
                  <a:cubicBezTo>
                    <a:pt x="804333" y="1076113"/>
                    <a:pt x="1126913" y="1325033"/>
                    <a:pt x="1320800" y="1457960"/>
                  </a:cubicBezTo>
                  <a:cubicBezTo>
                    <a:pt x="1514687" y="1590887"/>
                    <a:pt x="1639147" y="1624753"/>
                    <a:pt x="1747520" y="1630680"/>
                  </a:cubicBezTo>
                  <a:cubicBezTo>
                    <a:pt x="1855893" y="1636607"/>
                    <a:pt x="1992206" y="1549823"/>
                    <a:pt x="2047240" y="1493520"/>
                  </a:cubicBezTo>
                </a:path>
              </a:pathLst>
            </a:custGeom>
            <a:ln w="19050">
              <a:prstDash val="sysDot"/>
              <a:headEnd type="triangl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tx1"/>
                </a:solidFill>
              </a:endParaRPr>
            </a:p>
          </p:txBody>
        </p:sp>
        <p:sp>
          <p:nvSpPr>
            <p:cNvPr id="91" name="Freeform: Shape 90">
              <a:extLst>
                <a:ext uri="{FF2B5EF4-FFF2-40B4-BE49-F238E27FC236}">
                  <a16:creationId xmlns:a16="http://schemas.microsoft.com/office/drawing/2014/main" id="{C2E09218-6B27-4134-CF5C-AC436C3A5EB6}"/>
                </a:ext>
              </a:extLst>
            </p:cNvPr>
            <p:cNvSpPr/>
            <p:nvPr/>
          </p:nvSpPr>
          <p:spPr>
            <a:xfrm>
              <a:off x="5049520" y="5389880"/>
              <a:ext cx="4114800" cy="721449"/>
            </a:xfrm>
            <a:custGeom>
              <a:avLst/>
              <a:gdLst>
                <a:gd name="connsiteX0" fmla="*/ 4251960 w 4251960"/>
                <a:gd name="connsiteY0" fmla="*/ 0 h 721414"/>
                <a:gd name="connsiteX1" fmla="*/ 2164080 w 4251960"/>
                <a:gd name="connsiteY1" fmla="*/ 721360 h 721414"/>
                <a:gd name="connsiteX2" fmla="*/ 0 w 4251960"/>
                <a:gd name="connsiteY2" fmla="*/ 30480 h 721414"/>
                <a:gd name="connsiteX0" fmla="*/ 4114800 w 4114800"/>
                <a:gd name="connsiteY0" fmla="*/ 0 h 721410"/>
                <a:gd name="connsiteX1" fmla="*/ 2026920 w 4114800"/>
                <a:gd name="connsiteY1" fmla="*/ 721360 h 721410"/>
                <a:gd name="connsiteX2" fmla="*/ 0 w 4114800"/>
                <a:gd name="connsiteY2" fmla="*/ 0 h 721410"/>
                <a:gd name="connsiteX0" fmla="*/ 4114800 w 4114800"/>
                <a:gd name="connsiteY0" fmla="*/ 0 h 721449"/>
                <a:gd name="connsiteX1" fmla="*/ 2026920 w 4114800"/>
                <a:gd name="connsiteY1" fmla="*/ 721360 h 721449"/>
                <a:gd name="connsiteX2" fmla="*/ 0 w 4114800"/>
                <a:gd name="connsiteY2" fmla="*/ 0 h 721449"/>
              </a:gdLst>
              <a:ahLst/>
              <a:cxnLst>
                <a:cxn ang="0">
                  <a:pos x="connsiteX0" y="connsiteY0"/>
                </a:cxn>
                <a:cxn ang="0">
                  <a:pos x="connsiteX1" y="connsiteY1"/>
                </a:cxn>
                <a:cxn ang="0">
                  <a:pos x="connsiteX2" y="connsiteY2"/>
                </a:cxn>
              </a:cxnLst>
              <a:rect l="l" t="t" r="r" b="b"/>
              <a:pathLst>
                <a:path w="4114800" h="721449">
                  <a:moveTo>
                    <a:pt x="4114800" y="0"/>
                  </a:moveTo>
                  <a:cubicBezTo>
                    <a:pt x="3425190" y="358140"/>
                    <a:pt x="2735580" y="716280"/>
                    <a:pt x="2026920" y="721360"/>
                  </a:cubicBezTo>
                  <a:cubicBezTo>
                    <a:pt x="1318260" y="726440"/>
                    <a:pt x="656590" y="515620"/>
                    <a:pt x="0" y="0"/>
                  </a:cubicBezTo>
                </a:path>
              </a:pathLst>
            </a:custGeom>
            <a:ln w="19050">
              <a:prstDash val="sysDot"/>
              <a:headEnd type="triangl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tx1"/>
                </a:solidFill>
              </a:endParaRPr>
            </a:p>
          </p:txBody>
        </p:sp>
        <p:sp>
          <p:nvSpPr>
            <p:cNvPr id="92" name="Freeform: Shape 91">
              <a:extLst>
                <a:ext uri="{FF2B5EF4-FFF2-40B4-BE49-F238E27FC236}">
                  <a16:creationId xmlns:a16="http://schemas.microsoft.com/office/drawing/2014/main" id="{6342BA11-B5DA-C5A6-CB9A-5A1F58D9E0E9}"/>
                </a:ext>
              </a:extLst>
            </p:cNvPr>
            <p:cNvSpPr/>
            <p:nvPr/>
          </p:nvSpPr>
          <p:spPr>
            <a:xfrm>
              <a:off x="5135880" y="3825240"/>
              <a:ext cx="1524000" cy="1193800"/>
            </a:xfrm>
            <a:custGeom>
              <a:avLst/>
              <a:gdLst>
                <a:gd name="connsiteX0" fmla="*/ 1524000 w 1524000"/>
                <a:gd name="connsiteY0" fmla="*/ 0 h 1193800"/>
                <a:gd name="connsiteX1" fmla="*/ 843280 w 1524000"/>
                <a:gd name="connsiteY1" fmla="*/ 756920 h 1193800"/>
                <a:gd name="connsiteX2" fmla="*/ 0 w 1524000"/>
                <a:gd name="connsiteY2" fmla="*/ 1193800 h 1193800"/>
              </a:gdLst>
              <a:ahLst/>
              <a:cxnLst>
                <a:cxn ang="0">
                  <a:pos x="connsiteX0" y="connsiteY0"/>
                </a:cxn>
                <a:cxn ang="0">
                  <a:pos x="connsiteX1" y="connsiteY1"/>
                </a:cxn>
                <a:cxn ang="0">
                  <a:pos x="connsiteX2" y="connsiteY2"/>
                </a:cxn>
              </a:cxnLst>
              <a:rect l="l" t="t" r="r" b="b"/>
              <a:pathLst>
                <a:path w="1524000" h="1193800">
                  <a:moveTo>
                    <a:pt x="1524000" y="0"/>
                  </a:moveTo>
                  <a:cubicBezTo>
                    <a:pt x="1310640" y="278976"/>
                    <a:pt x="1097280" y="557953"/>
                    <a:pt x="843280" y="756920"/>
                  </a:cubicBezTo>
                  <a:cubicBezTo>
                    <a:pt x="589280" y="955887"/>
                    <a:pt x="294640" y="1074843"/>
                    <a:pt x="0" y="1193800"/>
                  </a:cubicBezTo>
                </a:path>
              </a:pathLst>
            </a:custGeom>
            <a:ln w="19050">
              <a:prstDash val="sysDot"/>
              <a:headEnd type="triangl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tx1"/>
                </a:solidFill>
              </a:endParaRPr>
            </a:p>
          </p:txBody>
        </p:sp>
        <p:sp>
          <p:nvSpPr>
            <p:cNvPr id="93" name="Freeform: Shape 92">
              <a:extLst>
                <a:ext uri="{FF2B5EF4-FFF2-40B4-BE49-F238E27FC236}">
                  <a16:creationId xmlns:a16="http://schemas.microsoft.com/office/drawing/2014/main" id="{FCBAA6E3-C026-8407-C8A8-C58198753A19}"/>
                </a:ext>
              </a:extLst>
            </p:cNvPr>
            <p:cNvSpPr/>
            <p:nvPr/>
          </p:nvSpPr>
          <p:spPr>
            <a:xfrm>
              <a:off x="4195024" y="3261360"/>
              <a:ext cx="473496" cy="1691640"/>
            </a:xfrm>
            <a:custGeom>
              <a:avLst/>
              <a:gdLst>
                <a:gd name="connsiteX0" fmla="*/ 0 w 431800"/>
                <a:gd name="connsiteY0" fmla="*/ 0 h 1691640"/>
                <a:gd name="connsiteX1" fmla="*/ 91440 w 431800"/>
                <a:gd name="connsiteY1" fmla="*/ 1016000 h 1691640"/>
                <a:gd name="connsiteX2" fmla="*/ 431800 w 431800"/>
                <a:gd name="connsiteY2" fmla="*/ 1691640 h 1691640"/>
                <a:gd name="connsiteX0" fmla="*/ 0 w 472440"/>
                <a:gd name="connsiteY0" fmla="*/ 0 h 1691640"/>
                <a:gd name="connsiteX1" fmla="*/ 132080 w 472440"/>
                <a:gd name="connsiteY1" fmla="*/ 1016000 h 1691640"/>
                <a:gd name="connsiteX2" fmla="*/ 472440 w 472440"/>
                <a:gd name="connsiteY2" fmla="*/ 1691640 h 1691640"/>
                <a:gd name="connsiteX0" fmla="*/ 1056 w 473496"/>
                <a:gd name="connsiteY0" fmla="*/ 0 h 1691640"/>
                <a:gd name="connsiteX1" fmla="*/ 133136 w 473496"/>
                <a:gd name="connsiteY1" fmla="*/ 1016000 h 1691640"/>
                <a:gd name="connsiteX2" fmla="*/ 473496 w 473496"/>
                <a:gd name="connsiteY2" fmla="*/ 1691640 h 1691640"/>
              </a:gdLst>
              <a:ahLst/>
              <a:cxnLst>
                <a:cxn ang="0">
                  <a:pos x="connsiteX0" y="connsiteY0"/>
                </a:cxn>
                <a:cxn ang="0">
                  <a:pos x="connsiteX1" y="connsiteY1"/>
                </a:cxn>
                <a:cxn ang="0">
                  <a:pos x="connsiteX2" y="connsiteY2"/>
                </a:cxn>
              </a:cxnLst>
              <a:rect l="l" t="t" r="r" b="b"/>
              <a:pathLst>
                <a:path w="473496" h="1691640">
                  <a:moveTo>
                    <a:pt x="1056" y="0"/>
                  </a:moveTo>
                  <a:cubicBezTo>
                    <a:pt x="-9528" y="519430"/>
                    <a:pt x="61169" y="734060"/>
                    <a:pt x="133136" y="1016000"/>
                  </a:cubicBezTo>
                  <a:cubicBezTo>
                    <a:pt x="205103" y="1297940"/>
                    <a:pt x="339299" y="1494790"/>
                    <a:pt x="473496" y="1691640"/>
                  </a:cubicBezTo>
                </a:path>
              </a:pathLst>
            </a:custGeom>
            <a:ln w="19050">
              <a:prstDash val="sysDot"/>
              <a:headEnd type="triangl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tx1"/>
                </a:solidFill>
              </a:endParaRPr>
            </a:p>
          </p:txBody>
        </p:sp>
      </p:grpSp>
      <p:sp>
        <p:nvSpPr>
          <p:cNvPr id="96" name="TextBox 95">
            <a:extLst>
              <a:ext uri="{FF2B5EF4-FFF2-40B4-BE49-F238E27FC236}">
                <a16:creationId xmlns:a16="http://schemas.microsoft.com/office/drawing/2014/main" id="{1738E696-4914-7E17-37F4-291817365707}"/>
              </a:ext>
            </a:extLst>
          </p:cNvPr>
          <p:cNvSpPr txBox="1"/>
          <p:nvPr/>
        </p:nvSpPr>
        <p:spPr>
          <a:xfrm>
            <a:off x="3014495" y="38145"/>
            <a:ext cx="695548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4x Global Brokers subscribe to Notification Messages from WIS2 Nodes and republish the messages for onward distribution</a:t>
            </a:r>
          </a:p>
        </p:txBody>
      </p:sp>
      <p:sp>
        <p:nvSpPr>
          <p:cNvPr id="99" name="TextBox 98">
            <a:extLst>
              <a:ext uri="{FF2B5EF4-FFF2-40B4-BE49-F238E27FC236}">
                <a16:creationId xmlns:a16="http://schemas.microsoft.com/office/drawing/2014/main" id="{318F5C48-53B5-BC87-FB5C-8D58BF08D75D}"/>
              </a:ext>
            </a:extLst>
          </p:cNvPr>
          <p:cNvSpPr txBox="1"/>
          <p:nvPr/>
        </p:nvSpPr>
        <p:spPr>
          <a:xfrm>
            <a:off x="2282399" y="6183408"/>
            <a:ext cx="800762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t>Global Brokers also subscribe to each other for resilience, discarding duplicate messages they have already received and republished – fully meshed network is not required</a:t>
            </a:r>
          </a:p>
        </p:txBody>
      </p:sp>
    </p:spTree>
    <p:extLst>
      <p:ext uri="{BB962C8B-B14F-4D97-AF65-F5344CB8AC3E}">
        <p14:creationId xmlns:p14="http://schemas.microsoft.com/office/powerpoint/2010/main" val="320106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0ACE7B09-48BF-1443-8AB3-D56CB5BFE6C6}"/>
              </a:ext>
            </a:extLst>
          </p:cNvPr>
          <p:cNvSpPr/>
          <p:nvPr/>
        </p:nvSpPr>
        <p:spPr>
          <a:xfrm>
            <a:off x="3778567" y="2307132"/>
            <a:ext cx="6396673" cy="1238708"/>
          </a:xfrm>
          <a:custGeom>
            <a:avLst/>
            <a:gdLst>
              <a:gd name="connsiteX0" fmla="*/ 6396673 w 6396673"/>
              <a:gd name="connsiteY0" fmla="*/ 1238708 h 1238708"/>
              <a:gd name="connsiteX1" fmla="*/ 6295073 w 6396673"/>
              <a:gd name="connsiteY1" fmla="*/ 1040588 h 1238708"/>
              <a:gd name="connsiteX2" fmla="*/ 6081713 w 6396673"/>
              <a:gd name="connsiteY2" fmla="*/ 842468 h 1238708"/>
              <a:gd name="connsiteX3" fmla="*/ 5324793 w 6396673"/>
              <a:gd name="connsiteY3" fmla="*/ 430988 h 1238708"/>
              <a:gd name="connsiteX4" fmla="*/ 3734753 w 6396673"/>
              <a:gd name="connsiteY4" fmla="*/ 116028 h 1238708"/>
              <a:gd name="connsiteX5" fmla="*/ 2708593 w 6396673"/>
              <a:gd name="connsiteY5" fmla="*/ 19508 h 1238708"/>
              <a:gd name="connsiteX6" fmla="*/ 1611313 w 6396673"/>
              <a:gd name="connsiteY6" fmla="*/ 14428 h 1238708"/>
              <a:gd name="connsiteX7" fmla="*/ 544513 w 6396673"/>
              <a:gd name="connsiteY7" fmla="*/ 176988 h 1238708"/>
              <a:gd name="connsiteX8" fmla="*/ 26353 w 6396673"/>
              <a:gd name="connsiteY8" fmla="*/ 410668 h 1238708"/>
              <a:gd name="connsiteX9" fmla="*/ 122873 w 6396673"/>
              <a:gd name="connsiteY9" fmla="*/ 644348 h 1238708"/>
              <a:gd name="connsiteX0" fmla="*/ 6396673 w 6396673"/>
              <a:gd name="connsiteY0" fmla="*/ 1238708 h 1238708"/>
              <a:gd name="connsiteX1" fmla="*/ 6295073 w 6396673"/>
              <a:gd name="connsiteY1" fmla="*/ 1040588 h 1238708"/>
              <a:gd name="connsiteX2" fmla="*/ 6079567 w 6396673"/>
              <a:gd name="connsiteY2" fmla="*/ 808124 h 1238708"/>
              <a:gd name="connsiteX3" fmla="*/ 5324793 w 6396673"/>
              <a:gd name="connsiteY3" fmla="*/ 430988 h 1238708"/>
              <a:gd name="connsiteX4" fmla="*/ 3734753 w 6396673"/>
              <a:gd name="connsiteY4" fmla="*/ 116028 h 1238708"/>
              <a:gd name="connsiteX5" fmla="*/ 2708593 w 6396673"/>
              <a:gd name="connsiteY5" fmla="*/ 19508 h 1238708"/>
              <a:gd name="connsiteX6" fmla="*/ 1611313 w 6396673"/>
              <a:gd name="connsiteY6" fmla="*/ 14428 h 1238708"/>
              <a:gd name="connsiteX7" fmla="*/ 544513 w 6396673"/>
              <a:gd name="connsiteY7" fmla="*/ 176988 h 1238708"/>
              <a:gd name="connsiteX8" fmla="*/ 26353 w 6396673"/>
              <a:gd name="connsiteY8" fmla="*/ 410668 h 1238708"/>
              <a:gd name="connsiteX9" fmla="*/ 122873 w 6396673"/>
              <a:gd name="connsiteY9" fmla="*/ 644348 h 1238708"/>
              <a:gd name="connsiteX0" fmla="*/ 6396673 w 6396673"/>
              <a:gd name="connsiteY0" fmla="*/ 1238708 h 1238708"/>
              <a:gd name="connsiteX1" fmla="*/ 6295073 w 6396673"/>
              <a:gd name="connsiteY1" fmla="*/ 1040588 h 1238708"/>
              <a:gd name="connsiteX2" fmla="*/ 6079567 w 6396673"/>
              <a:gd name="connsiteY2" fmla="*/ 808124 h 1238708"/>
              <a:gd name="connsiteX3" fmla="*/ 5324793 w 6396673"/>
              <a:gd name="connsiteY3" fmla="*/ 430988 h 1238708"/>
              <a:gd name="connsiteX4" fmla="*/ 3734753 w 6396673"/>
              <a:gd name="connsiteY4" fmla="*/ 116028 h 1238708"/>
              <a:gd name="connsiteX5" fmla="*/ 2708593 w 6396673"/>
              <a:gd name="connsiteY5" fmla="*/ 19508 h 1238708"/>
              <a:gd name="connsiteX6" fmla="*/ 1611313 w 6396673"/>
              <a:gd name="connsiteY6" fmla="*/ 14428 h 1238708"/>
              <a:gd name="connsiteX7" fmla="*/ 544513 w 6396673"/>
              <a:gd name="connsiteY7" fmla="*/ 176988 h 1238708"/>
              <a:gd name="connsiteX8" fmla="*/ 26353 w 6396673"/>
              <a:gd name="connsiteY8" fmla="*/ 410668 h 1238708"/>
              <a:gd name="connsiteX9" fmla="*/ 122873 w 6396673"/>
              <a:gd name="connsiteY9" fmla="*/ 644348 h 123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96673" h="1238708">
                <a:moveTo>
                  <a:pt x="6396673" y="1238708"/>
                </a:moveTo>
                <a:cubicBezTo>
                  <a:pt x="6372119" y="1172668"/>
                  <a:pt x="6347924" y="1112352"/>
                  <a:pt x="6295073" y="1040588"/>
                </a:cubicBezTo>
                <a:cubicBezTo>
                  <a:pt x="6242222" y="968824"/>
                  <a:pt x="6174739" y="877527"/>
                  <a:pt x="6079567" y="808124"/>
                </a:cubicBezTo>
                <a:cubicBezTo>
                  <a:pt x="5984395" y="738721"/>
                  <a:pt x="5715595" y="546337"/>
                  <a:pt x="5324793" y="430988"/>
                </a:cubicBezTo>
                <a:cubicBezTo>
                  <a:pt x="4933991" y="315639"/>
                  <a:pt x="4170786" y="184608"/>
                  <a:pt x="3734753" y="116028"/>
                </a:cubicBezTo>
                <a:cubicBezTo>
                  <a:pt x="3298720" y="47448"/>
                  <a:pt x="3062500" y="36441"/>
                  <a:pt x="2708593" y="19508"/>
                </a:cubicBezTo>
                <a:cubicBezTo>
                  <a:pt x="2354686" y="2575"/>
                  <a:pt x="1971993" y="-11819"/>
                  <a:pt x="1611313" y="14428"/>
                </a:cubicBezTo>
                <a:cubicBezTo>
                  <a:pt x="1250633" y="40675"/>
                  <a:pt x="808673" y="110948"/>
                  <a:pt x="544513" y="176988"/>
                </a:cubicBezTo>
                <a:cubicBezTo>
                  <a:pt x="280353" y="243028"/>
                  <a:pt x="96626" y="332775"/>
                  <a:pt x="26353" y="410668"/>
                </a:cubicBezTo>
                <a:cubicBezTo>
                  <a:pt x="-43920" y="488561"/>
                  <a:pt x="39476" y="566454"/>
                  <a:pt x="122873" y="644348"/>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tx1"/>
              </a:solidFill>
            </a:endParaRPr>
          </a:p>
        </p:txBody>
      </p:sp>
      <p:sp>
        <p:nvSpPr>
          <p:cNvPr id="83" name="Freeform: Shape 82">
            <a:extLst>
              <a:ext uri="{FF2B5EF4-FFF2-40B4-BE49-F238E27FC236}">
                <a16:creationId xmlns:a16="http://schemas.microsoft.com/office/drawing/2014/main" id="{267EB9AA-C502-BDCA-4E85-5A0E382A98E0}"/>
              </a:ext>
            </a:extLst>
          </p:cNvPr>
          <p:cNvSpPr/>
          <p:nvPr/>
        </p:nvSpPr>
        <p:spPr>
          <a:xfrm>
            <a:off x="4157981" y="3692881"/>
            <a:ext cx="5854700" cy="1498879"/>
          </a:xfrm>
          <a:custGeom>
            <a:avLst/>
            <a:gdLst>
              <a:gd name="connsiteX0" fmla="*/ 5830332 w 5852329"/>
              <a:gd name="connsiteY0" fmla="*/ 602066 h 1475826"/>
              <a:gd name="connsiteX1" fmla="*/ 5830332 w 5852329"/>
              <a:gd name="connsiteY1" fmla="*/ 409026 h 1475826"/>
              <a:gd name="connsiteX2" fmla="*/ 5601732 w 5852329"/>
              <a:gd name="connsiteY2" fmla="*/ 297266 h 1475826"/>
              <a:gd name="connsiteX3" fmla="*/ 4453652 w 5852329"/>
              <a:gd name="connsiteY3" fmla="*/ 12786 h 1475826"/>
              <a:gd name="connsiteX4" fmla="*/ 2203212 w 5852329"/>
              <a:gd name="connsiteY4" fmla="*/ 94066 h 1475826"/>
              <a:gd name="connsiteX5" fmla="*/ 928132 w 5852329"/>
              <a:gd name="connsiteY5" fmla="*/ 490306 h 1475826"/>
              <a:gd name="connsiteX6" fmla="*/ 79772 w 5852329"/>
              <a:gd name="connsiteY6" fmla="*/ 1120226 h 1475826"/>
              <a:gd name="connsiteX7" fmla="*/ 59452 w 5852329"/>
              <a:gd name="connsiteY7" fmla="*/ 1379306 h 1475826"/>
              <a:gd name="connsiteX8" fmla="*/ 288052 w 5852329"/>
              <a:gd name="connsiteY8" fmla="*/ 1475826 h 1475826"/>
              <a:gd name="connsiteX0" fmla="*/ 5830332 w 5863281"/>
              <a:gd name="connsiteY0" fmla="*/ 596745 h 1470505"/>
              <a:gd name="connsiteX1" fmla="*/ 5830332 w 5863281"/>
              <a:gd name="connsiteY1" fmla="*/ 403705 h 1470505"/>
              <a:gd name="connsiteX2" fmla="*/ 5449332 w 5863281"/>
              <a:gd name="connsiteY2" fmla="*/ 215745 h 1470505"/>
              <a:gd name="connsiteX3" fmla="*/ 4453652 w 5863281"/>
              <a:gd name="connsiteY3" fmla="*/ 7465 h 1470505"/>
              <a:gd name="connsiteX4" fmla="*/ 2203212 w 5863281"/>
              <a:gd name="connsiteY4" fmla="*/ 88745 h 1470505"/>
              <a:gd name="connsiteX5" fmla="*/ 928132 w 5863281"/>
              <a:gd name="connsiteY5" fmla="*/ 484985 h 1470505"/>
              <a:gd name="connsiteX6" fmla="*/ 79772 w 5863281"/>
              <a:gd name="connsiteY6" fmla="*/ 1114905 h 1470505"/>
              <a:gd name="connsiteX7" fmla="*/ 59452 w 5863281"/>
              <a:gd name="connsiteY7" fmla="*/ 1373985 h 1470505"/>
              <a:gd name="connsiteX8" fmla="*/ 288052 w 5863281"/>
              <a:gd name="connsiteY8" fmla="*/ 1470505 h 1470505"/>
              <a:gd name="connsiteX0" fmla="*/ 5830332 w 5863281"/>
              <a:gd name="connsiteY0" fmla="*/ 629530 h 1503290"/>
              <a:gd name="connsiteX1" fmla="*/ 5830332 w 5863281"/>
              <a:gd name="connsiteY1" fmla="*/ 436490 h 1503290"/>
              <a:gd name="connsiteX2" fmla="*/ 5449332 w 5863281"/>
              <a:gd name="connsiteY2" fmla="*/ 248530 h 1503290"/>
              <a:gd name="connsiteX3" fmla="*/ 4377452 w 5863281"/>
              <a:gd name="connsiteY3" fmla="*/ 4690 h 1503290"/>
              <a:gd name="connsiteX4" fmla="*/ 2203212 w 5863281"/>
              <a:gd name="connsiteY4" fmla="*/ 121530 h 1503290"/>
              <a:gd name="connsiteX5" fmla="*/ 928132 w 5863281"/>
              <a:gd name="connsiteY5" fmla="*/ 517770 h 1503290"/>
              <a:gd name="connsiteX6" fmla="*/ 79772 w 5863281"/>
              <a:gd name="connsiteY6" fmla="*/ 1147690 h 1503290"/>
              <a:gd name="connsiteX7" fmla="*/ 59452 w 5863281"/>
              <a:gd name="connsiteY7" fmla="*/ 1406770 h 1503290"/>
              <a:gd name="connsiteX8" fmla="*/ 288052 w 5863281"/>
              <a:gd name="connsiteY8" fmla="*/ 1503290 h 1503290"/>
              <a:gd name="connsiteX0" fmla="*/ 5830332 w 5862543"/>
              <a:gd name="connsiteY0" fmla="*/ 627703 h 1501463"/>
              <a:gd name="connsiteX1" fmla="*/ 5830332 w 5862543"/>
              <a:gd name="connsiteY1" fmla="*/ 434663 h 1501463"/>
              <a:gd name="connsiteX2" fmla="*/ 5459492 w 5862543"/>
              <a:gd name="connsiteY2" fmla="*/ 211143 h 1501463"/>
              <a:gd name="connsiteX3" fmla="*/ 4377452 w 5862543"/>
              <a:gd name="connsiteY3" fmla="*/ 2863 h 1501463"/>
              <a:gd name="connsiteX4" fmla="*/ 2203212 w 5862543"/>
              <a:gd name="connsiteY4" fmla="*/ 119703 h 1501463"/>
              <a:gd name="connsiteX5" fmla="*/ 928132 w 5862543"/>
              <a:gd name="connsiteY5" fmla="*/ 515943 h 1501463"/>
              <a:gd name="connsiteX6" fmla="*/ 79772 w 5862543"/>
              <a:gd name="connsiteY6" fmla="*/ 1145863 h 1501463"/>
              <a:gd name="connsiteX7" fmla="*/ 59452 w 5862543"/>
              <a:gd name="connsiteY7" fmla="*/ 1404943 h 1501463"/>
              <a:gd name="connsiteX8" fmla="*/ 288052 w 5862543"/>
              <a:gd name="connsiteY8" fmla="*/ 1501463 h 1501463"/>
              <a:gd name="connsiteX0" fmla="*/ 5854700 w 5886911"/>
              <a:gd name="connsiteY0" fmla="*/ 627703 h 1501463"/>
              <a:gd name="connsiteX1" fmla="*/ 5854700 w 5886911"/>
              <a:gd name="connsiteY1" fmla="*/ 434663 h 1501463"/>
              <a:gd name="connsiteX2" fmla="*/ 5483860 w 5886911"/>
              <a:gd name="connsiteY2" fmla="*/ 211143 h 1501463"/>
              <a:gd name="connsiteX3" fmla="*/ 4401820 w 5886911"/>
              <a:gd name="connsiteY3" fmla="*/ 2863 h 1501463"/>
              <a:gd name="connsiteX4" fmla="*/ 2227580 w 5886911"/>
              <a:gd name="connsiteY4" fmla="*/ 119703 h 1501463"/>
              <a:gd name="connsiteX5" fmla="*/ 952500 w 5886911"/>
              <a:gd name="connsiteY5" fmla="*/ 515943 h 1501463"/>
              <a:gd name="connsiteX6" fmla="*/ 104140 w 5886911"/>
              <a:gd name="connsiteY6" fmla="*/ 1145863 h 1501463"/>
              <a:gd name="connsiteX7" fmla="*/ 83820 w 5886911"/>
              <a:gd name="connsiteY7" fmla="*/ 1404943 h 1501463"/>
              <a:gd name="connsiteX8" fmla="*/ 312420 w 5886911"/>
              <a:gd name="connsiteY8" fmla="*/ 1501463 h 1501463"/>
              <a:gd name="connsiteX0" fmla="*/ 5854700 w 5886911"/>
              <a:gd name="connsiteY0" fmla="*/ 627703 h 1501463"/>
              <a:gd name="connsiteX1" fmla="*/ 5854700 w 5886911"/>
              <a:gd name="connsiteY1" fmla="*/ 434663 h 1501463"/>
              <a:gd name="connsiteX2" fmla="*/ 5483860 w 5886911"/>
              <a:gd name="connsiteY2" fmla="*/ 211143 h 1501463"/>
              <a:gd name="connsiteX3" fmla="*/ 4401820 w 5886911"/>
              <a:gd name="connsiteY3" fmla="*/ 2863 h 1501463"/>
              <a:gd name="connsiteX4" fmla="*/ 2227580 w 5886911"/>
              <a:gd name="connsiteY4" fmla="*/ 119703 h 1501463"/>
              <a:gd name="connsiteX5" fmla="*/ 952500 w 5886911"/>
              <a:gd name="connsiteY5" fmla="*/ 515943 h 1501463"/>
              <a:gd name="connsiteX6" fmla="*/ 104140 w 5886911"/>
              <a:gd name="connsiteY6" fmla="*/ 1145863 h 1501463"/>
              <a:gd name="connsiteX7" fmla="*/ 83820 w 5886911"/>
              <a:gd name="connsiteY7" fmla="*/ 1404943 h 1501463"/>
              <a:gd name="connsiteX8" fmla="*/ 312420 w 5886911"/>
              <a:gd name="connsiteY8" fmla="*/ 1501463 h 1501463"/>
              <a:gd name="connsiteX0" fmla="*/ 5854700 w 5886911"/>
              <a:gd name="connsiteY0" fmla="*/ 627703 h 1501463"/>
              <a:gd name="connsiteX1" fmla="*/ 5854700 w 5886911"/>
              <a:gd name="connsiteY1" fmla="*/ 434663 h 1501463"/>
              <a:gd name="connsiteX2" fmla="*/ 5483860 w 5886911"/>
              <a:gd name="connsiteY2" fmla="*/ 211143 h 1501463"/>
              <a:gd name="connsiteX3" fmla="*/ 4401820 w 5886911"/>
              <a:gd name="connsiteY3" fmla="*/ 2863 h 1501463"/>
              <a:gd name="connsiteX4" fmla="*/ 2227580 w 5886911"/>
              <a:gd name="connsiteY4" fmla="*/ 119703 h 1501463"/>
              <a:gd name="connsiteX5" fmla="*/ 952500 w 5886911"/>
              <a:gd name="connsiteY5" fmla="*/ 515943 h 1501463"/>
              <a:gd name="connsiteX6" fmla="*/ 104140 w 5886911"/>
              <a:gd name="connsiteY6" fmla="*/ 1145863 h 1501463"/>
              <a:gd name="connsiteX7" fmla="*/ 83820 w 5886911"/>
              <a:gd name="connsiteY7" fmla="*/ 1404943 h 1501463"/>
              <a:gd name="connsiteX8" fmla="*/ 312420 w 5886911"/>
              <a:gd name="connsiteY8" fmla="*/ 1501463 h 1501463"/>
              <a:gd name="connsiteX0" fmla="*/ 5854700 w 5886911"/>
              <a:gd name="connsiteY0" fmla="*/ 627703 h 1501463"/>
              <a:gd name="connsiteX1" fmla="*/ 5854700 w 5886911"/>
              <a:gd name="connsiteY1" fmla="*/ 434663 h 1501463"/>
              <a:gd name="connsiteX2" fmla="*/ 5483860 w 5886911"/>
              <a:gd name="connsiteY2" fmla="*/ 211143 h 1501463"/>
              <a:gd name="connsiteX3" fmla="*/ 4401820 w 5886911"/>
              <a:gd name="connsiteY3" fmla="*/ 2863 h 1501463"/>
              <a:gd name="connsiteX4" fmla="*/ 2227580 w 5886911"/>
              <a:gd name="connsiteY4" fmla="*/ 119703 h 1501463"/>
              <a:gd name="connsiteX5" fmla="*/ 952500 w 5886911"/>
              <a:gd name="connsiteY5" fmla="*/ 515943 h 1501463"/>
              <a:gd name="connsiteX6" fmla="*/ 104140 w 5886911"/>
              <a:gd name="connsiteY6" fmla="*/ 1145863 h 1501463"/>
              <a:gd name="connsiteX7" fmla="*/ 83820 w 5886911"/>
              <a:gd name="connsiteY7" fmla="*/ 1404943 h 1501463"/>
              <a:gd name="connsiteX8" fmla="*/ 312420 w 5886911"/>
              <a:gd name="connsiteY8" fmla="*/ 1501463 h 1501463"/>
              <a:gd name="connsiteX0" fmla="*/ 5854700 w 5877824"/>
              <a:gd name="connsiteY0" fmla="*/ 627703 h 1501463"/>
              <a:gd name="connsiteX1" fmla="*/ 5854700 w 5877824"/>
              <a:gd name="connsiteY1" fmla="*/ 434663 h 1501463"/>
              <a:gd name="connsiteX2" fmla="*/ 5483860 w 5877824"/>
              <a:gd name="connsiteY2" fmla="*/ 211143 h 1501463"/>
              <a:gd name="connsiteX3" fmla="*/ 4401820 w 5877824"/>
              <a:gd name="connsiteY3" fmla="*/ 2863 h 1501463"/>
              <a:gd name="connsiteX4" fmla="*/ 2227580 w 5877824"/>
              <a:gd name="connsiteY4" fmla="*/ 119703 h 1501463"/>
              <a:gd name="connsiteX5" fmla="*/ 952500 w 5877824"/>
              <a:gd name="connsiteY5" fmla="*/ 515943 h 1501463"/>
              <a:gd name="connsiteX6" fmla="*/ 104140 w 5877824"/>
              <a:gd name="connsiteY6" fmla="*/ 1145863 h 1501463"/>
              <a:gd name="connsiteX7" fmla="*/ 83820 w 5877824"/>
              <a:gd name="connsiteY7" fmla="*/ 1404943 h 1501463"/>
              <a:gd name="connsiteX8" fmla="*/ 312420 w 5877824"/>
              <a:gd name="connsiteY8" fmla="*/ 1501463 h 1501463"/>
              <a:gd name="connsiteX0" fmla="*/ 5854700 w 5886911"/>
              <a:gd name="connsiteY0" fmla="*/ 627049 h 1500809"/>
              <a:gd name="connsiteX1" fmla="*/ 5854700 w 5886911"/>
              <a:gd name="connsiteY1" fmla="*/ 434009 h 1500809"/>
              <a:gd name="connsiteX2" fmla="*/ 5483860 w 5886911"/>
              <a:gd name="connsiteY2" fmla="*/ 196457 h 1500809"/>
              <a:gd name="connsiteX3" fmla="*/ 4401820 w 5886911"/>
              <a:gd name="connsiteY3" fmla="*/ 2209 h 1500809"/>
              <a:gd name="connsiteX4" fmla="*/ 2227580 w 5886911"/>
              <a:gd name="connsiteY4" fmla="*/ 119049 h 1500809"/>
              <a:gd name="connsiteX5" fmla="*/ 952500 w 5886911"/>
              <a:gd name="connsiteY5" fmla="*/ 515289 h 1500809"/>
              <a:gd name="connsiteX6" fmla="*/ 104140 w 5886911"/>
              <a:gd name="connsiteY6" fmla="*/ 1145209 h 1500809"/>
              <a:gd name="connsiteX7" fmla="*/ 83820 w 5886911"/>
              <a:gd name="connsiteY7" fmla="*/ 1404289 h 1500809"/>
              <a:gd name="connsiteX8" fmla="*/ 312420 w 5886911"/>
              <a:gd name="connsiteY8" fmla="*/ 1500809 h 1500809"/>
              <a:gd name="connsiteX0" fmla="*/ 5854700 w 5892566"/>
              <a:gd name="connsiteY0" fmla="*/ 627049 h 1500809"/>
              <a:gd name="connsiteX1" fmla="*/ 5854700 w 5892566"/>
              <a:gd name="connsiteY1" fmla="*/ 434009 h 1500809"/>
              <a:gd name="connsiteX2" fmla="*/ 5483860 w 5892566"/>
              <a:gd name="connsiteY2" fmla="*/ 196457 h 1500809"/>
              <a:gd name="connsiteX3" fmla="*/ 4401820 w 5892566"/>
              <a:gd name="connsiteY3" fmla="*/ 2209 h 1500809"/>
              <a:gd name="connsiteX4" fmla="*/ 2227580 w 5892566"/>
              <a:gd name="connsiteY4" fmla="*/ 119049 h 1500809"/>
              <a:gd name="connsiteX5" fmla="*/ 952500 w 5892566"/>
              <a:gd name="connsiteY5" fmla="*/ 515289 h 1500809"/>
              <a:gd name="connsiteX6" fmla="*/ 104140 w 5892566"/>
              <a:gd name="connsiteY6" fmla="*/ 1145209 h 1500809"/>
              <a:gd name="connsiteX7" fmla="*/ 83820 w 5892566"/>
              <a:gd name="connsiteY7" fmla="*/ 1404289 h 1500809"/>
              <a:gd name="connsiteX8" fmla="*/ 312420 w 5892566"/>
              <a:gd name="connsiteY8" fmla="*/ 1500809 h 1500809"/>
              <a:gd name="connsiteX0" fmla="*/ 5854700 w 5898337"/>
              <a:gd name="connsiteY0" fmla="*/ 627049 h 1500809"/>
              <a:gd name="connsiteX1" fmla="*/ 5864055 w 5898337"/>
              <a:gd name="connsiteY1" fmla="*/ 436347 h 1500809"/>
              <a:gd name="connsiteX2" fmla="*/ 5483860 w 5898337"/>
              <a:gd name="connsiteY2" fmla="*/ 196457 h 1500809"/>
              <a:gd name="connsiteX3" fmla="*/ 4401820 w 5898337"/>
              <a:gd name="connsiteY3" fmla="*/ 2209 h 1500809"/>
              <a:gd name="connsiteX4" fmla="*/ 2227580 w 5898337"/>
              <a:gd name="connsiteY4" fmla="*/ 119049 h 1500809"/>
              <a:gd name="connsiteX5" fmla="*/ 952500 w 5898337"/>
              <a:gd name="connsiteY5" fmla="*/ 515289 h 1500809"/>
              <a:gd name="connsiteX6" fmla="*/ 104140 w 5898337"/>
              <a:gd name="connsiteY6" fmla="*/ 1145209 h 1500809"/>
              <a:gd name="connsiteX7" fmla="*/ 83820 w 5898337"/>
              <a:gd name="connsiteY7" fmla="*/ 1404289 h 1500809"/>
              <a:gd name="connsiteX8" fmla="*/ 312420 w 5898337"/>
              <a:gd name="connsiteY8" fmla="*/ 1500809 h 1500809"/>
              <a:gd name="connsiteX0" fmla="*/ 5854700 w 5861256"/>
              <a:gd name="connsiteY0" fmla="*/ 627049 h 1500809"/>
              <a:gd name="connsiteX1" fmla="*/ 5695675 w 5861256"/>
              <a:gd name="connsiteY1" fmla="*/ 305385 h 1500809"/>
              <a:gd name="connsiteX2" fmla="*/ 5483860 w 5861256"/>
              <a:gd name="connsiteY2" fmla="*/ 196457 h 1500809"/>
              <a:gd name="connsiteX3" fmla="*/ 4401820 w 5861256"/>
              <a:gd name="connsiteY3" fmla="*/ 2209 h 1500809"/>
              <a:gd name="connsiteX4" fmla="*/ 2227580 w 5861256"/>
              <a:gd name="connsiteY4" fmla="*/ 119049 h 1500809"/>
              <a:gd name="connsiteX5" fmla="*/ 952500 w 5861256"/>
              <a:gd name="connsiteY5" fmla="*/ 515289 h 1500809"/>
              <a:gd name="connsiteX6" fmla="*/ 104140 w 5861256"/>
              <a:gd name="connsiteY6" fmla="*/ 1145209 h 1500809"/>
              <a:gd name="connsiteX7" fmla="*/ 83820 w 5861256"/>
              <a:gd name="connsiteY7" fmla="*/ 1404289 h 1500809"/>
              <a:gd name="connsiteX8" fmla="*/ 312420 w 5861256"/>
              <a:gd name="connsiteY8" fmla="*/ 1500809 h 1500809"/>
              <a:gd name="connsiteX0" fmla="*/ 5854700 w 5854700"/>
              <a:gd name="connsiteY0" fmla="*/ 627049 h 1500809"/>
              <a:gd name="connsiteX1" fmla="*/ 5695675 w 5854700"/>
              <a:gd name="connsiteY1" fmla="*/ 305385 h 1500809"/>
              <a:gd name="connsiteX2" fmla="*/ 5483860 w 5854700"/>
              <a:gd name="connsiteY2" fmla="*/ 196457 h 1500809"/>
              <a:gd name="connsiteX3" fmla="*/ 4401820 w 5854700"/>
              <a:gd name="connsiteY3" fmla="*/ 2209 h 1500809"/>
              <a:gd name="connsiteX4" fmla="*/ 2227580 w 5854700"/>
              <a:gd name="connsiteY4" fmla="*/ 119049 h 1500809"/>
              <a:gd name="connsiteX5" fmla="*/ 952500 w 5854700"/>
              <a:gd name="connsiteY5" fmla="*/ 515289 h 1500809"/>
              <a:gd name="connsiteX6" fmla="*/ 104140 w 5854700"/>
              <a:gd name="connsiteY6" fmla="*/ 1145209 h 1500809"/>
              <a:gd name="connsiteX7" fmla="*/ 83820 w 5854700"/>
              <a:gd name="connsiteY7" fmla="*/ 1404289 h 1500809"/>
              <a:gd name="connsiteX8" fmla="*/ 312420 w 5854700"/>
              <a:gd name="connsiteY8" fmla="*/ 1500809 h 1500809"/>
              <a:gd name="connsiteX0" fmla="*/ 5854700 w 5854700"/>
              <a:gd name="connsiteY0" fmla="*/ 625119 h 1498879"/>
              <a:gd name="connsiteX1" fmla="*/ 5695675 w 5854700"/>
              <a:gd name="connsiteY1" fmla="*/ 303455 h 1498879"/>
              <a:gd name="connsiteX2" fmla="*/ 5130729 w 5854700"/>
              <a:gd name="connsiteY2" fmla="*/ 91627 h 1498879"/>
              <a:gd name="connsiteX3" fmla="*/ 4401820 w 5854700"/>
              <a:gd name="connsiteY3" fmla="*/ 279 h 1498879"/>
              <a:gd name="connsiteX4" fmla="*/ 2227580 w 5854700"/>
              <a:gd name="connsiteY4" fmla="*/ 117119 h 1498879"/>
              <a:gd name="connsiteX5" fmla="*/ 952500 w 5854700"/>
              <a:gd name="connsiteY5" fmla="*/ 513359 h 1498879"/>
              <a:gd name="connsiteX6" fmla="*/ 104140 w 5854700"/>
              <a:gd name="connsiteY6" fmla="*/ 1143279 h 1498879"/>
              <a:gd name="connsiteX7" fmla="*/ 83820 w 5854700"/>
              <a:gd name="connsiteY7" fmla="*/ 1402359 h 1498879"/>
              <a:gd name="connsiteX8" fmla="*/ 312420 w 5854700"/>
              <a:gd name="connsiteY8" fmla="*/ 1498879 h 149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4700" h="1498879">
                <a:moveTo>
                  <a:pt x="5854700" y="625119"/>
                </a:moveTo>
                <a:cubicBezTo>
                  <a:pt x="5824639" y="467470"/>
                  <a:pt x="5816337" y="392370"/>
                  <a:pt x="5695675" y="303455"/>
                </a:cubicBezTo>
                <a:cubicBezTo>
                  <a:pt x="5575013" y="214540"/>
                  <a:pt x="5346371" y="142156"/>
                  <a:pt x="5130729" y="91627"/>
                </a:cubicBezTo>
                <a:cubicBezTo>
                  <a:pt x="4915087" y="41098"/>
                  <a:pt x="4885678" y="-3970"/>
                  <a:pt x="4401820" y="279"/>
                </a:cubicBezTo>
                <a:cubicBezTo>
                  <a:pt x="3917962" y="4528"/>
                  <a:pt x="2802467" y="31606"/>
                  <a:pt x="2227580" y="117119"/>
                </a:cubicBezTo>
                <a:cubicBezTo>
                  <a:pt x="1652693" y="202632"/>
                  <a:pt x="1306407" y="342332"/>
                  <a:pt x="952500" y="513359"/>
                </a:cubicBezTo>
                <a:cubicBezTo>
                  <a:pt x="598593" y="684386"/>
                  <a:pt x="248920" y="995112"/>
                  <a:pt x="104140" y="1143279"/>
                </a:cubicBezTo>
                <a:cubicBezTo>
                  <a:pt x="-40640" y="1291446"/>
                  <a:pt x="-22013" y="1327852"/>
                  <a:pt x="83820" y="1402359"/>
                </a:cubicBezTo>
                <a:cubicBezTo>
                  <a:pt x="221432" y="1470981"/>
                  <a:pt x="208461" y="1470897"/>
                  <a:pt x="312420" y="1498879"/>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tx1"/>
              </a:solidFill>
            </a:endParaRPr>
          </a:p>
        </p:txBody>
      </p:sp>
      <p:pic>
        <p:nvPicPr>
          <p:cNvPr id="5" name="Picture 4">
            <a:extLst>
              <a:ext uri="{FF2B5EF4-FFF2-40B4-BE49-F238E27FC236}">
                <a16:creationId xmlns:a16="http://schemas.microsoft.com/office/drawing/2014/main" id="{5208C7A1-85F8-7C32-2599-DE4483AB1556}"/>
              </a:ext>
            </a:extLst>
          </p:cNvPr>
          <p:cNvPicPr>
            <a:picLocks noChangeAspect="1"/>
          </p:cNvPicPr>
          <p:nvPr/>
        </p:nvPicPr>
        <p:blipFill>
          <a:blip r:embed="rId3">
            <a:duotone>
              <a:schemeClr val="bg2">
                <a:shade val="45000"/>
                <a:satMod val="135000"/>
              </a:schemeClr>
              <a:prstClr val="white"/>
            </a:duotone>
          </a:blip>
          <a:stretch>
            <a:fillRect/>
          </a:stretch>
        </p:blipFill>
        <p:spPr>
          <a:xfrm>
            <a:off x="10489951" y="256741"/>
            <a:ext cx="1231499" cy="6462320"/>
          </a:xfrm>
          <a:prstGeom prst="rect">
            <a:avLst/>
          </a:prstGeom>
        </p:spPr>
      </p:pic>
      <p:pic>
        <p:nvPicPr>
          <p:cNvPr id="2" name="Picture 1" descr="A close up of a logo&#10;&#10;Description automatically generated">
            <a:extLst>
              <a:ext uri="{FF2B5EF4-FFF2-40B4-BE49-F238E27FC236}">
                <a16:creationId xmlns:a16="http://schemas.microsoft.com/office/drawing/2014/main" id="{44B588CB-E05F-F2D9-6B10-157C785C3D9E}"/>
              </a:ext>
            </a:extLst>
          </p:cNvPr>
          <p:cNvPicPr>
            <a:picLocks noChangeAspect="1"/>
          </p:cNvPicPr>
          <p:nvPr/>
        </p:nvPicPr>
        <p:blipFill>
          <a:blip r:embed="rId4"/>
          <a:stretch>
            <a:fillRect/>
          </a:stretch>
        </p:blipFill>
        <p:spPr>
          <a:xfrm>
            <a:off x="-3245" y="5217160"/>
            <a:ext cx="2929596" cy="1640839"/>
          </a:xfrm>
          <a:prstGeom prst="rect">
            <a:avLst/>
          </a:prstGeom>
        </p:spPr>
      </p:pic>
      <p:pic>
        <p:nvPicPr>
          <p:cNvPr id="11" name="Picture 10">
            <a:extLst>
              <a:ext uri="{FF2B5EF4-FFF2-40B4-BE49-F238E27FC236}">
                <a16:creationId xmlns:a16="http://schemas.microsoft.com/office/drawing/2014/main" id="{F2C0C3EF-3D17-9C32-624B-4FC1E4DEC705}"/>
              </a:ext>
            </a:extLst>
          </p:cNvPr>
          <p:cNvPicPr>
            <a:picLocks noChangeAspect="1"/>
          </p:cNvPicPr>
          <p:nvPr/>
        </p:nvPicPr>
        <p:blipFill>
          <a:blip r:embed="rId5"/>
          <a:stretch>
            <a:fillRect/>
          </a:stretch>
        </p:blipFill>
        <p:spPr>
          <a:xfrm>
            <a:off x="4280770" y="828830"/>
            <a:ext cx="5328366" cy="5200339"/>
          </a:xfrm>
          <a:prstGeom prst="rect">
            <a:avLst/>
          </a:prstGeom>
          <a:ln w="19050">
            <a:prstDash val="solid"/>
            <a:headEnd type="none" w="med" len="med"/>
            <a:tailEnd type="triangle" w="med" len="med"/>
          </a:ln>
        </p:spPr>
      </p:pic>
      <p:pic>
        <p:nvPicPr>
          <p:cNvPr id="12" name="Picture 11" descr="A group of flags of different countries/regions&#10;&#10;Description automatically generated">
            <a:extLst>
              <a:ext uri="{FF2B5EF4-FFF2-40B4-BE49-F238E27FC236}">
                <a16:creationId xmlns:a16="http://schemas.microsoft.com/office/drawing/2014/main" id="{B56DB7CC-50E1-38D7-F13F-607D04ED86A9}"/>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89185" t="12889" r="1630" b="81161"/>
          <a:stretch/>
        </p:blipFill>
        <p:spPr>
          <a:xfrm>
            <a:off x="3982310" y="2817283"/>
            <a:ext cx="629920" cy="408115"/>
          </a:xfrm>
          <a:prstGeom prst="rect">
            <a:avLst/>
          </a:prstGeom>
        </p:spPr>
      </p:pic>
      <p:pic>
        <p:nvPicPr>
          <p:cNvPr id="13" name="Picture 12" descr="A group of flags of different countries/regions&#10;&#10;Description automatically generated">
            <a:extLst>
              <a:ext uri="{FF2B5EF4-FFF2-40B4-BE49-F238E27FC236}">
                <a16:creationId xmlns:a16="http://schemas.microsoft.com/office/drawing/2014/main" id="{CFDFB2CA-3B37-1CDB-87DD-AB0B32EC88B5}"/>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45482" t="1556" r="45555" b="92593"/>
          <a:stretch/>
        </p:blipFill>
        <p:spPr>
          <a:xfrm>
            <a:off x="4475186" y="4974781"/>
            <a:ext cx="614680" cy="401320"/>
          </a:xfrm>
          <a:prstGeom prst="rect">
            <a:avLst/>
          </a:prstGeom>
        </p:spPr>
      </p:pic>
      <p:pic>
        <p:nvPicPr>
          <p:cNvPr id="14" name="Picture 13" descr="A group of flags of different countries/regions&#10;&#10;Description automatically generated">
            <a:extLst>
              <a:ext uri="{FF2B5EF4-FFF2-40B4-BE49-F238E27FC236}">
                <a16:creationId xmlns:a16="http://schemas.microsoft.com/office/drawing/2014/main" id="{D57B70EC-7722-B141-A401-7EF9E6573737}"/>
              </a:ext>
            </a:extLst>
          </p:cNvPr>
          <p:cNvPicPr>
            <a:picLocks noChangeAspect="1"/>
          </p:cNvPicPr>
          <p:nvPr/>
        </p:nvPicPr>
        <p:blipFill rotWithShape="1">
          <a:blip r:embed="rId6">
            <a:extLst>
              <a:ext uri="{28A0092B-C50C-407E-A947-70E740481C1C}">
                <a14:useLocalDpi xmlns:a14="http://schemas.microsoft.com/office/drawing/2010/main" val="0"/>
              </a:ext>
            </a:extLst>
          </a:blip>
          <a:srcRect l="71852" t="64074" r="19185" b="30148"/>
          <a:stretch/>
        </p:blipFill>
        <p:spPr>
          <a:xfrm>
            <a:off x="9140729" y="4941623"/>
            <a:ext cx="614680" cy="396240"/>
          </a:xfrm>
          <a:prstGeom prst="rect">
            <a:avLst/>
          </a:prstGeom>
        </p:spPr>
      </p:pic>
      <p:pic>
        <p:nvPicPr>
          <p:cNvPr id="15" name="Picture 14" descr="A group of flags of different countries/regions&#10;&#10;Description automatically generated">
            <a:extLst>
              <a:ext uri="{FF2B5EF4-FFF2-40B4-BE49-F238E27FC236}">
                <a16:creationId xmlns:a16="http://schemas.microsoft.com/office/drawing/2014/main" id="{02DD601D-70AE-33DC-4365-CA8D753D868F}"/>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10370" t="35630" r="80593" b="58444"/>
          <a:stretch/>
        </p:blipFill>
        <p:spPr>
          <a:xfrm>
            <a:off x="6542746" y="3367949"/>
            <a:ext cx="619760" cy="406400"/>
          </a:xfrm>
          <a:prstGeom prst="rect">
            <a:avLst/>
          </a:prstGeom>
        </p:spPr>
      </p:pic>
      <p:sp>
        <p:nvSpPr>
          <p:cNvPr id="96" name="TextBox 95">
            <a:extLst>
              <a:ext uri="{FF2B5EF4-FFF2-40B4-BE49-F238E27FC236}">
                <a16:creationId xmlns:a16="http://schemas.microsoft.com/office/drawing/2014/main" id="{1738E696-4914-7E17-37F4-291817365707}"/>
              </a:ext>
            </a:extLst>
          </p:cNvPr>
          <p:cNvSpPr txBox="1"/>
          <p:nvPr/>
        </p:nvSpPr>
        <p:spPr>
          <a:xfrm>
            <a:off x="2902258" y="38145"/>
            <a:ext cx="71799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5x Global Caches each subscribe to Notification Messages from at least 2x Global Brokers, discarding duplicate messages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a:p>
        </p:txBody>
      </p:sp>
      <p:grpSp>
        <p:nvGrpSpPr>
          <p:cNvPr id="3" name="Group 2">
            <a:extLst>
              <a:ext uri="{FF2B5EF4-FFF2-40B4-BE49-F238E27FC236}">
                <a16:creationId xmlns:a16="http://schemas.microsoft.com/office/drawing/2014/main" id="{ADC421CA-927D-F5B6-48E1-A0359C51EFFB}"/>
              </a:ext>
            </a:extLst>
          </p:cNvPr>
          <p:cNvGrpSpPr/>
          <p:nvPr/>
        </p:nvGrpSpPr>
        <p:grpSpPr>
          <a:xfrm>
            <a:off x="10516070" y="1893175"/>
            <a:ext cx="1191086" cy="1513691"/>
            <a:chOff x="6712811" y="3048776"/>
            <a:chExt cx="1191086" cy="1513691"/>
          </a:xfrm>
        </p:grpSpPr>
        <p:grpSp>
          <p:nvGrpSpPr>
            <p:cNvPr id="4" name="Group 3">
              <a:extLst>
                <a:ext uri="{FF2B5EF4-FFF2-40B4-BE49-F238E27FC236}">
                  <a16:creationId xmlns:a16="http://schemas.microsoft.com/office/drawing/2014/main" id="{B071A133-2D19-1823-CABE-8A829115BE5D}"/>
                </a:ext>
              </a:extLst>
            </p:cNvPr>
            <p:cNvGrpSpPr/>
            <p:nvPr/>
          </p:nvGrpSpPr>
          <p:grpSpPr>
            <a:xfrm>
              <a:off x="6712811" y="3387134"/>
              <a:ext cx="1191086" cy="1175333"/>
              <a:chOff x="5036819" y="3700401"/>
              <a:chExt cx="1191086" cy="1175333"/>
            </a:xfrm>
          </p:grpSpPr>
          <p:sp>
            <p:nvSpPr>
              <p:cNvPr id="16" name="Rectangle: Rounded Corners 15">
                <a:extLst>
                  <a:ext uri="{FF2B5EF4-FFF2-40B4-BE49-F238E27FC236}">
                    <a16:creationId xmlns:a16="http://schemas.microsoft.com/office/drawing/2014/main" id="{26657F0D-D573-E62E-F337-893FF1AC42BD}"/>
                  </a:ext>
                </a:extLst>
              </p:cNvPr>
              <p:cNvSpPr/>
              <p:nvPr/>
            </p:nvSpPr>
            <p:spPr>
              <a:xfrm>
                <a:off x="5036819" y="3700401"/>
                <a:ext cx="1175851" cy="1175333"/>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52B035E2-A097-F4EC-CE28-E4216646ADFA}"/>
                  </a:ext>
                </a:extLst>
              </p:cNvPr>
              <p:cNvSpPr txBox="1"/>
              <p:nvPr/>
            </p:nvSpPr>
            <p:spPr>
              <a:xfrm>
                <a:off x="5048712" y="4017585"/>
                <a:ext cx="1179193" cy="584775"/>
              </a:xfrm>
              <a:prstGeom prst="rect">
                <a:avLst/>
              </a:prstGeom>
              <a:noFill/>
            </p:spPr>
            <p:txBody>
              <a:bodyPr wrap="square" rtlCol="0">
                <a:spAutoFit/>
              </a:bodyPr>
              <a:lstStyle/>
              <a:p>
                <a:pPr algn="ctr"/>
                <a:r>
                  <a:rPr lang="en-GB" sz="1600">
                    <a:solidFill>
                      <a:srgbClr val="1849D4"/>
                    </a:solidFill>
                    <a:latin typeface="Calibri" panose="020F0502020204030204"/>
                  </a:rPr>
                  <a:t>Global</a:t>
                </a:r>
              </a:p>
              <a:p>
                <a:pPr algn="ctr"/>
                <a:r>
                  <a:rPr lang="en-GB" sz="1600">
                    <a:solidFill>
                      <a:srgbClr val="1849D4"/>
                    </a:solidFill>
                    <a:latin typeface="Calibri" panose="020F0502020204030204"/>
                  </a:rPr>
                  <a:t>Cache</a:t>
                </a:r>
              </a:p>
            </p:txBody>
          </p:sp>
        </p:grpSp>
        <p:grpSp>
          <p:nvGrpSpPr>
            <p:cNvPr id="6" name="Group 5">
              <a:extLst>
                <a:ext uri="{FF2B5EF4-FFF2-40B4-BE49-F238E27FC236}">
                  <a16:creationId xmlns:a16="http://schemas.microsoft.com/office/drawing/2014/main" id="{53AFED06-83B1-B7EA-3307-88197F8D07B9}"/>
                </a:ext>
              </a:extLst>
            </p:cNvPr>
            <p:cNvGrpSpPr/>
            <p:nvPr/>
          </p:nvGrpSpPr>
          <p:grpSpPr>
            <a:xfrm>
              <a:off x="6968475" y="3048776"/>
              <a:ext cx="664523" cy="676715"/>
              <a:chOff x="6976094" y="2574516"/>
              <a:chExt cx="664523" cy="676715"/>
            </a:xfrm>
          </p:grpSpPr>
          <p:pic>
            <p:nvPicPr>
              <p:cNvPr id="7" name="Picture 6">
                <a:extLst>
                  <a:ext uri="{FF2B5EF4-FFF2-40B4-BE49-F238E27FC236}">
                    <a16:creationId xmlns:a16="http://schemas.microsoft.com/office/drawing/2014/main" id="{4A8FD49B-D63B-CD87-CF73-A570A5BA04F1}"/>
                  </a:ext>
                </a:extLst>
              </p:cNvPr>
              <p:cNvPicPr>
                <a:picLocks noChangeAspect="1"/>
              </p:cNvPicPr>
              <p:nvPr/>
            </p:nvPicPr>
            <p:blipFill>
              <a:blip r:embed="rId7"/>
              <a:stretch>
                <a:fillRect/>
              </a:stretch>
            </p:blipFill>
            <p:spPr>
              <a:xfrm>
                <a:off x="6976094" y="2574516"/>
                <a:ext cx="664522" cy="676715"/>
              </a:xfrm>
              <a:prstGeom prst="rect">
                <a:avLst/>
              </a:prstGeom>
            </p:spPr>
          </p:pic>
          <p:pic>
            <p:nvPicPr>
              <p:cNvPr id="8" name="Picture 7">
                <a:extLst>
                  <a:ext uri="{FF2B5EF4-FFF2-40B4-BE49-F238E27FC236}">
                    <a16:creationId xmlns:a16="http://schemas.microsoft.com/office/drawing/2014/main" id="{627C72A7-03A3-5E1C-3F46-122E28562566}"/>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4700"/>
                        </a14:imgEffect>
                        <a14:imgEffect>
                          <a14:brightnessContrast bright="-20000" contrast="40000"/>
                        </a14:imgEffect>
                      </a14:imgLayer>
                    </a14:imgProps>
                  </a:ext>
                </a:extLst>
              </a:blip>
              <a:stretch>
                <a:fillRect/>
              </a:stretch>
            </p:blipFill>
            <p:spPr>
              <a:xfrm>
                <a:off x="7044932" y="2644373"/>
                <a:ext cx="526845" cy="528534"/>
              </a:xfrm>
              <a:prstGeom prst="ellipse">
                <a:avLst/>
              </a:prstGeom>
              <a:solidFill>
                <a:schemeClr val="bg1"/>
              </a:solidFill>
            </p:spPr>
          </p:pic>
          <p:pic>
            <p:nvPicPr>
              <p:cNvPr id="9" name="Picture 8">
                <a:extLst>
                  <a:ext uri="{FF2B5EF4-FFF2-40B4-BE49-F238E27FC236}">
                    <a16:creationId xmlns:a16="http://schemas.microsoft.com/office/drawing/2014/main" id="{75CB3578-A1FA-773C-B5F5-3802A3AE900C}"/>
                  </a:ext>
                </a:extLst>
              </p:cNvPr>
              <p:cNvPicPr>
                <a:picLocks noChangeAspect="1"/>
              </p:cNvPicPr>
              <p:nvPr/>
            </p:nvPicPr>
            <p:blipFill>
              <a:blip r:embed="rId7"/>
              <a:stretch>
                <a:fillRect/>
              </a:stretch>
            </p:blipFill>
            <p:spPr>
              <a:xfrm>
                <a:off x="6976095" y="2574516"/>
                <a:ext cx="664522" cy="676715"/>
              </a:xfrm>
              <a:prstGeom prst="rect">
                <a:avLst/>
              </a:prstGeom>
            </p:spPr>
          </p:pic>
          <p:pic>
            <p:nvPicPr>
              <p:cNvPr id="10" name="Picture 9">
                <a:extLst>
                  <a:ext uri="{FF2B5EF4-FFF2-40B4-BE49-F238E27FC236}">
                    <a16:creationId xmlns:a16="http://schemas.microsoft.com/office/drawing/2014/main" id="{0530550D-07C1-B361-DB06-611484E9F6FA}"/>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4700"/>
                        </a14:imgEffect>
                        <a14:imgEffect>
                          <a14:brightnessContrast bright="-20000" contrast="40000"/>
                        </a14:imgEffect>
                      </a14:imgLayer>
                    </a14:imgProps>
                  </a:ext>
                </a:extLst>
              </a:blip>
              <a:stretch>
                <a:fillRect/>
              </a:stretch>
            </p:blipFill>
            <p:spPr>
              <a:xfrm>
                <a:off x="7064641" y="2664144"/>
                <a:ext cx="487430" cy="488992"/>
              </a:xfrm>
              <a:prstGeom prst="ellipse">
                <a:avLst/>
              </a:prstGeom>
              <a:solidFill>
                <a:schemeClr val="bg1"/>
              </a:solidFill>
            </p:spPr>
          </p:pic>
        </p:grpSp>
      </p:grpSp>
      <p:pic>
        <p:nvPicPr>
          <p:cNvPr id="59" name="Picture 58">
            <a:extLst>
              <a:ext uri="{FF2B5EF4-FFF2-40B4-BE49-F238E27FC236}">
                <a16:creationId xmlns:a16="http://schemas.microsoft.com/office/drawing/2014/main" id="{B265BCEC-777D-82C5-082F-59E8DB261D23}"/>
              </a:ext>
            </a:extLst>
          </p:cNvPr>
          <p:cNvPicPr>
            <a:picLocks noChangeAspect="1"/>
          </p:cNvPicPr>
          <p:nvPr/>
        </p:nvPicPr>
        <p:blipFill rotWithShape="1">
          <a:blip r:embed="rId10"/>
          <a:srcRect t="4146" b="6043"/>
          <a:stretch/>
        </p:blipFill>
        <p:spPr>
          <a:xfrm>
            <a:off x="5517361" y="3148327"/>
            <a:ext cx="601901" cy="352039"/>
          </a:xfrm>
          <a:prstGeom prst="rect">
            <a:avLst/>
          </a:prstGeom>
        </p:spPr>
      </p:pic>
      <p:grpSp>
        <p:nvGrpSpPr>
          <p:cNvPr id="60" name="Group 59">
            <a:extLst>
              <a:ext uri="{FF2B5EF4-FFF2-40B4-BE49-F238E27FC236}">
                <a16:creationId xmlns:a16="http://schemas.microsoft.com/office/drawing/2014/main" id="{F1482CF8-C6BE-ABF4-C1A7-0C22B4B37B55}"/>
              </a:ext>
            </a:extLst>
          </p:cNvPr>
          <p:cNvGrpSpPr/>
          <p:nvPr/>
        </p:nvGrpSpPr>
        <p:grpSpPr>
          <a:xfrm>
            <a:off x="9665621" y="4301407"/>
            <a:ext cx="629920" cy="416560"/>
            <a:chOff x="1328657" y="2948702"/>
            <a:chExt cx="629920" cy="416560"/>
          </a:xfrm>
        </p:grpSpPr>
        <p:pic>
          <p:nvPicPr>
            <p:cNvPr id="61" name="Picture 60" descr="A group of flags of different countries/regions&#10;&#10;Description automatically generated">
              <a:extLst>
                <a:ext uri="{FF2B5EF4-FFF2-40B4-BE49-F238E27FC236}">
                  <a16:creationId xmlns:a16="http://schemas.microsoft.com/office/drawing/2014/main" id="{6D408140-2844-B644-D99B-5C53042A20A4}"/>
                </a:ext>
              </a:extLst>
            </p:cNvPr>
            <p:cNvPicPr>
              <a:picLocks noChangeAspect="1"/>
            </p:cNvPicPr>
            <p:nvPr/>
          </p:nvPicPr>
          <p:blipFill rotWithShape="1">
            <a:blip r:embed="rId6">
              <a:extLst>
                <a:ext uri="{28A0092B-C50C-407E-A947-70E740481C1C}">
                  <a14:useLocalDpi xmlns:a14="http://schemas.microsoft.com/office/drawing/2010/main" val="0"/>
                </a:ext>
              </a:extLst>
            </a:blip>
            <a:srcRect l="54148" t="58371" r="36667" b="35555"/>
            <a:stretch/>
          </p:blipFill>
          <p:spPr>
            <a:xfrm>
              <a:off x="1328657" y="2948702"/>
              <a:ext cx="629920" cy="416560"/>
            </a:xfrm>
            <a:prstGeom prst="rect">
              <a:avLst/>
            </a:prstGeom>
          </p:spPr>
        </p:pic>
        <p:sp>
          <p:nvSpPr>
            <p:cNvPr id="62" name="Rectangle: Rounded Corners 61">
              <a:extLst>
                <a:ext uri="{FF2B5EF4-FFF2-40B4-BE49-F238E27FC236}">
                  <a16:creationId xmlns:a16="http://schemas.microsoft.com/office/drawing/2014/main" id="{14C9F5F3-D473-CDAC-2EFB-2050C7453951}"/>
                </a:ext>
              </a:extLst>
            </p:cNvPr>
            <p:cNvSpPr/>
            <p:nvPr/>
          </p:nvSpPr>
          <p:spPr>
            <a:xfrm>
              <a:off x="1361125" y="2995675"/>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3" name="Group 62">
            <a:extLst>
              <a:ext uri="{FF2B5EF4-FFF2-40B4-BE49-F238E27FC236}">
                <a16:creationId xmlns:a16="http://schemas.microsoft.com/office/drawing/2014/main" id="{09BB6522-E6E4-A02F-C500-603B4B7C0B35}"/>
              </a:ext>
            </a:extLst>
          </p:cNvPr>
          <p:cNvGrpSpPr/>
          <p:nvPr/>
        </p:nvGrpSpPr>
        <p:grpSpPr>
          <a:xfrm>
            <a:off x="9847532" y="3532799"/>
            <a:ext cx="624840" cy="421640"/>
            <a:chOff x="2387497" y="2716584"/>
            <a:chExt cx="624840" cy="421640"/>
          </a:xfrm>
        </p:grpSpPr>
        <p:pic>
          <p:nvPicPr>
            <p:cNvPr id="64" name="Picture 63" descr="A group of flags of different countries/regions&#10;&#10;Description automatically generated">
              <a:extLst>
                <a:ext uri="{FF2B5EF4-FFF2-40B4-BE49-F238E27FC236}">
                  <a16:creationId xmlns:a16="http://schemas.microsoft.com/office/drawing/2014/main" id="{2C159E08-C353-3F53-BC9A-CDF77665CE3A}"/>
                </a:ext>
              </a:extLst>
            </p:cNvPr>
            <p:cNvPicPr>
              <a:picLocks noChangeAspect="1"/>
            </p:cNvPicPr>
            <p:nvPr/>
          </p:nvPicPr>
          <p:blipFill rotWithShape="1">
            <a:blip r:embed="rId6">
              <a:extLst>
                <a:ext uri="{28A0092B-C50C-407E-A947-70E740481C1C}">
                  <a14:useLocalDpi xmlns:a14="http://schemas.microsoft.com/office/drawing/2010/main" val="0"/>
                </a:ext>
              </a:extLst>
            </a:blip>
            <a:srcRect l="19185" t="58296" r="71704" b="35555"/>
            <a:stretch/>
          </p:blipFill>
          <p:spPr>
            <a:xfrm>
              <a:off x="2387497" y="2716584"/>
              <a:ext cx="624840" cy="421640"/>
            </a:xfrm>
            <a:prstGeom prst="rect">
              <a:avLst/>
            </a:prstGeom>
          </p:spPr>
        </p:pic>
        <p:sp>
          <p:nvSpPr>
            <p:cNvPr id="72" name="Rectangle: Rounded Corners 71">
              <a:extLst>
                <a:ext uri="{FF2B5EF4-FFF2-40B4-BE49-F238E27FC236}">
                  <a16:creationId xmlns:a16="http://schemas.microsoft.com/office/drawing/2014/main" id="{60C1BAB2-44BC-53FB-06EE-35078025AF0D}"/>
                </a:ext>
              </a:extLst>
            </p:cNvPr>
            <p:cNvSpPr/>
            <p:nvPr/>
          </p:nvSpPr>
          <p:spPr>
            <a:xfrm>
              <a:off x="2413130" y="2766097"/>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3" name="Picture 72" descr="A group of flags of different countries/regions&#10;&#10;Description automatically generated">
            <a:extLst>
              <a:ext uri="{FF2B5EF4-FFF2-40B4-BE49-F238E27FC236}">
                <a16:creationId xmlns:a16="http://schemas.microsoft.com/office/drawing/2014/main" id="{001BF17E-A96C-1079-C996-ACD82B9E3863}"/>
              </a:ext>
            </a:extLst>
          </p:cNvPr>
          <p:cNvPicPr>
            <a:picLocks noChangeAspect="1"/>
          </p:cNvPicPr>
          <p:nvPr/>
        </p:nvPicPr>
        <p:blipFill rotWithShape="1">
          <a:blip r:embed="rId6">
            <a:extLst>
              <a:ext uri="{28A0092B-C50C-407E-A947-70E740481C1C}">
                <a14:useLocalDpi xmlns:a14="http://schemas.microsoft.com/office/drawing/2010/main" val="0"/>
              </a:ext>
            </a:extLst>
          </a:blip>
          <a:srcRect l="27926" t="35852" r="63037" b="58296"/>
          <a:stretch/>
        </p:blipFill>
        <p:spPr>
          <a:xfrm>
            <a:off x="7456181" y="3071283"/>
            <a:ext cx="619760" cy="401320"/>
          </a:xfrm>
          <a:prstGeom prst="rect">
            <a:avLst/>
          </a:prstGeom>
        </p:spPr>
      </p:pic>
      <p:sp>
        <p:nvSpPr>
          <p:cNvPr id="75" name="Freeform: Shape 74">
            <a:extLst>
              <a:ext uri="{FF2B5EF4-FFF2-40B4-BE49-F238E27FC236}">
                <a16:creationId xmlns:a16="http://schemas.microsoft.com/office/drawing/2014/main" id="{F0D64532-937B-0E3D-CAE0-620B22656879}"/>
              </a:ext>
            </a:extLst>
          </p:cNvPr>
          <p:cNvSpPr/>
          <p:nvPr/>
        </p:nvSpPr>
        <p:spPr>
          <a:xfrm>
            <a:off x="4601633" y="3196167"/>
            <a:ext cx="859367" cy="163878"/>
          </a:xfrm>
          <a:custGeom>
            <a:avLst/>
            <a:gdLst>
              <a:gd name="connsiteX0" fmla="*/ 859367 w 859367"/>
              <a:gd name="connsiteY0" fmla="*/ 152400 h 163878"/>
              <a:gd name="connsiteX1" fmla="*/ 436034 w 859367"/>
              <a:gd name="connsiteY1" fmla="*/ 148166 h 163878"/>
              <a:gd name="connsiteX2" fmla="*/ 0 w 859367"/>
              <a:gd name="connsiteY2" fmla="*/ 0 h 163878"/>
            </a:gdLst>
            <a:ahLst/>
            <a:cxnLst>
              <a:cxn ang="0">
                <a:pos x="connsiteX0" y="connsiteY0"/>
              </a:cxn>
              <a:cxn ang="0">
                <a:pos x="connsiteX1" y="connsiteY1"/>
              </a:cxn>
              <a:cxn ang="0">
                <a:pos x="connsiteX2" y="connsiteY2"/>
              </a:cxn>
            </a:cxnLst>
            <a:rect l="l" t="t" r="r" b="b"/>
            <a:pathLst>
              <a:path w="859367" h="163878">
                <a:moveTo>
                  <a:pt x="859367" y="152400"/>
                </a:moveTo>
                <a:cubicBezTo>
                  <a:pt x="719314" y="162983"/>
                  <a:pt x="579262" y="173566"/>
                  <a:pt x="436034" y="148166"/>
                </a:cubicBezTo>
                <a:cubicBezTo>
                  <a:pt x="292806" y="122766"/>
                  <a:pt x="146403" y="61383"/>
                  <a:pt x="0" y="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tx1"/>
              </a:solidFill>
            </a:endParaRPr>
          </a:p>
        </p:txBody>
      </p:sp>
      <p:sp>
        <p:nvSpPr>
          <p:cNvPr id="76" name="Freeform: Shape 75">
            <a:extLst>
              <a:ext uri="{FF2B5EF4-FFF2-40B4-BE49-F238E27FC236}">
                <a16:creationId xmlns:a16="http://schemas.microsoft.com/office/drawing/2014/main" id="{761FD74F-AE11-CB4D-52EB-2FAE27AB1B84}"/>
              </a:ext>
            </a:extLst>
          </p:cNvPr>
          <p:cNvSpPr/>
          <p:nvPr/>
        </p:nvSpPr>
        <p:spPr>
          <a:xfrm>
            <a:off x="6163733" y="3348320"/>
            <a:ext cx="397934" cy="51047"/>
          </a:xfrm>
          <a:custGeom>
            <a:avLst/>
            <a:gdLst>
              <a:gd name="connsiteX0" fmla="*/ 0 w 397934"/>
              <a:gd name="connsiteY0" fmla="*/ 4480 h 51047"/>
              <a:gd name="connsiteX1" fmla="*/ 215900 w 397934"/>
              <a:gd name="connsiteY1" fmla="*/ 4480 h 51047"/>
              <a:gd name="connsiteX2" fmla="*/ 397934 w 397934"/>
              <a:gd name="connsiteY2" fmla="*/ 51047 h 51047"/>
            </a:gdLst>
            <a:ahLst/>
            <a:cxnLst>
              <a:cxn ang="0">
                <a:pos x="connsiteX0" y="connsiteY0"/>
              </a:cxn>
              <a:cxn ang="0">
                <a:pos x="connsiteX1" y="connsiteY1"/>
              </a:cxn>
              <a:cxn ang="0">
                <a:pos x="connsiteX2" y="connsiteY2"/>
              </a:cxn>
            </a:cxnLst>
            <a:rect l="l" t="t" r="r" b="b"/>
            <a:pathLst>
              <a:path w="397934" h="51047">
                <a:moveTo>
                  <a:pt x="0" y="4480"/>
                </a:moveTo>
                <a:cubicBezTo>
                  <a:pt x="74789" y="599"/>
                  <a:pt x="149578" y="-3281"/>
                  <a:pt x="215900" y="4480"/>
                </a:cubicBezTo>
                <a:cubicBezTo>
                  <a:pt x="282222" y="12241"/>
                  <a:pt x="340078" y="31644"/>
                  <a:pt x="397934" y="51047"/>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tx1"/>
              </a:solidFill>
            </a:endParaRPr>
          </a:p>
        </p:txBody>
      </p:sp>
      <p:sp>
        <p:nvSpPr>
          <p:cNvPr id="77" name="Freeform: Shape 76">
            <a:extLst>
              <a:ext uri="{FF2B5EF4-FFF2-40B4-BE49-F238E27FC236}">
                <a16:creationId xmlns:a16="http://schemas.microsoft.com/office/drawing/2014/main" id="{249512EA-3354-3FFE-3628-2579A209CFCF}"/>
              </a:ext>
            </a:extLst>
          </p:cNvPr>
          <p:cNvSpPr/>
          <p:nvPr/>
        </p:nvSpPr>
        <p:spPr>
          <a:xfrm>
            <a:off x="7162800" y="3306233"/>
            <a:ext cx="287867" cy="88900"/>
          </a:xfrm>
          <a:custGeom>
            <a:avLst/>
            <a:gdLst>
              <a:gd name="connsiteX0" fmla="*/ 287867 w 287867"/>
              <a:gd name="connsiteY0" fmla="*/ 0 h 88900"/>
              <a:gd name="connsiteX1" fmla="*/ 122767 w 287867"/>
              <a:gd name="connsiteY1" fmla="*/ 16934 h 88900"/>
              <a:gd name="connsiteX2" fmla="*/ 0 w 287867"/>
              <a:gd name="connsiteY2" fmla="*/ 88900 h 88900"/>
            </a:gdLst>
            <a:ahLst/>
            <a:cxnLst>
              <a:cxn ang="0">
                <a:pos x="connsiteX0" y="connsiteY0"/>
              </a:cxn>
              <a:cxn ang="0">
                <a:pos x="connsiteX1" y="connsiteY1"/>
              </a:cxn>
              <a:cxn ang="0">
                <a:pos x="connsiteX2" y="connsiteY2"/>
              </a:cxn>
            </a:cxnLst>
            <a:rect l="l" t="t" r="r" b="b"/>
            <a:pathLst>
              <a:path w="287867" h="88900">
                <a:moveTo>
                  <a:pt x="287867" y="0"/>
                </a:moveTo>
                <a:cubicBezTo>
                  <a:pt x="229306" y="1058"/>
                  <a:pt x="170745" y="2117"/>
                  <a:pt x="122767" y="16934"/>
                </a:cubicBezTo>
                <a:cubicBezTo>
                  <a:pt x="74789" y="31751"/>
                  <a:pt x="37394" y="60325"/>
                  <a:pt x="0" y="8890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tx1"/>
              </a:solidFill>
            </a:endParaRPr>
          </a:p>
        </p:txBody>
      </p:sp>
      <p:sp>
        <p:nvSpPr>
          <p:cNvPr id="78" name="Freeform: Shape 77">
            <a:extLst>
              <a:ext uri="{FF2B5EF4-FFF2-40B4-BE49-F238E27FC236}">
                <a16:creationId xmlns:a16="http://schemas.microsoft.com/office/drawing/2014/main" id="{9C704B58-D621-4D03-A85E-0C8A23DD09DB}"/>
              </a:ext>
            </a:extLst>
          </p:cNvPr>
          <p:cNvSpPr/>
          <p:nvPr/>
        </p:nvSpPr>
        <p:spPr>
          <a:xfrm>
            <a:off x="7814733" y="3462867"/>
            <a:ext cx="1295400" cy="1667933"/>
          </a:xfrm>
          <a:custGeom>
            <a:avLst/>
            <a:gdLst>
              <a:gd name="connsiteX0" fmla="*/ 0 w 1295400"/>
              <a:gd name="connsiteY0" fmla="*/ 0 h 1667933"/>
              <a:gd name="connsiteX1" fmla="*/ 287867 w 1295400"/>
              <a:gd name="connsiteY1" fmla="*/ 1028700 h 1667933"/>
              <a:gd name="connsiteX2" fmla="*/ 1295400 w 1295400"/>
              <a:gd name="connsiteY2" fmla="*/ 1667933 h 1667933"/>
            </a:gdLst>
            <a:ahLst/>
            <a:cxnLst>
              <a:cxn ang="0">
                <a:pos x="connsiteX0" y="connsiteY0"/>
              </a:cxn>
              <a:cxn ang="0">
                <a:pos x="connsiteX1" y="connsiteY1"/>
              </a:cxn>
              <a:cxn ang="0">
                <a:pos x="connsiteX2" y="connsiteY2"/>
              </a:cxn>
            </a:cxnLst>
            <a:rect l="l" t="t" r="r" b="b"/>
            <a:pathLst>
              <a:path w="1295400" h="1667933">
                <a:moveTo>
                  <a:pt x="0" y="0"/>
                </a:moveTo>
                <a:cubicBezTo>
                  <a:pt x="35983" y="375355"/>
                  <a:pt x="71967" y="750711"/>
                  <a:pt x="287867" y="1028700"/>
                </a:cubicBezTo>
                <a:cubicBezTo>
                  <a:pt x="503767" y="1306689"/>
                  <a:pt x="899583" y="1487311"/>
                  <a:pt x="1295400" y="1667933"/>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tx1"/>
              </a:solidFill>
            </a:endParaRPr>
          </a:p>
        </p:txBody>
      </p:sp>
      <p:sp>
        <p:nvSpPr>
          <p:cNvPr id="79" name="Freeform: Shape 78">
            <a:extLst>
              <a:ext uri="{FF2B5EF4-FFF2-40B4-BE49-F238E27FC236}">
                <a16:creationId xmlns:a16="http://schemas.microsoft.com/office/drawing/2014/main" id="{FF95819E-91AF-8C33-F32C-50F82D47377D}"/>
              </a:ext>
            </a:extLst>
          </p:cNvPr>
          <p:cNvSpPr/>
          <p:nvPr/>
        </p:nvSpPr>
        <p:spPr>
          <a:xfrm rot="20921246">
            <a:off x="9580814" y="5231809"/>
            <a:ext cx="317665" cy="299538"/>
          </a:xfrm>
          <a:custGeom>
            <a:avLst/>
            <a:gdLst>
              <a:gd name="connsiteX0" fmla="*/ 54869 w 334607"/>
              <a:gd name="connsiteY0" fmla="*/ 66595 h 304318"/>
              <a:gd name="connsiteX1" fmla="*/ 1081 w 334607"/>
              <a:gd name="connsiteY1" fmla="*/ 179294 h 304318"/>
              <a:gd name="connsiteX2" fmla="*/ 98412 w 334607"/>
              <a:gd name="connsiteY2" fmla="*/ 294554 h 304318"/>
              <a:gd name="connsiteX3" fmla="*/ 272584 w 334607"/>
              <a:gd name="connsiteY3" fmla="*/ 281748 h 304318"/>
              <a:gd name="connsiteX4" fmla="*/ 334056 w 334607"/>
              <a:gd name="connsiteY4" fmla="*/ 151119 h 304318"/>
              <a:gd name="connsiteX5" fmla="*/ 298197 w 334607"/>
              <a:gd name="connsiteY5" fmla="*/ 40981 h 304318"/>
              <a:gd name="connsiteX6" fmla="*/ 221357 w 334607"/>
              <a:gd name="connsiteY6" fmla="*/ 0 h 304318"/>
              <a:gd name="connsiteX0" fmla="*/ 37861 w 317599"/>
              <a:gd name="connsiteY0" fmla="*/ 66595 h 304132"/>
              <a:gd name="connsiteX1" fmla="*/ 2002 w 317599"/>
              <a:gd name="connsiteY1" fmla="*/ 181856 h 304132"/>
              <a:gd name="connsiteX2" fmla="*/ 81404 w 317599"/>
              <a:gd name="connsiteY2" fmla="*/ 294554 h 304132"/>
              <a:gd name="connsiteX3" fmla="*/ 255576 w 317599"/>
              <a:gd name="connsiteY3" fmla="*/ 281748 h 304132"/>
              <a:gd name="connsiteX4" fmla="*/ 317048 w 317599"/>
              <a:gd name="connsiteY4" fmla="*/ 151119 h 304132"/>
              <a:gd name="connsiteX5" fmla="*/ 281189 w 317599"/>
              <a:gd name="connsiteY5" fmla="*/ 40981 h 304132"/>
              <a:gd name="connsiteX6" fmla="*/ 204349 w 317599"/>
              <a:gd name="connsiteY6" fmla="*/ 0 h 304132"/>
              <a:gd name="connsiteX0" fmla="*/ 38018 w 317756"/>
              <a:gd name="connsiteY0" fmla="*/ 66595 h 297596"/>
              <a:gd name="connsiteX1" fmla="*/ 2159 w 317756"/>
              <a:gd name="connsiteY1" fmla="*/ 181856 h 297596"/>
              <a:gd name="connsiteX2" fmla="*/ 84122 w 317756"/>
              <a:gd name="connsiteY2" fmla="*/ 284309 h 297596"/>
              <a:gd name="connsiteX3" fmla="*/ 255733 w 317756"/>
              <a:gd name="connsiteY3" fmla="*/ 281748 h 297596"/>
              <a:gd name="connsiteX4" fmla="*/ 317205 w 317756"/>
              <a:gd name="connsiteY4" fmla="*/ 151119 h 297596"/>
              <a:gd name="connsiteX5" fmla="*/ 281346 w 317756"/>
              <a:gd name="connsiteY5" fmla="*/ 40981 h 297596"/>
              <a:gd name="connsiteX6" fmla="*/ 204506 w 317756"/>
              <a:gd name="connsiteY6" fmla="*/ 0 h 297596"/>
              <a:gd name="connsiteX0" fmla="*/ 38018 w 317665"/>
              <a:gd name="connsiteY0" fmla="*/ 66595 h 294913"/>
              <a:gd name="connsiteX1" fmla="*/ 2159 w 317665"/>
              <a:gd name="connsiteY1" fmla="*/ 181856 h 294913"/>
              <a:gd name="connsiteX2" fmla="*/ 84122 w 317665"/>
              <a:gd name="connsiteY2" fmla="*/ 284309 h 294913"/>
              <a:gd name="connsiteX3" fmla="*/ 258294 w 317665"/>
              <a:gd name="connsiteY3" fmla="*/ 276625 h 294913"/>
              <a:gd name="connsiteX4" fmla="*/ 317205 w 317665"/>
              <a:gd name="connsiteY4" fmla="*/ 151119 h 294913"/>
              <a:gd name="connsiteX5" fmla="*/ 281346 w 317665"/>
              <a:gd name="connsiteY5" fmla="*/ 40981 h 294913"/>
              <a:gd name="connsiteX6" fmla="*/ 204506 w 317665"/>
              <a:gd name="connsiteY6" fmla="*/ 0 h 294913"/>
              <a:gd name="connsiteX0" fmla="*/ 38018 w 317665"/>
              <a:gd name="connsiteY0" fmla="*/ 66595 h 299538"/>
              <a:gd name="connsiteX1" fmla="*/ 2159 w 317665"/>
              <a:gd name="connsiteY1" fmla="*/ 181856 h 299538"/>
              <a:gd name="connsiteX2" fmla="*/ 84122 w 317665"/>
              <a:gd name="connsiteY2" fmla="*/ 284309 h 299538"/>
              <a:gd name="connsiteX3" fmla="*/ 258294 w 317665"/>
              <a:gd name="connsiteY3" fmla="*/ 276625 h 299538"/>
              <a:gd name="connsiteX4" fmla="*/ 317205 w 317665"/>
              <a:gd name="connsiteY4" fmla="*/ 151119 h 299538"/>
              <a:gd name="connsiteX5" fmla="*/ 281346 w 317665"/>
              <a:gd name="connsiteY5" fmla="*/ 40981 h 299538"/>
              <a:gd name="connsiteX6" fmla="*/ 204506 w 317665"/>
              <a:gd name="connsiteY6" fmla="*/ 0 h 29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665" h="299538">
                <a:moveTo>
                  <a:pt x="38018" y="66595"/>
                </a:moveTo>
                <a:cubicBezTo>
                  <a:pt x="7495" y="103948"/>
                  <a:pt x="-5525" y="145570"/>
                  <a:pt x="2159" y="181856"/>
                </a:cubicBezTo>
                <a:cubicBezTo>
                  <a:pt x="9843" y="218142"/>
                  <a:pt x="370" y="257596"/>
                  <a:pt x="84122" y="284309"/>
                </a:cubicBezTo>
                <a:cubicBezTo>
                  <a:pt x="167874" y="311022"/>
                  <a:pt x="219447" y="298823"/>
                  <a:pt x="258294" y="276625"/>
                </a:cubicBezTo>
                <a:cubicBezTo>
                  <a:pt x="297141" y="254427"/>
                  <a:pt x="313363" y="190393"/>
                  <a:pt x="317205" y="151119"/>
                </a:cubicBezTo>
                <a:cubicBezTo>
                  <a:pt x="321047" y="111845"/>
                  <a:pt x="300129" y="66167"/>
                  <a:pt x="281346" y="40981"/>
                </a:cubicBezTo>
                <a:cubicBezTo>
                  <a:pt x="262563" y="15795"/>
                  <a:pt x="233534" y="7897"/>
                  <a:pt x="204506" y="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tx1"/>
              </a:solidFill>
            </a:endParaRPr>
          </a:p>
        </p:txBody>
      </p:sp>
      <p:sp>
        <p:nvSpPr>
          <p:cNvPr id="80" name="Freeform: Shape 79">
            <a:extLst>
              <a:ext uri="{FF2B5EF4-FFF2-40B4-BE49-F238E27FC236}">
                <a16:creationId xmlns:a16="http://schemas.microsoft.com/office/drawing/2014/main" id="{963CF9FD-6519-77FB-76E2-0162DC148727}"/>
              </a:ext>
            </a:extLst>
          </p:cNvPr>
          <p:cNvSpPr/>
          <p:nvPr/>
        </p:nvSpPr>
        <p:spPr>
          <a:xfrm>
            <a:off x="5064760" y="3591560"/>
            <a:ext cx="746760" cy="1386840"/>
          </a:xfrm>
          <a:custGeom>
            <a:avLst/>
            <a:gdLst>
              <a:gd name="connsiteX0" fmla="*/ 746760 w 746760"/>
              <a:gd name="connsiteY0" fmla="*/ 0 h 1386840"/>
              <a:gd name="connsiteX1" fmla="*/ 416560 w 746760"/>
              <a:gd name="connsiteY1" fmla="*/ 787400 h 1386840"/>
              <a:gd name="connsiteX2" fmla="*/ 0 w 746760"/>
              <a:gd name="connsiteY2" fmla="*/ 1386840 h 1386840"/>
            </a:gdLst>
            <a:ahLst/>
            <a:cxnLst>
              <a:cxn ang="0">
                <a:pos x="connsiteX0" y="connsiteY0"/>
              </a:cxn>
              <a:cxn ang="0">
                <a:pos x="connsiteX1" y="connsiteY1"/>
              </a:cxn>
              <a:cxn ang="0">
                <a:pos x="connsiteX2" y="connsiteY2"/>
              </a:cxn>
            </a:cxnLst>
            <a:rect l="l" t="t" r="r" b="b"/>
            <a:pathLst>
              <a:path w="746760" h="1386840">
                <a:moveTo>
                  <a:pt x="746760" y="0"/>
                </a:moveTo>
                <a:cubicBezTo>
                  <a:pt x="643890" y="278130"/>
                  <a:pt x="541020" y="556260"/>
                  <a:pt x="416560" y="787400"/>
                </a:cubicBezTo>
                <a:cubicBezTo>
                  <a:pt x="292100" y="1018540"/>
                  <a:pt x="146050" y="1202690"/>
                  <a:pt x="0" y="138684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tx1"/>
              </a:solidFill>
            </a:endParaRPr>
          </a:p>
        </p:txBody>
      </p:sp>
      <p:sp>
        <p:nvSpPr>
          <p:cNvPr id="81" name="Freeform: Shape 80">
            <a:extLst>
              <a:ext uri="{FF2B5EF4-FFF2-40B4-BE49-F238E27FC236}">
                <a16:creationId xmlns:a16="http://schemas.microsoft.com/office/drawing/2014/main" id="{5A3A18F6-AAE9-B859-422A-440A5844B7B0}"/>
              </a:ext>
            </a:extLst>
          </p:cNvPr>
          <p:cNvSpPr/>
          <p:nvPr/>
        </p:nvSpPr>
        <p:spPr>
          <a:xfrm>
            <a:off x="6863080" y="3784600"/>
            <a:ext cx="2240280" cy="1427480"/>
          </a:xfrm>
          <a:custGeom>
            <a:avLst/>
            <a:gdLst>
              <a:gd name="connsiteX0" fmla="*/ 2240280 w 2240280"/>
              <a:gd name="connsiteY0" fmla="*/ 1427480 h 1427480"/>
              <a:gd name="connsiteX1" fmla="*/ 650240 w 2240280"/>
              <a:gd name="connsiteY1" fmla="*/ 919480 h 1427480"/>
              <a:gd name="connsiteX2" fmla="*/ 0 w 2240280"/>
              <a:gd name="connsiteY2" fmla="*/ 0 h 1427480"/>
            </a:gdLst>
            <a:ahLst/>
            <a:cxnLst>
              <a:cxn ang="0">
                <a:pos x="connsiteX0" y="connsiteY0"/>
              </a:cxn>
              <a:cxn ang="0">
                <a:pos x="connsiteX1" y="connsiteY1"/>
              </a:cxn>
              <a:cxn ang="0">
                <a:pos x="connsiteX2" y="connsiteY2"/>
              </a:cxn>
            </a:cxnLst>
            <a:rect l="l" t="t" r="r" b="b"/>
            <a:pathLst>
              <a:path w="2240280" h="1427480">
                <a:moveTo>
                  <a:pt x="2240280" y="1427480"/>
                </a:moveTo>
                <a:cubicBezTo>
                  <a:pt x="1631950" y="1292436"/>
                  <a:pt x="1023620" y="1157393"/>
                  <a:pt x="650240" y="919480"/>
                </a:cubicBezTo>
                <a:cubicBezTo>
                  <a:pt x="276860" y="681567"/>
                  <a:pt x="138430" y="340783"/>
                  <a:pt x="0" y="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tx1"/>
              </a:solidFill>
            </a:endParaRPr>
          </a:p>
        </p:txBody>
      </p:sp>
      <p:sp>
        <p:nvSpPr>
          <p:cNvPr id="82" name="Freeform: Shape 81">
            <a:extLst>
              <a:ext uri="{FF2B5EF4-FFF2-40B4-BE49-F238E27FC236}">
                <a16:creationId xmlns:a16="http://schemas.microsoft.com/office/drawing/2014/main" id="{EC18B3E4-A3C3-53C9-92E2-C10E6A980F0E}"/>
              </a:ext>
            </a:extLst>
          </p:cNvPr>
          <p:cNvSpPr/>
          <p:nvPr/>
        </p:nvSpPr>
        <p:spPr>
          <a:xfrm>
            <a:off x="9758680" y="4724400"/>
            <a:ext cx="218440" cy="274320"/>
          </a:xfrm>
          <a:custGeom>
            <a:avLst/>
            <a:gdLst>
              <a:gd name="connsiteX0" fmla="*/ 218440 w 218440"/>
              <a:gd name="connsiteY0" fmla="*/ 0 h 274320"/>
              <a:gd name="connsiteX1" fmla="*/ 127000 w 218440"/>
              <a:gd name="connsiteY1" fmla="*/ 187960 h 274320"/>
              <a:gd name="connsiteX2" fmla="*/ 0 w 218440"/>
              <a:gd name="connsiteY2" fmla="*/ 274320 h 274320"/>
            </a:gdLst>
            <a:ahLst/>
            <a:cxnLst>
              <a:cxn ang="0">
                <a:pos x="connsiteX0" y="connsiteY0"/>
              </a:cxn>
              <a:cxn ang="0">
                <a:pos x="connsiteX1" y="connsiteY1"/>
              </a:cxn>
              <a:cxn ang="0">
                <a:pos x="connsiteX2" y="connsiteY2"/>
              </a:cxn>
            </a:cxnLst>
            <a:rect l="l" t="t" r="r" b="b"/>
            <a:pathLst>
              <a:path w="218440" h="274320">
                <a:moveTo>
                  <a:pt x="218440" y="0"/>
                </a:moveTo>
                <a:cubicBezTo>
                  <a:pt x="190923" y="71120"/>
                  <a:pt x="163407" y="142240"/>
                  <a:pt x="127000" y="187960"/>
                </a:cubicBezTo>
                <a:cubicBezTo>
                  <a:pt x="90593" y="233680"/>
                  <a:pt x="0" y="274320"/>
                  <a:pt x="0" y="27432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tx1"/>
              </a:solidFill>
            </a:endParaRPr>
          </a:p>
        </p:txBody>
      </p:sp>
      <p:sp>
        <p:nvSpPr>
          <p:cNvPr id="97" name="Freeform: Shape 96">
            <a:extLst>
              <a:ext uri="{FF2B5EF4-FFF2-40B4-BE49-F238E27FC236}">
                <a16:creationId xmlns:a16="http://schemas.microsoft.com/office/drawing/2014/main" id="{D461C830-1DFE-9D3B-5CF1-36EBE1BD4701}"/>
              </a:ext>
            </a:extLst>
          </p:cNvPr>
          <p:cNvSpPr/>
          <p:nvPr/>
        </p:nvSpPr>
        <p:spPr>
          <a:xfrm>
            <a:off x="6976422" y="2785942"/>
            <a:ext cx="2991412" cy="751737"/>
          </a:xfrm>
          <a:custGeom>
            <a:avLst/>
            <a:gdLst>
              <a:gd name="connsiteX0" fmla="*/ 2896100 w 2896100"/>
              <a:gd name="connsiteY0" fmla="*/ 751737 h 751737"/>
              <a:gd name="connsiteX1" fmla="*/ 1448050 w 2896100"/>
              <a:gd name="connsiteY1" fmla="*/ 2228 h 751737"/>
              <a:gd name="connsiteX2" fmla="*/ 0 w 2896100"/>
              <a:gd name="connsiteY2" fmla="*/ 565859 h 751737"/>
            </a:gdLst>
            <a:ahLst/>
            <a:cxnLst>
              <a:cxn ang="0">
                <a:pos x="connsiteX0" y="connsiteY0"/>
              </a:cxn>
              <a:cxn ang="0">
                <a:pos x="connsiteX1" y="connsiteY1"/>
              </a:cxn>
              <a:cxn ang="0">
                <a:pos x="connsiteX2" y="connsiteY2"/>
              </a:cxn>
            </a:cxnLst>
            <a:rect l="l" t="t" r="r" b="b"/>
            <a:pathLst>
              <a:path w="2896100" h="751737">
                <a:moveTo>
                  <a:pt x="2896100" y="751737"/>
                </a:moveTo>
                <a:cubicBezTo>
                  <a:pt x="2413416" y="392472"/>
                  <a:pt x="1930733" y="33208"/>
                  <a:pt x="1448050" y="2228"/>
                </a:cubicBezTo>
                <a:cubicBezTo>
                  <a:pt x="965367" y="-28752"/>
                  <a:pt x="482683" y="268553"/>
                  <a:pt x="0" y="565859"/>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tx1"/>
              </a:solidFill>
            </a:endParaRPr>
          </a:p>
        </p:txBody>
      </p:sp>
      <p:sp>
        <p:nvSpPr>
          <p:cNvPr id="99" name="Freeform: Shape 98">
            <a:extLst>
              <a:ext uri="{FF2B5EF4-FFF2-40B4-BE49-F238E27FC236}">
                <a16:creationId xmlns:a16="http://schemas.microsoft.com/office/drawing/2014/main" id="{0A5FA757-0DE7-2F4A-CBDB-E7223F7D68A5}"/>
              </a:ext>
            </a:extLst>
          </p:cNvPr>
          <p:cNvSpPr/>
          <p:nvPr/>
        </p:nvSpPr>
        <p:spPr>
          <a:xfrm>
            <a:off x="5049520" y="5389880"/>
            <a:ext cx="4114800" cy="721449"/>
          </a:xfrm>
          <a:custGeom>
            <a:avLst/>
            <a:gdLst>
              <a:gd name="connsiteX0" fmla="*/ 4251960 w 4251960"/>
              <a:gd name="connsiteY0" fmla="*/ 0 h 721414"/>
              <a:gd name="connsiteX1" fmla="*/ 2164080 w 4251960"/>
              <a:gd name="connsiteY1" fmla="*/ 721360 h 721414"/>
              <a:gd name="connsiteX2" fmla="*/ 0 w 4251960"/>
              <a:gd name="connsiteY2" fmla="*/ 30480 h 721414"/>
              <a:gd name="connsiteX0" fmla="*/ 4114800 w 4114800"/>
              <a:gd name="connsiteY0" fmla="*/ 0 h 721410"/>
              <a:gd name="connsiteX1" fmla="*/ 2026920 w 4114800"/>
              <a:gd name="connsiteY1" fmla="*/ 721360 h 721410"/>
              <a:gd name="connsiteX2" fmla="*/ 0 w 4114800"/>
              <a:gd name="connsiteY2" fmla="*/ 0 h 721410"/>
              <a:gd name="connsiteX0" fmla="*/ 4114800 w 4114800"/>
              <a:gd name="connsiteY0" fmla="*/ 0 h 721449"/>
              <a:gd name="connsiteX1" fmla="*/ 2026920 w 4114800"/>
              <a:gd name="connsiteY1" fmla="*/ 721360 h 721449"/>
              <a:gd name="connsiteX2" fmla="*/ 0 w 4114800"/>
              <a:gd name="connsiteY2" fmla="*/ 0 h 721449"/>
            </a:gdLst>
            <a:ahLst/>
            <a:cxnLst>
              <a:cxn ang="0">
                <a:pos x="connsiteX0" y="connsiteY0"/>
              </a:cxn>
              <a:cxn ang="0">
                <a:pos x="connsiteX1" y="connsiteY1"/>
              </a:cxn>
              <a:cxn ang="0">
                <a:pos x="connsiteX2" y="connsiteY2"/>
              </a:cxn>
            </a:cxnLst>
            <a:rect l="l" t="t" r="r" b="b"/>
            <a:pathLst>
              <a:path w="4114800" h="721449">
                <a:moveTo>
                  <a:pt x="4114800" y="0"/>
                </a:moveTo>
                <a:cubicBezTo>
                  <a:pt x="3425190" y="358140"/>
                  <a:pt x="2735580" y="716280"/>
                  <a:pt x="2026920" y="721360"/>
                </a:cubicBezTo>
                <a:cubicBezTo>
                  <a:pt x="1318260" y="726440"/>
                  <a:pt x="656590" y="515620"/>
                  <a:pt x="0" y="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pic>
        <p:nvPicPr>
          <p:cNvPr id="58" name="Picture 57" descr="A close up of a logo&#10;&#10;Description automatically generated">
            <a:extLst>
              <a:ext uri="{FF2B5EF4-FFF2-40B4-BE49-F238E27FC236}">
                <a16:creationId xmlns:a16="http://schemas.microsoft.com/office/drawing/2014/main" id="{D993AF18-5926-3D51-6120-ECB5FEF1498F}"/>
              </a:ext>
            </a:extLst>
          </p:cNvPr>
          <p:cNvPicPr>
            <a:picLocks noChangeAspect="1"/>
          </p:cNvPicPr>
          <p:nvPr/>
        </p:nvPicPr>
        <p:blipFill>
          <a:blip r:embed="rId4"/>
          <a:stretch>
            <a:fillRect/>
          </a:stretch>
        </p:blipFill>
        <p:spPr>
          <a:xfrm>
            <a:off x="47185" y="5165206"/>
            <a:ext cx="2929596" cy="1640839"/>
          </a:xfrm>
          <a:prstGeom prst="rect">
            <a:avLst/>
          </a:prstGeom>
        </p:spPr>
      </p:pic>
      <p:grpSp>
        <p:nvGrpSpPr>
          <p:cNvPr id="65" name="Group 64">
            <a:extLst>
              <a:ext uri="{FF2B5EF4-FFF2-40B4-BE49-F238E27FC236}">
                <a16:creationId xmlns:a16="http://schemas.microsoft.com/office/drawing/2014/main" id="{6399F479-86B5-5362-840D-8D09AF4E48FB}"/>
              </a:ext>
            </a:extLst>
          </p:cNvPr>
          <p:cNvGrpSpPr/>
          <p:nvPr/>
        </p:nvGrpSpPr>
        <p:grpSpPr>
          <a:xfrm>
            <a:off x="172518" y="1804341"/>
            <a:ext cx="2408667" cy="3742195"/>
            <a:chOff x="4927089" y="1392421"/>
            <a:chExt cx="2408667" cy="3742195"/>
          </a:xfrm>
        </p:grpSpPr>
        <p:grpSp>
          <p:nvGrpSpPr>
            <p:cNvPr id="66" name="Group 65">
              <a:extLst>
                <a:ext uri="{FF2B5EF4-FFF2-40B4-BE49-F238E27FC236}">
                  <a16:creationId xmlns:a16="http://schemas.microsoft.com/office/drawing/2014/main" id="{5AB8268C-ACB4-77E7-304C-D298E3F688EA}"/>
                </a:ext>
              </a:extLst>
            </p:cNvPr>
            <p:cNvGrpSpPr/>
            <p:nvPr/>
          </p:nvGrpSpPr>
          <p:grpSpPr>
            <a:xfrm>
              <a:off x="4927089" y="1683908"/>
              <a:ext cx="2408667" cy="3450708"/>
              <a:chOff x="4953000" y="695536"/>
              <a:chExt cx="2492444" cy="4956791"/>
            </a:xfrm>
          </p:grpSpPr>
          <p:sp>
            <p:nvSpPr>
              <p:cNvPr id="68" name="Rectangle: Rounded Corners 111">
                <a:extLst>
                  <a:ext uri="{FF2B5EF4-FFF2-40B4-BE49-F238E27FC236}">
                    <a16:creationId xmlns:a16="http://schemas.microsoft.com/office/drawing/2014/main" id="{97618204-9B1B-E352-F1C1-0B4138345D89}"/>
                  </a:ext>
                </a:extLst>
              </p:cNvPr>
              <p:cNvSpPr/>
              <p:nvPr/>
            </p:nvSpPr>
            <p:spPr>
              <a:xfrm>
                <a:off x="4953000" y="695536"/>
                <a:ext cx="2492444" cy="4647502"/>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29E76BCE-E6A8-2320-3A95-20F01C8349FE}"/>
                  </a:ext>
                </a:extLst>
              </p:cNvPr>
              <p:cNvSpPr txBox="1"/>
              <p:nvPr/>
            </p:nvSpPr>
            <p:spPr>
              <a:xfrm>
                <a:off x="5288446" y="5344550"/>
                <a:ext cx="1811194"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err="1">
                    <a:ln>
                      <a:noFill/>
                    </a:ln>
                    <a:solidFill>
                      <a:srgbClr val="1849D4"/>
                    </a:solidFill>
                    <a:effectLst/>
                    <a:uLnTx/>
                    <a:uFillTx/>
                    <a:latin typeface="Consolas" panose="020B0609020204030204" pitchFamily="49" charset="0"/>
                  </a:rPr>
                  <a:t>nl-knmi-nmc</a:t>
                </a:r>
                <a:endParaRPr kumimoji="0" lang="en-GB" sz="1400" b="0" i="0" u="none" strike="noStrike" kern="0" cap="none" spc="0" normalizeH="0" baseline="0" noProof="0">
                  <a:ln>
                    <a:noFill/>
                  </a:ln>
                  <a:solidFill>
                    <a:srgbClr val="1849D4"/>
                  </a:solidFill>
                  <a:effectLst/>
                  <a:uLnTx/>
                  <a:uFillTx/>
                  <a:latin typeface="Consolas" panose="020B0609020204030204" pitchFamily="49" charset="0"/>
                </a:endParaRPr>
              </a:p>
            </p:txBody>
          </p:sp>
        </p:grpSp>
        <p:pic>
          <p:nvPicPr>
            <p:cNvPr id="67" name="Picture 66">
              <a:extLst>
                <a:ext uri="{FF2B5EF4-FFF2-40B4-BE49-F238E27FC236}">
                  <a16:creationId xmlns:a16="http://schemas.microsoft.com/office/drawing/2014/main" id="{273F917B-DE45-C4B5-628B-239E69B152B6}"/>
                </a:ext>
              </a:extLst>
            </p:cNvPr>
            <p:cNvPicPr>
              <a:picLocks noChangeAspect="1"/>
            </p:cNvPicPr>
            <p:nvPr/>
          </p:nvPicPr>
          <p:blipFill>
            <a:blip r:embed="rId7"/>
            <a:stretch>
              <a:fillRect/>
            </a:stretch>
          </p:blipFill>
          <p:spPr>
            <a:xfrm>
              <a:off x="5854819" y="1392421"/>
              <a:ext cx="518022" cy="504638"/>
            </a:xfrm>
            <a:prstGeom prst="rect">
              <a:avLst/>
            </a:prstGeom>
          </p:spPr>
        </p:pic>
      </p:grpSp>
      <p:grpSp>
        <p:nvGrpSpPr>
          <p:cNvPr id="70" name="Group 69">
            <a:extLst>
              <a:ext uri="{FF2B5EF4-FFF2-40B4-BE49-F238E27FC236}">
                <a16:creationId xmlns:a16="http://schemas.microsoft.com/office/drawing/2014/main" id="{4E1B9E5C-CBAF-BBA3-6C43-3B827834692F}"/>
              </a:ext>
            </a:extLst>
          </p:cNvPr>
          <p:cNvGrpSpPr/>
          <p:nvPr/>
        </p:nvGrpSpPr>
        <p:grpSpPr>
          <a:xfrm>
            <a:off x="558686" y="2349738"/>
            <a:ext cx="2132187" cy="1189567"/>
            <a:chOff x="5313257" y="1290320"/>
            <a:chExt cx="2132187" cy="1189567"/>
          </a:xfrm>
        </p:grpSpPr>
        <p:sp>
          <p:nvSpPr>
            <p:cNvPr id="71" name="Rectangle 70">
              <a:extLst>
                <a:ext uri="{FF2B5EF4-FFF2-40B4-BE49-F238E27FC236}">
                  <a16:creationId xmlns:a16="http://schemas.microsoft.com/office/drawing/2014/main" id="{6550C793-90C5-F82E-2CAD-0290A86F595D}"/>
                </a:ext>
              </a:extLst>
            </p:cNvPr>
            <p:cNvSpPr/>
            <p:nvPr/>
          </p:nvSpPr>
          <p:spPr>
            <a:xfrm>
              <a:off x="5313257" y="1290320"/>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4" name="Picture 73">
              <a:extLst>
                <a:ext uri="{FF2B5EF4-FFF2-40B4-BE49-F238E27FC236}">
                  <a16:creationId xmlns:a16="http://schemas.microsoft.com/office/drawing/2014/main" id="{B28A62C3-58B6-45F8-2E04-37F7B0C1BB6A}"/>
                </a:ext>
              </a:extLst>
            </p:cNvPr>
            <p:cNvPicPr>
              <a:picLocks noChangeAspect="1"/>
            </p:cNvPicPr>
            <p:nvPr/>
          </p:nvPicPr>
          <p:blipFill>
            <a:blip r:embed="rId11"/>
            <a:stretch>
              <a:fillRect/>
            </a:stretch>
          </p:blipFill>
          <p:spPr>
            <a:xfrm>
              <a:off x="5450838" y="1429250"/>
              <a:ext cx="312793" cy="455853"/>
            </a:xfrm>
            <a:prstGeom prst="rect">
              <a:avLst/>
            </a:prstGeom>
          </p:spPr>
        </p:pic>
        <p:pic>
          <p:nvPicPr>
            <p:cNvPr id="84" name="Picture 83">
              <a:extLst>
                <a:ext uri="{FF2B5EF4-FFF2-40B4-BE49-F238E27FC236}">
                  <a16:creationId xmlns:a16="http://schemas.microsoft.com/office/drawing/2014/main" id="{775E6870-2FD7-1B7A-DF6D-94ACEB670CDF}"/>
                </a:ext>
              </a:extLst>
            </p:cNvPr>
            <p:cNvPicPr>
              <a:picLocks noChangeAspect="1"/>
            </p:cNvPicPr>
            <p:nvPr/>
          </p:nvPicPr>
          <p:blipFill>
            <a:blip r:embed="rId11"/>
            <a:stretch>
              <a:fillRect/>
            </a:stretch>
          </p:blipFill>
          <p:spPr>
            <a:xfrm>
              <a:off x="5828900" y="1429250"/>
              <a:ext cx="312793" cy="455853"/>
            </a:xfrm>
            <a:prstGeom prst="rect">
              <a:avLst/>
            </a:prstGeom>
          </p:spPr>
        </p:pic>
        <p:pic>
          <p:nvPicPr>
            <p:cNvPr id="85" name="Picture 84">
              <a:extLst>
                <a:ext uri="{FF2B5EF4-FFF2-40B4-BE49-F238E27FC236}">
                  <a16:creationId xmlns:a16="http://schemas.microsoft.com/office/drawing/2014/main" id="{C58E2494-5D20-5F3E-D542-301EC40585B0}"/>
                </a:ext>
              </a:extLst>
            </p:cNvPr>
            <p:cNvPicPr>
              <a:picLocks noChangeAspect="1"/>
            </p:cNvPicPr>
            <p:nvPr/>
          </p:nvPicPr>
          <p:blipFill>
            <a:blip r:embed="rId11"/>
            <a:stretch>
              <a:fillRect/>
            </a:stretch>
          </p:blipFill>
          <p:spPr>
            <a:xfrm>
              <a:off x="5607234" y="1927724"/>
              <a:ext cx="312793" cy="455853"/>
            </a:xfrm>
            <a:prstGeom prst="rect">
              <a:avLst/>
            </a:prstGeom>
          </p:spPr>
        </p:pic>
        <p:pic>
          <p:nvPicPr>
            <p:cNvPr id="86" name="Picture 85">
              <a:extLst>
                <a:ext uri="{FF2B5EF4-FFF2-40B4-BE49-F238E27FC236}">
                  <a16:creationId xmlns:a16="http://schemas.microsoft.com/office/drawing/2014/main" id="{996B44AA-FC8D-379C-737E-EACC6B748652}"/>
                </a:ext>
              </a:extLst>
            </p:cNvPr>
            <p:cNvPicPr>
              <a:picLocks noChangeAspect="1"/>
            </p:cNvPicPr>
            <p:nvPr/>
          </p:nvPicPr>
          <p:blipFill>
            <a:blip r:embed="rId11"/>
            <a:stretch>
              <a:fillRect/>
            </a:stretch>
          </p:blipFill>
          <p:spPr>
            <a:xfrm>
              <a:off x="5985296" y="1927724"/>
              <a:ext cx="312793" cy="455853"/>
            </a:xfrm>
            <a:prstGeom prst="rect">
              <a:avLst/>
            </a:prstGeom>
          </p:spPr>
        </p:pic>
        <p:cxnSp>
          <p:nvCxnSpPr>
            <p:cNvPr id="87" name="Straight Connector 86">
              <a:extLst>
                <a:ext uri="{FF2B5EF4-FFF2-40B4-BE49-F238E27FC236}">
                  <a16:creationId xmlns:a16="http://schemas.microsoft.com/office/drawing/2014/main" id="{4AF98C22-8C4E-A851-5F39-424E35E8C1A0}"/>
                </a:ext>
              </a:extLst>
            </p:cNvPr>
            <p:cNvCxnSpPr>
              <a:cxnSpLocks/>
              <a:stCxn id="71" idx="3"/>
            </p:cNvCxnSpPr>
            <p:nvPr/>
          </p:nvCxnSpPr>
          <p:spPr>
            <a:xfrm flipV="1">
              <a:off x="6519757" y="1885103"/>
              <a:ext cx="400050" cy="1"/>
            </a:xfrm>
            <a:prstGeom prst="line">
              <a:avLst/>
            </a:prstGeom>
            <a:noFill/>
            <a:ln w="19050" cap="flat" cmpd="sng" algn="ctr">
              <a:solidFill>
                <a:sysClr val="windowText" lastClr="000000"/>
              </a:solidFill>
              <a:prstDash val="solid"/>
              <a:miter lim="800000"/>
            </a:ln>
            <a:effectLst/>
          </p:spPr>
        </p:cxnSp>
        <p:sp>
          <p:nvSpPr>
            <p:cNvPr id="88" name="Oval 87">
              <a:extLst>
                <a:ext uri="{FF2B5EF4-FFF2-40B4-BE49-F238E27FC236}">
                  <a16:creationId xmlns:a16="http://schemas.microsoft.com/office/drawing/2014/main" id="{D793B6F7-C775-7DEA-AB4C-21CC85DEF8F3}"/>
                </a:ext>
              </a:extLst>
            </p:cNvPr>
            <p:cNvSpPr/>
            <p:nvPr/>
          </p:nvSpPr>
          <p:spPr>
            <a:xfrm>
              <a:off x="6927215" y="1821603"/>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9" name="TextBox 88">
              <a:extLst>
                <a:ext uri="{FF2B5EF4-FFF2-40B4-BE49-F238E27FC236}">
                  <a16:creationId xmlns:a16="http://schemas.microsoft.com/office/drawing/2014/main" id="{08BD23DE-B40C-E162-547D-A5A09FE52841}"/>
                </a:ext>
              </a:extLst>
            </p:cNvPr>
            <p:cNvSpPr txBox="1"/>
            <p:nvPr/>
          </p:nvSpPr>
          <p:spPr>
            <a:xfrm>
              <a:off x="6541983" y="1915589"/>
              <a:ext cx="903461"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a:rPr>
                <a:t>HTTPS</a:t>
              </a:r>
            </a:p>
          </p:txBody>
        </p:sp>
      </p:grpSp>
      <p:grpSp>
        <p:nvGrpSpPr>
          <p:cNvPr id="90" name="Group 89">
            <a:extLst>
              <a:ext uri="{FF2B5EF4-FFF2-40B4-BE49-F238E27FC236}">
                <a16:creationId xmlns:a16="http://schemas.microsoft.com/office/drawing/2014/main" id="{FF8B4BAB-B9A0-1ACF-9D94-8E4B626E6EFB}"/>
              </a:ext>
            </a:extLst>
          </p:cNvPr>
          <p:cNvGrpSpPr/>
          <p:nvPr/>
        </p:nvGrpSpPr>
        <p:grpSpPr>
          <a:xfrm>
            <a:off x="558686" y="3831613"/>
            <a:ext cx="2132187" cy="1189567"/>
            <a:chOff x="5313257" y="3889593"/>
            <a:chExt cx="2132187" cy="1189567"/>
          </a:xfrm>
        </p:grpSpPr>
        <p:sp>
          <p:nvSpPr>
            <p:cNvPr id="91" name="Rectangle 90">
              <a:extLst>
                <a:ext uri="{FF2B5EF4-FFF2-40B4-BE49-F238E27FC236}">
                  <a16:creationId xmlns:a16="http://schemas.microsoft.com/office/drawing/2014/main" id="{B47DF229-D963-2210-F037-3613DAF7182A}"/>
                </a:ext>
              </a:extLst>
            </p:cNvPr>
            <p:cNvSpPr/>
            <p:nvPr/>
          </p:nvSpPr>
          <p:spPr>
            <a:xfrm>
              <a:off x="5313257" y="3889593"/>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92" name="Straight Connector 91">
              <a:extLst>
                <a:ext uri="{FF2B5EF4-FFF2-40B4-BE49-F238E27FC236}">
                  <a16:creationId xmlns:a16="http://schemas.microsoft.com/office/drawing/2014/main" id="{CFA1B88C-EFF8-0DF9-D2B8-F24E49E34CF6}"/>
                </a:ext>
              </a:extLst>
            </p:cNvPr>
            <p:cNvCxnSpPr>
              <a:cxnSpLocks/>
              <a:stCxn id="91" idx="3"/>
            </p:cNvCxnSpPr>
            <p:nvPr/>
          </p:nvCxnSpPr>
          <p:spPr>
            <a:xfrm flipV="1">
              <a:off x="6519757" y="4484376"/>
              <a:ext cx="400050" cy="1"/>
            </a:xfrm>
            <a:prstGeom prst="line">
              <a:avLst/>
            </a:prstGeom>
            <a:noFill/>
            <a:ln w="19050" cap="flat" cmpd="sng" algn="ctr">
              <a:solidFill>
                <a:sysClr val="windowText" lastClr="000000"/>
              </a:solidFill>
              <a:prstDash val="solid"/>
              <a:miter lim="800000"/>
            </a:ln>
            <a:effectLst/>
          </p:spPr>
        </p:cxnSp>
        <p:sp>
          <p:nvSpPr>
            <p:cNvPr id="93" name="Oval 92">
              <a:extLst>
                <a:ext uri="{FF2B5EF4-FFF2-40B4-BE49-F238E27FC236}">
                  <a16:creationId xmlns:a16="http://schemas.microsoft.com/office/drawing/2014/main" id="{FE8D71A9-16F0-DE67-4BE1-185D894AEE73}"/>
                </a:ext>
              </a:extLst>
            </p:cNvPr>
            <p:cNvSpPr/>
            <p:nvPr/>
          </p:nvSpPr>
          <p:spPr>
            <a:xfrm>
              <a:off x="6927215" y="4420876"/>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5" name="TextBox 94">
              <a:extLst>
                <a:ext uri="{FF2B5EF4-FFF2-40B4-BE49-F238E27FC236}">
                  <a16:creationId xmlns:a16="http://schemas.microsoft.com/office/drawing/2014/main" id="{D920DD0A-118F-DEA3-5F9F-0DE344A5FC05}"/>
                </a:ext>
              </a:extLst>
            </p:cNvPr>
            <p:cNvSpPr txBox="1"/>
            <p:nvPr/>
          </p:nvSpPr>
          <p:spPr>
            <a:xfrm>
              <a:off x="6541983" y="4514862"/>
              <a:ext cx="903461"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a:rPr>
                <a:t>MQTTS</a:t>
              </a:r>
            </a:p>
          </p:txBody>
        </p:sp>
        <p:pic>
          <p:nvPicPr>
            <p:cNvPr id="98" name="Picture 97">
              <a:extLst>
                <a:ext uri="{FF2B5EF4-FFF2-40B4-BE49-F238E27FC236}">
                  <a16:creationId xmlns:a16="http://schemas.microsoft.com/office/drawing/2014/main" id="{55F517A3-6B27-596F-827B-78664B22B4FB}"/>
                </a:ext>
              </a:extLst>
            </p:cNvPr>
            <p:cNvPicPr>
              <a:picLocks noChangeAspect="1"/>
            </p:cNvPicPr>
            <p:nvPr/>
          </p:nvPicPr>
          <p:blipFill>
            <a:blip r:embed="rId12"/>
            <a:stretch>
              <a:fillRect/>
            </a:stretch>
          </p:blipFill>
          <p:spPr>
            <a:xfrm>
              <a:off x="5453660" y="4021798"/>
              <a:ext cx="327907" cy="477879"/>
            </a:xfrm>
            <a:prstGeom prst="rect">
              <a:avLst/>
            </a:prstGeom>
          </p:spPr>
        </p:pic>
        <p:pic>
          <p:nvPicPr>
            <p:cNvPr id="100" name="Picture 99">
              <a:extLst>
                <a:ext uri="{FF2B5EF4-FFF2-40B4-BE49-F238E27FC236}">
                  <a16:creationId xmlns:a16="http://schemas.microsoft.com/office/drawing/2014/main" id="{1671E700-28C9-C624-F268-11A8D9974413}"/>
                </a:ext>
              </a:extLst>
            </p:cNvPr>
            <p:cNvPicPr>
              <a:picLocks noChangeAspect="1"/>
            </p:cNvPicPr>
            <p:nvPr/>
          </p:nvPicPr>
          <p:blipFill>
            <a:blip r:embed="rId12"/>
            <a:stretch>
              <a:fillRect/>
            </a:stretch>
          </p:blipFill>
          <p:spPr>
            <a:xfrm>
              <a:off x="5828900" y="4022297"/>
              <a:ext cx="327907" cy="477879"/>
            </a:xfrm>
            <a:prstGeom prst="rect">
              <a:avLst/>
            </a:prstGeom>
          </p:spPr>
        </p:pic>
        <p:pic>
          <p:nvPicPr>
            <p:cNvPr id="101" name="Picture 100">
              <a:extLst>
                <a:ext uri="{FF2B5EF4-FFF2-40B4-BE49-F238E27FC236}">
                  <a16:creationId xmlns:a16="http://schemas.microsoft.com/office/drawing/2014/main" id="{42805F6B-8A5F-DBB1-9605-1330EBC27435}"/>
                </a:ext>
              </a:extLst>
            </p:cNvPr>
            <p:cNvPicPr>
              <a:picLocks noChangeAspect="1"/>
            </p:cNvPicPr>
            <p:nvPr/>
          </p:nvPicPr>
          <p:blipFill>
            <a:blip r:embed="rId12"/>
            <a:stretch>
              <a:fillRect/>
            </a:stretch>
          </p:blipFill>
          <p:spPr>
            <a:xfrm>
              <a:off x="5607234" y="4531559"/>
              <a:ext cx="327907" cy="477879"/>
            </a:xfrm>
            <a:prstGeom prst="rect">
              <a:avLst/>
            </a:prstGeom>
          </p:spPr>
        </p:pic>
        <p:pic>
          <p:nvPicPr>
            <p:cNvPr id="102" name="Picture 101">
              <a:extLst>
                <a:ext uri="{FF2B5EF4-FFF2-40B4-BE49-F238E27FC236}">
                  <a16:creationId xmlns:a16="http://schemas.microsoft.com/office/drawing/2014/main" id="{3DD2F8E2-E3FC-14C0-C957-BE7AC2DF64B8}"/>
                </a:ext>
              </a:extLst>
            </p:cNvPr>
            <p:cNvPicPr>
              <a:picLocks noChangeAspect="1"/>
            </p:cNvPicPr>
            <p:nvPr/>
          </p:nvPicPr>
          <p:blipFill>
            <a:blip r:embed="rId12"/>
            <a:stretch>
              <a:fillRect/>
            </a:stretch>
          </p:blipFill>
          <p:spPr>
            <a:xfrm>
              <a:off x="5982474" y="4532058"/>
              <a:ext cx="327907" cy="477879"/>
            </a:xfrm>
            <a:prstGeom prst="rect">
              <a:avLst/>
            </a:prstGeom>
          </p:spPr>
        </p:pic>
      </p:grpSp>
      <p:grpSp>
        <p:nvGrpSpPr>
          <p:cNvPr id="103" name="Group 102">
            <a:extLst>
              <a:ext uri="{FF2B5EF4-FFF2-40B4-BE49-F238E27FC236}">
                <a16:creationId xmlns:a16="http://schemas.microsoft.com/office/drawing/2014/main" id="{D5178839-31DB-8E62-B405-835B8A8E1678}"/>
              </a:ext>
            </a:extLst>
          </p:cNvPr>
          <p:cNvGrpSpPr/>
          <p:nvPr/>
        </p:nvGrpSpPr>
        <p:grpSpPr>
          <a:xfrm>
            <a:off x="800672" y="5597293"/>
            <a:ext cx="854768" cy="1115657"/>
            <a:chOff x="5763630" y="5642167"/>
            <a:chExt cx="854768" cy="1115657"/>
          </a:xfrm>
        </p:grpSpPr>
        <p:grpSp>
          <p:nvGrpSpPr>
            <p:cNvPr id="104" name="Group 103">
              <a:extLst>
                <a:ext uri="{FF2B5EF4-FFF2-40B4-BE49-F238E27FC236}">
                  <a16:creationId xmlns:a16="http://schemas.microsoft.com/office/drawing/2014/main" id="{8DD1E1F0-3279-59DB-8AAB-71E2274B37A9}"/>
                </a:ext>
              </a:extLst>
            </p:cNvPr>
            <p:cNvGrpSpPr/>
            <p:nvPr/>
          </p:nvGrpSpPr>
          <p:grpSpPr>
            <a:xfrm>
              <a:off x="5763630" y="5662743"/>
              <a:ext cx="853119" cy="1095081"/>
              <a:chOff x="6469911" y="573024"/>
              <a:chExt cx="853119" cy="1095081"/>
            </a:xfrm>
          </p:grpSpPr>
          <p:sp>
            <p:nvSpPr>
              <p:cNvPr id="106" name="Rectangle: Rounded Corners 192">
                <a:extLst>
                  <a:ext uri="{FF2B5EF4-FFF2-40B4-BE49-F238E27FC236}">
                    <a16:creationId xmlns:a16="http://schemas.microsoft.com/office/drawing/2014/main" id="{2D2F12D3-5242-3A69-D711-E396F384B697}"/>
                  </a:ext>
                </a:extLst>
              </p:cNvPr>
              <p:cNvSpPr/>
              <p:nvPr/>
            </p:nvSpPr>
            <p:spPr>
              <a:xfrm>
                <a:off x="6510528" y="573024"/>
                <a:ext cx="768096" cy="1072896"/>
              </a:xfrm>
              <a:prstGeom prst="roundRect">
                <a:avLst>
                  <a:gd name="adj" fmla="val 7545"/>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7" name="Rectangle 106">
                <a:extLst>
                  <a:ext uri="{FF2B5EF4-FFF2-40B4-BE49-F238E27FC236}">
                    <a16:creationId xmlns:a16="http://schemas.microsoft.com/office/drawing/2014/main" id="{FA3B82BD-C7AB-3938-D072-EE44060B5525}"/>
                  </a:ext>
                </a:extLst>
              </p:cNvPr>
              <p:cNvSpPr/>
              <p:nvPr/>
            </p:nvSpPr>
            <p:spPr>
              <a:xfrm>
                <a:off x="7005356" y="573024"/>
                <a:ext cx="273268" cy="2732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8" name="Isosceles Triangle 194">
                <a:extLst>
                  <a:ext uri="{FF2B5EF4-FFF2-40B4-BE49-F238E27FC236}">
                    <a16:creationId xmlns:a16="http://schemas.microsoft.com/office/drawing/2014/main" id="{62DBFBF2-D6F9-1192-F2FC-163F9C1F63FA}"/>
                  </a:ext>
                </a:extLst>
              </p:cNvPr>
              <p:cNvSpPr/>
              <p:nvPr/>
            </p:nvSpPr>
            <p:spPr>
              <a:xfrm rot="5400000">
                <a:off x="6999566" y="578811"/>
                <a:ext cx="273269" cy="273270"/>
              </a:xfrm>
              <a:prstGeom prst="triangle">
                <a:avLst>
                  <a:gd name="adj" fmla="val 100000"/>
                </a:avLst>
              </a:prstGeom>
              <a:solidFill>
                <a:sysClr val="window" lastClr="FFFFFF"/>
              </a:solidFill>
              <a:ln w="12700" cap="rnd"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09" name="Straight Connector 108">
                <a:extLst>
                  <a:ext uri="{FF2B5EF4-FFF2-40B4-BE49-F238E27FC236}">
                    <a16:creationId xmlns:a16="http://schemas.microsoft.com/office/drawing/2014/main" id="{160EF06C-4D38-FC38-4023-66F93C21FFE7}"/>
                  </a:ext>
                </a:extLst>
              </p:cNvPr>
              <p:cNvCxnSpPr/>
              <p:nvPr/>
            </p:nvCxnSpPr>
            <p:spPr>
              <a:xfrm>
                <a:off x="6510528" y="1427544"/>
                <a:ext cx="762308" cy="0"/>
              </a:xfrm>
              <a:prstGeom prst="line">
                <a:avLst/>
              </a:prstGeom>
              <a:noFill/>
              <a:ln w="12700" cap="flat" cmpd="sng" algn="ctr">
                <a:solidFill>
                  <a:sysClr val="windowText" lastClr="000000"/>
                </a:solidFill>
                <a:prstDash val="solid"/>
                <a:miter lim="800000"/>
              </a:ln>
              <a:effectLst/>
            </p:spPr>
          </p:cxnSp>
          <p:sp>
            <p:nvSpPr>
              <p:cNvPr id="110" name="TextBox 109">
                <a:extLst>
                  <a:ext uri="{FF2B5EF4-FFF2-40B4-BE49-F238E27FC236}">
                    <a16:creationId xmlns:a16="http://schemas.microsoft.com/office/drawing/2014/main" id="{8D1B878A-0B98-C49F-384F-DA55194E5872}"/>
                  </a:ext>
                </a:extLst>
              </p:cNvPr>
              <p:cNvSpPr txBox="1"/>
              <p:nvPr/>
            </p:nvSpPr>
            <p:spPr>
              <a:xfrm>
                <a:off x="6610996" y="1406495"/>
                <a:ext cx="56137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JSON</a:t>
                </a:r>
              </a:p>
            </p:txBody>
          </p:sp>
          <p:sp>
            <p:nvSpPr>
              <p:cNvPr id="111" name="TextBox 110">
                <a:extLst>
                  <a:ext uri="{FF2B5EF4-FFF2-40B4-BE49-F238E27FC236}">
                    <a16:creationId xmlns:a16="http://schemas.microsoft.com/office/drawing/2014/main" id="{470F3E2F-E478-F22A-1615-53F19A2CEC56}"/>
                  </a:ext>
                </a:extLst>
              </p:cNvPr>
              <p:cNvSpPr txBox="1"/>
              <p:nvPr/>
            </p:nvSpPr>
            <p:spPr>
              <a:xfrm>
                <a:off x="6469911" y="909189"/>
                <a:ext cx="85311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WCMP2</a:t>
                </a:r>
                <a:endParaRPr kumimoji="0" lang="en-GB" sz="16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05" name="Isosceles Triangle 191">
              <a:extLst>
                <a:ext uri="{FF2B5EF4-FFF2-40B4-BE49-F238E27FC236}">
                  <a16:creationId xmlns:a16="http://schemas.microsoft.com/office/drawing/2014/main" id="{356899F6-810F-1CC5-05BB-705D983F6546}"/>
                </a:ext>
              </a:extLst>
            </p:cNvPr>
            <p:cNvSpPr/>
            <p:nvPr/>
          </p:nvSpPr>
          <p:spPr>
            <a:xfrm rot="10800000">
              <a:off x="6297962" y="5642167"/>
              <a:ext cx="320436" cy="315980"/>
            </a:xfrm>
            <a:prstGeom prst="triangle">
              <a:avLst>
                <a:gd name="adj"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728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F95AE351-BEA6-8CBC-EE52-979EDE3CD680}"/>
              </a:ext>
            </a:extLst>
          </p:cNvPr>
          <p:cNvGrpSpPr/>
          <p:nvPr/>
        </p:nvGrpSpPr>
        <p:grpSpPr>
          <a:xfrm>
            <a:off x="352135" y="784085"/>
            <a:ext cx="2408667" cy="3742195"/>
            <a:chOff x="4927089" y="1392421"/>
            <a:chExt cx="2408667" cy="3742195"/>
          </a:xfrm>
        </p:grpSpPr>
        <p:grpSp>
          <p:nvGrpSpPr>
            <p:cNvPr id="75" name="Group 74">
              <a:extLst>
                <a:ext uri="{FF2B5EF4-FFF2-40B4-BE49-F238E27FC236}">
                  <a16:creationId xmlns:a16="http://schemas.microsoft.com/office/drawing/2014/main" id="{E391FDEA-141F-4570-BD0B-7EEE421A0498}"/>
                </a:ext>
              </a:extLst>
            </p:cNvPr>
            <p:cNvGrpSpPr/>
            <p:nvPr/>
          </p:nvGrpSpPr>
          <p:grpSpPr>
            <a:xfrm>
              <a:off x="4927089" y="1683908"/>
              <a:ext cx="2408667" cy="3450708"/>
              <a:chOff x="4953000" y="695536"/>
              <a:chExt cx="2492444" cy="4956791"/>
            </a:xfrm>
          </p:grpSpPr>
          <p:sp>
            <p:nvSpPr>
              <p:cNvPr id="77" name="Rectangle: Rounded Corners 111">
                <a:extLst>
                  <a:ext uri="{FF2B5EF4-FFF2-40B4-BE49-F238E27FC236}">
                    <a16:creationId xmlns:a16="http://schemas.microsoft.com/office/drawing/2014/main" id="{6A16E715-675B-FEF6-DB7F-0D3207FA528F}"/>
                  </a:ext>
                </a:extLst>
              </p:cNvPr>
              <p:cNvSpPr/>
              <p:nvPr/>
            </p:nvSpPr>
            <p:spPr>
              <a:xfrm>
                <a:off x="4953000" y="695536"/>
                <a:ext cx="2492444" cy="4647502"/>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E35D635F-163C-D0A1-5D89-E44234FDF528}"/>
                  </a:ext>
                </a:extLst>
              </p:cNvPr>
              <p:cNvSpPr txBox="1"/>
              <p:nvPr/>
            </p:nvSpPr>
            <p:spPr>
              <a:xfrm>
                <a:off x="5288446" y="5344550"/>
                <a:ext cx="1811194"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err="1">
                    <a:ln>
                      <a:noFill/>
                    </a:ln>
                    <a:solidFill>
                      <a:srgbClr val="1849D4"/>
                    </a:solidFill>
                    <a:effectLst/>
                    <a:uLnTx/>
                    <a:uFillTx/>
                    <a:latin typeface="Consolas" panose="020B0609020204030204" pitchFamily="49" charset="0"/>
                  </a:rPr>
                  <a:t>nl-knmi-nmc</a:t>
                </a:r>
                <a:endParaRPr kumimoji="0" lang="en-GB" sz="1400" b="0" i="0" u="none" strike="noStrike" kern="0" cap="none" spc="0" normalizeH="0" baseline="0" noProof="0">
                  <a:ln>
                    <a:noFill/>
                  </a:ln>
                  <a:solidFill>
                    <a:srgbClr val="1849D4"/>
                  </a:solidFill>
                  <a:effectLst/>
                  <a:uLnTx/>
                  <a:uFillTx/>
                  <a:latin typeface="Consolas" panose="020B0609020204030204" pitchFamily="49" charset="0"/>
                </a:endParaRPr>
              </a:p>
            </p:txBody>
          </p:sp>
        </p:grpSp>
        <p:pic>
          <p:nvPicPr>
            <p:cNvPr id="76" name="Picture 75">
              <a:extLst>
                <a:ext uri="{FF2B5EF4-FFF2-40B4-BE49-F238E27FC236}">
                  <a16:creationId xmlns:a16="http://schemas.microsoft.com/office/drawing/2014/main" id="{1FA4AC43-D597-B29C-7A89-91F5DDEB39B0}"/>
                </a:ext>
              </a:extLst>
            </p:cNvPr>
            <p:cNvPicPr>
              <a:picLocks noChangeAspect="1"/>
            </p:cNvPicPr>
            <p:nvPr/>
          </p:nvPicPr>
          <p:blipFill>
            <a:blip r:embed="rId3"/>
            <a:stretch>
              <a:fillRect/>
            </a:stretch>
          </p:blipFill>
          <p:spPr>
            <a:xfrm>
              <a:off x="5854819" y="1392421"/>
              <a:ext cx="518022" cy="504638"/>
            </a:xfrm>
            <a:prstGeom prst="rect">
              <a:avLst/>
            </a:prstGeom>
          </p:spPr>
        </p:pic>
      </p:grpSp>
      <p:grpSp>
        <p:nvGrpSpPr>
          <p:cNvPr id="79" name="Group 78">
            <a:extLst>
              <a:ext uri="{FF2B5EF4-FFF2-40B4-BE49-F238E27FC236}">
                <a16:creationId xmlns:a16="http://schemas.microsoft.com/office/drawing/2014/main" id="{E0103D72-F34A-E7F7-E030-0F54517573EA}"/>
              </a:ext>
            </a:extLst>
          </p:cNvPr>
          <p:cNvGrpSpPr/>
          <p:nvPr/>
        </p:nvGrpSpPr>
        <p:grpSpPr>
          <a:xfrm>
            <a:off x="738303" y="1329482"/>
            <a:ext cx="2132187" cy="1189567"/>
            <a:chOff x="5313257" y="1290320"/>
            <a:chExt cx="2132187" cy="1189567"/>
          </a:xfrm>
        </p:grpSpPr>
        <p:sp>
          <p:nvSpPr>
            <p:cNvPr id="80" name="Rectangle 79">
              <a:extLst>
                <a:ext uri="{FF2B5EF4-FFF2-40B4-BE49-F238E27FC236}">
                  <a16:creationId xmlns:a16="http://schemas.microsoft.com/office/drawing/2014/main" id="{13B420A6-136F-DA0D-5DA7-0E3D90EB88AD}"/>
                </a:ext>
              </a:extLst>
            </p:cNvPr>
            <p:cNvSpPr/>
            <p:nvPr/>
          </p:nvSpPr>
          <p:spPr>
            <a:xfrm>
              <a:off x="5313257" y="1290320"/>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81" name="Picture 80">
              <a:extLst>
                <a:ext uri="{FF2B5EF4-FFF2-40B4-BE49-F238E27FC236}">
                  <a16:creationId xmlns:a16="http://schemas.microsoft.com/office/drawing/2014/main" id="{9D4CC4C1-ED3F-5CC3-B0EE-E3B7FF8F5C5E}"/>
                </a:ext>
              </a:extLst>
            </p:cNvPr>
            <p:cNvPicPr>
              <a:picLocks noChangeAspect="1"/>
            </p:cNvPicPr>
            <p:nvPr/>
          </p:nvPicPr>
          <p:blipFill>
            <a:blip r:embed="rId4"/>
            <a:stretch>
              <a:fillRect/>
            </a:stretch>
          </p:blipFill>
          <p:spPr>
            <a:xfrm>
              <a:off x="5450838" y="1429250"/>
              <a:ext cx="312793" cy="455853"/>
            </a:xfrm>
            <a:prstGeom prst="rect">
              <a:avLst/>
            </a:prstGeom>
          </p:spPr>
        </p:pic>
        <p:pic>
          <p:nvPicPr>
            <p:cNvPr id="82" name="Picture 81">
              <a:extLst>
                <a:ext uri="{FF2B5EF4-FFF2-40B4-BE49-F238E27FC236}">
                  <a16:creationId xmlns:a16="http://schemas.microsoft.com/office/drawing/2014/main" id="{94A37F0B-0AE1-77A0-B560-3250056B90E4}"/>
                </a:ext>
              </a:extLst>
            </p:cNvPr>
            <p:cNvPicPr>
              <a:picLocks noChangeAspect="1"/>
            </p:cNvPicPr>
            <p:nvPr/>
          </p:nvPicPr>
          <p:blipFill>
            <a:blip r:embed="rId4"/>
            <a:stretch>
              <a:fillRect/>
            </a:stretch>
          </p:blipFill>
          <p:spPr>
            <a:xfrm>
              <a:off x="5828900" y="1429250"/>
              <a:ext cx="312793" cy="455853"/>
            </a:xfrm>
            <a:prstGeom prst="rect">
              <a:avLst/>
            </a:prstGeom>
          </p:spPr>
        </p:pic>
        <p:pic>
          <p:nvPicPr>
            <p:cNvPr id="83" name="Picture 82">
              <a:extLst>
                <a:ext uri="{FF2B5EF4-FFF2-40B4-BE49-F238E27FC236}">
                  <a16:creationId xmlns:a16="http://schemas.microsoft.com/office/drawing/2014/main" id="{E7590300-0B73-C7C3-4F06-D855F0BDF8BE}"/>
                </a:ext>
              </a:extLst>
            </p:cNvPr>
            <p:cNvPicPr>
              <a:picLocks noChangeAspect="1"/>
            </p:cNvPicPr>
            <p:nvPr/>
          </p:nvPicPr>
          <p:blipFill>
            <a:blip r:embed="rId4"/>
            <a:stretch>
              <a:fillRect/>
            </a:stretch>
          </p:blipFill>
          <p:spPr>
            <a:xfrm>
              <a:off x="5607234" y="1927724"/>
              <a:ext cx="312793" cy="455853"/>
            </a:xfrm>
            <a:prstGeom prst="rect">
              <a:avLst/>
            </a:prstGeom>
          </p:spPr>
        </p:pic>
        <p:pic>
          <p:nvPicPr>
            <p:cNvPr id="84" name="Picture 83">
              <a:extLst>
                <a:ext uri="{FF2B5EF4-FFF2-40B4-BE49-F238E27FC236}">
                  <a16:creationId xmlns:a16="http://schemas.microsoft.com/office/drawing/2014/main" id="{023665DD-7F13-0266-3CC6-DA48B2C60B9E}"/>
                </a:ext>
              </a:extLst>
            </p:cNvPr>
            <p:cNvPicPr>
              <a:picLocks noChangeAspect="1"/>
            </p:cNvPicPr>
            <p:nvPr/>
          </p:nvPicPr>
          <p:blipFill>
            <a:blip r:embed="rId4"/>
            <a:stretch>
              <a:fillRect/>
            </a:stretch>
          </p:blipFill>
          <p:spPr>
            <a:xfrm>
              <a:off x="5985296" y="1927724"/>
              <a:ext cx="312793" cy="455853"/>
            </a:xfrm>
            <a:prstGeom prst="rect">
              <a:avLst/>
            </a:prstGeom>
          </p:spPr>
        </p:pic>
        <p:cxnSp>
          <p:nvCxnSpPr>
            <p:cNvPr id="85" name="Straight Connector 84">
              <a:extLst>
                <a:ext uri="{FF2B5EF4-FFF2-40B4-BE49-F238E27FC236}">
                  <a16:creationId xmlns:a16="http://schemas.microsoft.com/office/drawing/2014/main" id="{B6BF42CF-9A29-6042-D671-10C1EA4879E6}"/>
                </a:ext>
              </a:extLst>
            </p:cNvPr>
            <p:cNvCxnSpPr>
              <a:cxnSpLocks/>
              <a:stCxn id="80" idx="3"/>
            </p:cNvCxnSpPr>
            <p:nvPr/>
          </p:nvCxnSpPr>
          <p:spPr>
            <a:xfrm flipV="1">
              <a:off x="6519757" y="1885103"/>
              <a:ext cx="400050" cy="1"/>
            </a:xfrm>
            <a:prstGeom prst="line">
              <a:avLst/>
            </a:prstGeom>
            <a:noFill/>
            <a:ln w="19050" cap="flat" cmpd="sng" algn="ctr">
              <a:solidFill>
                <a:sysClr val="windowText" lastClr="000000"/>
              </a:solidFill>
              <a:prstDash val="solid"/>
              <a:miter lim="800000"/>
            </a:ln>
            <a:effectLst/>
          </p:spPr>
        </p:cxnSp>
        <p:sp>
          <p:nvSpPr>
            <p:cNvPr id="86" name="Oval 85">
              <a:extLst>
                <a:ext uri="{FF2B5EF4-FFF2-40B4-BE49-F238E27FC236}">
                  <a16:creationId xmlns:a16="http://schemas.microsoft.com/office/drawing/2014/main" id="{4B0D45F4-A720-848A-010D-E12CF51AC902}"/>
                </a:ext>
              </a:extLst>
            </p:cNvPr>
            <p:cNvSpPr/>
            <p:nvPr/>
          </p:nvSpPr>
          <p:spPr>
            <a:xfrm>
              <a:off x="6927215" y="1821603"/>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A4109D8F-461B-D344-A17A-2D4D526C99A6}"/>
                </a:ext>
              </a:extLst>
            </p:cNvPr>
            <p:cNvSpPr txBox="1"/>
            <p:nvPr/>
          </p:nvSpPr>
          <p:spPr>
            <a:xfrm>
              <a:off x="6541983" y="1915589"/>
              <a:ext cx="903461"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a:rPr>
                <a:t>HTTPS</a:t>
              </a:r>
            </a:p>
          </p:txBody>
        </p:sp>
      </p:grpSp>
      <p:grpSp>
        <p:nvGrpSpPr>
          <p:cNvPr id="88" name="Group 87">
            <a:extLst>
              <a:ext uri="{FF2B5EF4-FFF2-40B4-BE49-F238E27FC236}">
                <a16:creationId xmlns:a16="http://schemas.microsoft.com/office/drawing/2014/main" id="{65D66473-07E8-4FFE-5E07-DAC786DEAAF7}"/>
              </a:ext>
            </a:extLst>
          </p:cNvPr>
          <p:cNvGrpSpPr/>
          <p:nvPr/>
        </p:nvGrpSpPr>
        <p:grpSpPr>
          <a:xfrm>
            <a:off x="738303" y="2811357"/>
            <a:ext cx="2132187" cy="1189567"/>
            <a:chOff x="5313257" y="3889593"/>
            <a:chExt cx="2132187" cy="1189567"/>
          </a:xfrm>
        </p:grpSpPr>
        <p:sp>
          <p:nvSpPr>
            <p:cNvPr id="89" name="Rectangle 88">
              <a:extLst>
                <a:ext uri="{FF2B5EF4-FFF2-40B4-BE49-F238E27FC236}">
                  <a16:creationId xmlns:a16="http://schemas.microsoft.com/office/drawing/2014/main" id="{9AE69A24-D24D-CD18-B7B7-552DD6D4C1EC}"/>
                </a:ext>
              </a:extLst>
            </p:cNvPr>
            <p:cNvSpPr/>
            <p:nvPr/>
          </p:nvSpPr>
          <p:spPr>
            <a:xfrm>
              <a:off x="5313257" y="3889593"/>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90" name="Straight Connector 89">
              <a:extLst>
                <a:ext uri="{FF2B5EF4-FFF2-40B4-BE49-F238E27FC236}">
                  <a16:creationId xmlns:a16="http://schemas.microsoft.com/office/drawing/2014/main" id="{5CF0AA79-DDD7-95B3-E972-C2244591B36A}"/>
                </a:ext>
              </a:extLst>
            </p:cNvPr>
            <p:cNvCxnSpPr>
              <a:cxnSpLocks/>
              <a:stCxn id="89" idx="3"/>
            </p:cNvCxnSpPr>
            <p:nvPr/>
          </p:nvCxnSpPr>
          <p:spPr>
            <a:xfrm flipV="1">
              <a:off x="6519757" y="4484376"/>
              <a:ext cx="400050" cy="1"/>
            </a:xfrm>
            <a:prstGeom prst="line">
              <a:avLst/>
            </a:prstGeom>
            <a:noFill/>
            <a:ln w="19050" cap="flat" cmpd="sng" algn="ctr">
              <a:solidFill>
                <a:sysClr val="windowText" lastClr="000000"/>
              </a:solidFill>
              <a:prstDash val="solid"/>
              <a:miter lim="800000"/>
            </a:ln>
            <a:effectLst/>
          </p:spPr>
        </p:cxnSp>
        <p:sp>
          <p:nvSpPr>
            <p:cNvPr id="91" name="Oval 90">
              <a:extLst>
                <a:ext uri="{FF2B5EF4-FFF2-40B4-BE49-F238E27FC236}">
                  <a16:creationId xmlns:a16="http://schemas.microsoft.com/office/drawing/2014/main" id="{C54B69BE-E778-E57A-6C72-EEFF75FCE5A6}"/>
                </a:ext>
              </a:extLst>
            </p:cNvPr>
            <p:cNvSpPr/>
            <p:nvPr/>
          </p:nvSpPr>
          <p:spPr>
            <a:xfrm>
              <a:off x="6927215" y="4420876"/>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2" name="TextBox 91">
              <a:extLst>
                <a:ext uri="{FF2B5EF4-FFF2-40B4-BE49-F238E27FC236}">
                  <a16:creationId xmlns:a16="http://schemas.microsoft.com/office/drawing/2014/main" id="{2E6501DB-6318-32A9-9E54-012A6CEFBD0C}"/>
                </a:ext>
              </a:extLst>
            </p:cNvPr>
            <p:cNvSpPr txBox="1"/>
            <p:nvPr/>
          </p:nvSpPr>
          <p:spPr>
            <a:xfrm>
              <a:off x="6541983" y="4514862"/>
              <a:ext cx="903461"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a:rPr>
                <a:t>MQTTS</a:t>
              </a:r>
            </a:p>
          </p:txBody>
        </p:sp>
        <p:pic>
          <p:nvPicPr>
            <p:cNvPr id="93" name="Picture 92">
              <a:extLst>
                <a:ext uri="{FF2B5EF4-FFF2-40B4-BE49-F238E27FC236}">
                  <a16:creationId xmlns:a16="http://schemas.microsoft.com/office/drawing/2014/main" id="{21916DCF-A1B0-0E0A-EB66-C1FACAC148E8}"/>
                </a:ext>
              </a:extLst>
            </p:cNvPr>
            <p:cNvPicPr>
              <a:picLocks noChangeAspect="1"/>
            </p:cNvPicPr>
            <p:nvPr/>
          </p:nvPicPr>
          <p:blipFill>
            <a:blip r:embed="rId5"/>
            <a:stretch>
              <a:fillRect/>
            </a:stretch>
          </p:blipFill>
          <p:spPr>
            <a:xfrm>
              <a:off x="5453660" y="4021798"/>
              <a:ext cx="327907" cy="477879"/>
            </a:xfrm>
            <a:prstGeom prst="rect">
              <a:avLst/>
            </a:prstGeom>
          </p:spPr>
        </p:pic>
        <p:pic>
          <p:nvPicPr>
            <p:cNvPr id="94" name="Picture 93">
              <a:extLst>
                <a:ext uri="{FF2B5EF4-FFF2-40B4-BE49-F238E27FC236}">
                  <a16:creationId xmlns:a16="http://schemas.microsoft.com/office/drawing/2014/main" id="{BC189304-7BB3-A151-7F73-65232C62A3A4}"/>
                </a:ext>
              </a:extLst>
            </p:cNvPr>
            <p:cNvPicPr>
              <a:picLocks noChangeAspect="1"/>
            </p:cNvPicPr>
            <p:nvPr/>
          </p:nvPicPr>
          <p:blipFill>
            <a:blip r:embed="rId5"/>
            <a:stretch>
              <a:fillRect/>
            </a:stretch>
          </p:blipFill>
          <p:spPr>
            <a:xfrm>
              <a:off x="5828900" y="4022297"/>
              <a:ext cx="327907" cy="477879"/>
            </a:xfrm>
            <a:prstGeom prst="rect">
              <a:avLst/>
            </a:prstGeom>
          </p:spPr>
        </p:pic>
        <p:pic>
          <p:nvPicPr>
            <p:cNvPr id="95" name="Picture 94">
              <a:extLst>
                <a:ext uri="{FF2B5EF4-FFF2-40B4-BE49-F238E27FC236}">
                  <a16:creationId xmlns:a16="http://schemas.microsoft.com/office/drawing/2014/main" id="{C3AC2896-D7CB-703B-3222-4355748E337C}"/>
                </a:ext>
              </a:extLst>
            </p:cNvPr>
            <p:cNvPicPr>
              <a:picLocks noChangeAspect="1"/>
            </p:cNvPicPr>
            <p:nvPr/>
          </p:nvPicPr>
          <p:blipFill>
            <a:blip r:embed="rId5"/>
            <a:stretch>
              <a:fillRect/>
            </a:stretch>
          </p:blipFill>
          <p:spPr>
            <a:xfrm>
              <a:off x="5607234" y="4531559"/>
              <a:ext cx="327907" cy="477879"/>
            </a:xfrm>
            <a:prstGeom prst="rect">
              <a:avLst/>
            </a:prstGeom>
          </p:spPr>
        </p:pic>
        <p:pic>
          <p:nvPicPr>
            <p:cNvPr id="97" name="Picture 96">
              <a:extLst>
                <a:ext uri="{FF2B5EF4-FFF2-40B4-BE49-F238E27FC236}">
                  <a16:creationId xmlns:a16="http://schemas.microsoft.com/office/drawing/2014/main" id="{D2A0DCFC-0A7C-3C54-10E9-8C5DE63415B5}"/>
                </a:ext>
              </a:extLst>
            </p:cNvPr>
            <p:cNvPicPr>
              <a:picLocks noChangeAspect="1"/>
            </p:cNvPicPr>
            <p:nvPr/>
          </p:nvPicPr>
          <p:blipFill>
            <a:blip r:embed="rId5"/>
            <a:stretch>
              <a:fillRect/>
            </a:stretch>
          </p:blipFill>
          <p:spPr>
            <a:xfrm>
              <a:off x="5982474" y="4532058"/>
              <a:ext cx="327907" cy="477879"/>
            </a:xfrm>
            <a:prstGeom prst="rect">
              <a:avLst/>
            </a:prstGeom>
          </p:spPr>
        </p:pic>
      </p:grpSp>
      <p:pic>
        <p:nvPicPr>
          <p:cNvPr id="2" name="Picture 1" descr="A close up of a logo&#10;&#10;Description automatically generated">
            <a:extLst>
              <a:ext uri="{FF2B5EF4-FFF2-40B4-BE49-F238E27FC236}">
                <a16:creationId xmlns:a16="http://schemas.microsoft.com/office/drawing/2014/main" id="{44B588CB-E05F-F2D9-6B10-157C785C3D9E}"/>
              </a:ext>
            </a:extLst>
          </p:cNvPr>
          <p:cNvPicPr>
            <a:picLocks noChangeAspect="1"/>
          </p:cNvPicPr>
          <p:nvPr/>
        </p:nvPicPr>
        <p:blipFill>
          <a:blip r:embed="rId6"/>
          <a:stretch>
            <a:fillRect/>
          </a:stretch>
        </p:blipFill>
        <p:spPr>
          <a:xfrm>
            <a:off x="-3245" y="5217160"/>
            <a:ext cx="2929596" cy="1640839"/>
          </a:xfrm>
          <a:prstGeom prst="rect">
            <a:avLst/>
          </a:prstGeom>
        </p:spPr>
      </p:pic>
      <p:sp>
        <p:nvSpPr>
          <p:cNvPr id="66" name="Freeform: Shape 65">
            <a:extLst>
              <a:ext uri="{FF2B5EF4-FFF2-40B4-BE49-F238E27FC236}">
                <a16:creationId xmlns:a16="http://schemas.microsoft.com/office/drawing/2014/main" id="{B2DF902E-6072-759C-D592-B65B6453E4E9}"/>
              </a:ext>
            </a:extLst>
          </p:cNvPr>
          <p:cNvSpPr/>
          <p:nvPr/>
        </p:nvSpPr>
        <p:spPr>
          <a:xfrm>
            <a:off x="2575560" y="1752600"/>
            <a:ext cx="7269480" cy="1783080"/>
          </a:xfrm>
          <a:custGeom>
            <a:avLst/>
            <a:gdLst>
              <a:gd name="connsiteX0" fmla="*/ 7269480 w 7269480"/>
              <a:gd name="connsiteY0" fmla="*/ 1783080 h 1783080"/>
              <a:gd name="connsiteX1" fmla="*/ 4475480 w 7269480"/>
              <a:gd name="connsiteY1" fmla="*/ 350520 h 1783080"/>
              <a:gd name="connsiteX2" fmla="*/ 0 w 7269480"/>
              <a:gd name="connsiteY2" fmla="*/ 0 h 1783080"/>
            </a:gdLst>
            <a:ahLst/>
            <a:cxnLst>
              <a:cxn ang="0">
                <a:pos x="connsiteX0" y="connsiteY0"/>
              </a:cxn>
              <a:cxn ang="0">
                <a:pos x="connsiteX1" y="connsiteY1"/>
              </a:cxn>
              <a:cxn ang="0">
                <a:pos x="connsiteX2" y="connsiteY2"/>
              </a:cxn>
            </a:cxnLst>
            <a:rect l="l" t="t" r="r" b="b"/>
            <a:pathLst>
              <a:path w="7269480" h="1783080">
                <a:moveTo>
                  <a:pt x="7269480" y="1783080"/>
                </a:moveTo>
                <a:cubicBezTo>
                  <a:pt x="6478270" y="1215390"/>
                  <a:pt x="5687060" y="647700"/>
                  <a:pt x="4475480" y="350520"/>
                </a:cubicBezTo>
                <a:cubicBezTo>
                  <a:pt x="3263900" y="53340"/>
                  <a:pt x="1631950" y="26670"/>
                  <a:pt x="0" y="0"/>
                </a:cubicBezTo>
              </a:path>
            </a:pathLst>
          </a:custGeom>
          <a:ln w="19050">
            <a:solidFill>
              <a:schemeClr val="accent2"/>
            </a:solidFill>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tx1"/>
              </a:solidFill>
            </a:endParaRPr>
          </a:p>
        </p:txBody>
      </p:sp>
      <p:pic>
        <p:nvPicPr>
          <p:cNvPr id="5" name="Picture 4">
            <a:extLst>
              <a:ext uri="{FF2B5EF4-FFF2-40B4-BE49-F238E27FC236}">
                <a16:creationId xmlns:a16="http://schemas.microsoft.com/office/drawing/2014/main" id="{5208C7A1-85F8-7C32-2599-DE4483AB1556}"/>
              </a:ext>
            </a:extLst>
          </p:cNvPr>
          <p:cNvPicPr>
            <a:picLocks noChangeAspect="1"/>
          </p:cNvPicPr>
          <p:nvPr/>
        </p:nvPicPr>
        <p:blipFill>
          <a:blip r:embed="rId7">
            <a:duotone>
              <a:schemeClr val="bg2">
                <a:shade val="45000"/>
                <a:satMod val="135000"/>
              </a:schemeClr>
              <a:prstClr val="white"/>
            </a:duotone>
          </a:blip>
          <a:stretch>
            <a:fillRect/>
          </a:stretch>
        </p:blipFill>
        <p:spPr>
          <a:xfrm>
            <a:off x="10489951" y="256741"/>
            <a:ext cx="1231499" cy="6462320"/>
          </a:xfrm>
          <a:prstGeom prst="rect">
            <a:avLst/>
          </a:prstGeom>
        </p:spPr>
      </p:pic>
      <p:pic>
        <p:nvPicPr>
          <p:cNvPr id="11" name="Picture 10">
            <a:extLst>
              <a:ext uri="{FF2B5EF4-FFF2-40B4-BE49-F238E27FC236}">
                <a16:creationId xmlns:a16="http://schemas.microsoft.com/office/drawing/2014/main" id="{F2C0C3EF-3D17-9C32-624B-4FC1E4DEC705}"/>
              </a:ext>
            </a:extLst>
          </p:cNvPr>
          <p:cNvPicPr>
            <a:picLocks noChangeAspect="1"/>
          </p:cNvPicPr>
          <p:nvPr/>
        </p:nvPicPr>
        <p:blipFill>
          <a:blip r:embed="rId8"/>
          <a:stretch>
            <a:fillRect/>
          </a:stretch>
        </p:blipFill>
        <p:spPr>
          <a:xfrm>
            <a:off x="4280770" y="828830"/>
            <a:ext cx="5328366" cy="5200339"/>
          </a:xfrm>
          <a:prstGeom prst="rect">
            <a:avLst/>
          </a:prstGeom>
          <a:ln w="19050">
            <a:prstDash val="solid"/>
            <a:headEnd type="none" w="med" len="med"/>
            <a:tailEnd type="triangle" w="med" len="med"/>
          </a:ln>
        </p:spPr>
      </p:pic>
      <p:pic>
        <p:nvPicPr>
          <p:cNvPr id="12" name="Picture 11" descr="A group of flags of different countries/regions&#10;&#10;Description automatically generated">
            <a:extLst>
              <a:ext uri="{FF2B5EF4-FFF2-40B4-BE49-F238E27FC236}">
                <a16:creationId xmlns:a16="http://schemas.microsoft.com/office/drawing/2014/main" id="{B56DB7CC-50E1-38D7-F13F-607D04ED86A9}"/>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l="89185" t="12889" r="1630" b="81161"/>
          <a:stretch/>
        </p:blipFill>
        <p:spPr>
          <a:xfrm>
            <a:off x="3982310" y="2817283"/>
            <a:ext cx="629920" cy="408115"/>
          </a:xfrm>
          <a:prstGeom prst="rect">
            <a:avLst/>
          </a:prstGeom>
        </p:spPr>
      </p:pic>
      <p:pic>
        <p:nvPicPr>
          <p:cNvPr id="13" name="Picture 12" descr="A group of flags of different countries/regions&#10;&#10;Description automatically generated">
            <a:extLst>
              <a:ext uri="{FF2B5EF4-FFF2-40B4-BE49-F238E27FC236}">
                <a16:creationId xmlns:a16="http://schemas.microsoft.com/office/drawing/2014/main" id="{CFDFB2CA-3B37-1CDB-87DD-AB0B32EC88B5}"/>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l="45482" t="1556" r="45555" b="92593"/>
          <a:stretch/>
        </p:blipFill>
        <p:spPr>
          <a:xfrm>
            <a:off x="4475186" y="4974781"/>
            <a:ext cx="614680" cy="401320"/>
          </a:xfrm>
          <a:prstGeom prst="rect">
            <a:avLst/>
          </a:prstGeom>
        </p:spPr>
      </p:pic>
      <p:pic>
        <p:nvPicPr>
          <p:cNvPr id="14" name="Picture 13" descr="A group of flags of different countries/regions&#10;&#10;Description automatically generated">
            <a:extLst>
              <a:ext uri="{FF2B5EF4-FFF2-40B4-BE49-F238E27FC236}">
                <a16:creationId xmlns:a16="http://schemas.microsoft.com/office/drawing/2014/main" id="{D57B70EC-7722-B141-A401-7EF9E6573737}"/>
              </a:ext>
            </a:extLst>
          </p:cNvPr>
          <p:cNvPicPr>
            <a:picLocks noChangeAspect="1"/>
          </p:cNvPicPr>
          <p:nvPr/>
        </p:nvPicPr>
        <p:blipFill rotWithShape="1">
          <a:blip r:embed="rId9">
            <a:extLst>
              <a:ext uri="{28A0092B-C50C-407E-A947-70E740481C1C}">
                <a14:useLocalDpi xmlns:a14="http://schemas.microsoft.com/office/drawing/2010/main" val="0"/>
              </a:ext>
            </a:extLst>
          </a:blip>
          <a:srcRect l="71852" t="64074" r="19185" b="30148"/>
          <a:stretch/>
        </p:blipFill>
        <p:spPr>
          <a:xfrm>
            <a:off x="9140729" y="4941623"/>
            <a:ext cx="614680" cy="396240"/>
          </a:xfrm>
          <a:prstGeom prst="rect">
            <a:avLst/>
          </a:prstGeom>
        </p:spPr>
      </p:pic>
      <p:pic>
        <p:nvPicPr>
          <p:cNvPr id="15" name="Picture 14" descr="A group of flags of different countries/regions&#10;&#10;Description automatically generated">
            <a:extLst>
              <a:ext uri="{FF2B5EF4-FFF2-40B4-BE49-F238E27FC236}">
                <a16:creationId xmlns:a16="http://schemas.microsoft.com/office/drawing/2014/main" id="{02DD601D-70AE-33DC-4365-CA8D753D868F}"/>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l="10370" t="35630" r="80593" b="58444"/>
          <a:stretch/>
        </p:blipFill>
        <p:spPr>
          <a:xfrm>
            <a:off x="6542746" y="3367949"/>
            <a:ext cx="619760" cy="406400"/>
          </a:xfrm>
          <a:prstGeom prst="rect">
            <a:avLst/>
          </a:prstGeom>
        </p:spPr>
      </p:pic>
      <p:sp>
        <p:nvSpPr>
          <p:cNvPr id="96" name="TextBox 95">
            <a:extLst>
              <a:ext uri="{FF2B5EF4-FFF2-40B4-BE49-F238E27FC236}">
                <a16:creationId xmlns:a16="http://schemas.microsoft.com/office/drawing/2014/main" id="{1738E696-4914-7E17-37F4-291817365707}"/>
              </a:ext>
            </a:extLst>
          </p:cNvPr>
          <p:cNvSpPr txBox="1"/>
          <p:nvPr/>
        </p:nvSpPr>
        <p:spPr>
          <a:xfrm>
            <a:off x="2016065" y="38145"/>
            <a:ext cx="884421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t>On receipt of a Notification Message, a Global Cache downloads a copy of the data for public access and publishes a new Notification Message advertising that the data is available there. Global Brokers subscribe to those Notification Messages and republish them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a:p>
        </p:txBody>
      </p:sp>
      <p:grpSp>
        <p:nvGrpSpPr>
          <p:cNvPr id="3" name="Group 2">
            <a:extLst>
              <a:ext uri="{FF2B5EF4-FFF2-40B4-BE49-F238E27FC236}">
                <a16:creationId xmlns:a16="http://schemas.microsoft.com/office/drawing/2014/main" id="{ADC421CA-927D-F5B6-48E1-A0359C51EFFB}"/>
              </a:ext>
            </a:extLst>
          </p:cNvPr>
          <p:cNvGrpSpPr/>
          <p:nvPr/>
        </p:nvGrpSpPr>
        <p:grpSpPr>
          <a:xfrm>
            <a:off x="10516070" y="1893175"/>
            <a:ext cx="1191086" cy="1513691"/>
            <a:chOff x="6712811" y="3048776"/>
            <a:chExt cx="1191086" cy="1513691"/>
          </a:xfrm>
        </p:grpSpPr>
        <p:grpSp>
          <p:nvGrpSpPr>
            <p:cNvPr id="4" name="Group 3">
              <a:extLst>
                <a:ext uri="{FF2B5EF4-FFF2-40B4-BE49-F238E27FC236}">
                  <a16:creationId xmlns:a16="http://schemas.microsoft.com/office/drawing/2014/main" id="{B071A133-2D19-1823-CABE-8A829115BE5D}"/>
                </a:ext>
              </a:extLst>
            </p:cNvPr>
            <p:cNvGrpSpPr/>
            <p:nvPr/>
          </p:nvGrpSpPr>
          <p:grpSpPr>
            <a:xfrm>
              <a:off x="6712811" y="3387134"/>
              <a:ext cx="1191086" cy="1175333"/>
              <a:chOff x="5036819" y="3700401"/>
              <a:chExt cx="1191086" cy="1175333"/>
            </a:xfrm>
          </p:grpSpPr>
          <p:sp>
            <p:nvSpPr>
              <p:cNvPr id="16" name="Rectangle: Rounded Corners 15">
                <a:extLst>
                  <a:ext uri="{FF2B5EF4-FFF2-40B4-BE49-F238E27FC236}">
                    <a16:creationId xmlns:a16="http://schemas.microsoft.com/office/drawing/2014/main" id="{26657F0D-D573-E62E-F337-893FF1AC42BD}"/>
                  </a:ext>
                </a:extLst>
              </p:cNvPr>
              <p:cNvSpPr/>
              <p:nvPr/>
            </p:nvSpPr>
            <p:spPr>
              <a:xfrm>
                <a:off x="5036819" y="3700401"/>
                <a:ext cx="1175851" cy="1175333"/>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52B035E2-A097-F4EC-CE28-E4216646ADFA}"/>
                  </a:ext>
                </a:extLst>
              </p:cNvPr>
              <p:cNvSpPr txBox="1"/>
              <p:nvPr/>
            </p:nvSpPr>
            <p:spPr>
              <a:xfrm>
                <a:off x="5048712" y="4017585"/>
                <a:ext cx="1179193" cy="584775"/>
              </a:xfrm>
              <a:prstGeom prst="rect">
                <a:avLst/>
              </a:prstGeom>
              <a:noFill/>
            </p:spPr>
            <p:txBody>
              <a:bodyPr wrap="square" rtlCol="0">
                <a:spAutoFit/>
              </a:bodyPr>
              <a:lstStyle/>
              <a:p>
                <a:pPr algn="ctr"/>
                <a:r>
                  <a:rPr lang="en-GB" sz="1600">
                    <a:solidFill>
                      <a:srgbClr val="1849D4"/>
                    </a:solidFill>
                    <a:latin typeface="Calibri" panose="020F0502020204030204"/>
                  </a:rPr>
                  <a:t>Global</a:t>
                </a:r>
              </a:p>
              <a:p>
                <a:pPr algn="ctr"/>
                <a:r>
                  <a:rPr lang="en-GB" sz="1600">
                    <a:solidFill>
                      <a:srgbClr val="1849D4"/>
                    </a:solidFill>
                    <a:latin typeface="Calibri" panose="020F0502020204030204"/>
                  </a:rPr>
                  <a:t>Cache</a:t>
                </a:r>
              </a:p>
            </p:txBody>
          </p:sp>
        </p:grpSp>
        <p:grpSp>
          <p:nvGrpSpPr>
            <p:cNvPr id="6" name="Group 5">
              <a:extLst>
                <a:ext uri="{FF2B5EF4-FFF2-40B4-BE49-F238E27FC236}">
                  <a16:creationId xmlns:a16="http://schemas.microsoft.com/office/drawing/2014/main" id="{53AFED06-83B1-B7EA-3307-88197F8D07B9}"/>
                </a:ext>
              </a:extLst>
            </p:cNvPr>
            <p:cNvGrpSpPr/>
            <p:nvPr/>
          </p:nvGrpSpPr>
          <p:grpSpPr>
            <a:xfrm>
              <a:off x="6968475" y="3048776"/>
              <a:ext cx="664523" cy="676715"/>
              <a:chOff x="6976094" y="2574516"/>
              <a:chExt cx="664523" cy="676715"/>
            </a:xfrm>
          </p:grpSpPr>
          <p:pic>
            <p:nvPicPr>
              <p:cNvPr id="7" name="Picture 6">
                <a:extLst>
                  <a:ext uri="{FF2B5EF4-FFF2-40B4-BE49-F238E27FC236}">
                    <a16:creationId xmlns:a16="http://schemas.microsoft.com/office/drawing/2014/main" id="{4A8FD49B-D63B-CD87-CF73-A570A5BA04F1}"/>
                  </a:ext>
                </a:extLst>
              </p:cNvPr>
              <p:cNvPicPr>
                <a:picLocks noChangeAspect="1"/>
              </p:cNvPicPr>
              <p:nvPr/>
            </p:nvPicPr>
            <p:blipFill>
              <a:blip r:embed="rId3"/>
              <a:stretch>
                <a:fillRect/>
              </a:stretch>
            </p:blipFill>
            <p:spPr>
              <a:xfrm>
                <a:off x="6976094" y="2574516"/>
                <a:ext cx="664522" cy="676715"/>
              </a:xfrm>
              <a:prstGeom prst="rect">
                <a:avLst/>
              </a:prstGeom>
            </p:spPr>
          </p:pic>
          <p:pic>
            <p:nvPicPr>
              <p:cNvPr id="8" name="Picture 7">
                <a:extLst>
                  <a:ext uri="{FF2B5EF4-FFF2-40B4-BE49-F238E27FC236}">
                    <a16:creationId xmlns:a16="http://schemas.microsoft.com/office/drawing/2014/main" id="{627C72A7-03A3-5E1C-3F46-122E28562566}"/>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4700"/>
                        </a14:imgEffect>
                        <a14:imgEffect>
                          <a14:brightnessContrast bright="-20000" contrast="40000"/>
                        </a14:imgEffect>
                      </a14:imgLayer>
                    </a14:imgProps>
                  </a:ext>
                </a:extLst>
              </a:blip>
              <a:stretch>
                <a:fillRect/>
              </a:stretch>
            </p:blipFill>
            <p:spPr>
              <a:xfrm>
                <a:off x="7044932" y="2644373"/>
                <a:ext cx="526845" cy="528534"/>
              </a:xfrm>
              <a:prstGeom prst="ellipse">
                <a:avLst/>
              </a:prstGeom>
              <a:solidFill>
                <a:schemeClr val="bg1"/>
              </a:solidFill>
            </p:spPr>
          </p:pic>
          <p:pic>
            <p:nvPicPr>
              <p:cNvPr id="9" name="Picture 8">
                <a:extLst>
                  <a:ext uri="{FF2B5EF4-FFF2-40B4-BE49-F238E27FC236}">
                    <a16:creationId xmlns:a16="http://schemas.microsoft.com/office/drawing/2014/main" id="{75CB3578-A1FA-773C-B5F5-3802A3AE900C}"/>
                  </a:ext>
                </a:extLst>
              </p:cNvPr>
              <p:cNvPicPr>
                <a:picLocks noChangeAspect="1"/>
              </p:cNvPicPr>
              <p:nvPr/>
            </p:nvPicPr>
            <p:blipFill>
              <a:blip r:embed="rId3"/>
              <a:stretch>
                <a:fillRect/>
              </a:stretch>
            </p:blipFill>
            <p:spPr>
              <a:xfrm>
                <a:off x="6976095" y="2574516"/>
                <a:ext cx="664522" cy="676715"/>
              </a:xfrm>
              <a:prstGeom prst="rect">
                <a:avLst/>
              </a:prstGeom>
            </p:spPr>
          </p:pic>
          <p:pic>
            <p:nvPicPr>
              <p:cNvPr id="10" name="Picture 9">
                <a:extLst>
                  <a:ext uri="{FF2B5EF4-FFF2-40B4-BE49-F238E27FC236}">
                    <a16:creationId xmlns:a16="http://schemas.microsoft.com/office/drawing/2014/main" id="{0530550D-07C1-B361-DB06-611484E9F6FA}"/>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4700"/>
                        </a14:imgEffect>
                        <a14:imgEffect>
                          <a14:brightnessContrast bright="-20000" contrast="40000"/>
                        </a14:imgEffect>
                      </a14:imgLayer>
                    </a14:imgProps>
                  </a:ext>
                </a:extLst>
              </a:blip>
              <a:stretch>
                <a:fillRect/>
              </a:stretch>
            </p:blipFill>
            <p:spPr>
              <a:xfrm>
                <a:off x="7064641" y="2664144"/>
                <a:ext cx="487430" cy="488992"/>
              </a:xfrm>
              <a:prstGeom prst="ellipse">
                <a:avLst/>
              </a:prstGeom>
              <a:solidFill>
                <a:schemeClr val="bg1"/>
              </a:solidFill>
            </p:spPr>
          </p:pic>
        </p:grpSp>
      </p:grpSp>
      <p:pic>
        <p:nvPicPr>
          <p:cNvPr id="59" name="Picture 58">
            <a:extLst>
              <a:ext uri="{FF2B5EF4-FFF2-40B4-BE49-F238E27FC236}">
                <a16:creationId xmlns:a16="http://schemas.microsoft.com/office/drawing/2014/main" id="{B265BCEC-777D-82C5-082F-59E8DB261D23}"/>
              </a:ext>
            </a:extLst>
          </p:cNvPr>
          <p:cNvPicPr>
            <a:picLocks noChangeAspect="1"/>
          </p:cNvPicPr>
          <p:nvPr/>
        </p:nvPicPr>
        <p:blipFill rotWithShape="1">
          <a:blip r:embed="rId12"/>
          <a:srcRect t="4146" b="6043"/>
          <a:stretch/>
        </p:blipFill>
        <p:spPr>
          <a:xfrm>
            <a:off x="5517361" y="3148327"/>
            <a:ext cx="601901" cy="352039"/>
          </a:xfrm>
          <a:prstGeom prst="rect">
            <a:avLst/>
          </a:prstGeom>
        </p:spPr>
      </p:pic>
      <p:grpSp>
        <p:nvGrpSpPr>
          <p:cNvPr id="60" name="Group 59">
            <a:extLst>
              <a:ext uri="{FF2B5EF4-FFF2-40B4-BE49-F238E27FC236}">
                <a16:creationId xmlns:a16="http://schemas.microsoft.com/office/drawing/2014/main" id="{F1482CF8-C6BE-ABF4-C1A7-0C22B4B37B55}"/>
              </a:ext>
            </a:extLst>
          </p:cNvPr>
          <p:cNvGrpSpPr/>
          <p:nvPr/>
        </p:nvGrpSpPr>
        <p:grpSpPr>
          <a:xfrm>
            <a:off x="9665621" y="4301407"/>
            <a:ext cx="629920" cy="416560"/>
            <a:chOff x="1328657" y="2948702"/>
            <a:chExt cx="629920" cy="416560"/>
          </a:xfrm>
        </p:grpSpPr>
        <p:pic>
          <p:nvPicPr>
            <p:cNvPr id="61" name="Picture 60" descr="A group of flags of different countries/regions&#10;&#10;Description automatically generated">
              <a:extLst>
                <a:ext uri="{FF2B5EF4-FFF2-40B4-BE49-F238E27FC236}">
                  <a16:creationId xmlns:a16="http://schemas.microsoft.com/office/drawing/2014/main" id="{6D408140-2844-B644-D99B-5C53042A20A4}"/>
                </a:ext>
              </a:extLst>
            </p:cNvPr>
            <p:cNvPicPr>
              <a:picLocks noChangeAspect="1"/>
            </p:cNvPicPr>
            <p:nvPr/>
          </p:nvPicPr>
          <p:blipFill rotWithShape="1">
            <a:blip r:embed="rId9">
              <a:extLst>
                <a:ext uri="{28A0092B-C50C-407E-A947-70E740481C1C}">
                  <a14:useLocalDpi xmlns:a14="http://schemas.microsoft.com/office/drawing/2010/main" val="0"/>
                </a:ext>
              </a:extLst>
            </a:blip>
            <a:srcRect l="54148" t="58371" r="36667" b="35555"/>
            <a:stretch/>
          </p:blipFill>
          <p:spPr>
            <a:xfrm>
              <a:off x="1328657" y="2948702"/>
              <a:ext cx="629920" cy="416560"/>
            </a:xfrm>
            <a:prstGeom prst="rect">
              <a:avLst/>
            </a:prstGeom>
          </p:spPr>
        </p:pic>
        <p:sp>
          <p:nvSpPr>
            <p:cNvPr id="62" name="Rectangle: Rounded Corners 61">
              <a:extLst>
                <a:ext uri="{FF2B5EF4-FFF2-40B4-BE49-F238E27FC236}">
                  <a16:creationId xmlns:a16="http://schemas.microsoft.com/office/drawing/2014/main" id="{14C9F5F3-D473-CDAC-2EFB-2050C7453951}"/>
                </a:ext>
              </a:extLst>
            </p:cNvPr>
            <p:cNvSpPr/>
            <p:nvPr/>
          </p:nvSpPr>
          <p:spPr>
            <a:xfrm>
              <a:off x="1361125" y="2995675"/>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3" name="Group 62">
            <a:extLst>
              <a:ext uri="{FF2B5EF4-FFF2-40B4-BE49-F238E27FC236}">
                <a16:creationId xmlns:a16="http://schemas.microsoft.com/office/drawing/2014/main" id="{09BB6522-E6E4-A02F-C500-603B4B7C0B35}"/>
              </a:ext>
            </a:extLst>
          </p:cNvPr>
          <p:cNvGrpSpPr/>
          <p:nvPr/>
        </p:nvGrpSpPr>
        <p:grpSpPr>
          <a:xfrm>
            <a:off x="9847532" y="3532799"/>
            <a:ext cx="624840" cy="421640"/>
            <a:chOff x="2387497" y="2716584"/>
            <a:chExt cx="624840" cy="421640"/>
          </a:xfrm>
        </p:grpSpPr>
        <p:pic>
          <p:nvPicPr>
            <p:cNvPr id="64" name="Picture 63" descr="A group of flags of different countries/regions&#10;&#10;Description automatically generated">
              <a:extLst>
                <a:ext uri="{FF2B5EF4-FFF2-40B4-BE49-F238E27FC236}">
                  <a16:creationId xmlns:a16="http://schemas.microsoft.com/office/drawing/2014/main" id="{2C159E08-C353-3F53-BC9A-CDF77665CE3A}"/>
                </a:ext>
              </a:extLst>
            </p:cNvPr>
            <p:cNvPicPr>
              <a:picLocks noChangeAspect="1"/>
            </p:cNvPicPr>
            <p:nvPr/>
          </p:nvPicPr>
          <p:blipFill rotWithShape="1">
            <a:blip r:embed="rId9">
              <a:extLst>
                <a:ext uri="{28A0092B-C50C-407E-A947-70E740481C1C}">
                  <a14:useLocalDpi xmlns:a14="http://schemas.microsoft.com/office/drawing/2010/main" val="0"/>
                </a:ext>
              </a:extLst>
            </a:blip>
            <a:srcRect l="19185" t="58296" r="71704" b="35555"/>
            <a:stretch/>
          </p:blipFill>
          <p:spPr>
            <a:xfrm>
              <a:off x="2387497" y="2716584"/>
              <a:ext cx="624840" cy="421640"/>
            </a:xfrm>
            <a:prstGeom prst="rect">
              <a:avLst/>
            </a:prstGeom>
          </p:spPr>
        </p:pic>
        <p:sp>
          <p:nvSpPr>
            <p:cNvPr id="72" name="Rectangle: Rounded Corners 71">
              <a:extLst>
                <a:ext uri="{FF2B5EF4-FFF2-40B4-BE49-F238E27FC236}">
                  <a16:creationId xmlns:a16="http://schemas.microsoft.com/office/drawing/2014/main" id="{60C1BAB2-44BC-53FB-06EE-35078025AF0D}"/>
                </a:ext>
              </a:extLst>
            </p:cNvPr>
            <p:cNvSpPr/>
            <p:nvPr/>
          </p:nvSpPr>
          <p:spPr>
            <a:xfrm>
              <a:off x="2413130" y="2766097"/>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3" name="Picture 72" descr="A group of flags of different countries/regions&#10;&#10;Description automatically generated">
            <a:extLst>
              <a:ext uri="{FF2B5EF4-FFF2-40B4-BE49-F238E27FC236}">
                <a16:creationId xmlns:a16="http://schemas.microsoft.com/office/drawing/2014/main" id="{001BF17E-A96C-1079-C996-ACD82B9E3863}"/>
              </a:ext>
            </a:extLst>
          </p:cNvPr>
          <p:cNvPicPr>
            <a:picLocks noChangeAspect="1"/>
          </p:cNvPicPr>
          <p:nvPr/>
        </p:nvPicPr>
        <p:blipFill rotWithShape="1">
          <a:blip r:embed="rId9">
            <a:extLst>
              <a:ext uri="{28A0092B-C50C-407E-A947-70E740481C1C}">
                <a14:useLocalDpi xmlns:a14="http://schemas.microsoft.com/office/drawing/2010/main" val="0"/>
              </a:ext>
            </a:extLst>
          </a:blip>
          <a:srcRect l="27926" t="35852" r="63037" b="58296"/>
          <a:stretch/>
        </p:blipFill>
        <p:spPr>
          <a:xfrm>
            <a:off x="7456181" y="3071283"/>
            <a:ext cx="619760" cy="401320"/>
          </a:xfrm>
          <a:prstGeom prst="rect">
            <a:avLst/>
          </a:prstGeom>
        </p:spPr>
      </p:pic>
      <p:sp>
        <p:nvSpPr>
          <p:cNvPr id="58" name="Freeform: Shape 57">
            <a:extLst>
              <a:ext uri="{FF2B5EF4-FFF2-40B4-BE49-F238E27FC236}">
                <a16:creationId xmlns:a16="http://schemas.microsoft.com/office/drawing/2014/main" id="{960321BB-DA81-4012-1240-E66573A6451F}"/>
              </a:ext>
            </a:extLst>
          </p:cNvPr>
          <p:cNvSpPr/>
          <p:nvPr/>
        </p:nvSpPr>
        <p:spPr>
          <a:xfrm>
            <a:off x="2560320" y="1889760"/>
            <a:ext cx="2961640" cy="1239520"/>
          </a:xfrm>
          <a:custGeom>
            <a:avLst/>
            <a:gdLst>
              <a:gd name="connsiteX0" fmla="*/ 2961640 w 2961640"/>
              <a:gd name="connsiteY0" fmla="*/ 1239520 h 1239520"/>
              <a:gd name="connsiteX1" fmla="*/ 1737360 w 2961640"/>
              <a:gd name="connsiteY1" fmla="*/ 345440 h 1239520"/>
              <a:gd name="connsiteX2" fmla="*/ 0 w 2961640"/>
              <a:gd name="connsiteY2" fmla="*/ 0 h 1239520"/>
            </a:gdLst>
            <a:ahLst/>
            <a:cxnLst>
              <a:cxn ang="0">
                <a:pos x="connsiteX0" y="connsiteY0"/>
              </a:cxn>
              <a:cxn ang="0">
                <a:pos x="connsiteX1" y="connsiteY1"/>
              </a:cxn>
              <a:cxn ang="0">
                <a:pos x="connsiteX2" y="connsiteY2"/>
              </a:cxn>
            </a:cxnLst>
            <a:rect l="l" t="t" r="r" b="b"/>
            <a:pathLst>
              <a:path w="2961640" h="1239520">
                <a:moveTo>
                  <a:pt x="2961640" y="1239520"/>
                </a:moveTo>
                <a:cubicBezTo>
                  <a:pt x="2596303" y="895773"/>
                  <a:pt x="2230967" y="552027"/>
                  <a:pt x="1737360" y="345440"/>
                </a:cubicBezTo>
                <a:cubicBezTo>
                  <a:pt x="1243753" y="138853"/>
                  <a:pt x="621876" y="69426"/>
                  <a:pt x="0" y="0"/>
                </a:cubicBezTo>
              </a:path>
            </a:pathLst>
          </a:custGeom>
          <a:ln w="19050">
            <a:solidFill>
              <a:schemeClr val="accent2"/>
            </a:solidFill>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sp>
        <p:nvSpPr>
          <p:cNvPr id="65" name="Freeform: Shape 64">
            <a:extLst>
              <a:ext uri="{FF2B5EF4-FFF2-40B4-BE49-F238E27FC236}">
                <a16:creationId xmlns:a16="http://schemas.microsoft.com/office/drawing/2014/main" id="{AD128EEA-69F8-99B8-C589-53CFEA6D0313}"/>
              </a:ext>
            </a:extLst>
          </p:cNvPr>
          <p:cNvSpPr/>
          <p:nvPr/>
        </p:nvSpPr>
        <p:spPr>
          <a:xfrm>
            <a:off x="2565400" y="1813560"/>
            <a:ext cx="4856480" cy="1229360"/>
          </a:xfrm>
          <a:custGeom>
            <a:avLst/>
            <a:gdLst>
              <a:gd name="connsiteX0" fmla="*/ 4856480 w 4856480"/>
              <a:gd name="connsiteY0" fmla="*/ 1229360 h 1229360"/>
              <a:gd name="connsiteX1" fmla="*/ 3175000 w 4856480"/>
              <a:gd name="connsiteY1" fmla="*/ 447040 h 1229360"/>
              <a:gd name="connsiteX2" fmla="*/ 0 w 4856480"/>
              <a:gd name="connsiteY2" fmla="*/ 0 h 1229360"/>
            </a:gdLst>
            <a:ahLst/>
            <a:cxnLst>
              <a:cxn ang="0">
                <a:pos x="connsiteX0" y="connsiteY0"/>
              </a:cxn>
              <a:cxn ang="0">
                <a:pos x="connsiteX1" y="connsiteY1"/>
              </a:cxn>
              <a:cxn ang="0">
                <a:pos x="connsiteX2" y="connsiteY2"/>
              </a:cxn>
            </a:cxnLst>
            <a:rect l="l" t="t" r="r" b="b"/>
            <a:pathLst>
              <a:path w="4856480" h="1229360">
                <a:moveTo>
                  <a:pt x="4856480" y="1229360"/>
                </a:moveTo>
                <a:cubicBezTo>
                  <a:pt x="4420446" y="940646"/>
                  <a:pt x="3984413" y="651933"/>
                  <a:pt x="3175000" y="447040"/>
                </a:cubicBezTo>
                <a:cubicBezTo>
                  <a:pt x="2365587" y="242147"/>
                  <a:pt x="1182793" y="121073"/>
                  <a:pt x="0" y="0"/>
                </a:cubicBezTo>
              </a:path>
            </a:pathLst>
          </a:custGeom>
          <a:ln w="19050">
            <a:solidFill>
              <a:schemeClr val="accent2"/>
            </a:solidFill>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tx1"/>
              </a:solidFill>
            </a:endParaRPr>
          </a:p>
        </p:txBody>
      </p:sp>
      <p:sp>
        <p:nvSpPr>
          <p:cNvPr id="67" name="Freeform: Shape 66">
            <a:extLst>
              <a:ext uri="{FF2B5EF4-FFF2-40B4-BE49-F238E27FC236}">
                <a16:creationId xmlns:a16="http://schemas.microsoft.com/office/drawing/2014/main" id="{A7D9F3CF-EB77-5ADD-7263-2B8982A4C805}"/>
              </a:ext>
            </a:extLst>
          </p:cNvPr>
          <p:cNvSpPr/>
          <p:nvPr/>
        </p:nvSpPr>
        <p:spPr>
          <a:xfrm>
            <a:off x="2555240" y="2138680"/>
            <a:ext cx="6558280" cy="3059932"/>
          </a:xfrm>
          <a:custGeom>
            <a:avLst/>
            <a:gdLst>
              <a:gd name="connsiteX0" fmla="*/ 6543040 w 6543040"/>
              <a:gd name="connsiteY0" fmla="*/ 3098800 h 3098800"/>
              <a:gd name="connsiteX1" fmla="*/ 3307080 w 6543040"/>
              <a:gd name="connsiteY1" fmla="*/ 2788920 h 3098800"/>
              <a:gd name="connsiteX2" fmla="*/ 0 w 6543040"/>
              <a:gd name="connsiteY2" fmla="*/ 0 h 3098800"/>
              <a:gd name="connsiteX0" fmla="*/ 6543040 w 6543040"/>
              <a:gd name="connsiteY0" fmla="*/ 3098800 h 3098800"/>
              <a:gd name="connsiteX1" fmla="*/ 3307080 w 6543040"/>
              <a:gd name="connsiteY1" fmla="*/ 2788920 h 3098800"/>
              <a:gd name="connsiteX2" fmla="*/ 0 w 6543040"/>
              <a:gd name="connsiteY2" fmla="*/ 0 h 3098800"/>
              <a:gd name="connsiteX0" fmla="*/ 6543040 w 6543040"/>
              <a:gd name="connsiteY0" fmla="*/ 3098800 h 3098800"/>
              <a:gd name="connsiteX1" fmla="*/ 3307080 w 6543040"/>
              <a:gd name="connsiteY1" fmla="*/ 2788920 h 3098800"/>
              <a:gd name="connsiteX2" fmla="*/ 0 w 6543040"/>
              <a:gd name="connsiteY2" fmla="*/ 0 h 3098800"/>
              <a:gd name="connsiteX0" fmla="*/ 6558280 w 6558280"/>
              <a:gd name="connsiteY0" fmla="*/ 3037840 h 3037840"/>
              <a:gd name="connsiteX1" fmla="*/ 3307080 w 6558280"/>
              <a:gd name="connsiteY1" fmla="*/ 2788920 h 3037840"/>
              <a:gd name="connsiteX2" fmla="*/ 0 w 6558280"/>
              <a:gd name="connsiteY2" fmla="*/ 0 h 3037840"/>
              <a:gd name="connsiteX0" fmla="*/ 6558280 w 6558280"/>
              <a:gd name="connsiteY0" fmla="*/ 3037840 h 3059932"/>
              <a:gd name="connsiteX1" fmla="*/ 3307080 w 6558280"/>
              <a:gd name="connsiteY1" fmla="*/ 2788920 h 3059932"/>
              <a:gd name="connsiteX2" fmla="*/ 0 w 6558280"/>
              <a:gd name="connsiteY2" fmla="*/ 0 h 3059932"/>
            </a:gdLst>
            <a:ahLst/>
            <a:cxnLst>
              <a:cxn ang="0">
                <a:pos x="connsiteX0" y="connsiteY0"/>
              </a:cxn>
              <a:cxn ang="0">
                <a:pos x="connsiteX1" y="connsiteY1"/>
              </a:cxn>
              <a:cxn ang="0">
                <a:pos x="connsiteX2" y="connsiteY2"/>
              </a:cxn>
            </a:cxnLst>
            <a:rect l="l" t="t" r="r" b="b"/>
            <a:pathLst>
              <a:path w="6558280" h="3059932">
                <a:moveTo>
                  <a:pt x="6558280" y="3037840"/>
                </a:moveTo>
                <a:cubicBezTo>
                  <a:pt x="5479627" y="3061547"/>
                  <a:pt x="4365413" y="3130973"/>
                  <a:pt x="3307080" y="2788920"/>
                </a:cubicBezTo>
                <a:cubicBezTo>
                  <a:pt x="2104813" y="2313093"/>
                  <a:pt x="1108286" y="1136226"/>
                  <a:pt x="0" y="0"/>
                </a:cubicBezTo>
              </a:path>
            </a:pathLst>
          </a:custGeom>
          <a:ln w="19050">
            <a:solidFill>
              <a:schemeClr val="accent2"/>
            </a:solidFill>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tx1"/>
              </a:solidFill>
            </a:endParaRPr>
          </a:p>
        </p:txBody>
      </p:sp>
      <p:grpSp>
        <p:nvGrpSpPr>
          <p:cNvPr id="71" name="Group 70">
            <a:extLst>
              <a:ext uri="{FF2B5EF4-FFF2-40B4-BE49-F238E27FC236}">
                <a16:creationId xmlns:a16="http://schemas.microsoft.com/office/drawing/2014/main" id="{33D461FA-A1ED-3C5A-A7FB-84807032B210}"/>
              </a:ext>
            </a:extLst>
          </p:cNvPr>
          <p:cNvGrpSpPr/>
          <p:nvPr/>
        </p:nvGrpSpPr>
        <p:grpSpPr>
          <a:xfrm>
            <a:off x="2115443" y="3479800"/>
            <a:ext cx="8329670" cy="3344126"/>
            <a:chOff x="2115443" y="3479800"/>
            <a:chExt cx="8329670" cy="3344126"/>
          </a:xfrm>
        </p:grpSpPr>
        <p:sp>
          <p:nvSpPr>
            <p:cNvPr id="69" name="TextBox 68">
              <a:extLst>
                <a:ext uri="{FF2B5EF4-FFF2-40B4-BE49-F238E27FC236}">
                  <a16:creationId xmlns:a16="http://schemas.microsoft.com/office/drawing/2014/main" id="{6A576D2C-AB4F-6B22-0AAB-CCE33001C23B}"/>
                </a:ext>
              </a:extLst>
            </p:cNvPr>
            <p:cNvSpPr txBox="1"/>
            <p:nvPr/>
          </p:nvSpPr>
          <p:spPr>
            <a:xfrm>
              <a:off x="2115443" y="5992929"/>
              <a:ext cx="832967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t>Global Caches will receive Notification Messages advertising data from other Global Caches. If they have not already downloaded the data from the “origin” WIS2 Node, they download a copy from the peer Global Cache and publish a Notification Message that they have it too</a:t>
              </a:r>
            </a:p>
          </p:txBody>
        </p:sp>
        <p:sp>
          <p:nvSpPr>
            <p:cNvPr id="70" name="Freeform: Shape 69">
              <a:extLst>
                <a:ext uri="{FF2B5EF4-FFF2-40B4-BE49-F238E27FC236}">
                  <a16:creationId xmlns:a16="http://schemas.microsoft.com/office/drawing/2014/main" id="{1620C23F-B09C-E3C8-7193-5020831414C1}"/>
                </a:ext>
              </a:extLst>
            </p:cNvPr>
            <p:cNvSpPr/>
            <p:nvPr/>
          </p:nvSpPr>
          <p:spPr>
            <a:xfrm>
              <a:off x="7772400" y="3479800"/>
              <a:ext cx="1859280" cy="1046480"/>
            </a:xfrm>
            <a:custGeom>
              <a:avLst/>
              <a:gdLst>
                <a:gd name="connsiteX0" fmla="*/ 1859280 w 1859280"/>
                <a:gd name="connsiteY0" fmla="*/ 1046480 h 1046480"/>
                <a:gd name="connsiteX1" fmla="*/ 604520 w 1859280"/>
                <a:gd name="connsiteY1" fmla="*/ 797560 h 1046480"/>
                <a:gd name="connsiteX2" fmla="*/ 0 w 1859280"/>
                <a:gd name="connsiteY2" fmla="*/ 0 h 1046480"/>
              </a:gdLst>
              <a:ahLst/>
              <a:cxnLst>
                <a:cxn ang="0">
                  <a:pos x="connsiteX0" y="connsiteY0"/>
                </a:cxn>
                <a:cxn ang="0">
                  <a:pos x="connsiteX1" y="connsiteY1"/>
                </a:cxn>
                <a:cxn ang="0">
                  <a:pos x="connsiteX2" y="connsiteY2"/>
                </a:cxn>
              </a:cxnLst>
              <a:rect l="l" t="t" r="r" b="b"/>
              <a:pathLst>
                <a:path w="1859280" h="1046480">
                  <a:moveTo>
                    <a:pt x="1859280" y="1046480"/>
                  </a:moveTo>
                  <a:cubicBezTo>
                    <a:pt x="1386840" y="1009226"/>
                    <a:pt x="914400" y="971973"/>
                    <a:pt x="604520" y="797560"/>
                  </a:cubicBezTo>
                  <a:cubicBezTo>
                    <a:pt x="294640" y="623147"/>
                    <a:pt x="147320" y="311573"/>
                    <a:pt x="0" y="0"/>
                  </a:cubicBezTo>
                </a:path>
              </a:pathLst>
            </a:custGeom>
            <a:ln w="19050">
              <a:solidFill>
                <a:schemeClr val="accent2"/>
              </a:solidFill>
              <a:prstDash val="sysDash"/>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tx1"/>
                </a:solidFill>
              </a:endParaRPr>
            </a:p>
          </p:txBody>
        </p:sp>
      </p:grpSp>
      <p:grpSp>
        <p:nvGrpSpPr>
          <p:cNvPr id="98" name="Group 97">
            <a:extLst>
              <a:ext uri="{FF2B5EF4-FFF2-40B4-BE49-F238E27FC236}">
                <a16:creationId xmlns:a16="http://schemas.microsoft.com/office/drawing/2014/main" id="{219489FF-49EF-2506-54E3-721C9DEDFF7D}"/>
              </a:ext>
            </a:extLst>
          </p:cNvPr>
          <p:cNvGrpSpPr/>
          <p:nvPr/>
        </p:nvGrpSpPr>
        <p:grpSpPr>
          <a:xfrm>
            <a:off x="980289" y="4577037"/>
            <a:ext cx="854768" cy="1115657"/>
            <a:chOff x="5763630" y="5642167"/>
            <a:chExt cx="854768" cy="1115657"/>
          </a:xfrm>
        </p:grpSpPr>
        <p:grpSp>
          <p:nvGrpSpPr>
            <p:cNvPr id="99" name="Group 98">
              <a:extLst>
                <a:ext uri="{FF2B5EF4-FFF2-40B4-BE49-F238E27FC236}">
                  <a16:creationId xmlns:a16="http://schemas.microsoft.com/office/drawing/2014/main" id="{E6CDB769-4924-6BA5-3D66-1C072965850B}"/>
                </a:ext>
              </a:extLst>
            </p:cNvPr>
            <p:cNvGrpSpPr/>
            <p:nvPr/>
          </p:nvGrpSpPr>
          <p:grpSpPr>
            <a:xfrm>
              <a:off x="5763630" y="5662743"/>
              <a:ext cx="853119" cy="1095081"/>
              <a:chOff x="6469911" y="573024"/>
              <a:chExt cx="853119" cy="1095081"/>
            </a:xfrm>
          </p:grpSpPr>
          <p:sp>
            <p:nvSpPr>
              <p:cNvPr id="101" name="Rectangle: Rounded Corners 192">
                <a:extLst>
                  <a:ext uri="{FF2B5EF4-FFF2-40B4-BE49-F238E27FC236}">
                    <a16:creationId xmlns:a16="http://schemas.microsoft.com/office/drawing/2014/main" id="{601680DB-483D-9B22-0206-B4D73CA6BFD6}"/>
                  </a:ext>
                </a:extLst>
              </p:cNvPr>
              <p:cNvSpPr/>
              <p:nvPr/>
            </p:nvSpPr>
            <p:spPr>
              <a:xfrm>
                <a:off x="6510528" y="573024"/>
                <a:ext cx="768096" cy="1072896"/>
              </a:xfrm>
              <a:prstGeom prst="roundRect">
                <a:avLst>
                  <a:gd name="adj" fmla="val 7545"/>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17DFE363-30D5-536B-7CA2-B2F4A0AA8205}"/>
                  </a:ext>
                </a:extLst>
              </p:cNvPr>
              <p:cNvSpPr/>
              <p:nvPr/>
            </p:nvSpPr>
            <p:spPr>
              <a:xfrm>
                <a:off x="7005356" y="573024"/>
                <a:ext cx="273268" cy="2732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3" name="Isosceles Triangle 194">
                <a:extLst>
                  <a:ext uri="{FF2B5EF4-FFF2-40B4-BE49-F238E27FC236}">
                    <a16:creationId xmlns:a16="http://schemas.microsoft.com/office/drawing/2014/main" id="{AC9F27C8-6E47-D752-013E-12B577EA1FBD}"/>
                  </a:ext>
                </a:extLst>
              </p:cNvPr>
              <p:cNvSpPr/>
              <p:nvPr/>
            </p:nvSpPr>
            <p:spPr>
              <a:xfrm rot="5400000">
                <a:off x="6999566" y="578811"/>
                <a:ext cx="273269" cy="273270"/>
              </a:xfrm>
              <a:prstGeom prst="triangle">
                <a:avLst>
                  <a:gd name="adj" fmla="val 100000"/>
                </a:avLst>
              </a:prstGeom>
              <a:solidFill>
                <a:sysClr val="window" lastClr="FFFFFF"/>
              </a:solidFill>
              <a:ln w="12700" cap="rnd"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04" name="Straight Connector 103">
                <a:extLst>
                  <a:ext uri="{FF2B5EF4-FFF2-40B4-BE49-F238E27FC236}">
                    <a16:creationId xmlns:a16="http://schemas.microsoft.com/office/drawing/2014/main" id="{63353696-0620-446B-803B-B91295B4C389}"/>
                  </a:ext>
                </a:extLst>
              </p:cNvPr>
              <p:cNvCxnSpPr/>
              <p:nvPr/>
            </p:nvCxnSpPr>
            <p:spPr>
              <a:xfrm>
                <a:off x="6510528" y="1427544"/>
                <a:ext cx="762308" cy="0"/>
              </a:xfrm>
              <a:prstGeom prst="line">
                <a:avLst/>
              </a:prstGeom>
              <a:noFill/>
              <a:ln w="12700" cap="flat" cmpd="sng" algn="ctr">
                <a:solidFill>
                  <a:sysClr val="windowText" lastClr="000000"/>
                </a:solidFill>
                <a:prstDash val="solid"/>
                <a:miter lim="800000"/>
              </a:ln>
              <a:effectLst/>
            </p:spPr>
          </p:cxnSp>
          <p:sp>
            <p:nvSpPr>
              <p:cNvPr id="105" name="TextBox 104">
                <a:extLst>
                  <a:ext uri="{FF2B5EF4-FFF2-40B4-BE49-F238E27FC236}">
                    <a16:creationId xmlns:a16="http://schemas.microsoft.com/office/drawing/2014/main" id="{5A79BD68-0614-CFDD-329E-BA2EF7DCABEF}"/>
                  </a:ext>
                </a:extLst>
              </p:cNvPr>
              <p:cNvSpPr txBox="1"/>
              <p:nvPr/>
            </p:nvSpPr>
            <p:spPr>
              <a:xfrm>
                <a:off x="6610996" y="1406495"/>
                <a:ext cx="56137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JSON</a:t>
                </a:r>
              </a:p>
            </p:txBody>
          </p:sp>
          <p:sp>
            <p:nvSpPr>
              <p:cNvPr id="106" name="TextBox 105">
                <a:extLst>
                  <a:ext uri="{FF2B5EF4-FFF2-40B4-BE49-F238E27FC236}">
                    <a16:creationId xmlns:a16="http://schemas.microsoft.com/office/drawing/2014/main" id="{B82C6B02-4D71-A4FC-98AD-9004CCA8B6EE}"/>
                  </a:ext>
                </a:extLst>
              </p:cNvPr>
              <p:cNvSpPr txBox="1"/>
              <p:nvPr/>
            </p:nvSpPr>
            <p:spPr>
              <a:xfrm>
                <a:off x="6469911" y="909189"/>
                <a:ext cx="85311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WCMP2</a:t>
                </a:r>
                <a:endParaRPr kumimoji="0" lang="en-GB" sz="16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00" name="Isosceles Triangle 191">
              <a:extLst>
                <a:ext uri="{FF2B5EF4-FFF2-40B4-BE49-F238E27FC236}">
                  <a16:creationId xmlns:a16="http://schemas.microsoft.com/office/drawing/2014/main" id="{E59BD09E-9887-E724-B94A-D83CED9353AC}"/>
                </a:ext>
              </a:extLst>
            </p:cNvPr>
            <p:cNvSpPr/>
            <p:nvPr/>
          </p:nvSpPr>
          <p:spPr>
            <a:xfrm rot="10800000">
              <a:off x="6297962" y="5642167"/>
              <a:ext cx="320436" cy="315980"/>
            </a:xfrm>
            <a:prstGeom prst="triangle">
              <a:avLst>
                <a:gd name="adj"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3590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5C6306E-D5CC-9364-AEC2-D15B02D52094}"/>
              </a:ext>
            </a:extLst>
          </p:cNvPr>
          <p:cNvPicPr>
            <a:picLocks noChangeAspect="1"/>
          </p:cNvPicPr>
          <p:nvPr/>
        </p:nvPicPr>
        <p:blipFill>
          <a:blip r:embed="rId3"/>
          <a:stretch>
            <a:fillRect/>
          </a:stretch>
        </p:blipFill>
        <p:spPr>
          <a:xfrm>
            <a:off x="47185" y="5165206"/>
            <a:ext cx="2929596" cy="1640839"/>
          </a:xfrm>
          <a:prstGeom prst="rect">
            <a:avLst/>
          </a:prstGeom>
        </p:spPr>
      </p:pic>
      <p:grpSp>
        <p:nvGrpSpPr>
          <p:cNvPr id="4" name="Group 3">
            <a:extLst>
              <a:ext uri="{FF2B5EF4-FFF2-40B4-BE49-F238E27FC236}">
                <a16:creationId xmlns:a16="http://schemas.microsoft.com/office/drawing/2014/main" id="{AEBAB22B-2E33-82BE-FFDC-A7EC58EAD5D8}"/>
              </a:ext>
            </a:extLst>
          </p:cNvPr>
          <p:cNvGrpSpPr/>
          <p:nvPr/>
        </p:nvGrpSpPr>
        <p:grpSpPr>
          <a:xfrm>
            <a:off x="172518" y="1804341"/>
            <a:ext cx="2408667" cy="3742195"/>
            <a:chOff x="4927089" y="1392421"/>
            <a:chExt cx="2408667" cy="3742195"/>
          </a:xfrm>
        </p:grpSpPr>
        <p:grpSp>
          <p:nvGrpSpPr>
            <p:cNvPr id="6" name="Group 5">
              <a:extLst>
                <a:ext uri="{FF2B5EF4-FFF2-40B4-BE49-F238E27FC236}">
                  <a16:creationId xmlns:a16="http://schemas.microsoft.com/office/drawing/2014/main" id="{D52E3A4B-B9CD-948F-02B3-E8E4DFAD6825}"/>
                </a:ext>
              </a:extLst>
            </p:cNvPr>
            <p:cNvGrpSpPr/>
            <p:nvPr/>
          </p:nvGrpSpPr>
          <p:grpSpPr>
            <a:xfrm>
              <a:off x="4927089" y="1683908"/>
              <a:ext cx="2408667" cy="3450708"/>
              <a:chOff x="4953000" y="695536"/>
              <a:chExt cx="2492444" cy="4956791"/>
            </a:xfrm>
          </p:grpSpPr>
          <p:sp>
            <p:nvSpPr>
              <p:cNvPr id="8" name="Rectangle: Rounded Corners 111">
                <a:extLst>
                  <a:ext uri="{FF2B5EF4-FFF2-40B4-BE49-F238E27FC236}">
                    <a16:creationId xmlns:a16="http://schemas.microsoft.com/office/drawing/2014/main" id="{51D26F50-EC5F-1163-8E87-F466C54FC426}"/>
                  </a:ext>
                </a:extLst>
              </p:cNvPr>
              <p:cNvSpPr/>
              <p:nvPr/>
            </p:nvSpPr>
            <p:spPr>
              <a:xfrm>
                <a:off x="4953000" y="695536"/>
                <a:ext cx="2492444" cy="4647502"/>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A803582-B65B-C65F-FFD8-1A4D339C3A18}"/>
                  </a:ext>
                </a:extLst>
              </p:cNvPr>
              <p:cNvSpPr txBox="1"/>
              <p:nvPr/>
            </p:nvSpPr>
            <p:spPr>
              <a:xfrm>
                <a:off x="5288446" y="5344550"/>
                <a:ext cx="1811194"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err="1">
                    <a:ln>
                      <a:noFill/>
                    </a:ln>
                    <a:solidFill>
                      <a:srgbClr val="1849D4"/>
                    </a:solidFill>
                    <a:effectLst/>
                    <a:uLnTx/>
                    <a:uFillTx/>
                    <a:latin typeface="Consolas" panose="020B0609020204030204" pitchFamily="49" charset="0"/>
                  </a:rPr>
                  <a:t>nl-knmi-nmc</a:t>
                </a:r>
                <a:endParaRPr kumimoji="0" lang="en-GB" sz="1400" b="0" i="0" u="none" strike="noStrike" kern="0" cap="none" spc="0" normalizeH="0" baseline="0" noProof="0">
                  <a:ln>
                    <a:noFill/>
                  </a:ln>
                  <a:solidFill>
                    <a:srgbClr val="1849D4"/>
                  </a:solidFill>
                  <a:effectLst/>
                  <a:uLnTx/>
                  <a:uFillTx/>
                  <a:latin typeface="Consolas" panose="020B0609020204030204" pitchFamily="49" charset="0"/>
                </a:endParaRPr>
              </a:p>
            </p:txBody>
          </p:sp>
        </p:grpSp>
        <p:pic>
          <p:nvPicPr>
            <p:cNvPr id="7" name="Picture 6">
              <a:extLst>
                <a:ext uri="{FF2B5EF4-FFF2-40B4-BE49-F238E27FC236}">
                  <a16:creationId xmlns:a16="http://schemas.microsoft.com/office/drawing/2014/main" id="{D9B061EC-39C6-2BBE-0D5E-BA1382E92F8B}"/>
                </a:ext>
              </a:extLst>
            </p:cNvPr>
            <p:cNvPicPr>
              <a:picLocks noChangeAspect="1"/>
            </p:cNvPicPr>
            <p:nvPr/>
          </p:nvPicPr>
          <p:blipFill>
            <a:blip r:embed="rId4"/>
            <a:stretch>
              <a:fillRect/>
            </a:stretch>
          </p:blipFill>
          <p:spPr>
            <a:xfrm>
              <a:off x="5854819" y="1392421"/>
              <a:ext cx="518022" cy="504638"/>
            </a:xfrm>
            <a:prstGeom prst="rect">
              <a:avLst/>
            </a:prstGeom>
          </p:spPr>
        </p:pic>
      </p:grpSp>
      <p:grpSp>
        <p:nvGrpSpPr>
          <p:cNvPr id="10" name="Group 9">
            <a:extLst>
              <a:ext uri="{FF2B5EF4-FFF2-40B4-BE49-F238E27FC236}">
                <a16:creationId xmlns:a16="http://schemas.microsoft.com/office/drawing/2014/main" id="{49188B8B-E314-663C-DC50-57C78F862A82}"/>
              </a:ext>
            </a:extLst>
          </p:cNvPr>
          <p:cNvGrpSpPr/>
          <p:nvPr/>
        </p:nvGrpSpPr>
        <p:grpSpPr>
          <a:xfrm>
            <a:off x="558686" y="2349738"/>
            <a:ext cx="2132187" cy="1189567"/>
            <a:chOff x="5313257" y="1290320"/>
            <a:chExt cx="2132187" cy="1189567"/>
          </a:xfrm>
        </p:grpSpPr>
        <p:sp>
          <p:nvSpPr>
            <p:cNvPr id="16" name="Rectangle 15">
              <a:extLst>
                <a:ext uri="{FF2B5EF4-FFF2-40B4-BE49-F238E27FC236}">
                  <a16:creationId xmlns:a16="http://schemas.microsoft.com/office/drawing/2014/main" id="{B3DC5D61-4921-85BA-5563-0C634440A4AD}"/>
                </a:ext>
              </a:extLst>
            </p:cNvPr>
            <p:cNvSpPr/>
            <p:nvPr/>
          </p:nvSpPr>
          <p:spPr>
            <a:xfrm>
              <a:off x="5313257" y="1290320"/>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7" name="Picture 56">
              <a:extLst>
                <a:ext uri="{FF2B5EF4-FFF2-40B4-BE49-F238E27FC236}">
                  <a16:creationId xmlns:a16="http://schemas.microsoft.com/office/drawing/2014/main" id="{35B03109-524E-A929-78E1-EF9FD3E5F58D}"/>
                </a:ext>
              </a:extLst>
            </p:cNvPr>
            <p:cNvPicPr>
              <a:picLocks noChangeAspect="1"/>
            </p:cNvPicPr>
            <p:nvPr/>
          </p:nvPicPr>
          <p:blipFill>
            <a:blip r:embed="rId5"/>
            <a:stretch>
              <a:fillRect/>
            </a:stretch>
          </p:blipFill>
          <p:spPr>
            <a:xfrm>
              <a:off x="5450838" y="1429250"/>
              <a:ext cx="312793" cy="455853"/>
            </a:xfrm>
            <a:prstGeom prst="rect">
              <a:avLst/>
            </a:prstGeom>
          </p:spPr>
        </p:pic>
        <p:pic>
          <p:nvPicPr>
            <p:cNvPr id="74" name="Picture 73">
              <a:extLst>
                <a:ext uri="{FF2B5EF4-FFF2-40B4-BE49-F238E27FC236}">
                  <a16:creationId xmlns:a16="http://schemas.microsoft.com/office/drawing/2014/main" id="{59A92922-DB70-44C8-D2DD-E122C6C1B8B9}"/>
                </a:ext>
              </a:extLst>
            </p:cNvPr>
            <p:cNvPicPr>
              <a:picLocks noChangeAspect="1"/>
            </p:cNvPicPr>
            <p:nvPr/>
          </p:nvPicPr>
          <p:blipFill>
            <a:blip r:embed="rId5"/>
            <a:stretch>
              <a:fillRect/>
            </a:stretch>
          </p:blipFill>
          <p:spPr>
            <a:xfrm>
              <a:off x="5828900" y="1429250"/>
              <a:ext cx="312793" cy="455853"/>
            </a:xfrm>
            <a:prstGeom prst="rect">
              <a:avLst/>
            </a:prstGeom>
          </p:spPr>
        </p:pic>
        <p:pic>
          <p:nvPicPr>
            <p:cNvPr id="75" name="Picture 74">
              <a:extLst>
                <a:ext uri="{FF2B5EF4-FFF2-40B4-BE49-F238E27FC236}">
                  <a16:creationId xmlns:a16="http://schemas.microsoft.com/office/drawing/2014/main" id="{3BA1A0CC-A3D4-A86B-D719-E056ED7D1DF2}"/>
                </a:ext>
              </a:extLst>
            </p:cNvPr>
            <p:cNvPicPr>
              <a:picLocks noChangeAspect="1"/>
            </p:cNvPicPr>
            <p:nvPr/>
          </p:nvPicPr>
          <p:blipFill>
            <a:blip r:embed="rId5"/>
            <a:stretch>
              <a:fillRect/>
            </a:stretch>
          </p:blipFill>
          <p:spPr>
            <a:xfrm>
              <a:off x="5607234" y="1927724"/>
              <a:ext cx="312793" cy="455853"/>
            </a:xfrm>
            <a:prstGeom prst="rect">
              <a:avLst/>
            </a:prstGeom>
          </p:spPr>
        </p:pic>
        <p:pic>
          <p:nvPicPr>
            <p:cNvPr id="76" name="Picture 75">
              <a:extLst>
                <a:ext uri="{FF2B5EF4-FFF2-40B4-BE49-F238E27FC236}">
                  <a16:creationId xmlns:a16="http://schemas.microsoft.com/office/drawing/2014/main" id="{DDBBA396-6D11-30B4-88B3-9709F7CDB9E9}"/>
                </a:ext>
              </a:extLst>
            </p:cNvPr>
            <p:cNvPicPr>
              <a:picLocks noChangeAspect="1"/>
            </p:cNvPicPr>
            <p:nvPr/>
          </p:nvPicPr>
          <p:blipFill>
            <a:blip r:embed="rId5"/>
            <a:stretch>
              <a:fillRect/>
            </a:stretch>
          </p:blipFill>
          <p:spPr>
            <a:xfrm>
              <a:off x="5985296" y="1927724"/>
              <a:ext cx="312793" cy="455853"/>
            </a:xfrm>
            <a:prstGeom prst="rect">
              <a:avLst/>
            </a:prstGeom>
          </p:spPr>
        </p:pic>
        <p:cxnSp>
          <p:nvCxnSpPr>
            <p:cNvPr id="77" name="Straight Connector 76">
              <a:extLst>
                <a:ext uri="{FF2B5EF4-FFF2-40B4-BE49-F238E27FC236}">
                  <a16:creationId xmlns:a16="http://schemas.microsoft.com/office/drawing/2014/main" id="{67D34703-5649-618B-9CB0-E7FB547164CD}"/>
                </a:ext>
              </a:extLst>
            </p:cNvPr>
            <p:cNvCxnSpPr>
              <a:cxnSpLocks/>
              <a:stCxn id="16" idx="3"/>
            </p:cNvCxnSpPr>
            <p:nvPr/>
          </p:nvCxnSpPr>
          <p:spPr>
            <a:xfrm flipV="1">
              <a:off x="6519757" y="1885103"/>
              <a:ext cx="400050" cy="1"/>
            </a:xfrm>
            <a:prstGeom prst="line">
              <a:avLst/>
            </a:prstGeom>
            <a:noFill/>
            <a:ln w="19050" cap="flat" cmpd="sng" algn="ctr">
              <a:solidFill>
                <a:sysClr val="windowText" lastClr="000000"/>
              </a:solidFill>
              <a:prstDash val="solid"/>
              <a:miter lim="800000"/>
            </a:ln>
            <a:effectLst/>
          </p:spPr>
        </p:cxnSp>
        <p:sp>
          <p:nvSpPr>
            <p:cNvPr id="78" name="Oval 77">
              <a:extLst>
                <a:ext uri="{FF2B5EF4-FFF2-40B4-BE49-F238E27FC236}">
                  <a16:creationId xmlns:a16="http://schemas.microsoft.com/office/drawing/2014/main" id="{BBD39D0B-0FB0-E8DC-3F7E-991C54EEEB58}"/>
                </a:ext>
              </a:extLst>
            </p:cNvPr>
            <p:cNvSpPr/>
            <p:nvPr/>
          </p:nvSpPr>
          <p:spPr>
            <a:xfrm>
              <a:off x="6927215" y="1821603"/>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9" name="TextBox 78">
              <a:extLst>
                <a:ext uri="{FF2B5EF4-FFF2-40B4-BE49-F238E27FC236}">
                  <a16:creationId xmlns:a16="http://schemas.microsoft.com/office/drawing/2014/main" id="{DEA799C2-B702-D966-81F8-ABD5139A8DA5}"/>
                </a:ext>
              </a:extLst>
            </p:cNvPr>
            <p:cNvSpPr txBox="1"/>
            <p:nvPr/>
          </p:nvSpPr>
          <p:spPr>
            <a:xfrm>
              <a:off x="6541983" y="1915589"/>
              <a:ext cx="903461"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a:rPr>
                <a:t>HTTPS</a:t>
              </a:r>
            </a:p>
          </p:txBody>
        </p:sp>
      </p:grpSp>
      <p:grpSp>
        <p:nvGrpSpPr>
          <p:cNvPr id="80" name="Group 79">
            <a:extLst>
              <a:ext uri="{FF2B5EF4-FFF2-40B4-BE49-F238E27FC236}">
                <a16:creationId xmlns:a16="http://schemas.microsoft.com/office/drawing/2014/main" id="{D27968C8-7068-0D73-51CF-785AC7290C32}"/>
              </a:ext>
            </a:extLst>
          </p:cNvPr>
          <p:cNvGrpSpPr/>
          <p:nvPr/>
        </p:nvGrpSpPr>
        <p:grpSpPr>
          <a:xfrm>
            <a:off x="558686" y="3831613"/>
            <a:ext cx="2132187" cy="1189567"/>
            <a:chOff x="5313257" y="3889593"/>
            <a:chExt cx="2132187" cy="1189567"/>
          </a:xfrm>
        </p:grpSpPr>
        <p:sp>
          <p:nvSpPr>
            <p:cNvPr id="81" name="Rectangle 80">
              <a:extLst>
                <a:ext uri="{FF2B5EF4-FFF2-40B4-BE49-F238E27FC236}">
                  <a16:creationId xmlns:a16="http://schemas.microsoft.com/office/drawing/2014/main" id="{836295B6-D137-3856-5473-20C0C96EE4F5}"/>
                </a:ext>
              </a:extLst>
            </p:cNvPr>
            <p:cNvSpPr/>
            <p:nvPr/>
          </p:nvSpPr>
          <p:spPr>
            <a:xfrm>
              <a:off x="5313257" y="3889593"/>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82" name="Straight Connector 81">
              <a:extLst>
                <a:ext uri="{FF2B5EF4-FFF2-40B4-BE49-F238E27FC236}">
                  <a16:creationId xmlns:a16="http://schemas.microsoft.com/office/drawing/2014/main" id="{38FE25ED-A23D-AB72-9381-F4A77F6D6999}"/>
                </a:ext>
              </a:extLst>
            </p:cNvPr>
            <p:cNvCxnSpPr>
              <a:cxnSpLocks/>
              <a:stCxn id="81" idx="3"/>
            </p:cNvCxnSpPr>
            <p:nvPr/>
          </p:nvCxnSpPr>
          <p:spPr>
            <a:xfrm flipV="1">
              <a:off x="6519757" y="4484376"/>
              <a:ext cx="400050" cy="1"/>
            </a:xfrm>
            <a:prstGeom prst="line">
              <a:avLst/>
            </a:prstGeom>
            <a:noFill/>
            <a:ln w="19050" cap="flat" cmpd="sng" algn="ctr">
              <a:solidFill>
                <a:sysClr val="windowText" lastClr="000000"/>
              </a:solidFill>
              <a:prstDash val="solid"/>
              <a:miter lim="800000"/>
            </a:ln>
            <a:effectLst/>
          </p:spPr>
        </p:cxnSp>
        <p:sp>
          <p:nvSpPr>
            <p:cNvPr id="83" name="Oval 82">
              <a:extLst>
                <a:ext uri="{FF2B5EF4-FFF2-40B4-BE49-F238E27FC236}">
                  <a16:creationId xmlns:a16="http://schemas.microsoft.com/office/drawing/2014/main" id="{688677BD-27E3-DA58-0470-525768F8FEB1}"/>
                </a:ext>
              </a:extLst>
            </p:cNvPr>
            <p:cNvSpPr/>
            <p:nvPr/>
          </p:nvSpPr>
          <p:spPr>
            <a:xfrm>
              <a:off x="6927215" y="4420876"/>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4" name="TextBox 83">
              <a:extLst>
                <a:ext uri="{FF2B5EF4-FFF2-40B4-BE49-F238E27FC236}">
                  <a16:creationId xmlns:a16="http://schemas.microsoft.com/office/drawing/2014/main" id="{D1DCABFB-3B0F-2515-4445-6B00CA2DA698}"/>
                </a:ext>
              </a:extLst>
            </p:cNvPr>
            <p:cNvSpPr txBox="1"/>
            <p:nvPr/>
          </p:nvSpPr>
          <p:spPr>
            <a:xfrm>
              <a:off x="6541983" y="4514862"/>
              <a:ext cx="903461"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a:rPr>
                <a:t>MQTTS</a:t>
              </a:r>
            </a:p>
          </p:txBody>
        </p:sp>
        <p:pic>
          <p:nvPicPr>
            <p:cNvPr id="85" name="Picture 84">
              <a:extLst>
                <a:ext uri="{FF2B5EF4-FFF2-40B4-BE49-F238E27FC236}">
                  <a16:creationId xmlns:a16="http://schemas.microsoft.com/office/drawing/2014/main" id="{621FC525-3CEC-397E-CE19-B612FCE48126}"/>
                </a:ext>
              </a:extLst>
            </p:cNvPr>
            <p:cNvPicPr>
              <a:picLocks noChangeAspect="1"/>
            </p:cNvPicPr>
            <p:nvPr/>
          </p:nvPicPr>
          <p:blipFill>
            <a:blip r:embed="rId6"/>
            <a:stretch>
              <a:fillRect/>
            </a:stretch>
          </p:blipFill>
          <p:spPr>
            <a:xfrm>
              <a:off x="5453660" y="4021798"/>
              <a:ext cx="327907" cy="477879"/>
            </a:xfrm>
            <a:prstGeom prst="rect">
              <a:avLst/>
            </a:prstGeom>
          </p:spPr>
        </p:pic>
        <p:pic>
          <p:nvPicPr>
            <p:cNvPr id="86" name="Picture 85">
              <a:extLst>
                <a:ext uri="{FF2B5EF4-FFF2-40B4-BE49-F238E27FC236}">
                  <a16:creationId xmlns:a16="http://schemas.microsoft.com/office/drawing/2014/main" id="{7684306D-B9D2-AA04-59DC-7BF6263F1A23}"/>
                </a:ext>
              </a:extLst>
            </p:cNvPr>
            <p:cNvPicPr>
              <a:picLocks noChangeAspect="1"/>
            </p:cNvPicPr>
            <p:nvPr/>
          </p:nvPicPr>
          <p:blipFill>
            <a:blip r:embed="rId6"/>
            <a:stretch>
              <a:fillRect/>
            </a:stretch>
          </p:blipFill>
          <p:spPr>
            <a:xfrm>
              <a:off x="5828900" y="4022297"/>
              <a:ext cx="327907" cy="477879"/>
            </a:xfrm>
            <a:prstGeom prst="rect">
              <a:avLst/>
            </a:prstGeom>
          </p:spPr>
        </p:pic>
        <p:pic>
          <p:nvPicPr>
            <p:cNvPr id="87" name="Picture 86">
              <a:extLst>
                <a:ext uri="{FF2B5EF4-FFF2-40B4-BE49-F238E27FC236}">
                  <a16:creationId xmlns:a16="http://schemas.microsoft.com/office/drawing/2014/main" id="{FF49CFAB-A7AB-0F98-C2A5-CCA70E3C695F}"/>
                </a:ext>
              </a:extLst>
            </p:cNvPr>
            <p:cNvPicPr>
              <a:picLocks noChangeAspect="1"/>
            </p:cNvPicPr>
            <p:nvPr/>
          </p:nvPicPr>
          <p:blipFill>
            <a:blip r:embed="rId6"/>
            <a:stretch>
              <a:fillRect/>
            </a:stretch>
          </p:blipFill>
          <p:spPr>
            <a:xfrm>
              <a:off x="5607234" y="4531559"/>
              <a:ext cx="327907" cy="477879"/>
            </a:xfrm>
            <a:prstGeom prst="rect">
              <a:avLst/>
            </a:prstGeom>
          </p:spPr>
        </p:pic>
        <p:pic>
          <p:nvPicPr>
            <p:cNvPr id="88" name="Picture 87">
              <a:extLst>
                <a:ext uri="{FF2B5EF4-FFF2-40B4-BE49-F238E27FC236}">
                  <a16:creationId xmlns:a16="http://schemas.microsoft.com/office/drawing/2014/main" id="{3F33505B-8EF1-29B3-E8AA-AFCA61A6A78E}"/>
                </a:ext>
              </a:extLst>
            </p:cNvPr>
            <p:cNvPicPr>
              <a:picLocks noChangeAspect="1"/>
            </p:cNvPicPr>
            <p:nvPr/>
          </p:nvPicPr>
          <p:blipFill>
            <a:blip r:embed="rId6"/>
            <a:stretch>
              <a:fillRect/>
            </a:stretch>
          </p:blipFill>
          <p:spPr>
            <a:xfrm>
              <a:off x="5982474" y="4532058"/>
              <a:ext cx="327907" cy="477879"/>
            </a:xfrm>
            <a:prstGeom prst="rect">
              <a:avLst/>
            </a:prstGeom>
          </p:spPr>
        </p:pic>
      </p:grpSp>
      <p:grpSp>
        <p:nvGrpSpPr>
          <p:cNvPr id="94" name="Group 93">
            <a:extLst>
              <a:ext uri="{FF2B5EF4-FFF2-40B4-BE49-F238E27FC236}">
                <a16:creationId xmlns:a16="http://schemas.microsoft.com/office/drawing/2014/main" id="{D9D02052-5D30-3C70-5D63-5653B3AAB674}"/>
              </a:ext>
            </a:extLst>
          </p:cNvPr>
          <p:cNvGrpSpPr/>
          <p:nvPr/>
        </p:nvGrpSpPr>
        <p:grpSpPr>
          <a:xfrm>
            <a:off x="800672" y="5597293"/>
            <a:ext cx="854768" cy="1115657"/>
            <a:chOff x="5763630" y="5642167"/>
            <a:chExt cx="854768" cy="1115657"/>
          </a:xfrm>
        </p:grpSpPr>
        <p:grpSp>
          <p:nvGrpSpPr>
            <p:cNvPr id="97" name="Group 96">
              <a:extLst>
                <a:ext uri="{FF2B5EF4-FFF2-40B4-BE49-F238E27FC236}">
                  <a16:creationId xmlns:a16="http://schemas.microsoft.com/office/drawing/2014/main" id="{ED72E341-A065-F84D-0B44-376545848E48}"/>
                </a:ext>
              </a:extLst>
            </p:cNvPr>
            <p:cNvGrpSpPr/>
            <p:nvPr/>
          </p:nvGrpSpPr>
          <p:grpSpPr>
            <a:xfrm>
              <a:off x="5763630" y="5662743"/>
              <a:ext cx="853119" cy="1095081"/>
              <a:chOff x="6469911" y="573024"/>
              <a:chExt cx="853119" cy="1095081"/>
            </a:xfrm>
          </p:grpSpPr>
          <p:sp>
            <p:nvSpPr>
              <p:cNvPr id="100" name="Rectangle: Rounded Corners 192">
                <a:extLst>
                  <a:ext uri="{FF2B5EF4-FFF2-40B4-BE49-F238E27FC236}">
                    <a16:creationId xmlns:a16="http://schemas.microsoft.com/office/drawing/2014/main" id="{A5BE06F2-4EC0-BA07-303C-357B78A05781}"/>
                  </a:ext>
                </a:extLst>
              </p:cNvPr>
              <p:cNvSpPr/>
              <p:nvPr/>
            </p:nvSpPr>
            <p:spPr>
              <a:xfrm>
                <a:off x="6510528" y="573024"/>
                <a:ext cx="768096" cy="1072896"/>
              </a:xfrm>
              <a:prstGeom prst="roundRect">
                <a:avLst>
                  <a:gd name="adj" fmla="val 7545"/>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1" name="Rectangle 100">
                <a:extLst>
                  <a:ext uri="{FF2B5EF4-FFF2-40B4-BE49-F238E27FC236}">
                    <a16:creationId xmlns:a16="http://schemas.microsoft.com/office/drawing/2014/main" id="{F4242868-CC72-BA34-F71A-E49649900E64}"/>
                  </a:ext>
                </a:extLst>
              </p:cNvPr>
              <p:cNvSpPr/>
              <p:nvPr/>
            </p:nvSpPr>
            <p:spPr>
              <a:xfrm>
                <a:off x="7005356" y="573024"/>
                <a:ext cx="273268" cy="2732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 name="Isosceles Triangle 194">
                <a:extLst>
                  <a:ext uri="{FF2B5EF4-FFF2-40B4-BE49-F238E27FC236}">
                    <a16:creationId xmlns:a16="http://schemas.microsoft.com/office/drawing/2014/main" id="{12C834DD-90F2-56D3-EEBE-D9ED8C0AC135}"/>
                  </a:ext>
                </a:extLst>
              </p:cNvPr>
              <p:cNvSpPr/>
              <p:nvPr/>
            </p:nvSpPr>
            <p:spPr>
              <a:xfrm rot="5400000">
                <a:off x="6999566" y="578811"/>
                <a:ext cx="273269" cy="273270"/>
              </a:xfrm>
              <a:prstGeom prst="triangle">
                <a:avLst>
                  <a:gd name="adj" fmla="val 100000"/>
                </a:avLst>
              </a:prstGeom>
              <a:solidFill>
                <a:sysClr val="window" lastClr="FFFFFF"/>
              </a:solidFill>
              <a:ln w="12700" cap="rnd"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03" name="Straight Connector 102">
                <a:extLst>
                  <a:ext uri="{FF2B5EF4-FFF2-40B4-BE49-F238E27FC236}">
                    <a16:creationId xmlns:a16="http://schemas.microsoft.com/office/drawing/2014/main" id="{86459182-FDEC-8503-0F6D-B58030CF9F56}"/>
                  </a:ext>
                </a:extLst>
              </p:cNvPr>
              <p:cNvCxnSpPr/>
              <p:nvPr/>
            </p:nvCxnSpPr>
            <p:spPr>
              <a:xfrm>
                <a:off x="6510528" y="1427544"/>
                <a:ext cx="762308" cy="0"/>
              </a:xfrm>
              <a:prstGeom prst="line">
                <a:avLst/>
              </a:prstGeom>
              <a:noFill/>
              <a:ln w="12700" cap="flat" cmpd="sng" algn="ctr">
                <a:solidFill>
                  <a:sysClr val="windowText" lastClr="000000"/>
                </a:solidFill>
                <a:prstDash val="solid"/>
                <a:miter lim="800000"/>
              </a:ln>
              <a:effectLst/>
            </p:spPr>
          </p:cxnSp>
          <p:sp>
            <p:nvSpPr>
              <p:cNvPr id="104" name="TextBox 103">
                <a:extLst>
                  <a:ext uri="{FF2B5EF4-FFF2-40B4-BE49-F238E27FC236}">
                    <a16:creationId xmlns:a16="http://schemas.microsoft.com/office/drawing/2014/main" id="{3E64D281-F3B3-CB39-DE5F-A263B37CD830}"/>
                  </a:ext>
                </a:extLst>
              </p:cNvPr>
              <p:cNvSpPr txBox="1"/>
              <p:nvPr/>
            </p:nvSpPr>
            <p:spPr>
              <a:xfrm>
                <a:off x="6610996" y="1406495"/>
                <a:ext cx="56137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JSON</a:t>
                </a:r>
              </a:p>
            </p:txBody>
          </p:sp>
          <p:sp>
            <p:nvSpPr>
              <p:cNvPr id="105" name="TextBox 104">
                <a:extLst>
                  <a:ext uri="{FF2B5EF4-FFF2-40B4-BE49-F238E27FC236}">
                    <a16:creationId xmlns:a16="http://schemas.microsoft.com/office/drawing/2014/main" id="{0C305DD4-41A0-D0FE-8A31-1A9678CBCBDB}"/>
                  </a:ext>
                </a:extLst>
              </p:cNvPr>
              <p:cNvSpPr txBox="1"/>
              <p:nvPr/>
            </p:nvSpPr>
            <p:spPr>
              <a:xfrm>
                <a:off x="6469911" y="909189"/>
                <a:ext cx="85311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WCMP2</a:t>
                </a:r>
                <a:endParaRPr kumimoji="0" lang="en-GB" sz="16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99" name="Isosceles Triangle 191">
              <a:extLst>
                <a:ext uri="{FF2B5EF4-FFF2-40B4-BE49-F238E27FC236}">
                  <a16:creationId xmlns:a16="http://schemas.microsoft.com/office/drawing/2014/main" id="{3FAE557A-FF34-6532-1C31-EC16F80DCE4A}"/>
                </a:ext>
              </a:extLst>
            </p:cNvPr>
            <p:cNvSpPr/>
            <p:nvPr/>
          </p:nvSpPr>
          <p:spPr>
            <a:xfrm rot="10800000">
              <a:off x="6297962" y="5642167"/>
              <a:ext cx="320436" cy="315980"/>
            </a:xfrm>
            <a:prstGeom prst="triangle">
              <a:avLst>
                <a:gd name="adj"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Picture 4">
            <a:extLst>
              <a:ext uri="{FF2B5EF4-FFF2-40B4-BE49-F238E27FC236}">
                <a16:creationId xmlns:a16="http://schemas.microsoft.com/office/drawing/2014/main" id="{5208C7A1-85F8-7C32-2599-DE4483AB1556}"/>
              </a:ext>
            </a:extLst>
          </p:cNvPr>
          <p:cNvPicPr>
            <a:picLocks noChangeAspect="1"/>
          </p:cNvPicPr>
          <p:nvPr/>
        </p:nvPicPr>
        <p:blipFill>
          <a:blip r:embed="rId7">
            <a:duotone>
              <a:schemeClr val="bg2">
                <a:shade val="45000"/>
                <a:satMod val="135000"/>
              </a:schemeClr>
              <a:prstClr val="white"/>
            </a:duotone>
          </a:blip>
          <a:stretch>
            <a:fillRect/>
          </a:stretch>
        </p:blipFill>
        <p:spPr>
          <a:xfrm>
            <a:off x="10489951" y="256741"/>
            <a:ext cx="1231499" cy="6462320"/>
          </a:xfrm>
          <a:prstGeom prst="rect">
            <a:avLst/>
          </a:prstGeom>
        </p:spPr>
      </p:pic>
      <p:pic>
        <p:nvPicPr>
          <p:cNvPr id="11" name="Picture 10">
            <a:extLst>
              <a:ext uri="{FF2B5EF4-FFF2-40B4-BE49-F238E27FC236}">
                <a16:creationId xmlns:a16="http://schemas.microsoft.com/office/drawing/2014/main" id="{F2C0C3EF-3D17-9C32-624B-4FC1E4DEC705}"/>
              </a:ext>
            </a:extLst>
          </p:cNvPr>
          <p:cNvPicPr>
            <a:picLocks noChangeAspect="1"/>
          </p:cNvPicPr>
          <p:nvPr/>
        </p:nvPicPr>
        <p:blipFill>
          <a:blip r:embed="rId8"/>
          <a:stretch>
            <a:fillRect/>
          </a:stretch>
        </p:blipFill>
        <p:spPr>
          <a:xfrm>
            <a:off x="4280770" y="828830"/>
            <a:ext cx="5328366" cy="5200339"/>
          </a:xfrm>
          <a:prstGeom prst="rect">
            <a:avLst/>
          </a:prstGeom>
          <a:ln w="19050">
            <a:prstDash val="solid"/>
            <a:headEnd type="none" w="med" len="med"/>
            <a:tailEnd type="triangle" w="med" len="med"/>
          </a:ln>
        </p:spPr>
      </p:pic>
      <p:pic>
        <p:nvPicPr>
          <p:cNvPr id="12" name="Picture 11" descr="A group of flags of different countries/regions&#10;&#10;Description automatically generated">
            <a:extLst>
              <a:ext uri="{FF2B5EF4-FFF2-40B4-BE49-F238E27FC236}">
                <a16:creationId xmlns:a16="http://schemas.microsoft.com/office/drawing/2014/main" id="{B56DB7CC-50E1-38D7-F13F-607D04ED86A9}"/>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l="89185" t="12889" r="1630" b="81161"/>
          <a:stretch/>
        </p:blipFill>
        <p:spPr>
          <a:xfrm>
            <a:off x="3982310" y="2817283"/>
            <a:ext cx="629920" cy="408115"/>
          </a:xfrm>
          <a:prstGeom prst="rect">
            <a:avLst/>
          </a:prstGeom>
        </p:spPr>
      </p:pic>
      <p:pic>
        <p:nvPicPr>
          <p:cNvPr id="13" name="Picture 12" descr="A group of flags of different countries/regions&#10;&#10;Description automatically generated">
            <a:extLst>
              <a:ext uri="{FF2B5EF4-FFF2-40B4-BE49-F238E27FC236}">
                <a16:creationId xmlns:a16="http://schemas.microsoft.com/office/drawing/2014/main" id="{CFDFB2CA-3B37-1CDB-87DD-AB0B32EC88B5}"/>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l="45482" t="1556" r="45555" b="92593"/>
          <a:stretch/>
        </p:blipFill>
        <p:spPr>
          <a:xfrm>
            <a:off x="4475186" y="4974781"/>
            <a:ext cx="614680" cy="401320"/>
          </a:xfrm>
          <a:prstGeom prst="rect">
            <a:avLst/>
          </a:prstGeom>
        </p:spPr>
      </p:pic>
      <p:pic>
        <p:nvPicPr>
          <p:cNvPr id="14" name="Picture 13" descr="A group of flags of different countries/regions&#10;&#10;Description automatically generated">
            <a:extLst>
              <a:ext uri="{FF2B5EF4-FFF2-40B4-BE49-F238E27FC236}">
                <a16:creationId xmlns:a16="http://schemas.microsoft.com/office/drawing/2014/main" id="{D57B70EC-7722-B141-A401-7EF9E6573737}"/>
              </a:ext>
            </a:extLst>
          </p:cNvPr>
          <p:cNvPicPr>
            <a:picLocks noChangeAspect="1"/>
          </p:cNvPicPr>
          <p:nvPr/>
        </p:nvPicPr>
        <p:blipFill rotWithShape="1">
          <a:blip r:embed="rId9">
            <a:extLst>
              <a:ext uri="{28A0092B-C50C-407E-A947-70E740481C1C}">
                <a14:useLocalDpi xmlns:a14="http://schemas.microsoft.com/office/drawing/2010/main" val="0"/>
              </a:ext>
            </a:extLst>
          </a:blip>
          <a:srcRect l="71852" t="64074" r="19185" b="30148"/>
          <a:stretch/>
        </p:blipFill>
        <p:spPr>
          <a:xfrm>
            <a:off x="9140729" y="4941623"/>
            <a:ext cx="614680" cy="396240"/>
          </a:xfrm>
          <a:prstGeom prst="rect">
            <a:avLst/>
          </a:prstGeom>
        </p:spPr>
      </p:pic>
      <p:pic>
        <p:nvPicPr>
          <p:cNvPr id="15" name="Picture 14" descr="A group of flags of different countries/regions&#10;&#10;Description automatically generated">
            <a:extLst>
              <a:ext uri="{FF2B5EF4-FFF2-40B4-BE49-F238E27FC236}">
                <a16:creationId xmlns:a16="http://schemas.microsoft.com/office/drawing/2014/main" id="{02DD601D-70AE-33DC-4365-CA8D753D868F}"/>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l="10370" t="35630" r="80593" b="58444"/>
          <a:stretch/>
        </p:blipFill>
        <p:spPr>
          <a:xfrm>
            <a:off x="6542746" y="3367949"/>
            <a:ext cx="619760" cy="406400"/>
          </a:xfrm>
          <a:prstGeom prst="rect">
            <a:avLst/>
          </a:prstGeom>
        </p:spPr>
      </p:pic>
      <p:sp>
        <p:nvSpPr>
          <p:cNvPr id="96" name="TextBox 95">
            <a:extLst>
              <a:ext uri="{FF2B5EF4-FFF2-40B4-BE49-F238E27FC236}">
                <a16:creationId xmlns:a16="http://schemas.microsoft.com/office/drawing/2014/main" id="{1738E696-4914-7E17-37F4-291817365707}"/>
              </a:ext>
            </a:extLst>
          </p:cNvPr>
          <p:cNvSpPr txBox="1"/>
          <p:nvPr/>
        </p:nvSpPr>
        <p:spPr>
          <a:xfrm>
            <a:off x="2902258" y="38145"/>
            <a:ext cx="717996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t>2x Global Discovery Catalogues curate discovery metadata published by WIS2 Nodes allowing users to find datasets that meet their needs and see how to access data / subscribe to notifications</a:t>
            </a:r>
          </a:p>
        </p:txBody>
      </p:sp>
      <p:pic>
        <p:nvPicPr>
          <p:cNvPr id="59" name="Picture 58">
            <a:extLst>
              <a:ext uri="{FF2B5EF4-FFF2-40B4-BE49-F238E27FC236}">
                <a16:creationId xmlns:a16="http://schemas.microsoft.com/office/drawing/2014/main" id="{B265BCEC-777D-82C5-082F-59E8DB261D23}"/>
              </a:ext>
            </a:extLst>
          </p:cNvPr>
          <p:cNvPicPr>
            <a:picLocks noChangeAspect="1"/>
          </p:cNvPicPr>
          <p:nvPr/>
        </p:nvPicPr>
        <p:blipFill rotWithShape="1">
          <a:blip r:embed="rId10">
            <a:duotone>
              <a:schemeClr val="bg2">
                <a:shade val="45000"/>
                <a:satMod val="135000"/>
              </a:schemeClr>
              <a:prstClr val="white"/>
            </a:duotone>
          </a:blip>
          <a:srcRect t="4146" b="6043"/>
          <a:stretch/>
        </p:blipFill>
        <p:spPr>
          <a:xfrm>
            <a:off x="5517361" y="3148327"/>
            <a:ext cx="601901" cy="352039"/>
          </a:xfrm>
          <a:prstGeom prst="rect">
            <a:avLst/>
          </a:prstGeom>
        </p:spPr>
      </p:pic>
      <p:grpSp>
        <p:nvGrpSpPr>
          <p:cNvPr id="60" name="Group 59">
            <a:extLst>
              <a:ext uri="{FF2B5EF4-FFF2-40B4-BE49-F238E27FC236}">
                <a16:creationId xmlns:a16="http://schemas.microsoft.com/office/drawing/2014/main" id="{F1482CF8-C6BE-ABF4-C1A7-0C22B4B37B55}"/>
              </a:ext>
            </a:extLst>
          </p:cNvPr>
          <p:cNvGrpSpPr/>
          <p:nvPr/>
        </p:nvGrpSpPr>
        <p:grpSpPr>
          <a:xfrm>
            <a:off x="9665621" y="4301407"/>
            <a:ext cx="629920" cy="416560"/>
            <a:chOff x="1328657" y="2948702"/>
            <a:chExt cx="629920" cy="416560"/>
          </a:xfrm>
        </p:grpSpPr>
        <p:pic>
          <p:nvPicPr>
            <p:cNvPr id="61" name="Picture 60" descr="A group of flags of different countries/regions&#10;&#10;Description automatically generated">
              <a:extLst>
                <a:ext uri="{FF2B5EF4-FFF2-40B4-BE49-F238E27FC236}">
                  <a16:creationId xmlns:a16="http://schemas.microsoft.com/office/drawing/2014/main" id="{6D408140-2844-B644-D99B-5C53042A20A4}"/>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l="54148" t="58371" r="36667" b="35555"/>
            <a:stretch/>
          </p:blipFill>
          <p:spPr>
            <a:xfrm>
              <a:off x="1328657" y="2948702"/>
              <a:ext cx="629920" cy="416560"/>
            </a:xfrm>
            <a:prstGeom prst="rect">
              <a:avLst/>
            </a:prstGeom>
          </p:spPr>
        </p:pic>
        <p:sp>
          <p:nvSpPr>
            <p:cNvPr id="62" name="Rectangle: Rounded Corners 61">
              <a:extLst>
                <a:ext uri="{FF2B5EF4-FFF2-40B4-BE49-F238E27FC236}">
                  <a16:creationId xmlns:a16="http://schemas.microsoft.com/office/drawing/2014/main" id="{14C9F5F3-D473-CDAC-2EFB-2050C7453951}"/>
                </a:ext>
              </a:extLst>
            </p:cNvPr>
            <p:cNvSpPr/>
            <p:nvPr/>
          </p:nvSpPr>
          <p:spPr>
            <a:xfrm>
              <a:off x="1361125" y="2995675"/>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3" name="Group 62">
            <a:extLst>
              <a:ext uri="{FF2B5EF4-FFF2-40B4-BE49-F238E27FC236}">
                <a16:creationId xmlns:a16="http://schemas.microsoft.com/office/drawing/2014/main" id="{09BB6522-E6E4-A02F-C500-603B4B7C0B35}"/>
              </a:ext>
            </a:extLst>
          </p:cNvPr>
          <p:cNvGrpSpPr/>
          <p:nvPr/>
        </p:nvGrpSpPr>
        <p:grpSpPr>
          <a:xfrm>
            <a:off x="9847532" y="3532799"/>
            <a:ext cx="624840" cy="421640"/>
            <a:chOff x="2387497" y="2716584"/>
            <a:chExt cx="624840" cy="421640"/>
          </a:xfrm>
        </p:grpSpPr>
        <p:pic>
          <p:nvPicPr>
            <p:cNvPr id="64" name="Picture 63" descr="A group of flags of different countries/regions&#10;&#10;Description automatically generated">
              <a:extLst>
                <a:ext uri="{FF2B5EF4-FFF2-40B4-BE49-F238E27FC236}">
                  <a16:creationId xmlns:a16="http://schemas.microsoft.com/office/drawing/2014/main" id="{2C159E08-C353-3F53-BC9A-CDF77665CE3A}"/>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l="19185" t="58296" r="71704" b="35555"/>
            <a:stretch/>
          </p:blipFill>
          <p:spPr>
            <a:xfrm>
              <a:off x="2387497" y="2716584"/>
              <a:ext cx="624840" cy="421640"/>
            </a:xfrm>
            <a:prstGeom prst="rect">
              <a:avLst/>
            </a:prstGeom>
          </p:spPr>
        </p:pic>
        <p:sp>
          <p:nvSpPr>
            <p:cNvPr id="72" name="Rectangle: Rounded Corners 71">
              <a:extLst>
                <a:ext uri="{FF2B5EF4-FFF2-40B4-BE49-F238E27FC236}">
                  <a16:creationId xmlns:a16="http://schemas.microsoft.com/office/drawing/2014/main" id="{60C1BAB2-44BC-53FB-06EE-35078025AF0D}"/>
                </a:ext>
              </a:extLst>
            </p:cNvPr>
            <p:cNvSpPr/>
            <p:nvPr/>
          </p:nvSpPr>
          <p:spPr>
            <a:xfrm>
              <a:off x="2413130" y="2766097"/>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3" name="Picture 72" descr="A group of flags of different countries/regions&#10;&#10;Description automatically generated">
            <a:extLst>
              <a:ext uri="{FF2B5EF4-FFF2-40B4-BE49-F238E27FC236}">
                <a16:creationId xmlns:a16="http://schemas.microsoft.com/office/drawing/2014/main" id="{001BF17E-A96C-1079-C996-ACD82B9E3863}"/>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l="27926" t="35852" r="63037" b="58296"/>
          <a:stretch/>
        </p:blipFill>
        <p:spPr>
          <a:xfrm>
            <a:off x="7456181" y="3071283"/>
            <a:ext cx="619760" cy="401320"/>
          </a:xfrm>
          <a:prstGeom prst="rect">
            <a:avLst/>
          </a:prstGeom>
        </p:spPr>
      </p:pic>
      <p:grpSp>
        <p:nvGrpSpPr>
          <p:cNvPr id="58" name="Group 57">
            <a:extLst>
              <a:ext uri="{FF2B5EF4-FFF2-40B4-BE49-F238E27FC236}">
                <a16:creationId xmlns:a16="http://schemas.microsoft.com/office/drawing/2014/main" id="{E17E10D9-922D-A6FA-024C-0A2F9E7ED50F}"/>
              </a:ext>
            </a:extLst>
          </p:cNvPr>
          <p:cNvGrpSpPr/>
          <p:nvPr/>
        </p:nvGrpSpPr>
        <p:grpSpPr>
          <a:xfrm>
            <a:off x="10510123" y="3549937"/>
            <a:ext cx="1191086" cy="1513209"/>
            <a:chOff x="8046719" y="5254216"/>
            <a:chExt cx="1191086" cy="1513209"/>
          </a:xfrm>
        </p:grpSpPr>
        <p:sp>
          <p:nvSpPr>
            <p:cNvPr id="65" name="Rectangle: Rounded Corners 64">
              <a:extLst>
                <a:ext uri="{FF2B5EF4-FFF2-40B4-BE49-F238E27FC236}">
                  <a16:creationId xmlns:a16="http://schemas.microsoft.com/office/drawing/2014/main" id="{1E89A78E-65D9-F2D6-072A-BBB1FDA9109D}"/>
                </a:ext>
              </a:extLst>
            </p:cNvPr>
            <p:cNvSpPr/>
            <p:nvPr/>
          </p:nvSpPr>
          <p:spPr>
            <a:xfrm>
              <a:off x="8046719" y="5588467"/>
              <a:ext cx="1175851" cy="1175333"/>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6" name="Picture 65">
              <a:extLst>
                <a:ext uri="{FF2B5EF4-FFF2-40B4-BE49-F238E27FC236}">
                  <a16:creationId xmlns:a16="http://schemas.microsoft.com/office/drawing/2014/main" id="{7214260E-191F-0C21-5946-E6654BB0482E}"/>
                </a:ext>
              </a:extLst>
            </p:cNvPr>
            <p:cNvPicPr>
              <a:picLocks noChangeAspect="1"/>
            </p:cNvPicPr>
            <p:nvPr/>
          </p:nvPicPr>
          <p:blipFill>
            <a:blip r:embed="rId4"/>
            <a:stretch>
              <a:fillRect/>
            </a:stretch>
          </p:blipFill>
          <p:spPr>
            <a:xfrm>
              <a:off x="8318061" y="5254216"/>
              <a:ext cx="664522" cy="676715"/>
            </a:xfrm>
            <a:prstGeom prst="rect">
              <a:avLst/>
            </a:prstGeom>
          </p:spPr>
        </p:pic>
        <p:sp>
          <p:nvSpPr>
            <p:cNvPr id="67" name="Oval 66">
              <a:extLst>
                <a:ext uri="{FF2B5EF4-FFF2-40B4-BE49-F238E27FC236}">
                  <a16:creationId xmlns:a16="http://schemas.microsoft.com/office/drawing/2014/main" id="{36B6A703-D576-3D30-34F4-49DFCF30B74B}"/>
                </a:ext>
              </a:extLst>
            </p:cNvPr>
            <p:cNvSpPr/>
            <p:nvPr/>
          </p:nvSpPr>
          <p:spPr>
            <a:xfrm>
              <a:off x="8408547" y="5343038"/>
              <a:ext cx="483550" cy="483550"/>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8" name="Picture 67">
              <a:extLst>
                <a:ext uri="{FF2B5EF4-FFF2-40B4-BE49-F238E27FC236}">
                  <a16:creationId xmlns:a16="http://schemas.microsoft.com/office/drawing/2014/main" id="{C435540D-F017-C54C-9D71-BAF94C11817C}"/>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contrast="40000"/>
                      </a14:imgEffect>
                    </a14:imgLayer>
                  </a14:imgProps>
                </a:ext>
              </a:extLst>
            </a:blip>
            <a:stretch>
              <a:fillRect/>
            </a:stretch>
          </p:blipFill>
          <p:spPr>
            <a:xfrm>
              <a:off x="8375743" y="5324989"/>
              <a:ext cx="538998" cy="519648"/>
            </a:xfrm>
            <a:prstGeom prst="rect">
              <a:avLst/>
            </a:prstGeom>
          </p:spPr>
        </p:pic>
        <p:sp>
          <p:nvSpPr>
            <p:cNvPr id="69" name="TextBox 68">
              <a:extLst>
                <a:ext uri="{FF2B5EF4-FFF2-40B4-BE49-F238E27FC236}">
                  <a16:creationId xmlns:a16="http://schemas.microsoft.com/office/drawing/2014/main" id="{A21F7587-03E8-BD92-A22B-F4F86239DCFB}"/>
                </a:ext>
              </a:extLst>
            </p:cNvPr>
            <p:cNvSpPr txBox="1"/>
            <p:nvPr/>
          </p:nvSpPr>
          <p:spPr>
            <a:xfrm>
              <a:off x="8058612" y="5905651"/>
              <a:ext cx="1179193" cy="861774"/>
            </a:xfrm>
            <a:prstGeom prst="rect">
              <a:avLst/>
            </a:prstGeom>
            <a:noFill/>
          </p:spPr>
          <p:txBody>
            <a:bodyPr wrap="square" rtlCol="0">
              <a:spAutoFit/>
            </a:bodyPr>
            <a:lstStyle/>
            <a:p>
              <a:pPr algn="ctr"/>
              <a:r>
                <a:rPr lang="en-GB" sz="1600">
                  <a:solidFill>
                    <a:srgbClr val="1849D4"/>
                  </a:solidFill>
                  <a:latin typeface="Calibri" panose="020F0502020204030204"/>
                </a:rPr>
                <a:t>Global</a:t>
              </a:r>
            </a:p>
            <a:p>
              <a:pPr algn="ctr"/>
              <a:r>
                <a:rPr lang="en-GB" sz="1600">
                  <a:solidFill>
                    <a:srgbClr val="1849D4"/>
                  </a:solidFill>
                  <a:latin typeface="Calibri" panose="020F0502020204030204"/>
                </a:rPr>
                <a:t>Discovery</a:t>
              </a:r>
            </a:p>
            <a:p>
              <a:pPr algn="ctr"/>
              <a:r>
                <a:rPr lang="en-GB" sz="1600">
                  <a:solidFill>
                    <a:srgbClr val="1849D4"/>
                  </a:solidFill>
                  <a:latin typeface="Calibri" panose="020F0502020204030204"/>
                </a:rPr>
                <a:t>Catalogue</a:t>
              </a:r>
            </a:p>
          </p:txBody>
        </p:sp>
      </p:grpSp>
      <p:pic>
        <p:nvPicPr>
          <p:cNvPr id="70" name="Picture 69" descr="A group of flags of different countries/regions&#10;&#10;Description automatically generated">
            <a:extLst>
              <a:ext uri="{FF2B5EF4-FFF2-40B4-BE49-F238E27FC236}">
                <a16:creationId xmlns:a16="http://schemas.microsoft.com/office/drawing/2014/main" id="{406D6013-F469-50FB-0D87-1EE3B5CB02ED}"/>
              </a:ext>
            </a:extLst>
          </p:cNvPr>
          <p:cNvPicPr>
            <a:picLocks noChangeAspect="1"/>
          </p:cNvPicPr>
          <p:nvPr/>
        </p:nvPicPr>
        <p:blipFill rotWithShape="1">
          <a:blip r:embed="rId9">
            <a:extLst>
              <a:ext uri="{28A0092B-C50C-407E-A947-70E740481C1C}">
                <a14:useLocalDpi xmlns:a14="http://schemas.microsoft.com/office/drawing/2010/main" val="0"/>
              </a:ext>
            </a:extLst>
          </a:blip>
          <a:srcRect l="36741" t="18445" r="54370" b="75037"/>
          <a:stretch/>
        </p:blipFill>
        <p:spPr>
          <a:xfrm>
            <a:off x="4782526" y="2298923"/>
            <a:ext cx="609600" cy="447040"/>
          </a:xfrm>
          <a:prstGeom prst="rect">
            <a:avLst/>
          </a:prstGeom>
        </p:spPr>
      </p:pic>
      <p:sp>
        <p:nvSpPr>
          <p:cNvPr id="71" name="Freeform: Shape 70">
            <a:extLst>
              <a:ext uri="{FF2B5EF4-FFF2-40B4-BE49-F238E27FC236}">
                <a16:creationId xmlns:a16="http://schemas.microsoft.com/office/drawing/2014/main" id="{395E3E85-66BB-0757-F236-B610591CA0C8}"/>
              </a:ext>
            </a:extLst>
          </p:cNvPr>
          <p:cNvSpPr/>
          <p:nvPr/>
        </p:nvSpPr>
        <p:spPr>
          <a:xfrm>
            <a:off x="2062480" y="2753360"/>
            <a:ext cx="3012440" cy="3286760"/>
          </a:xfrm>
          <a:custGeom>
            <a:avLst/>
            <a:gdLst>
              <a:gd name="connsiteX0" fmla="*/ 0 w 3012440"/>
              <a:gd name="connsiteY0" fmla="*/ 3286760 h 3286760"/>
              <a:gd name="connsiteX1" fmla="*/ 2133600 w 3012440"/>
              <a:gd name="connsiteY1" fmla="*/ 2077720 h 3286760"/>
              <a:gd name="connsiteX2" fmla="*/ 3012440 w 3012440"/>
              <a:gd name="connsiteY2" fmla="*/ 0 h 3286760"/>
            </a:gdLst>
            <a:ahLst/>
            <a:cxnLst>
              <a:cxn ang="0">
                <a:pos x="connsiteX0" y="connsiteY0"/>
              </a:cxn>
              <a:cxn ang="0">
                <a:pos x="connsiteX1" y="connsiteY1"/>
              </a:cxn>
              <a:cxn ang="0">
                <a:pos x="connsiteX2" y="connsiteY2"/>
              </a:cxn>
            </a:cxnLst>
            <a:rect l="l" t="t" r="r" b="b"/>
            <a:pathLst>
              <a:path w="3012440" h="3286760">
                <a:moveTo>
                  <a:pt x="0" y="3286760"/>
                </a:moveTo>
                <a:cubicBezTo>
                  <a:pt x="815763" y="2956136"/>
                  <a:pt x="1631527" y="2625513"/>
                  <a:pt x="2133600" y="2077720"/>
                </a:cubicBezTo>
                <a:cubicBezTo>
                  <a:pt x="2635673" y="1529927"/>
                  <a:pt x="2824056" y="764963"/>
                  <a:pt x="3012440" y="0"/>
                </a:cubicBezTo>
              </a:path>
            </a:pathLst>
          </a:custGeom>
          <a:ln w="19050">
            <a:solidFill>
              <a:srgbClr val="00B0F0"/>
            </a:solidFill>
            <a:prstDash val="sysDot"/>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tx1"/>
              </a:solidFill>
            </a:endParaRPr>
          </a:p>
        </p:txBody>
      </p:sp>
      <p:grpSp>
        <p:nvGrpSpPr>
          <p:cNvPr id="89" name="Group 88">
            <a:extLst>
              <a:ext uri="{FF2B5EF4-FFF2-40B4-BE49-F238E27FC236}">
                <a16:creationId xmlns:a16="http://schemas.microsoft.com/office/drawing/2014/main" id="{030EFAC8-853A-ECCA-F14B-5A525CFA2901}"/>
              </a:ext>
            </a:extLst>
          </p:cNvPr>
          <p:cNvGrpSpPr/>
          <p:nvPr/>
        </p:nvGrpSpPr>
        <p:grpSpPr>
          <a:xfrm>
            <a:off x="3546622" y="1492814"/>
            <a:ext cx="1244600" cy="835199"/>
            <a:chOff x="10144760" y="5009438"/>
            <a:chExt cx="1244600" cy="835199"/>
          </a:xfrm>
        </p:grpSpPr>
        <p:sp>
          <p:nvSpPr>
            <p:cNvPr id="90" name="Rectangle: Rounded Corners 89">
              <a:extLst>
                <a:ext uri="{FF2B5EF4-FFF2-40B4-BE49-F238E27FC236}">
                  <a16:creationId xmlns:a16="http://schemas.microsoft.com/office/drawing/2014/main" id="{7B53F05F-F030-DF47-7909-4BBF7EFA6C05}"/>
                </a:ext>
              </a:extLst>
            </p:cNvPr>
            <p:cNvSpPr/>
            <p:nvPr/>
          </p:nvSpPr>
          <p:spPr>
            <a:xfrm>
              <a:off x="10144760" y="5009438"/>
              <a:ext cx="1244600" cy="835199"/>
            </a:xfrm>
            <a:prstGeom prst="roundRect">
              <a:avLst>
                <a:gd name="adj" fmla="val 8760"/>
              </a:avLst>
            </a:prstGeom>
            <a:solidFill>
              <a:sysClr val="window" lastClr="FFFFFF"/>
            </a:solidFill>
            <a:ln w="19050" cap="flat" cmpd="sng" algn="ctr">
              <a:solidFill>
                <a:sysClr val="window" lastClr="FFFFFF">
                  <a:lumMod val="50000"/>
                </a:sys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1" name="TextBox 90">
              <a:extLst>
                <a:ext uri="{FF2B5EF4-FFF2-40B4-BE49-F238E27FC236}">
                  <a16:creationId xmlns:a16="http://schemas.microsoft.com/office/drawing/2014/main" id="{453E617E-E5A2-22F7-2A9C-6B687A6A5AE8}"/>
                </a:ext>
              </a:extLst>
            </p:cNvPr>
            <p:cNvSpPr txBox="1"/>
            <p:nvPr/>
          </p:nvSpPr>
          <p:spPr>
            <a:xfrm>
              <a:off x="10177463" y="5030687"/>
              <a:ext cx="1179193"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white">
                      <a:lumMod val="50000"/>
                    </a:prstClr>
                  </a:solidFill>
                  <a:effectLst/>
                  <a:uLnTx/>
                  <a:uFillTx/>
                  <a:latin typeface="Calibri" panose="020F0502020204030204"/>
                </a:rPr>
                <a:t>search engines</a:t>
              </a:r>
            </a:p>
          </p:txBody>
        </p:sp>
        <p:pic>
          <p:nvPicPr>
            <p:cNvPr id="92" name="Picture 91">
              <a:extLst>
                <a:ext uri="{FF2B5EF4-FFF2-40B4-BE49-F238E27FC236}">
                  <a16:creationId xmlns:a16="http://schemas.microsoft.com/office/drawing/2014/main" id="{21C29795-272F-6A65-2516-AD6030490AC2}"/>
                </a:ext>
              </a:extLst>
            </p:cNvPr>
            <p:cNvPicPr>
              <a:picLocks noChangeAspect="1"/>
            </p:cNvPicPr>
            <p:nvPr/>
          </p:nvPicPr>
          <p:blipFill>
            <a:blip r:embed="rId13"/>
            <a:stretch>
              <a:fillRect/>
            </a:stretch>
          </p:blipFill>
          <p:spPr>
            <a:xfrm>
              <a:off x="10209233" y="5247044"/>
              <a:ext cx="577379" cy="577379"/>
            </a:xfrm>
            <a:prstGeom prst="rect">
              <a:avLst/>
            </a:prstGeom>
          </p:spPr>
        </p:pic>
        <p:pic>
          <p:nvPicPr>
            <p:cNvPr id="93" name="Picture 92">
              <a:extLst>
                <a:ext uri="{FF2B5EF4-FFF2-40B4-BE49-F238E27FC236}">
                  <a16:creationId xmlns:a16="http://schemas.microsoft.com/office/drawing/2014/main" id="{EDF55194-3C95-A448-2477-D9C6007BD5F2}"/>
                </a:ext>
              </a:extLst>
            </p:cNvPr>
            <p:cNvPicPr>
              <a:picLocks noChangeAspect="1"/>
            </p:cNvPicPr>
            <p:nvPr/>
          </p:nvPicPr>
          <p:blipFill rotWithShape="1">
            <a:blip r:embed="rId14"/>
            <a:srcRect l="24208" t="9771" r="24075" b="11546"/>
            <a:stretch/>
          </p:blipFill>
          <p:spPr>
            <a:xfrm>
              <a:off x="10818382" y="5253082"/>
              <a:ext cx="477520" cy="544883"/>
            </a:xfrm>
            <a:prstGeom prst="rect">
              <a:avLst/>
            </a:prstGeom>
          </p:spPr>
        </p:pic>
      </p:grpSp>
      <p:sp>
        <p:nvSpPr>
          <p:cNvPr id="95" name="Freeform: Shape 94">
            <a:extLst>
              <a:ext uri="{FF2B5EF4-FFF2-40B4-BE49-F238E27FC236}">
                <a16:creationId xmlns:a16="http://schemas.microsoft.com/office/drawing/2014/main" id="{E36B26BE-5D06-ADB2-A81D-6155A6707171}"/>
              </a:ext>
            </a:extLst>
          </p:cNvPr>
          <p:cNvSpPr/>
          <p:nvPr/>
        </p:nvSpPr>
        <p:spPr>
          <a:xfrm>
            <a:off x="2118359" y="5130021"/>
            <a:ext cx="7007423" cy="1011699"/>
          </a:xfrm>
          <a:custGeom>
            <a:avLst/>
            <a:gdLst>
              <a:gd name="connsiteX0" fmla="*/ 0 w 6918960"/>
              <a:gd name="connsiteY0" fmla="*/ 1011699 h 1011699"/>
              <a:gd name="connsiteX1" fmla="*/ 3566160 w 6918960"/>
              <a:gd name="connsiteY1" fmla="*/ 163339 h 1011699"/>
              <a:gd name="connsiteX2" fmla="*/ 6918960 w 6918960"/>
              <a:gd name="connsiteY2" fmla="*/ 779 h 1011699"/>
            </a:gdLst>
            <a:ahLst/>
            <a:cxnLst>
              <a:cxn ang="0">
                <a:pos x="connsiteX0" y="connsiteY0"/>
              </a:cxn>
              <a:cxn ang="0">
                <a:pos x="connsiteX1" y="connsiteY1"/>
              </a:cxn>
              <a:cxn ang="0">
                <a:pos x="connsiteX2" y="connsiteY2"/>
              </a:cxn>
            </a:cxnLst>
            <a:rect l="l" t="t" r="r" b="b"/>
            <a:pathLst>
              <a:path w="6918960" h="1011699">
                <a:moveTo>
                  <a:pt x="0" y="1011699"/>
                </a:moveTo>
                <a:cubicBezTo>
                  <a:pt x="1206500" y="671762"/>
                  <a:pt x="2413000" y="331826"/>
                  <a:pt x="3566160" y="163339"/>
                </a:cubicBezTo>
                <a:cubicBezTo>
                  <a:pt x="4719320" y="-5148"/>
                  <a:pt x="5819140" y="-2185"/>
                  <a:pt x="6918960" y="779"/>
                </a:cubicBezTo>
              </a:path>
            </a:pathLst>
          </a:custGeom>
          <a:ln w="19050">
            <a:solidFill>
              <a:srgbClr val="00B0F0"/>
            </a:solidFill>
            <a:prstDash val="sysDot"/>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tx1"/>
              </a:solidFill>
            </a:endParaRPr>
          </a:p>
        </p:txBody>
      </p:sp>
      <p:sp>
        <p:nvSpPr>
          <p:cNvPr id="98" name="TextBox 97">
            <a:extLst>
              <a:ext uri="{FF2B5EF4-FFF2-40B4-BE49-F238E27FC236}">
                <a16:creationId xmlns:a16="http://schemas.microsoft.com/office/drawing/2014/main" id="{95C9BA34-78AF-BF23-7405-4A0176B2030F}"/>
              </a:ext>
            </a:extLst>
          </p:cNvPr>
          <p:cNvSpPr txBox="1"/>
          <p:nvPr/>
        </p:nvSpPr>
        <p:spPr>
          <a:xfrm>
            <a:off x="2907338" y="6201663"/>
            <a:ext cx="717996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t>Global Discovery Catalogues are indexed by search engines allowing users to discover datasets using their preferred means</a:t>
            </a:r>
          </a:p>
        </p:txBody>
      </p:sp>
    </p:spTree>
    <p:extLst>
      <p:ext uri="{BB962C8B-B14F-4D97-AF65-F5344CB8AC3E}">
        <p14:creationId xmlns:p14="http://schemas.microsoft.com/office/powerpoint/2010/main" val="336862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08C7A1-85F8-7C32-2599-DE4483AB1556}"/>
              </a:ext>
            </a:extLst>
          </p:cNvPr>
          <p:cNvPicPr>
            <a:picLocks noChangeAspect="1"/>
          </p:cNvPicPr>
          <p:nvPr/>
        </p:nvPicPr>
        <p:blipFill>
          <a:blip r:embed="rId3">
            <a:duotone>
              <a:schemeClr val="bg2">
                <a:shade val="45000"/>
                <a:satMod val="135000"/>
              </a:schemeClr>
              <a:prstClr val="white"/>
            </a:duotone>
          </a:blip>
          <a:stretch>
            <a:fillRect/>
          </a:stretch>
        </p:blipFill>
        <p:spPr>
          <a:xfrm>
            <a:off x="10489951" y="256741"/>
            <a:ext cx="1231499" cy="6462320"/>
          </a:xfrm>
          <a:prstGeom prst="rect">
            <a:avLst/>
          </a:prstGeom>
        </p:spPr>
      </p:pic>
      <p:pic>
        <p:nvPicPr>
          <p:cNvPr id="2" name="Picture 1" descr="A close up of a logo&#10;&#10;Description automatically generated">
            <a:extLst>
              <a:ext uri="{FF2B5EF4-FFF2-40B4-BE49-F238E27FC236}">
                <a16:creationId xmlns:a16="http://schemas.microsoft.com/office/drawing/2014/main" id="{44B588CB-E05F-F2D9-6B10-157C785C3D9E}"/>
              </a:ext>
            </a:extLst>
          </p:cNvPr>
          <p:cNvPicPr>
            <a:picLocks noChangeAspect="1"/>
          </p:cNvPicPr>
          <p:nvPr/>
        </p:nvPicPr>
        <p:blipFill>
          <a:blip r:embed="rId4"/>
          <a:stretch>
            <a:fillRect/>
          </a:stretch>
        </p:blipFill>
        <p:spPr>
          <a:xfrm>
            <a:off x="-3245" y="5217160"/>
            <a:ext cx="2929596" cy="1640839"/>
          </a:xfrm>
          <a:prstGeom prst="rect">
            <a:avLst/>
          </a:prstGeom>
        </p:spPr>
      </p:pic>
      <p:pic>
        <p:nvPicPr>
          <p:cNvPr id="11" name="Picture 10">
            <a:extLst>
              <a:ext uri="{FF2B5EF4-FFF2-40B4-BE49-F238E27FC236}">
                <a16:creationId xmlns:a16="http://schemas.microsoft.com/office/drawing/2014/main" id="{F2C0C3EF-3D17-9C32-624B-4FC1E4DEC705}"/>
              </a:ext>
            </a:extLst>
          </p:cNvPr>
          <p:cNvPicPr>
            <a:picLocks noChangeAspect="1"/>
          </p:cNvPicPr>
          <p:nvPr/>
        </p:nvPicPr>
        <p:blipFill>
          <a:blip r:embed="rId5"/>
          <a:stretch>
            <a:fillRect/>
          </a:stretch>
        </p:blipFill>
        <p:spPr>
          <a:xfrm>
            <a:off x="4280770" y="828830"/>
            <a:ext cx="5328366" cy="5200339"/>
          </a:xfrm>
          <a:prstGeom prst="rect">
            <a:avLst/>
          </a:prstGeom>
          <a:ln w="19050">
            <a:prstDash val="solid"/>
            <a:headEnd type="none" w="med" len="med"/>
            <a:tailEnd type="triangle" w="med" len="med"/>
          </a:ln>
        </p:spPr>
      </p:pic>
      <p:pic>
        <p:nvPicPr>
          <p:cNvPr id="12" name="Picture 11" descr="A group of flags of different countries/regions&#10;&#10;Description automatically generated">
            <a:extLst>
              <a:ext uri="{FF2B5EF4-FFF2-40B4-BE49-F238E27FC236}">
                <a16:creationId xmlns:a16="http://schemas.microsoft.com/office/drawing/2014/main" id="{B56DB7CC-50E1-38D7-F13F-607D04ED86A9}"/>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89185" t="12889" r="1630" b="81161"/>
          <a:stretch/>
        </p:blipFill>
        <p:spPr>
          <a:xfrm>
            <a:off x="3982310" y="2817283"/>
            <a:ext cx="629920" cy="408115"/>
          </a:xfrm>
          <a:prstGeom prst="rect">
            <a:avLst/>
          </a:prstGeom>
        </p:spPr>
      </p:pic>
      <p:pic>
        <p:nvPicPr>
          <p:cNvPr id="13" name="Picture 12" descr="A group of flags of different countries/regions&#10;&#10;Description automatically generated">
            <a:extLst>
              <a:ext uri="{FF2B5EF4-FFF2-40B4-BE49-F238E27FC236}">
                <a16:creationId xmlns:a16="http://schemas.microsoft.com/office/drawing/2014/main" id="{CFDFB2CA-3B37-1CDB-87DD-AB0B32EC88B5}"/>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45482" t="1556" r="45555" b="92593"/>
          <a:stretch/>
        </p:blipFill>
        <p:spPr>
          <a:xfrm>
            <a:off x="4475186" y="4974781"/>
            <a:ext cx="614680" cy="401320"/>
          </a:xfrm>
          <a:prstGeom prst="rect">
            <a:avLst/>
          </a:prstGeom>
        </p:spPr>
      </p:pic>
      <p:pic>
        <p:nvPicPr>
          <p:cNvPr id="14" name="Picture 13" descr="A group of flags of different countries/regions&#10;&#10;Description automatically generated">
            <a:extLst>
              <a:ext uri="{FF2B5EF4-FFF2-40B4-BE49-F238E27FC236}">
                <a16:creationId xmlns:a16="http://schemas.microsoft.com/office/drawing/2014/main" id="{D57B70EC-7722-B141-A401-7EF9E6573737}"/>
              </a:ext>
            </a:extLst>
          </p:cNvPr>
          <p:cNvPicPr>
            <a:picLocks noChangeAspect="1"/>
          </p:cNvPicPr>
          <p:nvPr/>
        </p:nvPicPr>
        <p:blipFill rotWithShape="1">
          <a:blip r:embed="rId6">
            <a:extLst>
              <a:ext uri="{28A0092B-C50C-407E-A947-70E740481C1C}">
                <a14:useLocalDpi xmlns:a14="http://schemas.microsoft.com/office/drawing/2010/main" val="0"/>
              </a:ext>
            </a:extLst>
          </a:blip>
          <a:srcRect l="71852" t="64074" r="19185" b="30148"/>
          <a:stretch/>
        </p:blipFill>
        <p:spPr>
          <a:xfrm>
            <a:off x="9140729" y="4941623"/>
            <a:ext cx="614680" cy="396240"/>
          </a:xfrm>
          <a:prstGeom prst="rect">
            <a:avLst/>
          </a:prstGeom>
        </p:spPr>
      </p:pic>
      <p:pic>
        <p:nvPicPr>
          <p:cNvPr id="15" name="Picture 14" descr="A group of flags of different countries/regions&#10;&#10;Description automatically generated">
            <a:extLst>
              <a:ext uri="{FF2B5EF4-FFF2-40B4-BE49-F238E27FC236}">
                <a16:creationId xmlns:a16="http://schemas.microsoft.com/office/drawing/2014/main" id="{02DD601D-70AE-33DC-4365-CA8D753D868F}"/>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10370" t="35630" r="80593" b="58444"/>
          <a:stretch/>
        </p:blipFill>
        <p:spPr>
          <a:xfrm>
            <a:off x="6542746" y="3367949"/>
            <a:ext cx="619760" cy="406400"/>
          </a:xfrm>
          <a:prstGeom prst="rect">
            <a:avLst/>
          </a:prstGeom>
        </p:spPr>
      </p:pic>
      <p:sp>
        <p:nvSpPr>
          <p:cNvPr id="96" name="TextBox 95">
            <a:extLst>
              <a:ext uri="{FF2B5EF4-FFF2-40B4-BE49-F238E27FC236}">
                <a16:creationId xmlns:a16="http://schemas.microsoft.com/office/drawing/2014/main" id="{1738E696-4914-7E17-37F4-291817365707}"/>
              </a:ext>
            </a:extLst>
          </p:cNvPr>
          <p:cNvSpPr txBox="1"/>
          <p:nvPr/>
        </p:nvSpPr>
        <p:spPr>
          <a:xfrm>
            <a:off x="2926350" y="38145"/>
            <a:ext cx="737080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t>2x Global Monitors collect metrics from all other Global Services and publish real-time dashboards to indicate the health of the WIS2 system. Alerts are triggered when intervention is required by a service operator</a:t>
            </a:r>
          </a:p>
        </p:txBody>
      </p:sp>
      <p:pic>
        <p:nvPicPr>
          <p:cNvPr id="59" name="Picture 58">
            <a:extLst>
              <a:ext uri="{FF2B5EF4-FFF2-40B4-BE49-F238E27FC236}">
                <a16:creationId xmlns:a16="http://schemas.microsoft.com/office/drawing/2014/main" id="{B265BCEC-777D-82C5-082F-59E8DB261D23}"/>
              </a:ext>
            </a:extLst>
          </p:cNvPr>
          <p:cNvPicPr>
            <a:picLocks noChangeAspect="1"/>
          </p:cNvPicPr>
          <p:nvPr/>
        </p:nvPicPr>
        <p:blipFill rotWithShape="1">
          <a:blip r:embed="rId7">
            <a:duotone>
              <a:schemeClr val="bg2">
                <a:shade val="45000"/>
                <a:satMod val="135000"/>
              </a:schemeClr>
              <a:prstClr val="white"/>
            </a:duotone>
          </a:blip>
          <a:srcRect t="4146" b="6043"/>
          <a:stretch/>
        </p:blipFill>
        <p:spPr>
          <a:xfrm>
            <a:off x="5517361" y="3148327"/>
            <a:ext cx="601901" cy="352039"/>
          </a:xfrm>
          <a:prstGeom prst="rect">
            <a:avLst/>
          </a:prstGeom>
        </p:spPr>
      </p:pic>
      <p:grpSp>
        <p:nvGrpSpPr>
          <p:cNvPr id="60" name="Group 59">
            <a:extLst>
              <a:ext uri="{FF2B5EF4-FFF2-40B4-BE49-F238E27FC236}">
                <a16:creationId xmlns:a16="http://schemas.microsoft.com/office/drawing/2014/main" id="{F1482CF8-C6BE-ABF4-C1A7-0C22B4B37B55}"/>
              </a:ext>
            </a:extLst>
          </p:cNvPr>
          <p:cNvGrpSpPr/>
          <p:nvPr/>
        </p:nvGrpSpPr>
        <p:grpSpPr>
          <a:xfrm>
            <a:off x="9665621" y="4301407"/>
            <a:ext cx="629920" cy="416560"/>
            <a:chOff x="1328657" y="2948702"/>
            <a:chExt cx="629920" cy="416560"/>
          </a:xfrm>
        </p:grpSpPr>
        <p:pic>
          <p:nvPicPr>
            <p:cNvPr id="61" name="Picture 60" descr="A group of flags of different countries/regions&#10;&#10;Description automatically generated">
              <a:extLst>
                <a:ext uri="{FF2B5EF4-FFF2-40B4-BE49-F238E27FC236}">
                  <a16:creationId xmlns:a16="http://schemas.microsoft.com/office/drawing/2014/main" id="{6D408140-2844-B644-D99B-5C53042A20A4}"/>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54148" t="58371" r="36667" b="35555"/>
            <a:stretch/>
          </p:blipFill>
          <p:spPr>
            <a:xfrm>
              <a:off x="1328657" y="2948702"/>
              <a:ext cx="629920" cy="416560"/>
            </a:xfrm>
            <a:prstGeom prst="rect">
              <a:avLst/>
            </a:prstGeom>
          </p:spPr>
        </p:pic>
        <p:sp>
          <p:nvSpPr>
            <p:cNvPr id="62" name="Rectangle: Rounded Corners 61">
              <a:extLst>
                <a:ext uri="{FF2B5EF4-FFF2-40B4-BE49-F238E27FC236}">
                  <a16:creationId xmlns:a16="http://schemas.microsoft.com/office/drawing/2014/main" id="{14C9F5F3-D473-CDAC-2EFB-2050C7453951}"/>
                </a:ext>
              </a:extLst>
            </p:cNvPr>
            <p:cNvSpPr/>
            <p:nvPr/>
          </p:nvSpPr>
          <p:spPr>
            <a:xfrm>
              <a:off x="1361125" y="2995675"/>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3" name="Group 62">
            <a:extLst>
              <a:ext uri="{FF2B5EF4-FFF2-40B4-BE49-F238E27FC236}">
                <a16:creationId xmlns:a16="http://schemas.microsoft.com/office/drawing/2014/main" id="{09BB6522-E6E4-A02F-C500-603B4B7C0B35}"/>
              </a:ext>
            </a:extLst>
          </p:cNvPr>
          <p:cNvGrpSpPr/>
          <p:nvPr/>
        </p:nvGrpSpPr>
        <p:grpSpPr>
          <a:xfrm>
            <a:off x="9847532" y="3532799"/>
            <a:ext cx="624840" cy="421640"/>
            <a:chOff x="2387497" y="2716584"/>
            <a:chExt cx="624840" cy="421640"/>
          </a:xfrm>
        </p:grpSpPr>
        <p:pic>
          <p:nvPicPr>
            <p:cNvPr id="64" name="Picture 63" descr="A group of flags of different countries/regions&#10;&#10;Description automatically generated">
              <a:extLst>
                <a:ext uri="{FF2B5EF4-FFF2-40B4-BE49-F238E27FC236}">
                  <a16:creationId xmlns:a16="http://schemas.microsoft.com/office/drawing/2014/main" id="{2C159E08-C353-3F53-BC9A-CDF77665CE3A}"/>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19185" t="58296" r="71704" b="35555"/>
            <a:stretch/>
          </p:blipFill>
          <p:spPr>
            <a:xfrm>
              <a:off x="2387497" y="2716584"/>
              <a:ext cx="624840" cy="421640"/>
            </a:xfrm>
            <a:prstGeom prst="rect">
              <a:avLst/>
            </a:prstGeom>
          </p:spPr>
        </p:pic>
        <p:sp>
          <p:nvSpPr>
            <p:cNvPr id="72" name="Rectangle: Rounded Corners 71">
              <a:extLst>
                <a:ext uri="{FF2B5EF4-FFF2-40B4-BE49-F238E27FC236}">
                  <a16:creationId xmlns:a16="http://schemas.microsoft.com/office/drawing/2014/main" id="{60C1BAB2-44BC-53FB-06EE-35078025AF0D}"/>
                </a:ext>
              </a:extLst>
            </p:cNvPr>
            <p:cNvSpPr/>
            <p:nvPr/>
          </p:nvSpPr>
          <p:spPr>
            <a:xfrm>
              <a:off x="2413130" y="2766097"/>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3" name="Picture 72" descr="A group of flags of different countries/regions&#10;&#10;Description automatically generated">
            <a:extLst>
              <a:ext uri="{FF2B5EF4-FFF2-40B4-BE49-F238E27FC236}">
                <a16:creationId xmlns:a16="http://schemas.microsoft.com/office/drawing/2014/main" id="{001BF17E-A96C-1079-C996-ACD82B9E3863}"/>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27926" t="35852" r="63037" b="58296"/>
          <a:stretch/>
        </p:blipFill>
        <p:spPr>
          <a:xfrm>
            <a:off x="7456181" y="3071283"/>
            <a:ext cx="619760" cy="401320"/>
          </a:xfrm>
          <a:prstGeom prst="rect">
            <a:avLst/>
          </a:prstGeom>
        </p:spPr>
      </p:pic>
      <p:pic>
        <p:nvPicPr>
          <p:cNvPr id="70" name="Picture 69" descr="A group of flags of different countries/regions&#10;&#10;Description automatically generated">
            <a:extLst>
              <a:ext uri="{FF2B5EF4-FFF2-40B4-BE49-F238E27FC236}">
                <a16:creationId xmlns:a16="http://schemas.microsoft.com/office/drawing/2014/main" id="{406D6013-F469-50FB-0D87-1EE3B5CB02ED}"/>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36741" t="18445" r="54370" b="75037"/>
          <a:stretch/>
        </p:blipFill>
        <p:spPr>
          <a:xfrm>
            <a:off x="4782526" y="2298923"/>
            <a:ext cx="609600" cy="447040"/>
          </a:xfrm>
          <a:prstGeom prst="rect">
            <a:avLst/>
          </a:prstGeom>
        </p:spPr>
      </p:pic>
      <p:grpSp>
        <p:nvGrpSpPr>
          <p:cNvPr id="3" name="Group 2">
            <a:extLst>
              <a:ext uri="{FF2B5EF4-FFF2-40B4-BE49-F238E27FC236}">
                <a16:creationId xmlns:a16="http://schemas.microsoft.com/office/drawing/2014/main" id="{0F546C01-E816-BE89-02D5-C9B3CD65E95C}"/>
              </a:ext>
            </a:extLst>
          </p:cNvPr>
          <p:cNvGrpSpPr/>
          <p:nvPr/>
        </p:nvGrpSpPr>
        <p:grpSpPr>
          <a:xfrm>
            <a:off x="10527963" y="5190189"/>
            <a:ext cx="1191086" cy="1513691"/>
            <a:chOff x="8757511" y="1478209"/>
            <a:chExt cx="1191086" cy="1513691"/>
          </a:xfrm>
        </p:grpSpPr>
        <p:grpSp>
          <p:nvGrpSpPr>
            <p:cNvPr id="4" name="Group 3">
              <a:extLst>
                <a:ext uri="{FF2B5EF4-FFF2-40B4-BE49-F238E27FC236}">
                  <a16:creationId xmlns:a16="http://schemas.microsoft.com/office/drawing/2014/main" id="{E0A3BD50-2795-FA73-7BA8-56A831D5B382}"/>
                </a:ext>
              </a:extLst>
            </p:cNvPr>
            <p:cNvGrpSpPr/>
            <p:nvPr/>
          </p:nvGrpSpPr>
          <p:grpSpPr>
            <a:xfrm>
              <a:off x="8757511" y="1816567"/>
              <a:ext cx="1191086" cy="1175333"/>
              <a:chOff x="5036819" y="3700401"/>
              <a:chExt cx="1191086" cy="1175333"/>
            </a:xfrm>
          </p:grpSpPr>
          <p:sp>
            <p:nvSpPr>
              <p:cNvPr id="9" name="Rectangle: Rounded Corners 8">
                <a:extLst>
                  <a:ext uri="{FF2B5EF4-FFF2-40B4-BE49-F238E27FC236}">
                    <a16:creationId xmlns:a16="http://schemas.microsoft.com/office/drawing/2014/main" id="{AA475939-5B69-80C9-2E1D-625F314644C0}"/>
                  </a:ext>
                </a:extLst>
              </p:cNvPr>
              <p:cNvSpPr/>
              <p:nvPr/>
            </p:nvSpPr>
            <p:spPr>
              <a:xfrm>
                <a:off x="5036819" y="3700401"/>
                <a:ext cx="1175851" cy="1175333"/>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3162CBD-A622-EB7A-2474-D62C0B7442C6}"/>
                  </a:ext>
                </a:extLst>
              </p:cNvPr>
              <p:cNvSpPr txBox="1"/>
              <p:nvPr/>
            </p:nvSpPr>
            <p:spPr>
              <a:xfrm>
                <a:off x="5048712" y="4017585"/>
                <a:ext cx="1179193" cy="584775"/>
              </a:xfrm>
              <a:prstGeom prst="rect">
                <a:avLst/>
              </a:prstGeom>
              <a:noFill/>
            </p:spPr>
            <p:txBody>
              <a:bodyPr wrap="square" rtlCol="0">
                <a:spAutoFit/>
              </a:bodyPr>
              <a:lstStyle/>
              <a:p>
                <a:pPr algn="ctr"/>
                <a:r>
                  <a:rPr lang="en-GB" sz="1600">
                    <a:solidFill>
                      <a:srgbClr val="1849D4"/>
                    </a:solidFill>
                    <a:latin typeface="Calibri" panose="020F0502020204030204"/>
                  </a:rPr>
                  <a:t>Global</a:t>
                </a:r>
              </a:p>
              <a:p>
                <a:pPr algn="ctr"/>
                <a:r>
                  <a:rPr lang="en-GB" sz="1600">
                    <a:solidFill>
                      <a:srgbClr val="1849D4"/>
                    </a:solidFill>
                    <a:latin typeface="Calibri" panose="020F0502020204030204"/>
                  </a:rPr>
                  <a:t>Monitor</a:t>
                </a:r>
              </a:p>
            </p:txBody>
          </p:sp>
        </p:grpSp>
        <p:pic>
          <p:nvPicPr>
            <p:cNvPr id="6" name="Picture 5">
              <a:extLst>
                <a:ext uri="{FF2B5EF4-FFF2-40B4-BE49-F238E27FC236}">
                  <a16:creationId xmlns:a16="http://schemas.microsoft.com/office/drawing/2014/main" id="{935A2A40-20C9-67B0-E6F7-1E7DF26EA573}"/>
                </a:ext>
              </a:extLst>
            </p:cNvPr>
            <p:cNvPicPr>
              <a:picLocks noChangeAspect="1"/>
            </p:cNvPicPr>
            <p:nvPr/>
          </p:nvPicPr>
          <p:blipFill>
            <a:blip r:embed="rId8"/>
            <a:stretch>
              <a:fillRect/>
            </a:stretch>
          </p:blipFill>
          <p:spPr>
            <a:xfrm>
              <a:off x="9013175" y="1478209"/>
              <a:ext cx="664522" cy="676715"/>
            </a:xfrm>
            <a:prstGeom prst="rect">
              <a:avLst/>
            </a:prstGeom>
          </p:spPr>
        </p:pic>
        <p:sp>
          <p:nvSpPr>
            <p:cNvPr id="7" name="Oval 6">
              <a:extLst>
                <a:ext uri="{FF2B5EF4-FFF2-40B4-BE49-F238E27FC236}">
                  <a16:creationId xmlns:a16="http://schemas.microsoft.com/office/drawing/2014/main" id="{8492D39D-AF14-DF5B-CB24-C589F78B7C5F}"/>
                </a:ext>
              </a:extLst>
            </p:cNvPr>
            <p:cNvSpPr/>
            <p:nvPr/>
          </p:nvSpPr>
          <p:spPr>
            <a:xfrm>
              <a:off x="9102642" y="1570149"/>
              <a:ext cx="485588" cy="48558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0478A0A4-F5A8-5A57-F5DE-639A2A38620C}"/>
                </a:ext>
              </a:extLst>
            </p:cNvPr>
            <p:cNvPicPr>
              <a:picLocks noChangeAspect="1"/>
            </p:cNvPicPr>
            <p:nvPr/>
          </p:nvPicPr>
          <p:blipFill>
            <a:blip r:embed="rId9"/>
            <a:stretch>
              <a:fillRect/>
            </a:stretch>
          </p:blipFill>
          <p:spPr>
            <a:xfrm>
              <a:off x="9179498" y="1649456"/>
              <a:ext cx="335611" cy="343696"/>
            </a:xfrm>
            <a:prstGeom prst="rect">
              <a:avLst/>
            </a:prstGeom>
          </p:spPr>
        </p:pic>
      </p:grpSp>
      <p:pic>
        <p:nvPicPr>
          <p:cNvPr id="16" name="Picture 15" descr="A group of flags of different countries/regions&#10;&#10;Description automatically generated">
            <a:extLst>
              <a:ext uri="{FF2B5EF4-FFF2-40B4-BE49-F238E27FC236}">
                <a16:creationId xmlns:a16="http://schemas.microsoft.com/office/drawing/2014/main" id="{E526CFBA-DA6E-4C37-1273-3FB1F9C3194F}"/>
              </a:ext>
            </a:extLst>
          </p:cNvPr>
          <p:cNvPicPr>
            <a:picLocks noChangeAspect="1"/>
          </p:cNvPicPr>
          <p:nvPr/>
        </p:nvPicPr>
        <p:blipFill rotWithShape="1">
          <a:blip r:embed="rId6">
            <a:extLst>
              <a:ext uri="{28A0092B-C50C-407E-A947-70E740481C1C}">
                <a14:useLocalDpi xmlns:a14="http://schemas.microsoft.com/office/drawing/2010/main" val="0"/>
              </a:ext>
            </a:extLst>
          </a:blip>
          <a:srcRect l="45556" t="80963" r="45481" b="12889"/>
          <a:stretch/>
        </p:blipFill>
        <p:spPr>
          <a:xfrm>
            <a:off x="6637613" y="4121061"/>
            <a:ext cx="614680" cy="421640"/>
          </a:xfrm>
          <a:prstGeom prst="rect">
            <a:avLst/>
          </a:prstGeom>
        </p:spPr>
      </p:pic>
      <p:grpSp>
        <p:nvGrpSpPr>
          <p:cNvPr id="58" name="Group 57">
            <a:extLst>
              <a:ext uri="{FF2B5EF4-FFF2-40B4-BE49-F238E27FC236}">
                <a16:creationId xmlns:a16="http://schemas.microsoft.com/office/drawing/2014/main" id="{BA71EFB7-2490-8A52-7CB7-03E8B54945BE}"/>
              </a:ext>
            </a:extLst>
          </p:cNvPr>
          <p:cNvGrpSpPr/>
          <p:nvPr/>
        </p:nvGrpSpPr>
        <p:grpSpPr>
          <a:xfrm>
            <a:off x="172518" y="1804341"/>
            <a:ext cx="2408667" cy="3742195"/>
            <a:chOff x="4927089" y="1392421"/>
            <a:chExt cx="2408667" cy="3742195"/>
          </a:xfrm>
        </p:grpSpPr>
        <p:grpSp>
          <p:nvGrpSpPr>
            <p:cNvPr id="65" name="Group 64">
              <a:extLst>
                <a:ext uri="{FF2B5EF4-FFF2-40B4-BE49-F238E27FC236}">
                  <a16:creationId xmlns:a16="http://schemas.microsoft.com/office/drawing/2014/main" id="{44537139-1A48-8A5C-B358-3280FE2DA6F3}"/>
                </a:ext>
              </a:extLst>
            </p:cNvPr>
            <p:cNvGrpSpPr/>
            <p:nvPr/>
          </p:nvGrpSpPr>
          <p:grpSpPr>
            <a:xfrm>
              <a:off x="4927089" y="1683908"/>
              <a:ext cx="2408667" cy="3450708"/>
              <a:chOff x="4953000" y="695536"/>
              <a:chExt cx="2492444" cy="4956791"/>
            </a:xfrm>
          </p:grpSpPr>
          <p:sp>
            <p:nvSpPr>
              <p:cNvPr id="67" name="Rectangle: Rounded Corners 111">
                <a:extLst>
                  <a:ext uri="{FF2B5EF4-FFF2-40B4-BE49-F238E27FC236}">
                    <a16:creationId xmlns:a16="http://schemas.microsoft.com/office/drawing/2014/main" id="{B0EAF238-71D2-AF85-19AD-7CBD1FC82AA8}"/>
                  </a:ext>
                </a:extLst>
              </p:cNvPr>
              <p:cNvSpPr/>
              <p:nvPr/>
            </p:nvSpPr>
            <p:spPr>
              <a:xfrm>
                <a:off x="4953000" y="695536"/>
                <a:ext cx="2492444" cy="4647502"/>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058AC6A2-36BB-B2FA-72FB-676AE9D2EBB0}"/>
                  </a:ext>
                </a:extLst>
              </p:cNvPr>
              <p:cNvSpPr txBox="1"/>
              <p:nvPr/>
            </p:nvSpPr>
            <p:spPr>
              <a:xfrm>
                <a:off x="5288446" y="5344550"/>
                <a:ext cx="1811194"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err="1">
                    <a:ln>
                      <a:noFill/>
                    </a:ln>
                    <a:solidFill>
                      <a:srgbClr val="1849D4"/>
                    </a:solidFill>
                    <a:effectLst/>
                    <a:uLnTx/>
                    <a:uFillTx/>
                    <a:latin typeface="Consolas" panose="020B0609020204030204" pitchFamily="49" charset="0"/>
                  </a:rPr>
                  <a:t>nl-knmi-nmc</a:t>
                </a:r>
                <a:endParaRPr kumimoji="0" lang="en-GB" sz="1400" b="0" i="0" u="none" strike="noStrike" kern="0" cap="none" spc="0" normalizeH="0" baseline="0" noProof="0">
                  <a:ln>
                    <a:noFill/>
                  </a:ln>
                  <a:solidFill>
                    <a:srgbClr val="1849D4"/>
                  </a:solidFill>
                  <a:effectLst/>
                  <a:uLnTx/>
                  <a:uFillTx/>
                  <a:latin typeface="Consolas" panose="020B0609020204030204" pitchFamily="49" charset="0"/>
                </a:endParaRPr>
              </a:p>
            </p:txBody>
          </p:sp>
        </p:grpSp>
        <p:pic>
          <p:nvPicPr>
            <p:cNvPr id="66" name="Picture 65">
              <a:extLst>
                <a:ext uri="{FF2B5EF4-FFF2-40B4-BE49-F238E27FC236}">
                  <a16:creationId xmlns:a16="http://schemas.microsoft.com/office/drawing/2014/main" id="{4F31D299-9AA7-B763-9C37-F974B3953861}"/>
                </a:ext>
              </a:extLst>
            </p:cNvPr>
            <p:cNvPicPr>
              <a:picLocks noChangeAspect="1"/>
            </p:cNvPicPr>
            <p:nvPr/>
          </p:nvPicPr>
          <p:blipFill>
            <a:blip r:embed="rId8"/>
            <a:stretch>
              <a:fillRect/>
            </a:stretch>
          </p:blipFill>
          <p:spPr>
            <a:xfrm>
              <a:off x="5854819" y="1392421"/>
              <a:ext cx="518022" cy="504638"/>
            </a:xfrm>
            <a:prstGeom prst="rect">
              <a:avLst/>
            </a:prstGeom>
          </p:spPr>
        </p:pic>
      </p:grpSp>
      <p:grpSp>
        <p:nvGrpSpPr>
          <p:cNvPr id="69" name="Group 68">
            <a:extLst>
              <a:ext uri="{FF2B5EF4-FFF2-40B4-BE49-F238E27FC236}">
                <a16:creationId xmlns:a16="http://schemas.microsoft.com/office/drawing/2014/main" id="{9624DDDE-9190-46F0-FE52-1EEE570AA735}"/>
              </a:ext>
            </a:extLst>
          </p:cNvPr>
          <p:cNvGrpSpPr/>
          <p:nvPr/>
        </p:nvGrpSpPr>
        <p:grpSpPr>
          <a:xfrm>
            <a:off x="558686" y="2349738"/>
            <a:ext cx="2132187" cy="1189567"/>
            <a:chOff x="5313257" y="1290320"/>
            <a:chExt cx="2132187" cy="1189567"/>
          </a:xfrm>
        </p:grpSpPr>
        <p:sp>
          <p:nvSpPr>
            <p:cNvPr id="71" name="Rectangle 70">
              <a:extLst>
                <a:ext uri="{FF2B5EF4-FFF2-40B4-BE49-F238E27FC236}">
                  <a16:creationId xmlns:a16="http://schemas.microsoft.com/office/drawing/2014/main" id="{F3A09204-3288-8605-2357-F5A400C7B0B9}"/>
                </a:ext>
              </a:extLst>
            </p:cNvPr>
            <p:cNvSpPr/>
            <p:nvPr/>
          </p:nvSpPr>
          <p:spPr>
            <a:xfrm>
              <a:off x="5313257" y="1290320"/>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4" name="Picture 73">
              <a:extLst>
                <a:ext uri="{FF2B5EF4-FFF2-40B4-BE49-F238E27FC236}">
                  <a16:creationId xmlns:a16="http://schemas.microsoft.com/office/drawing/2014/main" id="{1A3D5480-4EE6-0A71-EE52-CA09FE153EBA}"/>
                </a:ext>
              </a:extLst>
            </p:cNvPr>
            <p:cNvPicPr>
              <a:picLocks noChangeAspect="1"/>
            </p:cNvPicPr>
            <p:nvPr/>
          </p:nvPicPr>
          <p:blipFill>
            <a:blip r:embed="rId10"/>
            <a:stretch>
              <a:fillRect/>
            </a:stretch>
          </p:blipFill>
          <p:spPr>
            <a:xfrm>
              <a:off x="5450838" y="1429250"/>
              <a:ext cx="312793" cy="455853"/>
            </a:xfrm>
            <a:prstGeom prst="rect">
              <a:avLst/>
            </a:prstGeom>
          </p:spPr>
        </p:pic>
        <p:pic>
          <p:nvPicPr>
            <p:cNvPr id="75" name="Picture 74">
              <a:extLst>
                <a:ext uri="{FF2B5EF4-FFF2-40B4-BE49-F238E27FC236}">
                  <a16:creationId xmlns:a16="http://schemas.microsoft.com/office/drawing/2014/main" id="{1CFCE2D5-95FB-43D4-60A5-EE019560B09F}"/>
                </a:ext>
              </a:extLst>
            </p:cNvPr>
            <p:cNvPicPr>
              <a:picLocks noChangeAspect="1"/>
            </p:cNvPicPr>
            <p:nvPr/>
          </p:nvPicPr>
          <p:blipFill>
            <a:blip r:embed="rId10"/>
            <a:stretch>
              <a:fillRect/>
            </a:stretch>
          </p:blipFill>
          <p:spPr>
            <a:xfrm>
              <a:off x="5828900" y="1429250"/>
              <a:ext cx="312793" cy="455853"/>
            </a:xfrm>
            <a:prstGeom prst="rect">
              <a:avLst/>
            </a:prstGeom>
          </p:spPr>
        </p:pic>
        <p:pic>
          <p:nvPicPr>
            <p:cNvPr id="76" name="Picture 75">
              <a:extLst>
                <a:ext uri="{FF2B5EF4-FFF2-40B4-BE49-F238E27FC236}">
                  <a16:creationId xmlns:a16="http://schemas.microsoft.com/office/drawing/2014/main" id="{367A83D3-1F0A-5FA2-CBB8-89C023738D74}"/>
                </a:ext>
              </a:extLst>
            </p:cNvPr>
            <p:cNvPicPr>
              <a:picLocks noChangeAspect="1"/>
            </p:cNvPicPr>
            <p:nvPr/>
          </p:nvPicPr>
          <p:blipFill>
            <a:blip r:embed="rId10"/>
            <a:stretch>
              <a:fillRect/>
            </a:stretch>
          </p:blipFill>
          <p:spPr>
            <a:xfrm>
              <a:off x="5607234" y="1927724"/>
              <a:ext cx="312793" cy="455853"/>
            </a:xfrm>
            <a:prstGeom prst="rect">
              <a:avLst/>
            </a:prstGeom>
          </p:spPr>
        </p:pic>
        <p:pic>
          <p:nvPicPr>
            <p:cNvPr id="77" name="Picture 76">
              <a:extLst>
                <a:ext uri="{FF2B5EF4-FFF2-40B4-BE49-F238E27FC236}">
                  <a16:creationId xmlns:a16="http://schemas.microsoft.com/office/drawing/2014/main" id="{D91B425C-F30B-229D-D22F-8FAB1430618F}"/>
                </a:ext>
              </a:extLst>
            </p:cNvPr>
            <p:cNvPicPr>
              <a:picLocks noChangeAspect="1"/>
            </p:cNvPicPr>
            <p:nvPr/>
          </p:nvPicPr>
          <p:blipFill>
            <a:blip r:embed="rId10"/>
            <a:stretch>
              <a:fillRect/>
            </a:stretch>
          </p:blipFill>
          <p:spPr>
            <a:xfrm>
              <a:off x="5985296" y="1927724"/>
              <a:ext cx="312793" cy="455853"/>
            </a:xfrm>
            <a:prstGeom prst="rect">
              <a:avLst/>
            </a:prstGeom>
          </p:spPr>
        </p:pic>
        <p:cxnSp>
          <p:nvCxnSpPr>
            <p:cNvPr id="78" name="Straight Connector 77">
              <a:extLst>
                <a:ext uri="{FF2B5EF4-FFF2-40B4-BE49-F238E27FC236}">
                  <a16:creationId xmlns:a16="http://schemas.microsoft.com/office/drawing/2014/main" id="{0BF51D6A-65A0-4BDA-D854-3F8488615013}"/>
                </a:ext>
              </a:extLst>
            </p:cNvPr>
            <p:cNvCxnSpPr>
              <a:cxnSpLocks/>
              <a:stCxn id="71" idx="3"/>
            </p:cNvCxnSpPr>
            <p:nvPr/>
          </p:nvCxnSpPr>
          <p:spPr>
            <a:xfrm flipV="1">
              <a:off x="6519757" y="1885103"/>
              <a:ext cx="400050" cy="1"/>
            </a:xfrm>
            <a:prstGeom prst="line">
              <a:avLst/>
            </a:prstGeom>
            <a:noFill/>
            <a:ln w="19050" cap="flat" cmpd="sng" algn="ctr">
              <a:solidFill>
                <a:sysClr val="windowText" lastClr="000000"/>
              </a:solidFill>
              <a:prstDash val="solid"/>
              <a:miter lim="800000"/>
            </a:ln>
            <a:effectLst/>
          </p:spPr>
        </p:cxnSp>
        <p:sp>
          <p:nvSpPr>
            <p:cNvPr id="79" name="Oval 78">
              <a:extLst>
                <a:ext uri="{FF2B5EF4-FFF2-40B4-BE49-F238E27FC236}">
                  <a16:creationId xmlns:a16="http://schemas.microsoft.com/office/drawing/2014/main" id="{4BCEFBCB-EE43-D169-4DF2-3C8F87CE3C55}"/>
                </a:ext>
              </a:extLst>
            </p:cNvPr>
            <p:cNvSpPr/>
            <p:nvPr/>
          </p:nvSpPr>
          <p:spPr>
            <a:xfrm>
              <a:off x="6927215" y="1821603"/>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6197ED25-40FD-AE25-CF1A-A772FCBF37CA}"/>
                </a:ext>
              </a:extLst>
            </p:cNvPr>
            <p:cNvSpPr txBox="1"/>
            <p:nvPr/>
          </p:nvSpPr>
          <p:spPr>
            <a:xfrm>
              <a:off x="6541983" y="1915589"/>
              <a:ext cx="903461"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a:rPr>
                <a:t>HTTPS</a:t>
              </a:r>
            </a:p>
          </p:txBody>
        </p:sp>
      </p:grpSp>
      <p:grpSp>
        <p:nvGrpSpPr>
          <p:cNvPr id="81" name="Group 80">
            <a:extLst>
              <a:ext uri="{FF2B5EF4-FFF2-40B4-BE49-F238E27FC236}">
                <a16:creationId xmlns:a16="http://schemas.microsoft.com/office/drawing/2014/main" id="{0D9DC764-68F6-5594-2E98-41F0015B6C18}"/>
              </a:ext>
            </a:extLst>
          </p:cNvPr>
          <p:cNvGrpSpPr/>
          <p:nvPr/>
        </p:nvGrpSpPr>
        <p:grpSpPr>
          <a:xfrm>
            <a:off x="558686" y="3831613"/>
            <a:ext cx="2132187" cy="1189567"/>
            <a:chOff x="5313257" y="3889593"/>
            <a:chExt cx="2132187" cy="1189567"/>
          </a:xfrm>
        </p:grpSpPr>
        <p:sp>
          <p:nvSpPr>
            <p:cNvPr id="82" name="Rectangle 81">
              <a:extLst>
                <a:ext uri="{FF2B5EF4-FFF2-40B4-BE49-F238E27FC236}">
                  <a16:creationId xmlns:a16="http://schemas.microsoft.com/office/drawing/2014/main" id="{4AC9269E-29D0-3496-FC56-52FFF98B4345}"/>
                </a:ext>
              </a:extLst>
            </p:cNvPr>
            <p:cNvSpPr/>
            <p:nvPr/>
          </p:nvSpPr>
          <p:spPr>
            <a:xfrm>
              <a:off x="5313257" y="3889593"/>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83" name="Straight Connector 82">
              <a:extLst>
                <a:ext uri="{FF2B5EF4-FFF2-40B4-BE49-F238E27FC236}">
                  <a16:creationId xmlns:a16="http://schemas.microsoft.com/office/drawing/2014/main" id="{3AD24694-591D-79BB-05A5-960CCDD458B9}"/>
                </a:ext>
              </a:extLst>
            </p:cNvPr>
            <p:cNvCxnSpPr>
              <a:cxnSpLocks/>
              <a:stCxn id="82" idx="3"/>
            </p:cNvCxnSpPr>
            <p:nvPr/>
          </p:nvCxnSpPr>
          <p:spPr>
            <a:xfrm flipV="1">
              <a:off x="6519757" y="4484376"/>
              <a:ext cx="400050" cy="1"/>
            </a:xfrm>
            <a:prstGeom prst="line">
              <a:avLst/>
            </a:prstGeom>
            <a:noFill/>
            <a:ln w="19050" cap="flat" cmpd="sng" algn="ctr">
              <a:solidFill>
                <a:sysClr val="windowText" lastClr="000000"/>
              </a:solidFill>
              <a:prstDash val="solid"/>
              <a:miter lim="800000"/>
            </a:ln>
            <a:effectLst/>
          </p:spPr>
        </p:cxnSp>
        <p:sp>
          <p:nvSpPr>
            <p:cNvPr id="84" name="Oval 83">
              <a:extLst>
                <a:ext uri="{FF2B5EF4-FFF2-40B4-BE49-F238E27FC236}">
                  <a16:creationId xmlns:a16="http://schemas.microsoft.com/office/drawing/2014/main" id="{4E42E541-DE40-6CA4-8034-9B91950C6F66}"/>
                </a:ext>
              </a:extLst>
            </p:cNvPr>
            <p:cNvSpPr/>
            <p:nvPr/>
          </p:nvSpPr>
          <p:spPr>
            <a:xfrm>
              <a:off x="6927215" y="4420876"/>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5" name="TextBox 84">
              <a:extLst>
                <a:ext uri="{FF2B5EF4-FFF2-40B4-BE49-F238E27FC236}">
                  <a16:creationId xmlns:a16="http://schemas.microsoft.com/office/drawing/2014/main" id="{EF4A89B2-D333-5292-E3F9-EF974F2AD0C0}"/>
                </a:ext>
              </a:extLst>
            </p:cNvPr>
            <p:cNvSpPr txBox="1"/>
            <p:nvPr/>
          </p:nvSpPr>
          <p:spPr>
            <a:xfrm>
              <a:off x="6541983" y="4514862"/>
              <a:ext cx="903461"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a:rPr>
                <a:t>MQTTS</a:t>
              </a:r>
            </a:p>
          </p:txBody>
        </p:sp>
        <p:pic>
          <p:nvPicPr>
            <p:cNvPr id="86" name="Picture 85">
              <a:extLst>
                <a:ext uri="{FF2B5EF4-FFF2-40B4-BE49-F238E27FC236}">
                  <a16:creationId xmlns:a16="http://schemas.microsoft.com/office/drawing/2014/main" id="{2DA08948-B8EC-3D78-228B-579832C619BF}"/>
                </a:ext>
              </a:extLst>
            </p:cNvPr>
            <p:cNvPicPr>
              <a:picLocks noChangeAspect="1"/>
            </p:cNvPicPr>
            <p:nvPr/>
          </p:nvPicPr>
          <p:blipFill>
            <a:blip r:embed="rId11"/>
            <a:stretch>
              <a:fillRect/>
            </a:stretch>
          </p:blipFill>
          <p:spPr>
            <a:xfrm>
              <a:off x="5453660" y="4021798"/>
              <a:ext cx="327907" cy="477879"/>
            </a:xfrm>
            <a:prstGeom prst="rect">
              <a:avLst/>
            </a:prstGeom>
          </p:spPr>
        </p:pic>
        <p:pic>
          <p:nvPicPr>
            <p:cNvPr id="87" name="Picture 86">
              <a:extLst>
                <a:ext uri="{FF2B5EF4-FFF2-40B4-BE49-F238E27FC236}">
                  <a16:creationId xmlns:a16="http://schemas.microsoft.com/office/drawing/2014/main" id="{408223EE-B993-DC69-09EC-EDA7F9D828D3}"/>
                </a:ext>
              </a:extLst>
            </p:cNvPr>
            <p:cNvPicPr>
              <a:picLocks noChangeAspect="1"/>
            </p:cNvPicPr>
            <p:nvPr/>
          </p:nvPicPr>
          <p:blipFill>
            <a:blip r:embed="rId11"/>
            <a:stretch>
              <a:fillRect/>
            </a:stretch>
          </p:blipFill>
          <p:spPr>
            <a:xfrm>
              <a:off x="5828900" y="4022297"/>
              <a:ext cx="327907" cy="477879"/>
            </a:xfrm>
            <a:prstGeom prst="rect">
              <a:avLst/>
            </a:prstGeom>
          </p:spPr>
        </p:pic>
        <p:pic>
          <p:nvPicPr>
            <p:cNvPr id="88" name="Picture 87">
              <a:extLst>
                <a:ext uri="{FF2B5EF4-FFF2-40B4-BE49-F238E27FC236}">
                  <a16:creationId xmlns:a16="http://schemas.microsoft.com/office/drawing/2014/main" id="{7F0134A4-42B3-CEE0-C872-23968EE29B50}"/>
                </a:ext>
              </a:extLst>
            </p:cNvPr>
            <p:cNvPicPr>
              <a:picLocks noChangeAspect="1"/>
            </p:cNvPicPr>
            <p:nvPr/>
          </p:nvPicPr>
          <p:blipFill>
            <a:blip r:embed="rId11"/>
            <a:stretch>
              <a:fillRect/>
            </a:stretch>
          </p:blipFill>
          <p:spPr>
            <a:xfrm>
              <a:off x="5607234" y="4531559"/>
              <a:ext cx="327907" cy="477879"/>
            </a:xfrm>
            <a:prstGeom prst="rect">
              <a:avLst/>
            </a:prstGeom>
          </p:spPr>
        </p:pic>
        <p:pic>
          <p:nvPicPr>
            <p:cNvPr id="89" name="Picture 88">
              <a:extLst>
                <a:ext uri="{FF2B5EF4-FFF2-40B4-BE49-F238E27FC236}">
                  <a16:creationId xmlns:a16="http://schemas.microsoft.com/office/drawing/2014/main" id="{9A964AEB-353E-DF91-2893-F1413545AA44}"/>
                </a:ext>
              </a:extLst>
            </p:cNvPr>
            <p:cNvPicPr>
              <a:picLocks noChangeAspect="1"/>
            </p:cNvPicPr>
            <p:nvPr/>
          </p:nvPicPr>
          <p:blipFill>
            <a:blip r:embed="rId11"/>
            <a:stretch>
              <a:fillRect/>
            </a:stretch>
          </p:blipFill>
          <p:spPr>
            <a:xfrm>
              <a:off x="5982474" y="4532058"/>
              <a:ext cx="327907" cy="477879"/>
            </a:xfrm>
            <a:prstGeom prst="rect">
              <a:avLst/>
            </a:prstGeom>
          </p:spPr>
        </p:pic>
      </p:grpSp>
      <p:grpSp>
        <p:nvGrpSpPr>
          <p:cNvPr id="90" name="Group 89">
            <a:extLst>
              <a:ext uri="{FF2B5EF4-FFF2-40B4-BE49-F238E27FC236}">
                <a16:creationId xmlns:a16="http://schemas.microsoft.com/office/drawing/2014/main" id="{220EB379-BCBA-0D7A-01B9-C2FE9BB2E5C0}"/>
              </a:ext>
            </a:extLst>
          </p:cNvPr>
          <p:cNvGrpSpPr/>
          <p:nvPr/>
        </p:nvGrpSpPr>
        <p:grpSpPr>
          <a:xfrm>
            <a:off x="800672" y="5597293"/>
            <a:ext cx="854768" cy="1115657"/>
            <a:chOff x="5763630" y="5642167"/>
            <a:chExt cx="854768" cy="1115657"/>
          </a:xfrm>
        </p:grpSpPr>
        <p:grpSp>
          <p:nvGrpSpPr>
            <p:cNvPr id="91" name="Group 90">
              <a:extLst>
                <a:ext uri="{FF2B5EF4-FFF2-40B4-BE49-F238E27FC236}">
                  <a16:creationId xmlns:a16="http://schemas.microsoft.com/office/drawing/2014/main" id="{2A36B927-8753-7BE0-0369-D769F349A690}"/>
                </a:ext>
              </a:extLst>
            </p:cNvPr>
            <p:cNvGrpSpPr/>
            <p:nvPr/>
          </p:nvGrpSpPr>
          <p:grpSpPr>
            <a:xfrm>
              <a:off x="5763630" y="5662743"/>
              <a:ext cx="853119" cy="1095081"/>
              <a:chOff x="6469911" y="573024"/>
              <a:chExt cx="853119" cy="1095081"/>
            </a:xfrm>
          </p:grpSpPr>
          <p:sp>
            <p:nvSpPr>
              <p:cNvPr id="93" name="Rectangle: Rounded Corners 192">
                <a:extLst>
                  <a:ext uri="{FF2B5EF4-FFF2-40B4-BE49-F238E27FC236}">
                    <a16:creationId xmlns:a16="http://schemas.microsoft.com/office/drawing/2014/main" id="{49510E8A-8010-D47B-0E2A-0679C4D3F851}"/>
                  </a:ext>
                </a:extLst>
              </p:cNvPr>
              <p:cNvSpPr/>
              <p:nvPr/>
            </p:nvSpPr>
            <p:spPr>
              <a:xfrm>
                <a:off x="6510528" y="573024"/>
                <a:ext cx="768096" cy="1072896"/>
              </a:xfrm>
              <a:prstGeom prst="roundRect">
                <a:avLst>
                  <a:gd name="adj" fmla="val 7545"/>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4" name="Rectangle 93">
                <a:extLst>
                  <a:ext uri="{FF2B5EF4-FFF2-40B4-BE49-F238E27FC236}">
                    <a16:creationId xmlns:a16="http://schemas.microsoft.com/office/drawing/2014/main" id="{6F281C6A-F270-F03D-599A-4CFA6007E023}"/>
                  </a:ext>
                </a:extLst>
              </p:cNvPr>
              <p:cNvSpPr/>
              <p:nvPr/>
            </p:nvSpPr>
            <p:spPr>
              <a:xfrm>
                <a:off x="7005356" y="573024"/>
                <a:ext cx="273268" cy="2732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5" name="Isosceles Triangle 194">
                <a:extLst>
                  <a:ext uri="{FF2B5EF4-FFF2-40B4-BE49-F238E27FC236}">
                    <a16:creationId xmlns:a16="http://schemas.microsoft.com/office/drawing/2014/main" id="{E089BE9A-0CC0-A189-9B82-668541FC371A}"/>
                  </a:ext>
                </a:extLst>
              </p:cNvPr>
              <p:cNvSpPr/>
              <p:nvPr/>
            </p:nvSpPr>
            <p:spPr>
              <a:xfrm rot="5400000">
                <a:off x="6999566" y="578811"/>
                <a:ext cx="273269" cy="273270"/>
              </a:xfrm>
              <a:prstGeom prst="triangle">
                <a:avLst>
                  <a:gd name="adj" fmla="val 100000"/>
                </a:avLst>
              </a:prstGeom>
              <a:solidFill>
                <a:sysClr val="window" lastClr="FFFFFF"/>
              </a:solidFill>
              <a:ln w="12700" cap="rnd"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97" name="Straight Connector 96">
                <a:extLst>
                  <a:ext uri="{FF2B5EF4-FFF2-40B4-BE49-F238E27FC236}">
                    <a16:creationId xmlns:a16="http://schemas.microsoft.com/office/drawing/2014/main" id="{02BCF522-0FA3-370C-D012-66DC8A7B7D01}"/>
                  </a:ext>
                </a:extLst>
              </p:cNvPr>
              <p:cNvCxnSpPr/>
              <p:nvPr/>
            </p:nvCxnSpPr>
            <p:spPr>
              <a:xfrm>
                <a:off x="6510528" y="1427544"/>
                <a:ext cx="762308" cy="0"/>
              </a:xfrm>
              <a:prstGeom prst="line">
                <a:avLst/>
              </a:prstGeom>
              <a:noFill/>
              <a:ln w="12700" cap="flat" cmpd="sng" algn="ctr">
                <a:solidFill>
                  <a:sysClr val="windowText" lastClr="000000"/>
                </a:solidFill>
                <a:prstDash val="solid"/>
                <a:miter lim="800000"/>
              </a:ln>
              <a:effectLst/>
            </p:spPr>
          </p:cxnSp>
          <p:sp>
            <p:nvSpPr>
              <p:cNvPr id="98" name="TextBox 97">
                <a:extLst>
                  <a:ext uri="{FF2B5EF4-FFF2-40B4-BE49-F238E27FC236}">
                    <a16:creationId xmlns:a16="http://schemas.microsoft.com/office/drawing/2014/main" id="{857741C3-A2CD-C233-28E2-5FD4E8E90649}"/>
                  </a:ext>
                </a:extLst>
              </p:cNvPr>
              <p:cNvSpPr txBox="1"/>
              <p:nvPr/>
            </p:nvSpPr>
            <p:spPr>
              <a:xfrm>
                <a:off x="6610996" y="1406495"/>
                <a:ext cx="56137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JSON</a:t>
                </a:r>
              </a:p>
            </p:txBody>
          </p:sp>
          <p:sp>
            <p:nvSpPr>
              <p:cNvPr id="99" name="TextBox 98">
                <a:extLst>
                  <a:ext uri="{FF2B5EF4-FFF2-40B4-BE49-F238E27FC236}">
                    <a16:creationId xmlns:a16="http://schemas.microsoft.com/office/drawing/2014/main" id="{9CE00699-37C4-737B-DE3E-6CE2253C93DE}"/>
                  </a:ext>
                </a:extLst>
              </p:cNvPr>
              <p:cNvSpPr txBox="1"/>
              <p:nvPr/>
            </p:nvSpPr>
            <p:spPr>
              <a:xfrm>
                <a:off x="6469911" y="909189"/>
                <a:ext cx="85311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WCMP2</a:t>
                </a:r>
                <a:endParaRPr kumimoji="0" lang="en-GB" sz="16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92" name="Isosceles Triangle 191">
              <a:extLst>
                <a:ext uri="{FF2B5EF4-FFF2-40B4-BE49-F238E27FC236}">
                  <a16:creationId xmlns:a16="http://schemas.microsoft.com/office/drawing/2014/main" id="{138F39D0-DE1F-B7A5-96D2-03C99C9E8C45}"/>
                </a:ext>
              </a:extLst>
            </p:cNvPr>
            <p:cNvSpPr/>
            <p:nvPr/>
          </p:nvSpPr>
          <p:spPr>
            <a:xfrm rot="10800000">
              <a:off x="6297962" y="5642167"/>
              <a:ext cx="320436" cy="315980"/>
            </a:xfrm>
            <a:prstGeom prst="triangle">
              <a:avLst>
                <a:gd name="adj"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2355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830118"/>
            <a:ext cx="7886700" cy="994172"/>
          </a:xfrm>
        </p:spPr>
        <p:txBody>
          <a:bodyPr/>
          <a:lstStyle/>
          <a:p>
            <a:pPr algn="ctr"/>
            <a:r>
              <a:rPr lang="en-GB" sz="5400" b="1" dirty="0"/>
              <a:t>WIS 2.0</a:t>
            </a:r>
          </a:p>
        </p:txBody>
      </p:sp>
      <p:sp>
        <p:nvSpPr>
          <p:cNvPr id="6" name="Slide Number Placeholder 5"/>
          <p:cNvSpPr>
            <a:spLocks noGrp="1"/>
          </p:cNvSpPr>
          <p:nvPr>
            <p:ph type="sldNum" sz="quarter" idx="12"/>
          </p:nvPr>
        </p:nvSpPr>
        <p:spPr>
          <a:xfrm>
            <a:off x="7981950" y="5624513"/>
            <a:ext cx="2057400" cy="273844"/>
          </a:xfrm>
        </p:spPr>
        <p:txBody>
          <a:bodyPr/>
          <a:lstStyle/>
          <a:p>
            <a:fld id="{02FCD5AC-5239-4317-A018-1F813C8A6B43}" type="slidenum">
              <a:rPr lang="en-GB" smtClean="0"/>
              <a:t>3</a:t>
            </a:fld>
            <a:endParaRPr lang="en-GB"/>
          </a:p>
        </p:txBody>
      </p:sp>
      <p:sp>
        <p:nvSpPr>
          <p:cNvPr id="7" name="Content Placeholder 2"/>
          <p:cNvSpPr txBox="1">
            <a:spLocks/>
          </p:cNvSpPr>
          <p:nvPr/>
        </p:nvSpPr>
        <p:spPr>
          <a:xfrm>
            <a:off x="2448262" y="3605558"/>
            <a:ext cx="7291666" cy="2545854"/>
          </a:xfrm>
          <a:prstGeom prst="rect">
            <a:avLst/>
          </a:prstGeom>
        </p:spPr>
        <p:txBody>
          <a:bodyPr vert="horz" lIns="68580" tIns="34290" rIns="68580" bIns="3429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25029" lvl="1" indent="0" algn="r">
              <a:buNone/>
            </a:pPr>
            <a:r>
              <a:rPr lang="en-US" i="1" dirty="0">
                <a:solidFill>
                  <a:srgbClr val="2A2A2A"/>
                </a:solidFill>
                <a:latin typeface="Arial"/>
              </a:rPr>
              <a:t>WIS 2.0 is a collaborative system of systems using Web-architecture and open standards to provide simple, timely and seamless sharing of trusted weather, water and climate data and information through services.</a:t>
            </a:r>
            <a:r>
              <a:rPr lang="en-US" dirty="0">
                <a:solidFill>
                  <a:srgbClr val="2A2A2A"/>
                </a:solidFill>
                <a:latin typeface="Arial Black" panose="020B0A04020102020204" pitchFamily="34" charset="0"/>
              </a:rPr>
              <a:t>”</a:t>
            </a:r>
          </a:p>
        </p:txBody>
      </p:sp>
      <p:sp>
        <p:nvSpPr>
          <p:cNvPr id="8" name="TextBox 7"/>
          <p:cNvSpPr txBox="1"/>
          <p:nvPr/>
        </p:nvSpPr>
        <p:spPr>
          <a:xfrm>
            <a:off x="2415092" y="3456166"/>
            <a:ext cx="530915" cy="923330"/>
          </a:xfrm>
          <a:prstGeom prst="rect">
            <a:avLst/>
          </a:prstGeom>
          <a:noFill/>
        </p:spPr>
        <p:txBody>
          <a:bodyPr wrap="none" rtlCol="0">
            <a:spAutoFit/>
          </a:bodyPr>
          <a:lstStyle/>
          <a:p>
            <a:pPr defTabSz="257175"/>
            <a:r>
              <a:rPr lang="en-GB" sz="5400" dirty="0">
                <a:solidFill>
                  <a:prstClr val="black"/>
                </a:solidFill>
                <a:latin typeface="Arial Black" panose="020B0A04020102020204" pitchFamily="34" charset="0"/>
                <a:cs typeface="Times New Roman" panose="02020603050405020304" pitchFamily="18" charset="0"/>
              </a:rPr>
              <a:t>“</a:t>
            </a:r>
          </a:p>
        </p:txBody>
      </p:sp>
    </p:spTree>
    <p:extLst>
      <p:ext uri="{BB962C8B-B14F-4D97-AF65-F5344CB8AC3E}">
        <p14:creationId xmlns:p14="http://schemas.microsoft.com/office/powerpoint/2010/main" val="584751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44B588CB-E05F-F2D9-6B10-157C785C3D9E}"/>
              </a:ext>
            </a:extLst>
          </p:cNvPr>
          <p:cNvPicPr>
            <a:picLocks noChangeAspect="1"/>
          </p:cNvPicPr>
          <p:nvPr/>
        </p:nvPicPr>
        <p:blipFill>
          <a:blip r:embed="rId3"/>
          <a:stretch>
            <a:fillRect/>
          </a:stretch>
        </p:blipFill>
        <p:spPr>
          <a:xfrm>
            <a:off x="-3245" y="5217160"/>
            <a:ext cx="2929596" cy="1640839"/>
          </a:xfrm>
          <a:prstGeom prst="rect">
            <a:avLst/>
          </a:prstGeom>
        </p:spPr>
      </p:pic>
      <p:pic>
        <p:nvPicPr>
          <p:cNvPr id="65" name="Picture 64">
            <a:extLst>
              <a:ext uri="{FF2B5EF4-FFF2-40B4-BE49-F238E27FC236}">
                <a16:creationId xmlns:a16="http://schemas.microsoft.com/office/drawing/2014/main" id="{4763E971-F00C-0369-8FB1-85497CA483C4}"/>
              </a:ext>
            </a:extLst>
          </p:cNvPr>
          <p:cNvPicPr>
            <a:picLocks noChangeAspect="1"/>
          </p:cNvPicPr>
          <p:nvPr/>
        </p:nvPicPr>
        <p:blipFill>
          <a:blip r:embed="rId4"/>
          <a:stretch>
            <a:fillRect/>
          </a:stretch>
        </p:blipFill>
        <p:spPr>
          <a:xfrm>
            <a:off x="10835927" y="2405227"/>
            <a:ext cx="970364" cy="1164438"/>
          </a:xfrm>
          <a:prstGeom prst="rect">
            <a:avLst/>
          </a:prstGeom>
        </p:spPr>
      </p:pic>
      <p:pic>
        <p:nvPicPr>
          <p:cNvPr id="66" name="Picture 65">
            <a:extLst>
              <a:ext uri="{FF2B5EF4-FFF2-40B4-BE49-F238E27FC236}">
                <a16:creationId xmlns:a16="http://schemas.microsoft.com/office/drawing/2014/main" id="{4055E844-F430-8ECB-E081-E05A381FA4D2}"/>
              </a:ext>
            </a:extLst>
          </p:cNvPr>
          <p:cNvPicPr>
            <a:picLocks noChangeAspect="1"/>
          </p:cNvPicPr>
          <p:nvPr/>
        </p:nvPicPr>
        <p:blipFill>
          <a:blip r:embed="rId5">
            <a:extLst>
              <a:ext uri="{BEBA8EAE-BF5A-486C-A8C5-ECC9F3942E4B}">
                <a14:imgProps xmlns:a14="http://schemas.microsoft.com/office/drawing/2010/main">
                  <a14:imgLayer r:embed="rId6">
                    <a14:imgEffect>
                      <a14:artisticLineDrawing/>
                    </a14:imgEffect>
                  </a14:imgLayer>
                </a14:imgProps>
              </a:ext>
            </a:extLst>
          </a:blip>
          <a:stretch>
            <a:fillRect/>
          </a:stretch>
        </p:blipFill>
        <p:spPr>
          <a:xfrm>
            <a:off x="11327245" y="3152325"/>
            <a:ext cx="217703" cy="217703"/>
          </a:xfrm>
          <a:prstGeom prst="rect">
            <a:avLst/>
          </a:prstGeom>
          <a:effectLst>
            <a:glow rad="25400">
              <a:sysClr val="windowText" lastClr="000000"/>
            </a:glow>
          </a:effectLst>
          <a:scene3d>
            <a:camera prst="perspectiveContrastingRightFacing" fov="2700000">
              <a:rot lat="2082481" lon="21065848" rev="21541425"/>
            </a:camera>
            <a:lightRig rig="threePt" dir="t"/>
          </a:scene3d>
        </p:spPr>
      </p:pic>
      <p:grpSp>
        <p:nvGrpSpPr>
          <p:cNvPr id="5" name="Group 4">
            <a:extLst>
              <a:ext uri="{FF2B5EF4-FFF2-40B4-BE49-F238E27FC236}">
                <a16:creationId xmlns:a16="http://schemas.microsoft.com/office/drawing/2014/main" id="{1F45E8D8-C5C6-E550-1439-284AE5232E6C}"/>
              </a:ext>
            </a:extLst>
          </p:cNvPr>
          <p:cNvGrpSpPr/>
          <p:nvPr/>
        </p:nvGrpSpPr>
        <p:grpSpPr>
          <a:xfrm>
            <a:off x="940694" y="828830"/>
            <a:ext cx="6490062" cy="5200339"/>
            <a:chOff x="950854" y="828830"/>
            <a:chExt cx="6490062" cy="5200339"/>
          </a:xfrm>
        </p:grpSpPr>
        <p:pic>
          <p:nvPicPr>
            <p:cNvPr id="11" name="Picture 10">
              <a:extLst>
                <a:ext uri="{FF2B5EF4-FFF2-40B4-BE49-F238E27FC236}">
                  <a16:creationId xmlns:a16="http://schemas.microsoft.com/office/drawing/2014/main" id="{F2C0C3EF-3D17-9C32-624B-4FC1E4DEC705}"/>
                </a:ext>
              </a:extLst>
            </p:cNvPr>
            <p:cNvPicPr>
              <a:picLocks noChangeAspect="1"/>
            </p:cNvPicPr>
            <p:nvPr/>
          </p:nvPicPr>
          <p:blipFill>
            <a:blip r:embed="rId7"/>
            <a:stretch>
              <a:fillRect/>
            </a:stretch>
          </p:blipFill>
          <p:spPr>
            <a:xfrm>
              <a:off x="1249314" y="828830"/>
              <a:ext cx="5328366" cy="5200339"/>
            </a:xfrm>
            <a:prstGeom prst="rect">
              <a:avLst/>
            </a:prstGeom>
            <a:ln w="19050">
              <a:prstDash val="solid"/>
              <a:headEnd type="none" w="med" len="med"/>
              <a:tailEnd type="triangle" w="med" len="med"/>
            </a:ln>
          </p:spPr>
        </p:pic>
        <p:pic>
          <p:nvPicPr>
            <p:cNvPr id="12" name="Picture 11" descr="A group of flags of different countries/regions&#10;&#10;Description automatically generated">
              <a:extLst>
                <a:ext uri="{FF2B5EF4-FFF2-40B4-BE49-F238E27FC236}">
                  <a16:creationId xmlns:a16="http://schemas.microsoft.com/office/drawing/2014/main" id="{B56DB7CC-50E1-38D7-F13F-607D04ED86A9}"/>
                </a:ext>
              </a:extLst>
            </p:cNvPr>
            <p:cNvPicPr>
              <a:picLocks noChangeAspect="1"/>
            </p:cNvPicPr>
            <p:nvPr/>
          </p:nvPicPr>
          <p:blipFill rotWithShape="1">
            <a:blip r:embed="rId8">
              <a:duotone>
                <a:schemeClr val="bg2">
                  <a:shade val="45000"/>
                  <a:satMod val="135000"/>
                </a:schemeClr>
                <a:prstClr val="white"/>
              </a:duotone>
              <a:extLst>
                <a:ext uri="{28A0092B-C50C-407E-A947-70E740481C1C}">
                  <a14:useLocalDpi xmlns:a14="http://schemas.microsoft.com/office/drawing/2010/main" val="0"/>
                </a:ext>
              </a:extLst>
            </a:blip>
            <a:srcRect l="89185" t="12889" r="1630" b="81161"/>
            <a:stretch/>
          </p:blipFill>
          <p:spPr>
            <a:xfrm>
              <a:off x="950854" y="2817283"/>
              <a:ext cx="629920" cy="408115"/>
            </a:xfrm>
            <a:prstGeom prst="rect">
              <a:avLst/>
            </a:prstGeom>
          </p:spPr>
        </p:pic>
        <p:pic>
          <p:nvPicPr>
            <p:cNvPr id="13" name="Picture 12" descr="A group of flags of different countries/regions&#10;&#10;Description automatically generated">
              <a:extLst>
                <a:ext uri="{FF2B5EF4-FFF2-40B4-BE49-F238E27FC236}">
                  <a16:creationId xmlns:a16="http://schemas.microsoft.com/office/drawing/2014/main" id="{CFDFB2CA-3B37-1CDB-87DD-AB0B32EC88B5}"/>
                </a:ext>
              </a:extLst>
            </p:cNvPr>
            <p:cNvPicPr>
              <a:picLocks noChangeAspect="1"/>
            </p:cNvPicPr>
            <p:nvPr/>
          </p:nvPicPr>
          <p:blipFill rotWithShape="1">
            <a:blip r:embed="rId8">
              <a:duotone>
                <a:schemeClr val="bg2">
                  <a:shade val="45000"/>
                  <a:satMod val="135000"/>
                </a:schemeClr>
                <a:prstClr val="white"/>
              </a:duotone>
              <a:extLst>
                <a:ext uri="{28A0092B-C50C-407E-A947-70E740481C1C}">
                  <a14:useLocalDpi xmlns:a14="http://schemas.microsoft.com/office/drawing/2010/main" val="0"/>
                </a:ext>
              </a:extLst>
            </a:blip>
            <a:srcRect l="45482" t="1556" r="45555" b="92593"/>
            <a:stretch/>
          </p:blipFill>
          <p:spPr>
            <a:xfrm>
              <a:off x="1443730" y="4974781"/>
              <a:ext cx="614680" cy="401320"/>
            </a:xfrm>
            <a:prstGeom prst="rect">
              <a:avLst/>
            </a:prstGeom>
          </p:spPr>
        </p:pic>
        <p:pic>
          <p:nvPicPr>
            <p:cNvPr id="14" name="Picture 13" descr="A group of flags of different countries/regions&#10;&#10;Description automatically generated">
              <a:extLst>
                <a:ext uri="{FF2B5EF4-FFF2-40B4-BE49-F238E27FC236}">
                  <a16:creationId xmlns:a16="http://schemas.microsoft.com/office/drawing/2014/main" id="{D57B70EC-7722-B141-A401-7EF9E6573737}"/>
                </a:ext>
              </a:extLst>
            </p:cNvPr>
            <p:cNvPicPr>
              <a:picLocks noChangeAspect="1"/>
            </p:cNvPicPr>
            <p:nvPr/>
          </p:nvPicPr>
          <p:blipFill rotWithShape="1">
            <a:blip r:embed="rId8">
              <a:duotone>
                <a:schemeClr val="bg2">
                  <a:shade val="45000"/>
                  <a:satMod val="135000"/>
                </a:schemeClr>
                <a:prstClr val="white"/>
              </a:duotone>
              <a:extLst>
                <a:ext uri="{28A0092B-C50C-407E-A947-70E740481C1C}">
                  <a14:useLocalDpi xmlns:a14="http://schemas.microsoft.com/office/drawing/2010/main" val="0"/>
                </a:ext>
              </a:extLst>
            </a:blip>
            <a:srcRect l="71852" t="64074" r="19185" b="30148"/>
            <a:stretch/>
          </p:blipFill>
          <p:spPr>
            <a:xfrm>
              <a:off x="6109273" y="4941623"/>
              <a:ext cx="614680" cy="396240"/>
            </a:xfrm>
            <a:prstGeom prst="rect">
              <a:avLst/>
            </a:prstGeom>
          </p:spPr>
        </p:pic>
        <p:pic>
          <p:nvPicPr>
            <p:cNvPr id="15" name="Picture 14" descr="A group of flags of different countries/regions&#10;&#10;Description automatically generated">
              <a:extLst>
                <a:ext uri="{FF2B5EF4-FFF2-40B4-BE49-F238E27FC236}">
                  <a16:creationId xmlns:a16="http://schemas.microsoft.com/office/drawing/2014/main" id="{02DD601D-70AE-33DC-4365-CA8D753D868F}"/>
                </a:ext>
              </a:extLst>
            </p:cNvPr>
            <p:cNvPicPr>
              <a:picLocks noChangeAspect="1"/>
            </p:cNvPicPr>
            <p:nvPr/>
          </p:nvPicPr>
          <p:blipFill rotWithShape="1">
            <a:blip r:embed="rId8">
              <a:duotone>
                <a:schemeClr val="bg2">
                  <a:shade val="45000"/>
                  <a:satMod val="135000"/>
                </a:schemeClr>
                <a:prstClr val="white"/>
              </a:duotone>
              <a:extLst>
                <a:ext uri="{28A0092B-C50C-407E-A947-70E740481C1C}">
                  <a14:useLocalDpi xmlns:a14="http://schemas.microsoft.com/office/drawing/2010/main" val="0"/>
                </a:ext>
              </a:extLst>
            </a:blip>
            <a:srcRect l="10370" t="35630" r="80593" b="58444"/>
            <a:stretch/>
          </p:blipFill>
          <p:spPr>
            <a:xfrm>
              <a:off x="3511290" y="3367949"/>
              <a:ext cx="619760" cy="406400"/>
            </a:xfrm>
            <a:prstGeom prst="rect">
              <a:avLst/>
            </a:prstGeom>
          </p:spPr>
        </p:pic>
        <p:pic>
          <p:nvPicPr>
            <p:cNvPr id="59" name="Picture 58">
              <a:extLst>
                <a:ext uri="{FF2B5EF4-FFF2-40B4-BE49-F238E27FC236}">
                  <a16:creationId xmlns:a16="http://schemas.microsoft.com/office/drawing/2014/main" id="{B265BCEC-777D-82C5-082F-59E8DB261D23}"/>
                </a:ext>
              </a:extLst>
            </p:cNvPr>
            <p:cNvPicPr>
              <a:picLocks noChangeAspect="1"/>
            </p:cNvPicPr>
            <p:nvPr/>
          </p:nvPicPr>
          <p:blipFill rotWithShape="1">
            <a:blip r:embed="rId9">
              <a:duotone>
                <a:schemeClr val="bg2">
                  <a:shade val="45000"/>
                  <a:satMod val="135000"/>
                </a:schemeClr>
                <a:prstClr val="white"/>
              </a:duotone>
            </a:blip>
            <a:srcRect t="4146" b="6043"/>
            <a:stretch/>
          </p:blipFill>
          <p:spPr>
            <a:xfrm>
              <a:off x="2485905" y="3148327"/>
              <a:ext cx="601901" cy="352039"/>
            </a:xfrm>
            <a:prstGeom prst="rect">
              <a:avLst/>
            </a:prstGeom>
          </p:spPr>
        </p:pic>
        <p:grpSp>
          <p:nvGrpSpPr>
            <p:cNvPr id="60" name="Group 59">
              <a:extLst>
                <a:ext uri="{FF2B5EF4-FFF2-40B4-BE49-F238E27FC236}">
                  <a16:creationId xmlns:a16="http://schemas.microsoft.com/office/drawing/2014/main" id="{F1482CF8-C6BE-ABF4-C1A7-0C22B4B37B55}"/>
                </a:ext>
              </a:extLst>
            </p:cNvPr>
            <p:cNvGrpSpPr/>
            <p:nvPr/>
          </p:nvGrpSpPr>
          <p:grpSpPr>
            <a:xfrm>
              <a:off x="6634165" y="4301407"/>
              <a:ext cx="629920" cy="416560"/>
              <a:chOff x="1328657" y="2948702"/>
              <a:chExt cx="629920" cy="416560"/>
            </a:xfrm>
          </p:grpSpPr>
          <p:pic>
            <p:nvPicPr>
              <p:cNvPr id="61" name="Picture 60" descr="A group of flags of different countries/regions&#10;&#10;Description automatically generated">
                <a:extLst>
                  <a:ext uri="{FF2B5EF4-FFF2-40B4-BE49-F238E27FC236}">
                    <a16:creationId xmlns:a16="http://schemas.microsoft.com/office/drawing/2014/main" id="{6D408140-2844-B644-D99B-5C53042A20A4}"/>
                  </a:ext>
                </a:extLst>
              </p:cNvPr>
              <p:cNvPicPr>
                <a:picLocks noChangeAspect="1"/>
              </p:cNvPicPr>
              <p:nvPr/>
            </p:nvPicPr>
            <p:blipFill rotWithShape="1">
              <a:blip r:embed="rId8">
                <a:duotone>
                  <a:schemeClr val="bg2">
                    <a:shade val="45000"/>
                    <a:satMod val="135000"/>
                  </a:schemeClr>
                  <a:prstClr val="white"/>
                </a:duotone>
                <a:extLst>
                  <a:ext uri="{28A0092B-C50C-407E-A947-70E740481C1C}">
                    <a14:useLocalDpi xmlns:a14="http://schemas.microsoft.com/office/drawing/2010/main" val="0"/>
                  </a:ext>
                </a:extLst>
              </a:blip>
              <a:srcRect l="54148" t="58371" r="36667" b="35555"/>
              <a:stretch/>
            </p:blipFill>
            <p:spPr>
              <a:xfrm>
                <a:off x="1328657" y="2948702"/>
                <a:ext cx="629920" cy="416560"/>
              </a:xfrm>
              <a:prstGeom prst="rect">
                <a:avLst/>
              </a:prstGeom>
            </p:spPr>
          </p:pic>
          <p:sp>
            <p:nvSpPr>
              <p:cNvPr id="62" name="Rectangle: Rounded Corners 61">
                <a:extLst>
                  <a:ext uri="{FF2B5EF4-FFF2-40B4-BE49-F238E27FC236}">
                    <a16:creationId xmlns:a16="http://schemas.microsoft.com/office/drawing/2014/main" id="{14C9F5F3-D473-CDAC-2EFB-2050C7453951}"/>
                  </a:ext>
                </a:extLst>
              </p:cNvPr>
              <p:cNvSpPr/>
              <p:nvPr/>
            </p:nvSpPr>
            <p:spPr>
              <a:xfrm>
                <a:off x="1361125" y="2995675"/>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3" name="Group 62">
              <a:extLst>
                <a:ext uri="{FF2B5EF4-FFF2-40B4-BE49-F238E27FC236}">
                  <a16:creationId xmlns:a16="http://schemas.microsoft.com/office/drawing/2014/main" id="{09BB6522-E6E4-A02F-C500-603B4B7C0B35}"/>
                </a:ext>
              </a:extLst>
            </p:cNvPr>
            <p:cNvGrpSpPr/>
            <p:nvPr/>
          </p:nvGrpSpPr>
          <p:grpSpPr>
            <a:xfrm>
              <a:off x="6816076" y="3532799"/>
              <a:ext cx="624840" cy="421640"/>
              <a:chOff x="2387497" y="2716584"/>
              <a:chExt cx="624840" cy="421640"/>
            </a:xfrm>
          </p:grpSpPr>
          <p:pic>
            <p:nvPicPr>
              <p:cNvPr id="64" name="Picture 63" descr="A group of flags of different countries/regions&#10;&#10;Description automatically generated">
                <a:extLst>
                  <a:ext uri="{FF2B5EF4-FFF2-40B4-BE49-F238E27FC236}">
                    <a16:creationId xmlns:a16="http://schemas.microsoft.com/office/drawing/2014/main" id="{2C159E08-C353-3F53-BC9A-CDF77665CE3A}"/>
                  </a:ext>
                </a:extLst>
              </p:cNvPr>
              <p:cNvPicPr>
                <a:picLocks noChangeAspect="1"/>
              </p:cNvPicPr>
              <p:nvPr/>
            </p:nvPicPr>
            <p:blipFill rotWithShape="1">
              <a:blip r:embed="rId8">
                <a:duotone>
                  <a:schemeClr val="bg2">
                    <a:shade val="45000"/>
                    <a:satMod val="135000"/>
                  </a:schemeClr>
                  <a:prstClr val="white"/>
                </a:duotone>
                <a:extLst>
                  <a:ext uri="{28A0092B-C50C-407E-A947-70E740481C1C}">
                    <a14:useLocalDpi xmlns:a14="http://schemas.microsoft.com/office/drawing/2010/main" val="0"/>
                  </a:ext>
                </a:extLst>
              </a:blip>
              <a:srcRect l="19185" t="58296" r="71704" b="35555"/>
              <a:stretch/>
            </p:blipFill>
            <p:spPr>
              <a:xfrm>
                <a:off x="2387497" y="2716584"/>
                <a:ext cx="624840" cy="421640"/>
              </a:xfrm>
              <a:prstGeom prst="rect">
                <a:avLst/>
              </a:prstGeom>
            </p:spPr>
          </p:pic>
          <p:sp>
            <p:nvSpPr>
              <p:cNvPr id="72" name="Rectangle: Rounded Corners 71">
                <a:extLst>
                  <a:ext uri="{FF2B5EF4-FFF2-40B4-BE49-F238E27FC236}">
                    <a16:creationId xmlns:a16="http://schemas.microsoft.com/office/drawing/2014/main" id="{60C1BAB2-44BC-53FB-06EE-35078025AF0D}"/>
                  </a:ext>
                </a:extLst>
              </p:cNvPr>
              <p:cNvSpPr/>
              <p:nvPr/>
            </p:nvSpPr>
            <p:spPr>
              <a:xfrm>
                <a:off x="2413130" y="2766097"/>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3" name="Picture 72" descr="A group of flags of different countries/regions&#10;&#10;Description automatically generated">
              <a:extLst>
                <a:ext uri="{FF2B5EF4-FFF2-40B4-BE49-F238E27FC236}">
                  <a16:creationId xmlns:a16="http://schemas.microsoft.com/office/drawing/2014/main" id="{001BF17E-A96C-1079-C996-ACD82B9E3863}"/>
                </a:ext>
              </a:extLst>
            </p:cNvPr>
            <p:cNvPicPr>
              <a:picLocks noChangeAspect="1"/>
            </p:cNvPicPr>
            <p:nvPr/>
          </p:nvPicPr>
          <p:blipFill rotWithShape="1">
            <a:blip r:embed="rId8">
              <a:duotone>
                <a:schemeClr val="bg2">
                  <a:shade val="45000"/>
                  <a:satMod val="135000"/>
                </a:schemeClr>
                <a:prstClr val="white"/>
              </a:duotone>
              <a:extLst>
                <a:ext uri="{28A0092B-C50C-407E-A947-70E740481C1C}">
                  <a14:useLocalDpi xmlns:a14="http://schemas.microsoft.com/office/drawing/2010/main" val="0"/>
                </a:ext>
              </a:extLst>
            </a:blip>
            <a:srcRect l="27926" t="35852" r="63037" b="58296"/>
            <a:stretch/>
          </p:blipFill>
          <p:spPr>
            <a:xfrm>
              <a:off x="4424725" y="3071283"/>
              <a:ext cx="619760" cy="401320"/>
            </a:xfrm>
            <a:prstGeom prst="rect">
              <a:avLst/>
            </a:prstGeom>
          </p:spPr>
        </p:pic>
        <p:pic>
          <p:nvPicPr>
            <p:cNvPr id="70" name="Picture 69" descr="A group of flags of different countries/regions&#10;&#10;Description automatically generated">
              <a:extLst>
                <a:ext uri="{FF2B5EF4-FFF2-40B4-BE49-F238E27FC236}">
                  <a16:creationId xmlns:a16="http://schemas.microsoft.com/office/drawing/2014/main" id="{406D6013-F469-50FB-0D87-1EE3B5CB02ED}"/>
                </a:ext>
              </a:extLst>
            </p:cNvPr>
            <p:cNvPicPr>
              <a:picLocks noChangeAspect="1"/>
            </p:cNvPicPr>
            <p:nvPr/>
          </p:nvPicPr>
          <p:blipFill rotWithShape="1">
            <a:blip r:embed="rId8">
              <a:duotone>
                <a:schemeClr val="bg2">
                  <a:shade val="45000"/>
                  <a:satMod val="135000"/>
                </a:schemeClr>
                <a:prstClr val="white"/>
              </a:duotone>
              <a:extLst>
                <a:ext uri="{28A0092B-C50C-407E-A947-70E740481C1C}">
                  <a14:useLocalDpi xmlns:a14="http://schemas.microsoft.com/office/drawing/2010/main" val="0"/>
                </a:ext>
              </a:extLst>
            </a:blip>
            <a:srcRect l="36741" t="18445" r="54370" b="75037"/>
            <a:stretch/>
          </p:blipFill>
          <p:spPr>
            <a:xfrm>
              <a:off x="1751070" y="2298923"/>
              <a:ext cx="609600" cy="447040"/>
            </a:xfrm>
            <a:prstGeom prst="rect">
              <a:avLst/>
            </a:prstGeom>
          </p:spPr>
        </p:pic>
        <p:pic>
          <p:nvPicPr>
            <p:cNvPr id="16" name="Picture 15" descr="A group of flags of different countries/regions&#10;&#10;Description automatically generated">
              <a:extLst>
                <a:ext uri="{FF2B5EF4-FFF2-40B4-BE49-F238E27FC236}">
                  <a16:creationId xmlns:a16="http://schemas.microsoft.com/office/drawing/2014/main" id="{E526CFBA-DA6E-4C37-1273-3FB1F9C3194F}"/>
                </a:ext>
              </a:extLst>
            </p:cNvPr>
            <p:cNvPicPr>
              <a:picLocks noChangeAspect="1"/>
            </p:cNvPicPr>
            <p:nvPr/>
          </p:nvPicPr>
          <p:blipFill rotWithShape="1">
            <a:blip r:embed="rId8">
              <a:duotone>
                <a:schemeClr val="bg2">
                  <a:shade val="45000"/>
                  <a:satMod val="135000"/>
                </a:schemeClr>
                <a:prstClr val="white"/>
              </a:duotone>
              <a:extLst>
                <a:ext uri="{28A0092B-C50C-407E-A947-70E740481C1C}">
                  <a14:useLocalDpi xmlns:a14="http://schemas.microsoft.com/office/drawing/2010/main" val="0"/>
                </a:ext>
              </a:extLst>
            </a:blip>
            <a:srcRect l="45556" t="80963" r="45481" b="12889"/>
            <a:stretch/>
          </p:blipFill>
          <p:spPr>
            <a:xfrm>
              <a:off x="3606157" y="4121061"/>
              <a:ext cx="614680" cy="421640"/>
            </a:xfrm>
            <a:prstGeom prst="rect">
              <a:avLst/>
            </a:prstGeom>
          </p:spPr>
        </p:pic>
      </p:grpSp>
      <p:grpSp>
        <p:nvGrpSpPr>
          <p:cNvPr id="6" name="Group 5">
            <a:extLst>
              <a:ext uri="{FF2B5EF4-FFF2-40B4-BE49-F238E27FC236}">
                <a16:creationId xmlns:a16="http://schemas.microsoft.com/office/drawing/2014/main" id="{6580E59D-CB50-147C-0C80-AFB1AB936113}"/>
              </a:ext>
            </a:extLst>
          </p:cNvPr>
          <p:cNvGrpSpPr/>
          <p:nvPr/>
        </p:nvGrpSpPr>
        <p:grpSpPr>
          <a:xfrm>
            <a:off x="5755681" y="1614796"/>
            <a:ext cx="1244600" cy="835199"/>
            <a:chOff x="10144760" y="5009438"/>
            <a:chExt cx="1244600" cy="835199"/>
          </a:xfrm>
        </p:grpSpPr>
        <p:sp>
          <p:nvSpPr>
            <p:cNvPr id="7" name="Rectangle: Rounded Corners 6">
              <a:extLst>
                <a:ext uri="{FF2B5EF4-FFF2-40B4-BE49-F238E27FC236}">
                  <a16:creationId xmlns:a16="http://schemas.microsoft.com/office/drawing/2014/main" id="{3630790D-1BBF-286A-F2B1-40C7F39DFDE8}"/>
                </a:ext>
              </a:extLst>
            </p:cNvPr>
            <p:cNvSpPr/>
            <p:nvPr/>
          </p:nvSpPr>
          <p:spPr>
            <a:xfrm>
              <a:off x="10144760" y="5009438"/>
              <a:ext cx="1244600" cy="835199"/>
            </a:xfrm>
            <a:prstGeom prst="roundRect">
              <a:avLst>
                <a:gd name="adj" fmla="val 8760"/>
              </a:avLst>
            </a:prstGeom>
            <a:solidFill>
              <a:sysClr val="window" lastClr="FFFFFF"/>
            </a:solidFill>
            <a:ln w="19050" cap="flat" cmpd="sng" algn="ctr">
              <a:solidFill>
                <a:sysClr val="window" lastClr="FFFFFF">
                  <a:lumMod val="50000"/>
                </a:sys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1E0667B-264B-F691-ECCB-B8F4240E204E}"/>
                </a:ext>
              </a:extLst>
            </p:cNvPr>
            <p:cNvSpPr txBox="1"/>
            <p:nvPr/>
          </p:nvSpPr>
          <p:spPr>
            <a:xfrm>
              <a:off x="10177463" y="5030687"/>
              <a:ext cx="1179193"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white">
                      <a:lumMod val="50000"/>
                    </a:prstClr>
                  </a:solidFill>
                  <a:effectLst/>
                  <a:uLnTx/>
                  <a:uFillTx/>
                  <a:latin typeface="Calibri" panose="020F0502020204030204"/>
                </a:rPr>
                <a:t>search engines</a:t>
              </a:r>
            </a:p>
          </p:txBody>
        </p:sp>
        <p:pic>
          <p:nvPicPr>
            <p:cNvPr id="9" name="Picture 8">
              <a:extLst>
                <a:ext uri="{FF2B5EF4-FFF2-40B4-BE49-F238E27FC236}">
                  <a16:creationId xmlns:a16="http://schemas.microsoft.com/office/drawing/2014/main" id="{87792121-9F93-DDB8-AD63-1F74E2BA50F1}"/>
                </a:ext>
              </a:extLst>
            </p:cNvPr>
            <p:cNvPicPr>
              <a:picLocks noChangeAspect="1"/>
            </p:cNvPicPr>
            <p:nvPr/>
          </p:nvPicPr>
          <p:blipFill>
            <a:blip r:embed="rId10">
              <a:duotone>
                <a:schemeClr val="bg2">
                  <a:shade val="45000"/>
                  <a:satMod val="135000"/>
                </a:schemeClr>
                <a:prstClr val="white"/>
              </a:duotone>
            </a:blip>
            <a:stretch>
              <a:fillRect/>
            </a:stretch>
          </p:blipFill>
          <p:spPr>
            <a:xfrm>
              <a:off x="10209233" y="5247044"/>
              <a:ext cx="577379" cy="577379"/>
            </a:xfrm>
            <a:prstGeom prst="rect">
              <a:avLst/>
            </a:prstGeom>
          </p:spPr>
        </p:pic>
        <p:pic>
          <p:nvPicPr>
            <p:cNvPr id="10" name="Picture 9">
              <a:extLst>
                <a:ext uri="{FF2B5EF4-FFF2-40B4-BE49-F238E27FC236}">
                  <a16:creationId xmlns:a16="http://schemas.microsoft.com/office/drawing/2014/main" id="{E5C64AC9-2591-95AD-17C4-383FF8BC082F}"/>
                </a:ext>
              </a:extLst>
            </p:cNvPr>
            <p:cNvPicPr>
              <a:picLocks noChangeAspect="1"/>
            </p:cNvPicPr>
            <p:nvPr/>
          </p:nvPicPr>
          <p:blipFill rotWithShape="1">
            <a:blip r:embed="rId11">
              <a:duotone>
                <a:schemeClr val="bg2">
                  <a:shade val="45000"/>
                  <a:satMod val="135000"/>
                </a:schemeClr>
                <a:prstClr val="white"/>
              </a:duotone>
            </a:blip>
            <a:srcRect l="24208" t="9771" r="24075" b="11546"/>
            <a:stretch/>
          </p:blipFill>
          <p:spPr>
            <a:xfrm>
              <a:off x="10818382" y="5253082"/>
              <a:ext cx="477520" cy="544883"/>
            </a:xfrm>
            <a:prstGeom prst="rect">
              <a:avLst/>
            </a:prstGeom>
          </p:spPr>
        </p:pic>
      </p:grpSp>
      <p:grpSp>
        <p:nvGrpSpPr>
          <p:cNvPr id="84" name="Group 83">
            <a:extLst>
              <a:ext uri="{FF2B5EF4-FFF2-40B4-BE49-F238E27FC236}">
                <a16:creationId xmlns:a16="http://schemas.microsoft.com/office/drawing/2014/main" id="{AC4CE974-45B8-2FF0-6410-D51200FA26B2}"/>
              </a:ext>
            </a:extLst>
          </p:cNvPr>
          <p:cNvGrpSpPr/>
          <p:nvPr/>
        </p:nvGrpSpPr>
        <p:grpSpPr>
          <a:xfrm>
            <a:off x="5810423" y="186098"/>
            <a:ext cx="6254579" cy="2877142"/>
            <a:chOff x="5810423" y="186098"/>
            <a:chExt cx="6254579" cy="2877142"/>
          </a:xfrm>
        </p:grpSpPr>
        <p:grpSp>
          <p:nvGrpSpPr>
            <p:cNvPr id="67" name="Group 66">
              <a:extLst>
                <a:ext uri="{FF2B5EF4-FFF2-40B4-BE49-F238E27FC236}">
                  <a16:creationId xmlns:a16="http://schemas.microsoft.com/office/drawing/2014/main" id="{D41BB39B-6A0C-7C90-4568-DABB0A99230F}"/>
                </a:ext>
              </a:extLst>
            </p:cNvPr>
            <p:cNvGrpSpPr/>
            <p:nvPr/>
          </p:nvGrpSpPr>
          <p:grpSpPr>
            <a:xfrm>
              <a:off x="7573355" y="186098"/>
              <a:ext cx="4491647" cy="689558"/>
              <a:chOff x="7573355" y="1527218"/>
              <a:chExt cx="4491647" cy="689558"/>
            </a:xfrm>
          </p:grpSpPr>
          <p:pic>
            <p:nvPicPr>
              <p:cNvPr id="68" name="Picture 67">
                <a:extLst>
                  <a:ext uri="{FF2B5EF4-FFF2-40B4-BE49-F238E27FC236}">
                    <a16:creationId xmlns:a16="http://schemas.microsoft.com/office/drawing/2014/main" id="{80AF0248-A151-19A9-7094-B01056282AD7}"/>
                  </a:ext>
                </a:extLst>
              </p:cNvPr>
              <p:cNvPicPr>
                <a:picLocks noChangeAspect="1"/>
              </p:cNvPicPr>
              <p:nvPr/>
            </p:nvPicPr>
            <p:blipFill>
              <a:blip r:embed="rId12"/>
              <a:stretch>
                <a:fillRect/>
              </a:stretch>
            </p:blipFill>
            <p:spPr>
              <a:xfrm flipH="1">
                <a:off x="7573355" y="1527915"/>
                <a:ext cx="637779" cy="688861"/>
              </a:xfrm>
              <a:prstGeom prst="rect">
                <a:avLst/>
              </a:prstGeom>
            </p:spPr>
          </p:pic>
          <p:sp>
            <p:nvSpPr>
              <p:cNvPr id="69" name="TextBox 68">
                <a:extLst>
                  <a:ext uri="{FF2B5EF4-FFF2-40B4-BE49-F238E27FC236}">
                    <a16:creationId xmlns:a16="http://schemas.microsoft.com/office/drawing/2014/main" id="{6407C0F4-3654-635C-7652-42D6C8A082BE}"/>
                  </a:ext>
                </a:extLst>
              </p:cNvPr>
              <p:cNvSpPr txBox="1"/>
              <p:nvPr/>
            </p:nvSpPr>
            <p:spPr>
              <a:xfrm>
                <a:off x="8081356" y="1527218"/>
                <a:ext cx="3983646" cy="646331"/>
              </a:xfrm>
              <a:prstGeom prst="rect">
                <a:avLst/>
              </a:prstGeom>
              <a:noFill/>
            </p:spPr>
            <p:txBody>
              <a:bodyPr wrap="square" rtlCol="0">
                <a:spAutoFit/>
              </a:bodyPr>
              <a:lstStyle/>
              <a:p>
                <a:pPr algn="r"/>
                <a:r>
                  <a:rPr lang="en-GB">
                    <a:solidFill>
                      <a:prstClr val="black"/>
                    </a:solidFill>
                    <a:latin typeface="Calibri" panose="020F0502020204030204"/>
                  </a:rPr>
                  <a:t>So – I start by searching for the data that I need using my favourite search engine</a:t>
                </a:r>
              </a:p>
            </p:txBody>
          </p:sp>
        </p:grpSp>
        <p:pic>
          <p:nvPicPr>
            <p:cNvPr id="81" name="Picture 80">
              <a:extLst>
                <a:ext uri="{FF2B5EF4-FFF2-40B4-BE49-F238E27FC236}">
                  <a16:creationId xmlns:a16="http://schemas.microsoft.com/office/drawing/2014/main" id="{9BD6D7BE-5DF1-DDC5-D45E-2FACAE30662A}"/>
                </a:ext>
              </a:extLst>
            </p:cNvPr>
            <p:cNvPicPr>
              <a:picLocks noChangeAspect="1"/>
            </p:cNvPicPr>
            <p:nvPr/>
          </p:nvPicPr>
          <p:blipFill>
            <a:blip r:embed="rId10"/>
            <a:stretch>
              <a:fillRect/>
            </a:stretch>
          </p:blipFill>
          <p:spPr>
            <a:xfrm>
              <a:off x="5810423" y="1855071"/>
              <a:ext cx="577379" cy="577379"/>
            </a:xfrm>
            <a:prstGeom prst="rect">
              <a:avLst/>
            </a:prstGeom>
          </p:spPr>
        </p:pic>
        <p:sp>
          <p:nvSpPr>
            <p:cNvPr id="80" name="Freeform: Shape 79">
              <a:extLst>
                <a:ext uri="{FF2B5EF4-FFF2-40B4-BE49-F238E27FC236}">
                  <a16:creationId xmlns:a16="http://schemas.microsoft.com/office/drawing/2014/main" id="{1F196CEE-4758-0951-56AD-70D02B63E1B4}"/>
                </a:ext>
              </a:extLst>
            </p:cNvPr>
            <p:cNvSpPr/>
            <p:nvPr/>
          </p:nvSpPr>
          <p:spPr>
            <a:xfrm>
              <a:off x="6319520" y="2341880"/>
              <a:ext cx="4566920" cy="721360"/>
            </a:xfrm>
            <a:custGeom>
              <a:avLst/>
              <a:gdLst>
                <a:gd name="connsiteX0" fmla="*/ 4566920 w 4566920"/>
                <a:gd name="connsiteY0" fmla="*/ 721360 h 721360"/>
                <a:gd name="connsiteX1" fmla="*/ 1661160 w 4566920"/>
                <a:gd name="connsiteY1" fmla="*/ 441960 h 721360"/>
                <a:gd name="connsiteX2" fmla="*/ 0 w 4566920"/>
                <a:gd name="connsiteY2" fmla="*/ 0 h 721360"/>
              </a:gdLst>
              <a:ahLst/>
              <a:cxnLst>
                <a:cxn ang="0">
                  <a:pos x="connsiteX0" y="connsiteY0"/>
                </a:cxn>
                <a:cxn ang="0">
                  <a:pos x="connsiteX1" y="connsiteY1"/>
                </a:cxn>
                <a:cxn ang="0">
                  <a:pos x="connsiteX2" y="connsiteY2"/>
                </a:cxn>
              </a:cxnLst>
              <a:rect l="l" t="t" r="r" b="b"/>
              <a:pathLst>
                <a:path w="4566920" h="721360">
                  <a:moveTo>
                    <a:pt x="4566920" y="721360"/>
                  </a:moveTo>
                  <a:cubicBezTo>
                    <a:pt x="3494616" y="641773"/>
                    <a:pt x="2422313" y="562187"/>
                    <a:pt x="1661160" y="441960"/>
                  </a:cubicBezTo>
                  <a:cubicBezTo>
                    <a:pt x="900007" y="321733"/>
                    <a:pt x="450003" y="160866"/>
                    <a:pt x="0" y="0"/>
                  </a:cubicBezTo>
                </a:path>
              </a:pathLst>
            </a:custGeom>
            <a:ln w="19050">
              <a:solidFill>
                <a:srgbClr val="00B0F0"/>
              </a:solidFill>
              <a:prstDash val="sysDot"/>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tx1"/>
                </a:solidFill>
              </a:endParaRPr>
            </a:p>
          </p:txBody>
        </p:sp>
      </p:grpSp>
      <p:grpSp>
        <p:nvGrpSpPr>
          <p:cNvPr id="86" name="Group 85">
            <a:extLst>
              <a:ext uri="{FF2B5EF4-FFF2-40B4-BE49-F238E27FC236}">
                <a16:creationId xmlns:a16="http://schemas.microsoft.com/office/drawing/2014/main" id="{3EEF6215-997B-20D9-5487-1B449D9D7F3B}"/>
              </a:ext>
            </a:extLst>
          </p:cNvPr>
          <p:cNvGrpSpPr/>
          <p:nvPr/>
        </p:nvGrpSpPr>
        <p:grpSpPr>
          <a:xfrm>
            <a:off x="3508082" y="958259"/>
            <a:ext cx="8556920" cy="3270564"/>
            <a:chOff x="3508082" y="958259"/>
            <a:chExt cx="8556920" cy="3270564"/>
          </a:xfrm>
        </p:grpSpPr>
        <p:sp>
          <p:nvSpPr>
            <p:cNvPr id="79" name="Freeform: Shape 78">
              <a:extLst>
                <a:ext uri="{FF2B5EF4-FFF2-40B4-BE49-F238E27FC236}">
                  <a16:creationId xmlns:a16="http://schemas.microsoft.com/office/drawing/2014/main" id="{F00B5ADF-FF55-EE3F-2504-D05DD312D2A2}"/>
                </a:ext>
              </a:extLst>
            </p:cNvPr>
            <p:cNvSpPr/>
            <p:nvPr/>
          </p:nvSpPr>
          <p:spPr>
            <a:xfrm>
              <a:off x="4124960" y="3235960"/>
              <a:ext cx="6766560" cy="992863"/>
            </a:xfrm>
            <a:custGeom>
              <a:avLst/>
              <a:gdLst>
                <a:gd name="connsiteX0" fmla="*/ 6766560 w 6766560"/>
                <a:gd name="connsiteY0" fmla="*/ 0 h 992863"/>
                <a:gd name="connsiteX1" fmla="*/ 2819400 w 6766560"/>
                <a:gd name="connsiteY1" fmla="*/ 975360 h 992863"/>
                <a:gd name="connsiteX2" fmla="*/ 0 w 6766560"/>
                <a:gd name="connsiteY2" fmla="*/ 533400 h 992863"/>
              </a:gdLst>
              <a:ahLst/>
              <a:cxnLst>
                <a:cxn ang="0">
                  <a:pos x="connsiteX0" y="connsiteY0"/>
                </a:cxn>
                <a:cxn ang="0">
                  <a:pos x="connsiteX1" y="connsiteY1"/>
                </a:cxn>
                <a:cxn ang="0">
                  <a:pos x="connsiteX2" y="connsiteY2"/>
                </a:cxn>
              </a:cxnLst>
              <a:rect l="l" t="t" r="r" b="b"/>
              <a:pathLst>
                <a:path w="6766560" h="992863">
                  <a:moveTo>
                    <a:pt x="6766560" y="0"/>
                  </a:moveTo>
                  <a:cubicBezTo>
                    <a:pt x="5356860" y="443230"/>
                    <a:pt x="3947160" y="886460"/>
                    <a:pt x="2819400" y="975360"/>
                  </a:cubicBezTo>
                  <a:cubicBezTo>
                    <a:pt x="1691640" y="1064260"/>
                    <a:pt x="845820" y="798830"/>
                    <a:pt x="0" y="533400"/>
                  </a:cubicBezTo>
                </a:path>
              </a:pathLst>
            </a:custGeom>
            <a:ln w="19050">
              <a:prstDash val="sysDot"/>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tx1"/>
                </a:solidFill>
              </a:endParaRPr>
            </a:p>
          </p:txBody>
        </p:sp>
        <p:pic>
          <p:nvPicPr>
            <p:cNvPr id="82" name="Picture 81" descr="A group of flags of different countries/regions&#10;&#10;Description automatically generated">
              <a:extLst>
                <a:ext uri="{FF2B5EF4-FFF2-40B4-BE49-F238E27FC236}">
                  <a16:creationId xmlns:a16="http://schemas.microsoft.com/office/drawing/2014/main" id="{9D7FECBB-C9A2-685D-5529-D5F08468A398}"/>
                </a:ext>
              </a:extLst>
            </p:cNvPr>
            <p:cNvPicPr>
              <a:picLocks noChangeAspect="1"/>
            </p:cNvPicPr>
            <p:nvPr/>
          </p:nvPicPr>
          <p:blipFill rotWithShape="1">
            <a:blip r:embed="rId8">
              <a:extLst>
                <a:ext uri="{28A0092B-C50C-407E-A947-70E740481C1C}">
                  <a14:useLocalDpi xmlns:a14="http://schemas.microsoft.com/office/drawing/2010/main" val="0"/>
                </a:ext>
              </a:extLst>
            </a:blip>
            <a:srcRect l="10370" t="35630" r="80593" b="58444"/>
            <a:stretch/>
          </p:blipFill>
          <p:spPr>
            <a:xfrm>
              <a:off x="3508082" y="3376083"/>
              <a:ext cx="619760" cy="406400"/>
            </a:xfrm>
            <a:prstGeom prst="rect">
              <a:avLst/>
            </a:prstGeom>
          </p:spPr>
        </p:pic>
        <p:sp>
          <p:nvSpPr>
            <p:cNvPr id="85" name="TextBox 84">
              <a:extLst>
                <a:ext uri="{FF2B5EF4-FFF2-40B4-BE49-F238E27FC236}">
                  <a16:creationId xmlns:a16="http://schemas.microsoft.com/office/drawing/2014/main" id="{500F2355-3386-8CBD-E757-DA0CD6AC5D1A}"/>
                </a:ext>
              </a:extLst>
            </p:cNvPr>
            <p:cNvSpPr txBox="1"/>
            <p:nvPr/>
          </p:nvSpPr>
          <p:spPr>
            <a:xfrm>
              <a:off x="7620000" y="958259"/>
              <a:ext cx="4445002" cy="646331"/>
            </a:xfrm>
            <a:prstGeom prst="rect">
              <a:avLst/>
            </a:prstGeom>
            <a:noFill/>
          </p:spPr>
          <p:txBody>
            <a:bodyPr wrap="square" rtlCol="0">
              <a:spAutoFit/>
            </a:bodyPr>
            <a:lstStyle/>
            <a:p>
              <a:pPr algn="r"/>
              <a:r>
                <a:rPr lang="en-GB">
                  <a:solidFill>
                    <a:prstClr val="black"/>
                  </a:solidFill>
                  <a:latin typeface="Calibri" panose="020F0502020204030204"/>
                </a:rPr>
                <a:t>Then subscribe to notifications from one of the Global Brokers listed in the metadata</a:t>
              </a:r>
            </a:p>
          </p:txBody>
        </p:sp>
      </p:grpSp>
      <p:grpSp>
        <p:nvGrpSpPr>
          <p:cNvPr id="90" name="Group 89">
            <a:extLst>
              <a:ext uri="{FF2B5EF4-FFF2-40B4-BE49-F238E27FC236}">
                <a16:creationId xmlns:a16="http://schemas.microsoft.com/office/drawing/2014/main" id="{C8C44C56-E449-0386-B60C-21C1E29A690F}"/>
              </a:ext>
            </a:extLst>
          </p:cNvPr>
          <p:cNvGrpSpPr/>
          <p:nvPr/>
        </p:nvGrpSpPr>
        <p:grpSpPr>
          <a:xfrm>
            <a:off x="2479081" y="1650629"/>
            <a:ext cx="9585921" cy="1868276"/>
            <a:chOff x="2479081" y="1650629"/>
            <a:chExt cx="9585921" cy="1868276"/>
          </a:xfrm>
        </p:grpSpPr>
        <p:pic>
          <p:nvPicPr>
            <p:cNvPr id="83" name="Picture 82">
              <a:extLst>
                <a:ext uri="{FF2B5EF4-FFF2-40B4-BE49-F238E27FC236}">
                  <a16:creationId xmlns:a16="http://schemas.microsoft.com/office/drawing/2014/main" id="{D0D03FA0-8EC0-004E-5FDC-77910D714976}"/>
                </a:ext>
              </a:extLst>
            </p:cNvPr>
            <p:cNvPicPr>
              <a:picLocks noChangeAspect="1"/>
            </p:cNvPicPr>
            <p:nvPr/>
          </p:nvPicPr>
          <p:blipFill rotWithShape="1">
            <a:blip r:embed="rId9"/>
            <a:srcRect t="4146" b="6043"/>
            <a:stretch/>
          </p:blipFill>
          <p:spPr>
            <a:xfrm>
              <a:off x="2479081" y="3166866"/>
              <a:ext cx="601901" cy="352039"/>
            </a:xfrm>
            <a:prstGeom prst="rect">
              <a:avLst/>
            </a:prstGeom>
          </p:spPr>
        </p:pic>
        <p:sp>
          <p:nvSpPr>
            <p:cNvPr id="87" name="TextBox 86">
              <a:extLst>
                <a:ext uri="{FF2B5EF4-FFF2-40B4-BE49-F238E27FC236}">
                  <a16:creationId xmlns:a16="http://schemas.microsoft.com/office/drawing/2014/main" id="{F18E2027-A022-CD99-9C01-3A38C6847311}"/>
                </a:ext>
              </a:extLst>
            </p:cNvPr>
            <p:cNvSpPr txBox="1"/>
            <p:nvPr/>
          </p:nvSpPr>
          <p:spPr>
            <a:xfrm>
              <a:off x="7970520" y="1650629"/>
              <a:ext cx="4094482" cy="923330"/>
            </a:xfrm>
            <a:prstGeom prst="rect">
              <a:avLst/>
            </a:prstGeom>
            <a:noFill/>
          </p:spPr>
          <p:txBody>
            <a:bodyPr wrap="square" rtlCol="0">
              <a:spAutoFit/>
            </a:bodyPr>
            <a:lstStyle/>
            <a:p>
              <a:pPr algn="r"/>
              <a:r>
                <a:rPr lang="en-GB">
                  <a:solidFill>
                    <a:prstClr val="black"/>
                  </a:solidFill>
                  <a:latin typeface="Calibri" panose="020F0502020204030204"/>
                </a:rPr>
                <a:t>And download from the Global Cache mentioned in the first Notification Message to arrive</a:t>
              </a:r>
            </a:p>
          </p:txBody>
        </p:sp>
        <p:sp>
          <p:nvSpPr>
            <p:cNvPr id="89" name="Freeform: Shape 88">
              <a:extLst>
                <a:ext uri="{FF2B5EF4-FFF2-40B4-BE49-F238E27FC236}">
                  <a16:creationId xmlns:a16="http://schemas.microsoft.com/office/drawing/2014/main" id="{04C67EF7-7858-D7DA-9372-C26CE25B3ECA}"/>
                </a:ext>
              </a:extLst>
            </p:cNvPr>
            <p:cNvSpPr/>
            <p:nvPr/>
          </p:nvSpPr>
          <p:spPr>
            <a:xfrm>
              <a:off x="3149600" y="2895505"/>
              <a:ext cx="7726680" cy="294735"/>
            </a:xfrm>
            <a:custGeom>
              <a:avLst/>
              <a:gdLst>
                <a:gd name="connsiteX0" fmla="*/ 7726680 w 7726680"/>
                <a:gd name="connsiteY0" fmla="*/ 269335 h 294735"/>
                <a:gd name="connsiteX1" fmla="*/ 3317240 w 7726680"/>
                <a:gd name="connsiteY1" fmla="*/ 95 h 294735"/>
                <a:gd name="connsiteX2" fmla="*/ 0 w 7726680"/>
                <a:gd name="connsiteY2" fmla="*/ 294735 h 294735"/>
              </a:gdLst>
              <a:ahLst/>
              <a:cxnLst>
                <a:cxn ang="0">
                  <a:pos x="connsiteX0" y="connsiteY0"/>
                </a:cxn>
                <a:cxn ang="0">
                  <a:pos x="connsiteX1" y="connsiteY1"/>
                </a:cxn>
                <a:cxn ang="0">
                  <a:pos x="connsiteX2" y="connsiteY2"/>
                </a:cxn>
              </a:cxnLst>
              <a:rect l="l" t="t" r="r" b="b"/>
              <a:pathLst>
                <a:path w="7726680" h="294735">
                  <a:moveTo>
                    <a:pt x="7726680" y="269335"/>
                  </a:moveTo>
                  <a:cubicBezTo>
                    <a:pt x="6165850" y="132598"/>
                    <a:pt x="4605020" y="-4138"/>
                    <a:pt x="3317240" y="95"/>
                  </a:cubicBezTo>
                  <a:cubicBezTo>
                    <a:pt x="2029460" y="4328"/>
                    <a:pt x="1014730" y="149531"/>
                    <a:pt x="0" y="294735"/>
                  </a:cubicBezTo>
                </a:path>
              </a:pathLst>
            </a:custGeom>
            <a:ln w="19050">
              <a:solidFill>
                <a:schemeClr val="accent2"/>
              </a:solidFill>
              <a:prstDash val="sysDot"/>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340234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8D0B8C-139E-3442-82B3-58D2C64BABBB}"/>
              </a:ext>
            </a:extLst>
          </p:cNvPr>
          <p:cNvPicPr>
            <a:picLocks noChangeAspect="1"/>
          </p:cNvPicPr>
          <p:nvPr/>
        </p:nvPicPr>
        <p:blipFill>
          <a:blip r:embed="rId2"/>
          <a:srcRect/>
          <a:stretch/>
        </p:blipFill>
        <p:spPr>
          <a:xfrm>
            <a:off x="-64114" y="-55050"/>
            <a:ext cx="12304860" cy="6913050"/>
          </a:xfrm>
          <a:prstGeom prst="rect">
            <a:avLst/>
          </a:prstGeom>
        </p:spPr>
      </p:pic>
      <p:sp>
        <p:nvSpPr>
          <p:cNvPr id="7" name="Title 1"/>
          <p:cNvSpPr txBox="1">
            <a:spLocks/>
          </p:cNvSpPr>
          <p:nvPr/>
        </p:nvSpPr>
        <p:spPr>
          <a:xfrm>
            <a:off x="1981199" y="2002371"/>
            <a:ext cx="9191625"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a:solidFill>
                  <a:schemeClr val="bg1"/>
                </a:solidFill>
              </a:rPr>
              <a:t>Thank you</a:t>
            </a:r>
          </a:p>
          <a:p>
            <a:r>
              <a:rPr lang="en-US" sz="4800">
                <a:solidFill>
                  <a:schemeClr val="bg1"/>
                </a:solidFill>
              </a:rPr>
              <a:t>Merci</a:t>
            </a:r>
          </a:p>
        </p:txBody>
      </p:sp>
    </p:spTree>
    <p:extLst>
      <p:ext uri="{BB962C8B-B14F-4D97-AF65-F5344CB8AC3E}">
        <p14:creationId xmlns:p14="http://schemas.microsoft.com/office/powerpoint/2010/main" val="380228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3">
            <a:extLst>
              <a:ext uri="{FF2B5EF4-FFF2-40B4-BE49-F238E27FC236}">
                <a16:creationId xmlns:a16="http://schemas.microsoft.com/office/drawing/2014/main" id="{3124F6EF-FB18-CDF2-3BC1-04834AC29EB9}"/>
              </a:ext>
            </a:extLst>
          </p:cNvPr>
          <p:cNvSpPr txBox="1"/>
          <p:nvPr/>
        </p:nvSpPr>
        <p:spPr>
          <a:xfrm>
            <a:off x="4105741" y="2262924"/>
            <a:ext cx="8336045" cy="326172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3</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4</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5</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6</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hr-HR" sz="2000" b="1" i="0" u="none" strike="noStrike" kern="1200" cap="none" spc="0" normalizeH="0" baseline="0" noProof="0" dirty="0">
              <a:ln>
                <a:noFill/>
              </a:ln>
              <a:solidFill>
                <a:srgbClr val="005BAA"/>
              </a:solidFill>
              <a:effectLst/>
              <a:uLnTx/>
              <a:uFillTx/>
              <a:latin typeface="Verdana" panose="020B0604030504040204" pitchFamily="34"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1579ABC5-FA32-87D1-BA54-C2E3AF1D602A}"/>
              </a:ext>
            </a:extLst>
          </p:cNvPr>
          <p:cNvPicPr>
            <a:picLocks noChangeAspect="1"/>
          </p:cNvPicPr>
          <p:nvPr/>
        </p:nvPicPr>
        <p:blipFill rotWithShape="1">
          <a:blip r:embed="rId2">
            <a:alphaModFix/>
          </a:blip>
          <a:srcRect b="8455"/>
          <a:stretch/>
        </p:blipFill>
        <p:spPr>
          <a:xfrm>
            <a:off x="2630399" y="994862"/>
            <a:ext cx="9454135" cy="4868275"/>
          </a:xfrm>
          <a:prstGeom prst="rect">
            <a:avLst/>
          </a:prstGeom>
        </p:spPr>
      </p:pic>
      <p:sp>
        <p:nvSpPr>
          <p:cNvPr id="4" name="TextBox 3">
            <a:extLst>
              <a:ext uri="{FF2B5EF4-FFF2-40B4-BE49-F238E27FC236}">
                <a16:creationId xmlns:a16="http://schemas.microsoft.com/office/drawing/2014/main" id="{C0570BD4-F1CC-C2F3-BB91-997198357314}"/>
              </a:ext>
            </a:extLst>
          </p:cNvPr>
          <p:cNvSpPr txBox="1"/>
          <p:nvPr/>
        </p:nvSpPr>
        <p:spPr>
          <a:xfrm>
            <a:off x="258855" y="1231906"/>
            <a:ext cx="3793097" cy="1077218"/>
          </a:xfrm>
          <a:prstGeom prst="rect">
            <a:avLst/>
          </a:prstGeom>
          <a:noFill/>
        </p:spPr>
        <p:txBody>
          <a:bodyPr wrap="square">
            <a:spAutoFit/>
          </a:bodyPr>
          <a:lstStyle/>
          <a:p>
            <a:r>
              <a:rPr lang="en-US" sz="1600" dirty="0">
                <a:solidFill>
                  <a:srgbClr val="202122"/>
                </a:solidFill>
                <a:effectLst/>
                <a:latin typeface="Verdana" panose="020B0604030504040204" pitchFamily="34" charset="0"/>
                <a:ea typeface="Calibri" panose="020F0502020204030204" pitchFamily="34" charset="0"/>
                <a:cs typeface="Arial" panose="020B0604020202020204" pitchFamily="34" charset="0"/>
              </a:rPr>
              <a:t>The "first mile" in meteorological data collection represents a critical yet often overlooked segment in the flow of observational data. </a:t>
            </a:r>
            <a:endParaRPr lang="en-GB" sz="1600" dirty="0"/>
          </a:p>
        </p:txBody>
      </p:sp>
      <p:sp>
        <p:nvSpPr>
          <p:cNvPr id="3" name="Title 1">
            <a:extLst>
              <a:ext uri="{FF2B5EF4-FFF2-40B4-BE49-F238E27FC236}">
                <a16:creationId xmlns:a16="http://schemas.microsoft.com/office/drawing/2014/main" id="{7DEBCB9C-9083-3CD6-F8B5-5A15A0CE783E}"/>
              </a:ext>
            </a:extLst>
          </p:cNvPr>
          <p:cNvSpPr txBox="1">
            <a:spLocks/>
          </p:cNvSpPr>
          <p:nvPr/>
        </p:nvSpPr>
        <p:spPr>
          <a:xfrm>
            <a:off x="258855" y="2166927"/>
            <a:ext cx="3681132" cy="110306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dirty="0">
                <a:solidFill>
                  <a:srgbClr val="202122"/>
                </a:solidFill>
                <a:effectLst/>
                <a:latin typeface="Verdana" panose="020B0604030504040204" pitchFamily="34" charset="0"/>
                <a:ea typeface="Calibri" panose="020F0502020204030204" pitchFamily="34" charset="0"/>
                <a:cs typeface="Arial" panose="020B0604020202020204" pitchFamily="34" charset="0"/>
              </a:rPr>
              <a:t>The lack of standardization in this initial data collection phase has led to significant challenges for NMHSs.</a:t>
            </a:r>
            <a:r>
              <a:rPr lang="en-FR" sz="1600" dirty="0">
                <a:solidFill>
                  <a:srgbClr val="202122"/>
                </a:solidFill>
                <a:effectLst/>
                <a:latin typeface="Verdana" panose="020B0604030504040204" pitchFamily="34" charset="0"/>
                <a:ea typeface="Calibri" panose="020F0502020204030204" pitchFamily="34" charset="0"/>
                <a:cs typeface="Arial" panose="020B0604020202020204" pitchFamily="34" charset="0"/>
              </a:rPr>
              <a:t> </a:t>
            </a:r>
            <a:r>
              <a:rPr lang="en-FR" sz="700" dirty="0">
                <a:effectLst/>
              </a:rPr>
              <a:t> </a:t>
            </a:r>
            <a:endParaRPr lang="en-CH" sz="20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B8D00620-6F4B-16EB-EC95-82D1DDA0426D}"/>
              </a:ext>
            </a:extLst>
          </p:cNvPr>
          <p:cNvSpPr txBox="1"/>
          <p:nvPr/>
        </p:nvSpPr>
        <p:spPr>
          <a:xfrm>
            <a:off x="258855" y="3244145"/>
            <a:ext cx="4192121" cy="1815882"/>
          </a:xfrm>
          <a:prstGeom prst="rect">
            <a:avLst/>
          </a:prstGeom>
          <a:noFill/>
        </p:spPr>
        <p:txBody>
          <a:bodyPr wrap="square">
            <a:spAutoFit/>
          </a:bodyPr>
          <a:lstStyle/>
          <a:p>
            <a:r>
              <a:rPr lang="en-US" sz="1600" dirty="0">
                <a:solidFill>
                  <a:srgbClr val="202122"/>
                </a:solidFill>
                <a:effectLst/>
                <a:latin typeface="Verdana" panose="020B0604030504040204" pitchFamily="34" charset="0"/>
                <a:ea typeface="Calibri" panose="020F0502020204030204" pitchFamily="34" charset="0"/>
                <a:cs typeface="Arial" panose="020B0604020202020204" pitchFamily="34" charset="0"/>
              </a:rPr>
              <a:t>The WMO Commission for Observation, Infrastructure and Information Systems (INFCOM) has created the “Task Team on First-mile Data Collection Standardization (TT-First-Mile)” to address those challenges.</a:t>
            </a:r>
            <a:endParaRPr lang="en-GB" sz="1600" dirty="0"/>
          </a:p>
        </p:txBody>
      </p:sp>
      <p:sp>
        <p:nvSpPr>
          <p:cNvPr id="9" name="Title 1">
            <a:extLst>
              <a:ext uri="{FF2B5EF4-FFF2-40B4-BE49-F238E27FC236}">
                <a16:creationId xmlns:a16="http://schemas.microsoft.com/office/drawing/2014/main" id="{907D6569-E54E-21E4-A61F-C0F95167EF56}"/>
              </a:ext>
            </a:extLst>
          </p:cNvPr>
          <p:cNvSpPr txBox="1">
            <a:spLocks/>
          </p:cNvSpPr>
          <p:nvPr/>
        </p:nvSpPr>
        <p:spPr>
          <a:xfrm>
            <a:off x="258855" y="4865365"/>
            <a:ext cx="3681132" cy="8992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600">
                <a:solidFill>
                  <a:srgbClr val="202122"/>
                </a:solidFill>
                <a:effectLst/>
                <a:latin typeface="Verdana" panose="020B0604030504040204" pitchFamily="34" charset="0"/>
                <a:ea typeface="Calibri" panose="020F0502020204030204" pitchFamily="34" charset="0"/>
                <a:cs typeface="Arial" panose="020B0604020202020204" pitchFamily="34" charset="0"/>
              </a:rPr>
              <a:t>WMO and HMEI experts are working together for the benefic</a:t>
            </a:r>
            <a:r>
              <a:rPr lang="en-GB" sz="1600">
                <a:solidFill>
                  <a:srgbClr val="202122"/>
                </a:solidFill>
                <a:latin typeface="Verdana" panose="020B0604030504040204" pitchFamily="34" charset="0"/>
                <a:ea typeface="Calibri" panose="020F0502020204030204" pitchFamily="34" charset="0"/>
                <a:cs typeface="Arial" panose="020B0604020202020204" pitchFamily="34" charset="0"/>
              </a:rPr>
              <a:t>e of our community</a:t>
            </a:r>
            <a:endParaRPr lang="en-GB" sz="2000" b="1">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id="{15872012-2F8F-42FF-D3C1-DEEE20DE10AC}"/>
              </a:ext>
            </a:extLst>
          </p:cNvPr>
          <p:cNvSpPr txBox="1"/>
          <p:nvPr/>
        </p:nvSpPr>
        <p:spPr>
          <a:xfrm>
            <a:off x="2223807" y="156054"/>
            <a:ext cx="7744385" cy="830997"/>
          </a:xfrm>
          <a:prstGeom prst="rect">
            <a:avLst/>
          </a:prstGeom>
          <a:noFill/>
        </p:spPr>
        <p:txBody>
          <a:bodyPr wrap="square">
            <a:spAutoFit/>
          </a:bodyPr>
          <a:lstStyle/>
          <a:p>
            <a:pPr algn="ctr"/>
            <a:r>
              <a:rPr lang="en-GB" sz="2400" dirty="0">
                <a:latin typeface="Verdana" panose="020B0604030504040204" pitchFamily="34" charset="0"/>
                <a:ea typeface="Verdana" panose="020B0604030504040204" pitchFamily="34" charset="0"/>
                <a:cs typeface="Verdana" panose="020B0604030504040204" pitchFamily="34" charset="0"/>
              </a:rPr>
              <a:t>A joint initiative between WMO and HMEI on standardization of data collection</a:t>
            </a:r>
          </a:p>
        </p:txBody>
      </p:sp>
      <p:pic>
        <p:nvPicPr>
          <p:cNvPr id="16" name="Picture 15">
            <a:extLst>
              <a:ext uri="{FF2B5EF4-FFF2-40B4-BE49-F238E27FC236}">
                <a16:creationId xmlns:a16="http://schemas.microsoft.com/office/drawing/2014/main" id="{BB7A1664-45F2-8735-478B-C15AC5EA2AFC}"/>
              </a:ext>
            </a:extLst>
          </p:cNvPr>
          <p:cNvPicPr>
            <a:picLocks noChangeAspect="1"/>
          </p:cNvPicPr>
          <p:nvPr/>
        </p:nvPicPr>
        <p:blipFill>
          <a:blip r:embed="rId3"/>
          <a:stretch>
            <a:fillRect/>
          </a:stretch>
        </p:blipFill>
        <p:spPr>
          <a:xfrm>
            <a:off x="2354915" y="5957734"/>
            <a:ext cx="733237" cy="726791"/>
          </a:xfrm>
          <a:prstGeom prst="rect">
            <a:avLst/>
          </a:prstGeom>
        </p:spPr>
      </p:pic>
    </p:spTree>
    <p:extLst>
      <p:ext uri="{BB962C8B-B14F-4D97-AF65-F5344CB8AC3E}">
        <p14:creationId xmlns:p14="http://schemas.microsoft.com/office/powerpoint/2010/main" val="2509913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Technological change</a:t>
            </a:r>
          </a:p>
        </p:txBody>
      </p:sp>
      <p:sp>
        <p:nvSpPr>
          <p:cNvPr id="6" name="Slide Number Placeholder 5"/>
          <p:cNvSpPr>
            <a:spLocks noGrp="1"/>
          </p:cNvSpPr>
          <p:nvPr>
            <p:ph type="sldNum" sz="quarter" idx="12"/>
          </p:nvPr>
        </p:nvSpPr>
        <p:spPr>
          <a:xfrm>
            <a:off x="7981950" y="5624513"/>
            <a:ext cx="2057400" cy="273844"/>
          </a:xfrm>
        </p:spPr>
        <p:txBody>
          <a:bodyPr/>
          <a:lstStyle/>
          <a:p>
            <a:fld id="{02FCD5AC-5239-4317-A018-1F813C8A6B43}" type="slidenum">
              <a:rPr lang="en-GB" smtClean="0"/>
              <a:t>4</a:t>
            </a:fld>
            <a:endParaRPr lang="en-GB"/>
          </a:p>
        </p:txBody>
      </p:sp>
      <p:sp>
        <p:nvSpPr>
          <p:cNvPr id="3" name="TextBox 2"/>
          <p:cNvSpPr txBox="1"/>
          <p:nvPr/>
        </p:nvSpPr>
        <p:spPr>
          <a:xfrm>
            <a:off x="2152652" y="1904286"/>
            <a:ext cx="530915" cy="923330"/>
          </a:xfrm>
          <a:prstGeom prst="rect">
            <a:avLst/>
          </a:prstGeom>
          <a:noFill/>
        </p:spPr>
        <p:txBody>
          <a:bodyPr wrap="none" rtlCol="0">
            <a:spAutoFit/>
          </a:bodyPr>
          <a:lstStyle/>
          <a:p>
            <a:r>
              <a:rPr lang="en-GB" sz="5400" dirty="0">
                <a:solidFill>
                  <a:schemeClr val="bg1">
                    <a:lumMod val="65000"/>
                  </a:schemeClr>
                </a:solidFill>
                <a:latin typeface="Arial Black" panose="020B0A04020102020204" pitchFamily="34" charset="0"/>
              </a:rPr>
              <a:t>“</a:t>
            </a:r>
          </a:p>
        </p:txBody>
      </p:sp>
      <p:sp>
        <p:nvSpPr>
          <p:cNvPr id="7" name="Title 1"/>
          <p:cNvSpPr txBox="1">
            <a:spLocks/>
          </p:cNvSpPr>
          <p:nvPr/>
        </p:nvSpPr>
        <p:spPr>
          <a:xfrm>
            <a:off x="2637398" y="1957627"/>
            <a:ext cx="7886700" cy="994172"/>
          </a:xfrm>
          <a:prstGeom prst="rect">
            <a:avLst/>
          </a:prstGeom>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dirty="0"/>
              <a:t>Technological advances and the increasing demand for more and more diverse services from increasingly sophisticated and capable users changes rapidly the service delivery and business models in many parts of the world.</a:t>
            </a:r>
            <a:r>
              <a:rPr lang="en-US" sz="2100" dirty="0">
                <a:solidFill>
                  <a:schemeClr val="bg1">
                    <a:lumMod val="65000"/>
                  </a:schemeClr>
                </a:solidFill>
                <a:latin typeface="Arial Black" panose="020B0A04020102020204" pitchFamily="34" charset="0"/>
              </a:rPr>
              <a:t>”</a:t>
            </a:r>
            <a:endParaRPr lang="en-GB" sz="2100" dirty="0">
              <a:solidFill>
                <a:schemeClr val="bg1">
                  <a:lumMod val="65000"/>
                </a:schemeClr>
              </a:solidFill>
              <a:latin typeface="Arial Black" panose="020B0A04020102020204" pitchFamily="34" charset="0"/>
            </a:endParaRPr>
          </a:p>
        </p:txBody>
      </p:sp>
      <p:sp>
        <p:nvSpPr>
          <p:cNvPr id="8" name="Title 1"/>
          <p:cNvSpPr txBox="1">
            <a:spLocks/>
          </p:cNvSpPr>
          <p:nvPr/>
        </p:nvSpPr>
        <p:spPr>
          <a:xfrm>
            <a:off x="2637398" y="2884172"/>
            <a:ext cx="7886700" cy="310515"/>
          </a:xfrm>
          <a:prstGeom prst="rect">
            <a:avLst/>
          </a:prstGeom>
        </p:spPr>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100" dirty="0">
                <a:solidFill>
                  <a:srgbClr val="0070C0"/>
                </a:solidFill>
              </a:rPr>
              <a:t>WMO Strategic Plan (2020-2023)</a:t>
            </a:r>
            <a:endParaRPr lang="en-GB" sz="2100" dirty="0">
              <a:solidFill>
                <a:srgbClr val="0070C0"/>
              </a:solidFill>
              <a:latin typeface="Arial Black" panose="020B0A04020102020204" pitchFamily="34" charset="0"/>
            </a:endParaRPr>
          </a:p>
        </p:txBody>
      </p:sp>
      <p:sp>
        <p:nvSpPr>
          <p:cNvPr id="9" name="Title 1"/>
          <p:cNvSpPr txBox="1">
            <a:spLocks/>
          </p:cNvSpPr>
          <p:nvPr/>
        </p:nvSpPr>
        <p:spPr>
          <a:xfrm>
            <a:off x="2637398" y="3149706"/>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950" dirty="0"/>
              <a:t>Most Members are ill-prepared for the explosion in data volumes and the growing diversity of new data sources</a:t>
            </a:r>
            <a:r>
              <a:rPr lang="en-US" sz="1950" dirty="0"/>
              <a:t>.</a:t>
            </a:r>
            <a:r>
              <a:rPr lang="en-US" sz="1950" dirty="0">
                <a:solidFill>
                  <a:schemeClr val="bg1">
                    <a:lumMod val="65000"/>
                  </a:schemeClr>
                </a:solidFill>
                <a:latin typeface="Arial Black" panose="020B0A04020102020204" pitchFamily="34" charset="0"/>
              </a:rPr>
              <a:t>”</a:t>
            </a:r>
            <a:endParaRPr lang="en-GB" sz="1950" dirty="0">
              <a:solidFill>
                <a:schemeClr val="bg1">
                  <a:lumMod val="65000"/>
                </a:schemeClr>
              </a:solidFill>
              <a:latin typeface="Arial Black" panose="020B0A04020102020204" pitchFamily="34" charset="0"/>
            </a:endParaRPr>
          </a:p>
        </p:txBody>
      </p:sp>
      <p:sp>
        <p:nvSpPr>
          <p:cNvPr id="10" name="TextBox 9"/>
          <p:cNvSpPr txBox="1"/>
          <p:nvPr/>
        </p:nvSpPr>
        <p:spPr>
          <a:xfrm>
            <a:off x="2152651" y="3246397"/>
            <a:ext cx="530915" cy="923330"/>
          </a:xfrm>
          <a:prstGeom prst="rect">
            <a:avLst/>
          </a:prstGeom>
          <a:noFill/>
        </p:spPr>
        <p:txBody>
          <a:bodyPr wrap="none" rtlCol="0">
            <a:spAutoFit/>
          </a:bodyPr>
          <a:lstStyle/>
          <a:p>
            <a:r>
              <a:rPr lang="en-GB" sz="5400" dirty="0">
                <a:solidFill>
                  <a:schemeClr val="bg1">
                    <a:lumMod val="65000"/>
                  </a:schemeClr>
                </a:solidFill>
                <a:latin typeface="Arial Black" panose="020B0A04020102020204" pitchFamily="34" charset="0"/>
              </a:rPr>
              <a:t>“</a:t>
            </a:r>
          </a:p>
        </p:txBody>
      </p:sp>
      <p:sp>
        <p:nvSpPr>
          <p:cNvPr id="11" name="Title 1"/>
          <p:cNvSpPr txBox="1">
            <a:spLocks/>
          </p:cNvSpPr>
          <p:nvPr/>
        </p:nvSpPr>
        <p:spPr>
          <a:xfrm>
            <a:off x="2637398" y="3661976"/>
            <a:ext cx="7886700" cy="310515"/>
          </a:xfrm>
          <a:prstGeom prst="rect">
            <a:avLst/>
          </a:prstGeom>
        </p:spPr>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100" dirty="0">
                <a:solidFill>
                  <a:srgbClr val="0070C0"/>
                </a:solidFill>
              </a:rPr>
              <a:t>Cg-17</a:t>
            </a:r>
            <a:endParaRPr lang="en-GB" sz="2100" dirty="0">
              <a:solidFill>
                <a:srgbClr val="0070C0"/>
              </a:solidFill>
              <a:latin typeface="Arial Black" panose="020B0A04020102020204" pitchFamily="34" charset="0"/>
            </a:endParaRPr>
          </a:p>
        </p:txBody>
      </p:sp>
      <p:sp>
        <p:nvSpPr>
          <p:cNvPr id="12" name="Title 1"/>
          <p:cNvSpPr txBox="1">
            <a:spLocks/>
          </p:cNvSpPr>
          <p:nvPr/>
        </p:nvSpPr>
        <p:spPr>
          <a:xfrm>
            <a:off x="2637398" y="4040395"/>
            <a:ext cx="7886700" cy="16215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950" dirty="0"/>
              <a:t>Cloud computing, Web services, data analytics, machine learning and other technologies present new operating concepts that will improve operational efficiency, information sharing and service delivery, and enable users to more effectively exploit data.</a:t>
            </a:r>
            <a:r>
              <a:rPr lang="en-US" sz="1950" dirty="0">
                <a:solidFill>
                  <a:schemeClr val="bg1">
                    <a:lumMod val="65000"/>
                  </a:schemeClr>
                </a:solidFill>
                <a:latin typeface="Arial Black" panose="020B0A04020102020204" pitchFamily="34" charset="0"/>
              </a:rPr>
              <a:t>”</a:t>
            </a:r>
            <a:endParaRPr lang="en-GB" sz="1950" dirty="0">
              <a:solidFill>
                <a:schemeClr val="bg1">
                  <a:lumMod val="65000"/>
                </a:schemeClr>
              </a:solidFill>
              <a:latin typeface="Arial Black" panose="020B0A04020102020204" pitchFamily="34" charset="0"/>
            </a:endParaRPr>
          </a:p>
        </p:txBody>
      </p:sp>
      <p:sp>
        <p:nvSpPr>
          <p:cNvPr id="13" name="TextBox 12"/>
          <p:cNvSpPr txBox="1"/>
          <p:nvPr/>
        </p:nvSpPr>
        <p:spPr>
          <a:xfrm>
            <a:off x="2152650" y="4190722"/>
            <a:ext cx="530915" cy="923330"/>
          </a:xfrm>
          <a:prstGeom prst="rect">
            <a:avLst/>
          </a:prstGeom>
          <a:noFill/>
        </p:spPr>
        <p:txBody>
          <a:bodyPr wrap="none" rtlCol="0">
            <a:spAutoFit/>
          </a:bodyPr>
          <a:lstStyle/>
          <a:p>
            <a:r>
              <a:rPr lang="en-GB" sz="5400" dirty="0">
                <a:solidFill>
                  <a:schemeClr val="bg1">
                    <a:lumMod val="65000"/>
                  </a:schemeClr>
                </a:solidFill>
                <a:latin typeface="Arial Black" panose="020B0A04020102020204" pitchFamily="34" charset="0"/>
              </a:rPr>
              <a:t>“</a:t>
            </a:r>
          </a:p>
        </p:txBody>
      </p:sp>
      <p:sp>
        <p:nvSpPr>
          <p:cNvPr id="14" name="Title 1"/>
          <p:cNvSpPr txBox="1">
            <a:spLocks/>
          </p:cNvSpPr>
          <p:nvPr/>
        </p:nvSpPr>
        <p:spPr>
          <a:xfrm>
            <a:off x="2637398" y="5155116"/>
            <a:ext cx="7886700" cy="310515"/>
          </a:xfrm>
          <a:prstGeom prst="rect">
            <a:avLst/>
          </a:prstGeom>
        </p:spPr>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100" dirty="0">
                <a:solidFill>
                  <a:srgbClr val="0070C0"/>
                </a:solidFill>
              </a:rPr>
              <a:t>CBS led review of emerging data issues</a:t>
            </a:r>
            <a:endParaRPr lang="en-GB" sz="21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903881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B48B05CB-EBDB-A394-7542-4CA15A8EFAE0}"/>
              </a:ext>
            </a:extLst>
          </p:cNvPr>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670955">
            <a:off x="5635060" y="1495795"/>
            <a:ext cx="2581245" cy="1660849"/>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CC614564-B5FE-46DE-8358-31D0D725FC25}"/>
              </a:ext>
            </a:extLst>
          </p:cNvPr>
          <p:cNvSpPr txBox="1">
            <a:spLocks/>
          </p:cNvSpPr>
          <p:nvPr/>
        </p:nvSpPr>
        <p:spPr>
          <a:xfrm>
            <a:off x="1691782" y="1060958"/>
            <a:ext cx="6661068" cy="222565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3600" b="1" kern="1200">
                <a:solidFill>
                  <a:schemeClr val="bg1">
                    <a:lumMod val="95000"/>
                  </a:schemeClr>
                </a:solidFill>
                <a:latin typeface="Lato" panose="020F0502020204030203" pitchFamily="34" charset="0"/>
                <a:ea typeface="+mj-ea"/>
                <a:cs typeface="+mj-cs"/>
              </a:defRPr>
            </a:lvl1pPr>
          </a:lstStyle>
          <a:p>
            <a:pPr>
              <a:lnSpc>
                <a:spcPct val="120000"/>
              </a:lnSpc>
            </a:pPr>
            <a:r>
              <a:rPr lang="en-US" sz="1500" dirty="0">
                <a:solidFill>
                  <a:schemeClr val="tx1"/>
                </a:solidFill>
                <a:latin typeface="+mn-lt"/>
              </a:rPr>
              <a:t>1963 </a:t>
            </a:r>
            <a:r>
              <a:rPr lang="en-US" sz="1500" b="0" dirty="0">
                <a:solidFill>
                  <a:schemeClr val="tx1"/>
                </a:solidFill>
                <a:latin typeface="+mn-lt"/>
              </a:rPr>
              <a:t>World Weather Watch</a:t>
            </a:r>
          </a:p>
          <a:p>
            <a:pPr>
              <a:lnSpc>
                <a:spcPct val="120000"/>
              </a:lnSpc>
            </a:pPr>
            <a:r>
              <a:rPr lang="en-US" sz="1500" b="0" dirty="0">
                <a:solidFill>
                  <a:schemeClr val="tx1"/>
                </a:solidFill>
                <a:latin typeface="+mn-lt"/>
              </a:rPr>
              <a:t>    </a:t>
            </a:r>
            <a:r>
              <a:rPr lang="en-US" sz="1500" dirty="0">
                <a:solidFill>
                  <a:schemeClr val="tx1"/>
                </a:solidFill>
                <a:latin typeface="+mn-lt"/>
              </a:rPr>
              <a:t>1970s</a:t>
            </a:r>
            <a:r>
              <a:rPr lang="en-US" sz="1500" b="0" dirty="0">
                <a:solidFill>
                  <a:schemeClr val="tx1"/>
                </a:solidFill>
                <a:latin typeface="+mn-lt"/>
              </a:rPr>
              <a:t> Global Telecommunication System</a:t>
            </a:r>
          </a:p>
          <a:p>
            <a:pPr>
              <a:lnSpc>
                <a:spcPct val="120000"/>
              </a:lnSpc>
            </a:pPr>
            <a:r>
              <a:rPr lang="en-US" sz="1500" b="0" dirty="0">
                <a:solidFill>
                  <a:schemeClr val="tx1"/>
                </a:solidFill>
                <a:latin typeface="+mn-lt"/>
              </a:rPr>
              <a:t>        </a:t>
            </a:r>
            <a:r>
              <a:rPr lang="en-US" sz="1500" dirty="0">
                <a:solidFill>
                  <a:schemeClr val="tx1"/>
                </a:solidFill>
                <a:latin typeface="+mn-lt"/>
              </a:rPr>
              <a:t>2007</a:t>
            </a:r>
            <a:r>
              <a:rPr lang="en-US" sz="1500" b="0" dirty="0">
                <a:solidFill>
                  <a:schemeClr val="tx1"/>
                </a:solidFill>
                <a:latin typeface="+mn-lt"/>
              </a:rPr>
              <a:t> WMO Information System (WIS)</a:t>
            </a:r>
          </a:p>
          <a:p>
            <a:pPr>
              <a:lnSpc>
                <a:spcPct val="120000"/>
              </a:lnSpc>
            </a:pPr>
            <a:r>
              <a:rPr lang="en-US" sz="1500" dirty="0">
                <a:solidFill>
                  <a:srgbClr val="C00000"/>
                </a:solidFill>
                <a:latin typeface="+mn-lt"/>
              </a:rPr>
              <a:t>            2019</a:t>
            </a:r>
            <a:r>
              <a:rPr lang="en-US" sz="1500" b="0" dirty="0">
                <a:solidFill>
                  <a:srgbClr val="C00000"/>
                </a:solidFill>
                <a:latin typeface="+mn-lt"/>
              </a:rPr>
              <a:t> WMO Reform (Earth System Approach)</a:t>
            </a:r>
          </a:p>
          <a:p>
            <a:pPr>
              <a:lnSpc>
                <a:spcPct val="120000"/>
              </a:lnSpc>
            </a:pPr>
            <a:r>
              <a:rPr lang="en-US" sz="1500" b="0" dirty="0">
                <a:solidFill>
                  <a:srgbClr val="C00000"/>
                </a:solidFill>
                <a:latin typeface="+mn-lt"/>
              </a:rPr>
              <a:t>                </a:t>
            </a:r>
            <a:r>
              <a:rPr lang="en-US" sz="1500" dirty="0">
                <a:solidFill>
                  <a:srgbClr val="C00000"/>
                </a:solidFill>
                <a:latin typeface="+mn-lt"/>
              </a:rPr>
              <a:t>2021</a:t>
            </a:r>
            <a:r>
              <a:rPr lang="en-US" sz="1500" b="0" dirty="0">
                <a:solidFill>
                  <a:srgbClr val="C00000"/>
                </a:solidFill>
                <a:latin typeface="+mn-lt"/>
              </a:rPr>
              <a:t> WMO Unified Data Policy / GBON</a:t>
            </a:r>
          </a:p>
        </p:txBody>
      </p:sp>
      <p:sp>
        <p:nvSpPr>
          <p:cNvPr id="3" name="TextBox 2">
            <a:extLst>
              <a:ext uri="{FF2B5EF4-FFF2-40B4-BE49-F238E27FC236}">
                <a16:creationId xmlns:a16="http://schemas.microsoft.com/office/drawing/2014/main" id="{76BC0FB6-BAD9-C4BE-BFDD-E3951DE57476}"/>
              </a:ext>
            </a:extLst>
          </p:cNvPr>
          <p:cNvSpPr txBox="1"/>
          <p:nvPr/>
        </p:nvSpPr>
        <p:spPr>
          <a:xfrm>
            <a:off x="5328271" y="3166478"/>
            <a:ext cx="4842737" cy="3305520"/>
          </a:xfrm>
          <a:prstGeom prst="rect">
            <a:avLst/>
          </a:prstGeom>
        </p:spPr>
        <p:style>
          <a:lnRef idx="0">
            <a:scrgbClr r="0" g="0" b="0"/>
          </a:lnRef>
          <a:fillRef idx="1001">
            <a:schemeClr val="lt2"/>
          </a:fillRef>
          <a:effectRef idx="0">
            <a:scrgbClr r="0" g="0" b="0"/>
          </a:effectRef>
          <a:fontRef idx="major"/>
        </p:style>
        <p:txBody>
          <a:bodyPr wrap="square" rtlCol="0">
            <a:spAutoFit/>
          </a:bodyPr>
          <a:lstStyle/>
          <a:p>
            <a:pPr algn="ctr">
              <a:lnSpc>
                <a:spcPct val="120000"/>
              </a:lnSpc>
            </a:pPr>
            <a:r>
              <a:rPr lang="en-US" sz="3300" b="1" dirty="0">
                <a:solidFill>
                  <a:schemeClr val="tx2">
                    <a:lumMod val="75000"/>
                  </a:schemeClr>
                </a:solidFill>
              </a:rPr>
              <a:t>WIS 2.0</a:t>
            </a:r>
          </a:p>
          <a:p>
            <a:pPr lvl="1">
              <a:lnSpc>
                <a:spcPct val="120000"/>
              </a:lnSpc>
            </a:pPr>
            <a:r>
              <a:rPr lang="en-US" sz="1200" i="1" dirty="0">
                <a:solidFill>
                  <a:srgbClr val="2A2A2A"/>
                </a:solidFill>
                <a:latin typeface="Arial"/>
              </a:rPr>
              <a:t>… system of systems using Web-architecture and open standards to provide simple, timely and seamless sharing of trusted data and information …  </a:t>
            </a:r>
          </a:p>
          <a:p>
            <a:pPr marL="600075" lvl="1" indent="-257175">
              <a:lnSpc>
                <a:spcPct val="120000"/>
              </a:lnSpc>
              <a:buFont typeface="Arial" panose="020B0604020202020204" pitchFamily="34" charset="0"/>
              <a:buChar char="•"/>
            </a:pPr>
            <a:r>
              <a:rPr lang="en-US" sz="1500" dirty="0">
                <a:solidFill>
                  <a:srgbClr val="FF0000"/>
                </a:solidFill>
              </a:rPr>
              <a:t>Open Standards (OGC, W3C, IETF, …)</a:t>
            </a:r>
          </a:p>
          <a:p>
            <a:pPr marL="600075" lvl="1" indent="-257175">
              <a:lnSpc>
                <a:spcPct val="120000"/>
              </a:lnSpc>
              <a:buFont typeface="Arial" panose="020B0604020202020204" pitchFamily="34" charset="0"/>
              <a:buChar char="•"/>
            </a:pPr>
            <a:r>
              <a:rPr lang="en-US" sz="1500" dirty="0">
                <a:solidFill>
                  <a:srgbClr val="FF0000"/>
                </a:solidFill>
              </a:rPr>
              <a:t>Open Source (use off the shelf tools)</a:t>
            </a:r>
          </a:p>
          <a:p>
            <a:pPr marL="600075" lvl="1" indent="-257175">
              <a:lnSpc>
                <a:spcPct val="120000"/>
              </a:lnSpc>
              <a:buFont typeface="Arial" panose="020B0604020202020204" pitchFamily="34" charset="0"/>
              <a:buChar char="•"/>
            </a:pPr>
            <a:r>
              <a:rPr lang="en-US" sz="1500" dirty="0"/>
              <a:t>Data sharing through Web and publication/subscription (pub/sub) protocols</a:t>
            </a:r>
          </a:p>
          <a:p>
            <a:pPr marL="600075" lvl="1" indent="-257175">
              <a:lnSpc>
                <a:spcPct val="120000"/>
              </a:lnSpc>
              <a:buFont typeface="Arial" panose="020B0604020202020204" pitchFamily="34" charset="0"/>
              <a:buChar char="•"/>
            </a:pPr>
            <a:r>
              <a:rPr lang="en-US" sz="1500" dirty="0"/>
              <a:t>Cloud ready (turn-key solutions)</a:t>
            </a:r>
          </a:p>
          <a:p>
            <a:pPr marL="600075" lvl="1" indent="-257175">
              <a:lnSpc>
                <a:spcPct val="120000"/>
              </a:lnSpc>
              <a:buFont typeface="Arial" panose="020B0604020202020204" pitchFamily="34" charset="0"/>
              <a:buChar char="•"/>
            </a:pPr>
            <a:r>
              <a:rPr lang="en-US" sz="1500" dirty="0"/>
              <a:t>Web APIs (Application Programming Interface)</a:t>
            </a:r>
          </a:p>
          <a:p>
            <a:endParaRPr lang="en-US" dirty="0"/>
          </a:p>
        </p:txBody>
      </p:sp>
      <p:sp>
        <p:nvSpPr>
          <p:cNvPr id="5" name="Slide Number Placeholder 4">
            <a:extLst>
              <a:ext uri="{FF2B5EF4-FFF2-40B4-BE49-F238E27FC236}">
                <a16:creationId xmlns:a16="http://schemas.microsoft.com/office/drawing/2014/main" id="{5620B87E-20F6-FDB4-82EA-A0DA581FE631}"/>
              </a:ext>
            </a:extLst>
          </p:cNvPr>
          <p:cNvSpPr>
            <a:spLocks noGrp="1"/>
          </p:cNvSpPr>
          <p:nvPr>
            <p:ph type="sldNum" sz="quarter" idx="4"/>
          </p:nvPr>
        </p:nvSpPr>
        <p:spPr/>
        <p:txBody>
          <a:bodyPr/>
          <a:lstStyle/>
          <a:p>
            <a:fld id="{0F9F7EA0-3F56-4C7E-9B2D-3423B3AF0281}" type="slidenum">
              <a:rPr lang="en-US" smtClean="0"/>
              <a:pPr/>
              <a:t>5</a:t>
            </a:fld>
            <a:endParaRPr lang="en-US" dirty="0"/>
          </a:p>
        </p:txBody>
      </p:sp>
      <p:sp>
        <p:nvSpPr>
          <p:cNvPr id="6" name="Title 1">
            <a:extLst>
              <a:ext uri="{FF2B5EF4-FFF2-40B4-BE49-F238E27FC236}">
                <a16:creationId xmlns:a16="http://schemas.microsoft.com/office/drawing/2014/main" id="{E1FB5545-FCF8-BC2D-FA02-4EC293018C93}"/>
              </a:ext>
            </a:extLst>
          </p:cNvPr>
          <p:cNvSpPr>
            <a:spLocks noGrp="1"/>
          </p:cNvSpPr>
          <p:nvPr>
            <p:ph type="title"/>
          </p:nvPr>
        </p:nvSpPr>
        <p:spPr>
          <a:xfrm>
            <a:off x="2098163" y="423127"/>
            <a:ext cx="7886700" cy="574212"/>
          </a:xfrm>
        </p:spPr>
        <p:txBody>
          <a:bodyPr>
            <a:noAutofit/>
          </a:bodyPr>
          <a:lstStyle/>
          <a:p>
            <a:r>
              <a:rPr lang="en-US" sz="3600" dirty="0"/>
              <a:t>WMO Information System (WIS 2.0)</a:t>
            </a:r>
          </a:p>
        </p:txBody>
      </p:sp>
      <p:pic>
        <p:nvPicPr>
          <p:cNvPr id="7" name="Picture 2" descr="Image result for ietf logo">
            <a:extLst>
              <a:ext uri="{FF2B5EF4-FFF2-40B4-BE49-F238E27FC236}">
                <a16:creationId xmlns:a16="http://schemas.microsoft.com/office/drawing/2014/main" id="{C8D3CBF5-40AA-314B-CC4A-BE9924C1B9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4214" y="4475479"/>
            <a:ext cx="769484" cy="410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w3c logo">
            <a:extLst>
              <a:ext uri="{FF2B5EF4-FFF2-40B4-BE49-F238E27FC236}">
                <a16:creationId xmlns:a16="http://schemas.microsoft.com/office/drawing/2014/main" id="{5654CB38-B9A2-18E2-0164-E4848DC890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2764" y="4185106"/>
            <a:ext cx="602819" cy="4105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ndoorGML OGC">
            <a:extLst>
              <a:ext uri="{FF2B5EF4-FFF2-40B4-BE49-F238E27FC236}">
                <a16:creationId xmlns:a16="http://schemas.microsoft.com/office/drawing/2014/main" id="{D9A3A23C-2E65-9B71-FF22-8271EED6E0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8163" y="3548623"/>
            <a:ext cx="874840" cy="440189"/>
          </a:xfrm>
          <a:prstGeom prst="rect">
            <a:avLst/>
          </a:prstGeom>
          <a:noFill/>
          <a:extLst>
            <a:ext uri="{909E8E84-426E-40DD-AFC4-6F175D3DCCD1}">
              <a14:hiddenFill xmlns:a14="http://schemas.microsoft.com/office/drawing/2010/main">
                <a:solidFill>
                  <a:srgbClr val="FFFFFF"/>
                </a:solidFill>
              </a14:hiddenFill>
            </a:ext>
          </a:extLst>
        </p:spPr>
      </p:pic>
      <p:pic>
        <p:nvPicPr>
          <p:cNvPr id="10" name="Google Shape;119;gbe90d9cf2c_12_0">
            <a:extLst>
              <a:ext uri="{FF2B5EF4-FFF2-40B4-BE49-F238E27FC236}">
                <a16:creationId xmlns:a16="http://schemas.microsoft.com/office/drawing/2014/main" id="{B0C53AF3-1FC1-57F7-0099-E4ECD35528FC}"/>
              </a:ext>
            </a:extLst>
          </p:cNvPr>
          <p:cNvPicPr preferRelativeResize="0"/>
          <p:nvPr/>
        </p:nvPicPr>
        <p:blipFill rotWithShape="1">
          <a:blip r:embed="rId7">
            <a:alphaModFix/>
          </a:blip>
          <a:srcRect/>
          <a:stretch/>
        </p:blipFill>
        <p:spPr>
          <a:xfrm rot="411341">
            <a:off x="3000458" y="3939349"/>
            <a:ext cx="944966" cy="390333"/>
          </a:xfrm>
          <a:prstGeom prst="rect">
            <a:avLst/>
          </a:prstGeom>
          <a:noFill/>
          <a:ln>
            <a:noFill/>
          </a:ln>
        </p:spPr>
      </p:pic>
      <p:pic>
        <p:nvPicPr>
          <p:cNvPr id="1026" name="Picture 2" descr="4 Ways Cloud Computing Can Save Money | TechnologyAdvice">
            <a:extLst>
              <a:ext uri="{FF2B5EF4-FFF2-40B4-BE49-F238E27FC236}">
                <a16:creationId xmlns:a16="http://schemas.microsoft.com/office/drawing/2014/main" id="{3C6DFBD4-628A-859E-66C5-56EAE7DA70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6436" y="3495741"/>
            <a:ext cx="697260" cy="4930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I Integration Quick Start – RunSignup Blog">
            <a:extLst>
              <a:ext uri="{FF2B5EF4-FFF2-40B4-BE49-F238E27FC236}">
                <a16:creationId xmlns:a16="http://schemas.microsoft.com/office/drawing/2014/main" id="{6A498E58-922F-A538-B834-9B579D490F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00008" y="4280219"/>
            <a:ext cx="809966" cy="630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509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23.jpeg"/>
          <p:cNvPicPr/>
          <p:nvPr/>
        </p:nvPicPr>
        <p:blipFill rotWithShape="1">
          <a:blip r:embed="rId3" cstate="print"/>
          <a:srcRect l="9912" t="7045" r="14179" b="4557"/>
          <a:stretch/>
        </p:blipFill>
        <p:spPr>
          <a:xfrm>
            <a:off x="5994634" y="1974934"/>
            <a:ext cx="4664222" cy="3190169"/>
          </a:xfrm>
          <a:prstGeom prst="rect">
            <a:avLst/>
          </a:prstGeom>
          <a:ln w="12700">
            <a:miter lim="400000"/>
          </a:ln>
        </p:spPr>
      </p:pic>
      <p:sp>
        <p:nvSpPr>
          <p:cNvPr id="7" name="TextBox 6"/>
          <p:cNvSpPr txBox="1"/>
          <p:nvPr/>
        </p:nvSpPr>
        <p:spPr>
          <a:xfrm>
            <a:off x="1667904" y="1104186"/>
            <a:ext cx="530915" cy="923330"/>
          </a:xfrm>
          <a:prstGeom prst="rect">
            <a:avLst/>
          </a:prstGeom>
          <a:noFill/>
        </p:spPr>
        <p:txBody>
          <a:bodyPr wrap="none" rtlCol="0">
            <a:spAutoFit/>
          </a:bodyPr>
          <a:lstStyle/>
          <a:p>
            <a:r>
              <a:rPr lang="en-GB" sz="5400" dirty="0">
                <a:solidFill>
                  <a:schemeClr val="bg1">
                    <a:lumMod val="65000"/>
                  </a:schemeClr>
                </a:solidFill>
                <a:latin typeface="Arial Black" panose="020B0A04020102020204" pitchFamily="34" charset="0"/>
              </a:rPr>
              <a:t>“</a:t>
            </a:r>
          </a:p>
        </p:txBody>
      </p:sp>
      <p:sp>
        <p:nvSpPr>
          <p:cNvPr id="8" name="Title 1"/>
          <p:cNvSpPr txBox="1">
            <a:spLocks/>
          </p:cNvSpPr>
          <p:nvPr/>
        </p:nvSpPr>
        <p:spPr>
          <a:xfrm>
            <a:off x="2152651" y="1031797"/>
            <a:ext cx="8373503"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WIS 2.0: uses Web services for publishing data</a:t>
            </a:r>
            <a:r>
              <a:rPr lang="en-US" sz="3000" dirty="0">
                <a:solidFill>
                  <a:schemeClr val="bg1">
                    <a:lumMod val="65000"/>
                  </a:schemeClr>
                </a:solidFill>
                <a:latin typeface="Arial Black" panose="020B0A04020102020204" pitchFamily="34" charset="0"/>
              </a:rPr>
              <a:t>”</a:t>
            </a:r>
            <a:endParaRPr lang="en-GB" sz="3000" dirty="0">
              <a:solidFill>
                <a:schemeClr val="bg1">
                  <a:lumMod val="65000"/>
                </a:schemeClr>
              </a:solidFill>
              <a:latin typeface="Arial Black" panose="020B0A04020102020204" pitchFamily="34" charset="0"/>
            </a:endParaRPr>
          </a:p>
        </p:txBody>
      </p:sp>
      <p:sp>
        <p:nvSpPr>
          <p:cNvPr id="6" name="Slide Number Placeholder 5"/>
          <p:cNvSpPr>
            <a:spLocks noGrp="1"/>
          </p:cNvSpPr>
          <p:nvPr>
            <p:ph type="sldNum" sz="quarter" idx="12"/>
          </p:nvPr>
        </p:nvSpPr>
        <p:spPr>
          <a:xfrm>
            <a:off x="7981950" y="5624513"/>
            <a:ext cx="2057400" cy="273844"/>
          </a:xfrm>
        </p:spPr>
        <p:txBody>
          <a:bodyPr/>
          <a:lstStyle/>
          <a:p>
            <a:fld id="{02FCD5AC-5239-4317-A018-1F813C8A6B43}" type="slidenum">
              <a:rPr lang="en-GB" smtClean="0"/>
              <a:t>6</a:t>
            </a:fld>
            <a:endParaRPr lang="en-GB" dirty="0"/>
          </a:p>
        </p:txBody>
      </p:sp>
      <p:sp>
        <p:nvSpPr>
          <p:cNvPr id="11" name="Title 1"/>
          <p:cNvSpPr txBox="1">
            <a:spLocks/>
          </p:cNvSpPr>
          <p:nvPr/>
        </p:nvSpPr>
        <p:spPr>
          <a:xfrm>
            <a:off x="2152650" y="2059297"/>
            <a:ext cx="7886700" cy="3893924"/>
          </a:xfrm>
          <a:prstGeom prst="rect">
            <a:avLst/>
          </a:prstGeom>
        </p:spPr>
        <p:txBody>
          <a:bodyPr vert="horz" lIns="68580" tIns="34290" rIns="68580" bIns="3429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900"/>
              </a:spcAft>
            </a:pPr>
            <a:r>
              <a:rPr lang="en-GB" sz="2100" dirty="0"/>
              <a:t>Data is published via Web services – Web applications that allow computer programmes to access or interact with that data … </a:t>
            </a:r>
          </a:p>
          <a:p>
            <a:pPr>
              <a:spcAft>
                <a:spcPts val="900"/>
              </a:spcAft>
            </a:pPr>
            <a:endParaRPr lang="en-GB" sz="2100" dirty="0"/>
          </a:p>
          <a:p>
            <a:pPr>
              <a:spcAft>
                <a:spcPts val="900"/>
              </a:spcAft>
            </a:pPr>
            <a:endParaRPr lang="en-GB" sz="2100" dirty="0"/>
          </a:p>
          <a:p>
            <a:pPr>
              <a:spcAft>
                <a:spcPts val="900"/>
              </a:spcAft>
            </a:pPr>
            <a:endParaRPr lang="en-GB" sz="2100" dirty="0"/>
          </a:p>
          <a:p>
            <a:pPr>
              <a:spcAft>
                <a:spcPts val="900"/>
              </a:spcAft>
            </a:pPr>
            <a:endParaRPr lang="en-GB" sz="2100" dirty="0"/>
          </a:p>
          <a:p>
            <a:pPr>
              <a:spcAft>
                <a:spcPts val="900"/>
              </a:spcAft>
            </a:pPr>
            <a:endParaRPr lang="en-GB" sz="2100" dirty="0"/>
          </a:p>
          <a:p>
            <a:pPr>
              <a:spcAft>
                <a:spcPts val="900"/>
              </a:spcAft>
            </a:pPr>
            <a:endParaRPr lang="en-GB" sz="2100" dirty="0"/>
          </a:p>
          <a:p>
            <a:pPr>
              <a:spcAft>
                <a:spcPts val="900"/>
              </a:spcAft>
            </a:pPr>
            <a:r>
              <a:rPr lang="en-GB" sz="2100" dirty="0"/>
              <a:t>Access control and security are built-in to Web technology</a:t>
            </a:r>
          </a:p>
        </p:txBody>
      </p:sp>
      <p:sp>
        <p:nvSpPr>
          <p:cNvPr id="2" name="TextBox 1"/>
          <p:cNvSpPr txBox="1"/>
          <p:nvPr/>
        </p:nvSpPr>
        <p:spPr>
          <a:xfrm>
            <a:off x="1524000" y="3789989"/>
            <a:ext cx="7424928" cy="900246"/>
          </a:xfrm>
          <a:prstGeom prst="rect">
            <a:avLst/>
          </a:prstGeom>
          <a:noFill/>
        </p:spPr>
        <p:txBody>
          <a:bodyPr wrap="square" rtlCol="0">
            <a:spAutoFit/>
          </a:bodyPr>
          <a:lstStyle/>
          <a:p>
            <a:r>
              <a:rPr lang="en-GB" sz="1050" dirty="0">
                <a:gradFill flip="none" rotWithShape="1">
                  <a:gsLst>
                    <a:gs pos="100000">
                      <a:schemeClr val="accent1">
                        <a:lumMod val="87000"/>
                      </a:schemeClr>
                    </a:gs>
                    <a:gs pos="16000">
                      <a:schemeClr val="accent1">
                        <a:lumMod val="90000"/>
                        <a:lumOff val="10000"/>
                      </a:schemeClr>
                    </a:gs>
                    <a:gs pos="0">
                      <a:schemeClr val="accent1">
                        <a:alpha val="0"/>
                        <a:lumMod val="0"/>
                        <a:lumOff val="100000"/>
                      </a:schemeClr>
                    </a:gs>
                  </a:gsLst>
                  <a:lin ang="10800000" scaled="1"/>
                  <a:tileRect/>
                </a:gradFill>
                <a:latin typeface="Arial" panose="020B0604020202020204" pitchFamily="34" charset="0"/>
                <a:cs typeface="Arial" panose="020B0604020202020204" pitchFamily="34" charset="0"/>
              </a:rPr>
              <a:t>0101001010100101001010111110101001010001010100101001010100101000001010101010001010010010101001010</a:t>
            </a:r>
          </a:p>
          <a:p>
            <a:r>
              <a:rPr lang="en-GB" sz="1050" dirty="0">
                <a:gradFill flip="none" rotWithShape="1">
                  <a:gsLst>
                    <a:gs pos="100000">
                      <a:schemeClr val="accent1">
                        <a:lumMod val="87000"/>
                      </a:schemeClr>
                    </a:gs>
                    <a:gs pos="16000">
                      <a:schemeClr val="accent1">
                        <a:lumMod val="90000"/>
                        <a:lumOff val="10000"/>
                      </a:schemeClr>
                    </a:gs>
                    <a:gs pos="0">
                      <a:schemeClr val="accent1">
                        <a:alpha val="0"/>
                        <a:lumMod val="0"/>
                        <a:lumOff val="100000"/>
                      </a:schemeClr>
                    </a:gs>
                  </a:gsLst>
                  <a:lin ang="10800000" scaled="1"/>
                  <a:tileRect/>
                </a:gradFill>
                <a:latin typeface="Arial" panose="020B0604020202020204" pitchFamily="34" charset="0"/>
                <a:cs typeface="Arial" panose="020B0604020202020204" pitchFamily="34" charset="0"/>
              </a:rPr>
              <a:t>010010101011101010101010001010111010111110101001001010010100101000101010110100110101010000100100010</a:t>
            </a:r>
          </a:p>
          <a:p>
            <a:r>
              <a:rPr lang="en-GB" sz="1050" dirty="0">
                <a:gradFill flip="none" rotWithShape="1">
                  <a:gsLst>
                    <a:gs pos="100000">
                      <a:schemeClr val="accent1">
                        <a:lumMod val="87000"/>
                      </a:schemeClr>
                    </a:gs>
                    <a:gs pos="16000">
                      <a:schemeClr val="accent1">
                        <a:lumMod val="90000"/>
                        <a:lumOff val="10000"/>
                      </a:schemeClr>
                    </a:gs>
                    <a:gs pos="0">
                      <a:schemeClr val="accent1">
                        <a:alpha val="0"/>
                        <a:lumMod val="0"/>
                        <a:lumOff val="100000"/>
                      </a:schemeClr>
                    </a:gs>
                  </a:gsLst>
                  <a:lin ang="10800000" scaled="1"/>
                  <a:tileRect/>
                </a:gradFill>
                <a:latin typeface="Arial" panose="020B0604020202020204" pitchFamily="34" charset="0"/>
                <a:cs typeface="Arial" panose="020B0604020202020204" pitchFamily="34" charset="0"/>
              </a:rPr>
              <a:t>101011101001011101010100010100010100100100100100111111010010101010010100001010010101001000100010010</a:t>
            </a:r>
          </a:p>
        </p:txBody>
      </p:sp>
      <p:pic>
        <p:nvPicPr>
          <p:cNvPr id="7170" name="Picture 2" descr="Image result for web servic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2590" y="2977071"/>
            <a:ext cx="2545147" cy="19777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9808" y="3143005"/>
            <a:ext cx="1828800" cy="1828800"/>
          </a:xfrm>
          <a:prstGeom prst="rect">
            <a:avLst/>
          </a:prstGeom>
        </p:spPr>
      </p:pic>
    </p:spTree>
    <p:extLst>
      <p:ext uri="{BB962C8B-B14F-4D97-AF65-F5344CB8AC3E}">
        <p14:creationId xmlns:p14="http://schemas.microsoft.com/office/powerpoint/2010/main" val="3312590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wmo2016_powerpoint_standard_v2-2.jpg"/>
          <p:cNvPicPr>
            <a:picLocks noChangeAspect="1"/>
          </p:cNvPicPr>
          <p:nvPr/>
        </p:nvPicPr>
        <p:blipFill rotWithShape="1">
          <a:blip r:embed="rId3">
            <a:extLst>
              <a:ext uri="{28A0092B-C50C-407E-A947-70E740481C1C}">
                <a14:useLocalDpi xmlns:a14="http://schemas.microsoft.com/office/drawing/2010/main" val="0"/>
              </a:ext>
            </a:extLst>
          </a:blip>
          <a:srcRect r="94636"/>
          <a:stretch/>
        </p:blipFill>
        <p:spPr>
          <a:xfrm>
            <a:off x="1524000" y="4721022"/>
            <a:ext cx="80010" cy="1285875"/>
          </a:xfrm>
          <a:prstGeom prst="rect">
            <a:avLst/>
          </a:prstGeom>
        </p:spPr>
      </p:pic>
      <p:sp>
        <p:nvSpPr>
          <p:cNvPr id="6" name="Slide Number Placeholder 5"/>
          <p:cNvSpPr>
            <a:spLocks noGrp="1"/>
          </p:cNvSpPr>
          <p:nvPr>
            <p:ph type="sldNum" sz="quarter" idx="12"/>
          </p:nvPr>
        </p:nvSpPr>
        <p:spPr>
          <a:xfrm>
            <a:off x="7981950" y="5624513"/>
            <a:ext cx="2057400" cy="273844"/>
          </a:xfrm>
        </p:spPr>
        <p:txBody>
          <a:bodyPr/>
          <a:lstStyle/>
          <a:p>
            <a:fld id="{02FCD5AC-5239-4317-A018-1F813C8A6B43}" type="slidenum">
              <a:rPr lang="en-GB" smtClean="0">
                <a:solidFill>
                  <a:schemeClr val="bg1"/>
                </a:solidFill>
              </a:rPr>
              <a:t>7</a:t>
            </a:fld>
            <a:endParaRPr lang="en-GB" dirty="0">
              <a:solidFill>
                <a:schemeClr val="bg1"/>
              </a:solidFill>
            </a:endParaRPr>
          </a:p>
        </p:txBody>
      </p:sp>
      <p:pic>
        <p:nvPicPr>
          <p:cNvPr id="14" name="Picture 2" descr="Image result for web servic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2516" y="3565727"/>
            <a:ext cx="536222" cy="41668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619578" y="118401"/>
            <a:ext cx="318910" cy="923330"/>
          </a:xfrm>
          <a:prstGeom prst="rect">
            <a:avLst/>
          </a:prstGeom>
          <a:noFill/>
        </p:spPr>
        <p:txBody>
          <a:bodyPr wrap="square" rtlCol="0">
            <a:spAutoFit/>
          </a:bodyPr>
          <a:lstStyle/>
          <a:p>
            <a:r>
              <a:rPr lang="en-GB" sz="5400" dirty="0">
                <a:latin typeface="Arial Black" panose="020B0A04020102020204" pitchFamily="34" charset="0"/>
              </a:rPr>
              <a:t>“</a:t>
            </a:r>
          </a:p>
        </p:txBody>
      </p:sp>
      <p:sp>
        <p:nvSpPr>
          <p:cNvPr id="16" name="Title 1"/>
          <p:cNvSpPr txBox="1">
            <a:spLocks/>
          </p:cNvSpPr>
          <p:nvPr/>
        </p:nvSpPr>
        <p:spPr>
          <a:xfrm>
            <a:off x="2026194" y="167546"/>
            <a:ext cx="5751896" cy="994172"/>
          </a:xfrm>
          <a:prstGeom prst="rect">
            <a:avLst/>
          </a:prstGeom>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WIS 2.0: uses open standard message protocols to replace the GTS.</a:t>
            </a:r>
            <a:r>
              <a:rPr lang="en-US" sz="3000" dirty="0">
                <a:latin typeface="Arial Black" panose="020B0A04020102020204" pitchFamily="34" charset="0"/>
              </a:rPr>
              <a:t>”</a:t>
            </a:r>
            <a:endParaRPr lang="en-GB" sz="3000" dirty="0">
              <a:latin typeface="Arial Black" panose="020B0A04020102020204" pitchFamily="34" charset="0"/>
            </a:endParaRPr>
          </a:p>
        </p:txBody>
      </p:sp>
      <p:sp>
        <p:nvSpPr>
          <p:cNvPr id="18" name="Title 1"/>
          <p:cNvSpPr txBox="1">
            <a:spLocks/>
          </p:cNvSpPr>
          <p:nvPr/>
        </p:nvSpPr>
        <p:spPr>
          <a:xfrm>
            <a:off x="1873197" y="1495171"/>
            <a:ext cx="3231768" cy="1034153"/>
          </a:xfrm>
          <a:prstGeom prst="rect">
            <a:avLst/>
          </a:prstGeom>
        </p:spPr>
        <p:txBody>
          <a:bodyPr vert="horz" lIns="68580" tIns="34290" rIns="68580" bIns="3429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900"/>
              </a:spcAft>
            </a:pPr>
            <a:r>
              <a:rPr lang="en-GB" sz="2100" dirty="0"/>
              <a:t>Real-time data sharing … Like ‘WhatsApp for weather’</a:t>
            </a:r>
          </a:p>
        </p:txBody>
      </p:sp>
      <p:sp>
        <p:nvSpPr>
          <p:cNvPr id="4" name="Rectangle 3"/>
          <p:cNvSpPr/>
          <p:nvPr/>
        </p:nvSpPr>
        <p:spPr>
          <a:xfrm rot="8707679">
            <a:off x="3973734" y="2701043"/>
            <a:ext cx="3406410" cy="2658112"/>
          </a:xfrm>
          <a:prstGeom prst="rect">
            <a:avLst/>
          </a:prstGeom>
          <a:noFill/>
        </p:spPr>
        <p:txBody>
          <a:bodyPr spcFirstLastPara="1" wrap="none" lIns="68580" tIns="34290" rIns="68580" bIns="34290" numCol="1">
            <a:prstTxWarp prst="textArchUp">
              <a:avLst>
                <a:gd name="adj" fmla="val 9863017"/>
              </a:avLst>
            </a:prstTxWarp>
            <a:spAutoFit/>
          </a:bodyPr>
          <a:lstStyle/>
          <a:p>
            <a:pPr algn="ctr"/>
            <a:r>
              <a:rPr lang="en-US" sz="1050" dirty="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1001010010101101110100101001010</a:t>
            </a:r>
          </a:p>
        </p:txBody>
      </p:sp>
      <p:sp>
        <p:nvSpPr>
          <p:cNvPr id="20" name="Title 1"/>
          <p:cNvSpPr txBox="1">
            <a:spLocks/>
          </p:cNvSpPr>
          <p:nvPr/>
        </p:nvSpPr>
        <p:spPr>
          <a:xfrm>
            <a:off x="1887487" y="2744604"/>
            <a:ext cx="5625846" cy="603688"/>
          </a:xfrm>
          <a:prstGeom prst="rect">
            <a:avLst/>
          </a:prstGeom>
        </p:spPr>
        <p:txBody>
          <a:bodyPr vert="horz" lIns="68580" tIns="34290" rIns="68580" bIns="3429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900"/>
              </a:spcAft>
            </a:pPr>
            <a:r>
              <a:rPr lang="en-GB" sz="2100" b="1" dirty="0">
                <a:solidFill>
                  <a:schemeClr val="bg1"/>
                </a:solidFill>
              </a:rPr>
              <a:t>Publish</a:t>
            </a:r>
            <a:r>
              <a:rPr lang="en-GB" sz="2100" dirty="0">
                <a:solidFill>
                  <a:schemeClr val="bg1"/>
                </a:solidFill>
              </a:rPr>
              <a:t> your data via a Web service</a:t>
            </a:r>
          </a:p>
        </p:txBody>
      </p:sp>
      <p:pic>
        <p:nvPicPr>
          <p:cNvPr id="8194" name="Picture 2" descr="Image result for tick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1952" y="1031798"/>
            <a:ext cx="686327" cy="686327"/>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p:cNvSpPr txBox="1">
            <a:spLocks/>
          </p:cNvSpPr>
          <p:nvPr/>
        </p:nvSpPr>
        <p:spPr>
          <a:xfrm>
            <a:off x="1873196" y="2656904"/>
            <a:ext cx="4129956" cy="603688"/>
          </a:xfrm>
          <a:prstGeom prst="rect">
            <a:avLst/>
          </a:prstGeom>
        </p:spPr>
        <p:txBody>
          <a:bodyPr vert="horz" lIns="68580" tIns="34290" rIns="68580" bIns="3429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900"/>
              </a:spcAft>
            </a:pPr>
            <a:r>
              <a:rPr lang="en-GB" sz="2100" dirty="0"/>
              <a:t>Everyone who wants access can ask to </a:t>
            </a:r>
            <a:r>
              <a:rPr lang="en-GB" sz="2100" b="1" dirty="0"/>
              <a:t>subscribe</a:t>
            </a:r>
            <a:r>
              <a:rPr lang="en-GB" sz="2100" dirty="0"/>
              <a:t> </a:t>
            </a:r>
          </a:p>
        </p:txBody>
      </p:sp>
      <p:pic>
        <p:nvPicPr>
          <p:cNvPr id="22" name="Picture 2" descr="Image result for tick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51231" y="1141816"/>
            <a:ext cx="686327" cy="68632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tick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5767" y="2703284"/>
            <a:ext cx="686327" cy="68632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tick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6335" y="1465483"/>
            <a:ext cx="686327" cy="68632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tick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7641" y="4320180"/>
            <a:ext cx="686327" cy="68632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tick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1674" y="4118558"/>
            <a:ext cx="686327" cy="68632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tick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0411" y="5129076"/>
            <a:ext cx="686327" cy="686327"/>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1"/>
          <p:cNvSpPr txBox="1">
            <a:spLocks/>
          </p:cNvSpPr>
          <p:nvPr/>
        </p:nvSpPr>
        <p:spPr>
          <a:xfrm>
            <a:off x="1848301" y="3300968"/>
            <a:ext cx="3069629" cy="603688"/>
          </a:xfrm>
          <a:prstGeom prst="rect">
            <a:avLst/>
          </a:prstGeom>
        </p:spPr>
        <p:txBody>
          <a:bodyPr vert="horz" lIns="68580" tIns="34290" rIns="68580" bIns="3429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900"/>
              </a:spcAft>
            </a:pPr>
            <a:r>
              <a:rPr lang="en-GB" sz="2100" dirty="0"/>
              <a:t>Data streamed in real-time as soon as available </a:t>
            </a:r>
          </a:p>
        </p:txBody>
      </p:sp>
      <p:sp>
        <p:nvSpPr>
          <p:cNvPr id="30" name="Rectangle 29"/>
          <p:cNvSpPr/>
          <p:nvPr/>
        </p:nvSpPr>
        <p:spPr>
          <a:xfrm>
            <a:off x="6896366" y="3389611"/>
            <a:ext cx="881724" cy="815499"/>
          </a:xfrm>
          <a:prstGeom prst="rect">
            <a:avLst/>
          </a:prstGeom>
          <a:noFill/>
        </p:spPr>
        <p:txBody>
          <a:bodyPr spcFirstLastPara="1" wrap="none" lIns="68580" tIns="34290" rIns="68580" bIns="34290" numCol="1">
            <a:prstTxWarp prst="textArchUp">
              <a:avLst>
                <a:gd name="adj" fmla="val 5523757"/>
              </a:avLst>
            </a:prstTxWarp>
            <a:spAutoFit/>
          </a:bodyPr>
          <a:lstStyle/>
          <a:p>
            <a:pPr algn="ctr"/>
            <a:r>
              <a:rPr lang="en-US" sz="1050" dirty="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1001010010010101110101101110100101001010</a:t>
            </a:r>
          </a:p>
        </p:txBody>
      </p:sp>
      <p:sp>
        <p:nvSpPr>
          <p:cNvPr id="31" name="Rectangle 30"/>
          <p:cNvSpPr/>
          <p:nvPr/>
        </p:nvSpPr>
        <p:spPr>
          <a:xfrm rot="13976582">
            <a:off x="5469452" y="1576372"/>
            <a:ext cx="2984419" cy="1747961"/>
          </a:xfrm>
          <a:prstGeom prst="rect">
            <a:avLst/>
          </a:prstGeom>
          <a:noFill/>
        </p:spPr>
        <p:txBody>
          <a:bodyPr spcFirstLastPara="1" wrap="none" lIns="68580" tIns="34290" rIns="68580" bIns="34290" numCol="1">
            <a:prstTxWarp prst="textArchUp">
              <a:avLst>
                <a:gd name="adj" fmla="val 12557567"/>
              </a:avLst>
            </a:prstTxWarp>
            <a:spAutoFit/>
          </a:bodyPr>
          <a:lstStyle/>
          <a:p>
            <a:pPr algn="ctr"/>
            <a:r>
              <a:rPr lang="en-US" sz="1050" dirty="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10101101110100101001010</a:t>
            </a:r>
          </a:p>
        </p:txBody>
      </p:sp>
      <p:sp>
        <p:nvSpPr>
          <p:cNvPr id="32" name="Rectangle 31"/>
          <p:cNvSpPr/>
          <p:nvPr/>
        </p:nvSpPr>
        <p:spPr>
          <a:xfrm rot="7363164">
            <a:off x="7040515" y="3034911"/>
            <a:ext cx="1316827" cy="283043"/>
          </a:xfrm>
          <a:prstGeom prst="rect">
            <a:avLst/>
          </a:prstGeom>
          <a:noFill/>
        </p:spPr>
        <p:txBody>
          <a:bodyPr spcFirstLastPara="1" wrap="none" lIns="68580" tIns="34290" rIns="68580" bIns="34290" numCol="1">
            <a:prstTxWarp prst="textArchUp">
              <a:avLst>
                <a:gd name="adj" fmla="val 14243435"/>
              </a:avLst>
            </a:prstTxWarp>
            <a:spAutoFit/>
          </a:bodyPr>
          <a:lstStyle/>
          <a:p>
            <a:pPr algn="ctr"/>
            <a:r>
              <a:rPr lang="en-US" sz="1050" dirty="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1001110</a:t>
            </a:r>
          </a:p>
        </p:txBody>
      </p:sp>
      <p:sp>
        <p:nvSpPr>
          <p:cNvPr id="33" name="Rectangle 32"/>
          <p:cNvSpPr/>
          <p:nvPr/>
        </p:nvSpPr>
        <p:spPr>
          <a:xfrm rot="19029379">
            <a:off x="7201001" y="1753991"/>
            <a:ext cx="4492373" cy="3227654"/>
          </a:xfrm>
          <a:prstGeom prst="rect">
            <a:avLst/>
          </a:prstGeom>
          <a:noFill/>
        </p:spPr>
        <p:txBody>
          <a:bodyPr spcFirstLastPara="1" wrap="none" lIns="68580" tIns="34290" rIns="68580" bIns="34290" numCol="1">
            <a:prstTxWarp prst="textArchUp">
              <a:avLst>
                <a:gd name="adj" fmla="val 10799999"/>
              </a:avLst>
            </a:prstTxWarp>
            <a:spAutoFit/>
          </a:bodyPr>
          <a:lstStyle/>
          <a:p>
            <a:pPr algn="ctr"/>
            <a:r>
              <a:rPr lang="en-US" sz="1050" dirty="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1001010010010101110101101110100101001010</a:t>
            </a:r>
          </a:p>
        </p:txBody>
      </p:sp>
      <p:sp>
        <p:nvSpPr>
          <p:cNvPr id="34" name="Rectangle 33"/>
          <p:cNvSpPr/>
          <p:nvPr/>
        </p:nvSpPr>
        <p:spPr>
          <a:xfrm rot="17195203">
            <a:off x="6550280" y="1313350"/>
            <a:ext cx="4492373" cy="2758658"/>
          </a:xfrm>
          <a:prstGeom prst="rect">
            <a:avLst/>
          </a:prstGeom>
          <a:noFill/>
        </p:spPr>
        <p:txBody>
          <a:bodyPr spcFirstLastPara="1" wrap="none" lIns="68580" tIns="34290" rIns="68580" bIns="34290" numCol="1">
            <a:prstTxWarp prst="textArchUp">
              <a:avLst>
                <a:gd name="adj" fmla="val 10799999"/>
              </a:avLst>
            </a:prstTxWarp>
            <a:spAutoFit/>
          </a:bodyPr>
          <a:lstStyle/>
          <a:p>
            <a:pPr algn="ctr"/>
            <a:r>
              <a:rPr lang="en-US" sz="1050" dirty="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1001010010010100101000101010</a:t>
            </a:r>
          </a:p>
        </p:txBody>
      </p:sp>
      <p:sp>
        <p:nvSpPr>
          <p:cNvPr id="35" name="Rectangle 34"/>
          <p:cNvSpPr/>
          <p:nvPr/>
        </p:nvSpPr>
        <p:spPr>
          <a:xfrm rot="10048753">
            <a:off x="2863177" y="3074077"/>
            <a:ext cx="4492373" cy="1524696"/>
          </a:xfrm>
          <a:prstGeom prst="rect">
            <a:avLst/>
          </a:prstGeom>
          <a:noFill/>
        </p:spPr>
        <p:txBody>
          <a:bodyPr spcFirstLastPara="1" wrap="none" lIns="68580" tIns="34290" rIns="68580" bIns="34290" numCol="1">
            <a:prstTxWarp prst="textArchUp">
              <a:avLst>
                <a:gd name="adj" fmla="val 10799999"/>
              </a:avLst>
            </a:prstTxWarp>
            <a:spAutoFit/>
          </a:bodyPr>
          <a:lstStyle/>
          <a:p>
            <a:pPr algn="ctr"/>
            <a:r>
              <a:rPr lang="en-US" sz="1050" dirty="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10010100100101010101010011010101110100101001010</a:t>
            </a:r>
          </a:p>
        </p:txBody>
      </p:sp>
      <p:sp>
        <p:nvSpPr>
          <p:cNvPr id="36" name="Rectangle 35"/>
          <p:cNvSpPr/>
          <p:nvPr/>
        </p:nvSpPr>
        <p:spPr>
          <a:xfrm rot="1094393">
            <a:off x="6414359" y="4063942"/>
            <a:ext cx="4492373" cy="1524696"/>
          </a:xfrm>
          <a:prstGeom prst="rect">
            <a:avLst/>
          </a:prstGeom>
          <a:noFill/>
        </p:spPr>
        <p:txBody>
          <a:bodyPr spcFirstLastPara="1" wrap="none" lIns="68580" tIns="34290" rIns="68580" bIns="34290" numCol="1">
            <a:prstTxWarp prst="textArchUp">
              <a:avLst>
                <a:gd name="adj" fmla="val 10799999"/>
              </a:avLst>
            </a:prstTxWarp>
            <a:spAutoFit/>
          </a:bodyPr>
          <a:lstStyle/>
          <a:p>
            <a:pPr algn="ctr"/>
            <a:r>
              <a:rPr lang="en-US" sz="1050" dirty="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1001010010010101111101101001010</a:t>
            </a:r>
          </a:p>
        </p:txBody>
      </p:sp>
    </p:spTree>
    <p:extLst>
      <p:ext uri="{BB962C8B-B14F-4D97-AF65-F5344CB8AC3E}">
        <p14:creationId xmlns:p14="http://schemas.microsoft.com/office/powerpoint/2010/main" val="1565236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26DFE19B-048A-8976-6283-F0D938131775}"/>
              </a:ext>
            </a:extLst>
          </p:cNvPr>
          <p:cNvGrpSpPr/>
          <p:nvPr/>
        </p:nvGrpSpPr>
        <p:grpSpPr>
          <a:xfrm>
            <a:off x="2461534" y="1379517"/>
            <a:ext cx="7181848" cy="1377323"/>
            <a:chOff x="1167494" y="2086681"/>
            <a:chExt cx="7181848" cy="1377323"/>
          </a:xfrm>
        </p:grpSpPr>
        <p:sp>
          <p:nvSpPr>
            <p:cNvPr id="25" name="Round Diagonal Corner of Rectangle 24">
              <a:extLst>
                <a:ext uri="{FF2B5EF4-FFF2-40B4-BE49-F238E27FC236}">
                  <a16:creationId xmlns:a16="http://schemas.microsoft.com/office/drawing/2014/main" id="{497A2AD7-F3B8-D54B-B911-5B121A52F3F9}"/>
                </a:ext>
              </a:extLst>
            </p:cNvPr>
            <p:cNvSpPr/>
            <p:nvPr/>
          </p:nvSpPr>
          <p:spPr>
            <a:xfrm>
              <a:off x="1167494" y="2086681"/>
              <a:ext cx="7181848" cy="1377323"/>
            </a:xfrm>
            <a:prstGeom prst="round2DiagRect">
              <a:avLst/>
            </a:prstGeom>
            <a:gradFill>
              <a:gsLst>
                <a:gs pos="100000">
                  <a:schemeClr val="accent5">
                    <a:lumMod val="20000"/>
                    <a:lumOff val="80000"/>
                  </a:schemeClr>
                </a:gs>
                <a:gs pos="0">
                  <a:schemeClr val="accent5">
                    <a:lumMod val="75000"/>
                  </a:schemeClr>
                </a:gs>
              </a:gsLst>
            </a:gra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 name="Round Diagonal Corner of Rectangle 25">
              <a:extLst>
                <a:ext uri="{FF2B5EF4-FFF2-40B4-BE49-F238E27FC236}">
                  <a16:creationId xmlns:a16="http://schemas.microsoft.com/office/drawing/2014/main" id="{0CC0D678-1F92-D241-B8A0-C59E861D4D28}"/>
                </a:ext>
              </a:extLst>
            </p:cNvPr>
            <p:cNvSpPr/>
            <p:nvPr/>
          </p:nvSpPr>
          <p:spPr>
            <a:xfrm>
              <a:off x="1524001" y="2461849"/>
              <a:ext cx="1436914" cy="914400"/>
            </a:xfrm>
            <a:prstGeom prst="round2DiagRect">
              <a:avLst/>
            </a:prstGeom>
            <a:gradFill>
              <a:gsLst>
                <a:gs pos="100000">
                  <a:schemeClr val="accent5">
                    <a:lumMod val="20000"/>
                    <a:lumOff val="80000"/>
                  </a:schemeClr>
                </a:gs>
                <a:gs pos="0">
                  <a:schemeClr val="accent5">
                    <a:lumMod val="75000"/>
                  </a:schemeClr>
                </a:gs>
              </a:gsLst>
            </a:gra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EAD6CCDB-A05C-A548-A986-A96E323D860F}"/>
                </a:ext>
              </a:extLst>
            </p:cNvPr>
            <p:cNvSpPr txBox="1"/>
            <p:nvPr/>
          </p:nvSpPr>
          <p:spPr>
            <a:xfrm>
              <a:off x="1605643" y="2576149"/>
              <a:ext cx="1273629" cy="646331"/>
            </a:xfrm>
            <a:prstGeom prst="rect">
              <a:avLst/>
            </a:prstGeom>
            <a:noFill/>
          </p:spPr>
          <p:txBody>
            <a:bodyPr wrap="square" rtlCol="0">
              <a:spAutoFit/>
            </a:bodyPr>
            <a:lstStyle/>
            <a:p>
              <a:pPr algn="ctr"/>
              <a:r>
                <a:rPr lang="en-GB" sz="1200" dirty="0"/>
                <a:t>Message Queuing Protocols</a:t>
              </a:r>
            </a:p>
          </p:txBody>
        </p:sp>
        <p:sp>
          <p:nvSpPr>
            <p:cNvPr id="28" name="Round Diagonal Corner of Rectangle 27">
              <a:extLst>
                <a:ext uri="{FF2B5EF4-FFF2-40B4-BE49-F238E27FC236}">
                  <a16:creationId xmlns:a16="http://schemas.microsoft.com/office/drawing/2014/main" id="{56A662E5-7234-334D-8FF0-291E48E8B50A}"/>
                </a:ext>
              </a:extLst>
            </p:cNvPr>
            <p:cNvSpPr/>
            <p:nvPr/>
          </p:nvSpPr>
          <p:spPr>
            <a:xfrm>
              <a:off x="3200401" y="2461849"/>
              <a:ext cx="1436914" cy="914400"/>
            </a:xfrm>
            <a:prstGeom prst="round2DiagRect">
              <a:avLst/>
            </a:prstGeom>
            <a:gradFill>
              <a:gsLst>
                <a:gs pos="100000">
                  <a:schemeClr val="accent5">
                    <a:lumMod val="20000"/>
                    <a:lumOff val="80000"/>
                  </a:schemeClr>
                </a:gs>
                <a:gs pos="0">
                  <a:schemeClr val="accent5">
                    <a:lumMod val="75000"/>
                  </a:schemeClr>
                </a:gs>
              </a:gsLst>
            </a:gra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8F65DCA9-7F6C-0647-885D-B631A575873C}"/>
                </a:ext>
              </a:extLst>
            </p:cNvPr>
            <p:cNvSpPr txBox="1"/>
            <p:nvPr/>
          </p:nvSpPr>
          <p:spPr>
            <a:xfrm>
              <a:off x="3265718" y="2682380"/>
              <a:ext cx="1273629" cy="461665"/>
            </a:xfrm>
            <a:prstGeom prst="rect">
              <a:avLst/>
            </a:prstGeom>
            <a:noFill/>
          </p:spPr>
          <p:txBody>
            <a:bodyPr wrap="square" rtlCol="0">
              <a:spAutoFit/>
            </a:bodyPr>
            <a:lstStyle/>
            <a:p>
              <a:pPr algn="ctr"/>
              <a:r>
                <a:rPr lang="en-GB" sz="1200" dirty="0"/>
                <a:t>OGC Metadata Standard</a:t>
              </a:r>
            </a:p>
          </p:txBody>
        </p:sp>
        <p:sp>
          <p:nvSpPr>
            <p:cNvPr id="30" name="Round Diagonal Corner of Rectangle 29">
              <a:extLst>
                <a:ext uri="{FF2B5EF4-FFF2-40B4-BE49-F238E27FC236}">
                  <a16:creationId xmlns:a16="http://schemas.microsoft.com/office/drawing/2014/main" id="{C86AB179-45DA-CB41-928D-AF6357E43238}"/>
                </a:ext>
              </a:extLst>
            </p:cNvPr>
            <p:cNvSpPr/>
            <p:nvPr/>
          </p:nvSpPr>
          <p:spPr>
            <a:xfrm>
              <a:off x="4876801" y="2461849"/>
              <a:ext cx="1436914" cy="914400"/>
            </a:xfrm>
            <a:prstGeom prst="round2DiagRect">
              <a:avLst/>
            </a:prstGeom>
            <a:gradFill>
              <a:gsLst>
                <a:gs pos="100000">
                  <a:schemeClr val="accent5">
                    <a:lumMod val="20000"/>
                    <a:lumOff val="80000"/>
                  </a:schemeClr>
                </a:gs>
                <a:gs pos="0">
                  <a:schemeClr val="accent5">
                    <a:lumMod val="75000"/>
                  </a:schemeClr>
                </a:gs>
              </a:gsLst>
            </a:gra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9387B167-9C81-1E4C-B551-B977B44016D2}"/>
                </a:ext>
              </a:extLst>
            </p:cNvPr>
            <p:cNvSpPr txBox="1"/>
            <p:nvPr/>
          </p:nvSpPr>
          <p:spPr>
            <a:xfrm>
              <a:off x="4969329" y="2521719"/>
              <a:ext cx="1273629" cy="830997"/>
            </a:xfrm>
            <a:prstGeom prst="rect">
              <a:avLst/>
            </a:prstGeom>
            <a:noFill/>
          </p:spPr>
          <p:txBody>
            <a:bodyPr wrap="square" rtlCol="0">
              <a:spAutoFit/>
            </a:bodyPr>
            <a:lstStyle/>
            <a:p>
              <a:pPr algn="ctr"/>
              <a:r>
                <a:rPr lang="en-GB" sz="1200" dirty="0"/>
                <a:t>Provide expandable services-architecture</a:t>
              </a:r>
            </a:p>
          </p:txBody>
        </p:sp>
        <p:sp>
          <p:nvSpPr>
            <p:cNvPr id="32" name="Round Diagonal Corner of Rectangle 31">
              <a:extLst>
                <a:ext uri="{FF2B5EF4-FFF2-40B4-BE49-F238E27FC236}">
                  <a16:creationId xmlns:a16="http://schemas.microsoft.com/office/drawing/2014/main" id="{1DA94E90-A138-1D48-8768-07FEB8A72FC2}"/>
                </a:ext>
              </a:extLst>
            </p:cNvPr>
            <p:cNvSpPr/>
            <p:nvPr/>
          </p:nvSpPr>
          <p:spPr>
            <a:xfrm>
              <a:off x="6580416" y="2461849"/>
              <a:ext cx="1436914" cy="914400"/>
            </a:xfrm>
            <a:prstGeom prst="round2DiagRect">
              <a:avLst/>
            </a:prstGeom>
            <a:gradFill>
              <a:gsLst>
                <a:gs pos="100000">
                  <a:schemeClr val="accent5">
                    <a:lumMod val="20000"/>
                    <a:lumOff val="80000"/>
                  </a:schemeClr>
                </a:gs>
                <a:gs pos="0">
                  <a:schemeClr val="accent5">
                    <a:lumMod val="75000"/>
                  </a:schemeClr>
                </a:gs>
              </a:gsLst>
            </a:gra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2817727E-DE4E-324C-AFFC-7C7B21BF317E}"/>
                </a:ext>
              </a:extLst>
            </p:cNvPr>
            <p:cNvSpPr txBox="1"/>
            <p:nvPr/>
          </p:nvSpPr>
          <p:spPr>
            <a:xfrm>
              <a:off x="6579057" y="2706384"/>
              <a:ext cx="1436914" cy="461665"/>
            </a:xfrm>
            <a:prstGeom prst="rect">
              <a:avLst/>
            </a:prstGeom>
            <a:noFill/>
          </p:spPr>
          <p:txBody>
            <a:bodyPr wrap="square" rtlCol="0">
              <a:spAutoFit/>
            </a:bodyPr>
            <a:lstStyle/>
            <a:p>
              <a:pPr algn="ctr"/>
              <a:r>
                <a:rPr lang="en-GB" sz="1200" dirty="0"/>
                <a:t>Unified monitoring approach </a:t>
              </a:r>
            </a:p>
          </p:txBody>
        </p:sp>
        <p:sp>
          <p:nvSpPr>
            <p:cNvPr id="34" name="TextBox 33">
              <a:extLst>
                <a:ext uri="{FF2B5EF4-FFF2-40B4-BE49-F238E27FC236}">
                  <a16:creationId xmlns:a16="http://schemas.microsoft.com/office/drawing/2014/main" id="{AEB0B625-6AFC-6D42-9F27-B6006A6150F5}"/>
                </a:ext>
              </a:extLst>
            </p:cNvPr>
            <p:cNvSpPr txBox="1"/>
            <p:nvPr/>
          </p:nvSpPr>
          <p:spPr>
            <a:xfrm>
              <a:off x="1281786" y="2086681"/>
              <a:ext cx="2977242" cy="646331"/>
            </a:xfrm>
            <a:prstGeom prst="rect">
              <a:avLst/>
            </a:prstGeom>
            <a:noFill/>
          </p:spPr>
          <p:txBody>
            <a:bodyPr wrap="square" rtlCol="0">
              <a:spAutoFit/>
            </a:bodyPr>
            <a:lstStyle/>
            <a:p>
              <a:pPr algn="ctr"/>
              <a:r>
                <a:rPr lang="en-GB" dirty="0"/>
                <a:t>WIS2.0 Technical Foundations</a:t>
              </a:r>
            </a:p>
          </p:txBody>
        </p:sp>
      </p:grpSp>
      <p:grpSp>
        <p:nvGrpSpPr>
          <p:cNvPr id="41" name="Group 40">
            <a:extLst>
              <a:ext uri="{FF2B5EF4-FFF2-40B4-BE49-F238E27FC236}">
                <a16:creationId xmlns:a16="http://schemas.microsoft.com/office/drawing/2014/main" id="{88C87866-13F1-094B-A927-73841D1097DD}"/>
              </a:ext>
            </a:extLst>
          </p:cNvPr>
          <p:cNvGrpSpPr/>
          <p:nvPr/>
        </p:nvGrpSpPr>
        <p:grpSpPr>
          <a:xfrm>
            <a:off x="1849213" y="4554638"/>
            <a:ext cx="8665029" cy="1377323"/>
            <a:chOff x="272142" y="5067695"/>
            <a:chExt cx="8665029" cy="1377323"/>
          </a:xfrm>
        </p:grpSpPr>
        <p:sp>
          <p:nvSpPr>
            <p:cNvPr id="13" name="Round Diagonal Corner of Rectangle 12">
              <a:extLst>
                <a:ext uri="{FF2B5EF4-FFF2-40B4-BE49-F238E27FC236}">
                  <a16:creationId xmlns:a16="http://schemas.microsoft.com/office/drawing/2014/main" id="{65454DD4-FD5A-0941-B1BA-9708FF096231}"/>
                </a:ext>
              </a:extLst>
            </p:cNvPr>
            <p:cNvSpPr/>
            <p:nvPr/>
          </p:nvSpPr>
          <p:spPr>
            <a:xfrm>
              <a:off x="272143" y="5067695"/>
              <a:ext cx="8665028" cy="1377323"/>
            </a:xfrm>
            <a:prstGeom prst="round2DiagRect">
              <a:avLst/>
            </a:prstGeom>
            <a:gradFill>
              <a:gsLst>
                <a:gs pos="0">
                  <a:schemeClr val="accent6">
                    <a:lumMod val="75000"/>
                  </a:schemeClr>
                </a:gs>
                <a:gs pos="100000">
                  <a:schemeClr val="accent6">
                    <a:lumMod val="20000"/>
                    <a:lumOff val="80000"/>
                  </a:schemeClr>
                </a:gs>
              </a:gsLst>
            </a:gra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2" name="Group 1">
              <a:extLst>
                <a:ext uri="{FF2B5EF4-FFF2-40B4-BE49-F238E27FC236}">
                  <a16:creationId xmlns:a16="http://schemas.microsoft.com/office/drawing/2014/main" id="{CC569920-238F-3848-9A71-320AB82A88CD}"/>
                </a:ext>
              </a:extLst>
            </p:cNvPr>
            <p:cNvGrpSpPr/>
            <p:nvPr/>
          </p:nvGrpSpPr>
          <p:grpSpPr>
            <a:xfrm>
              <a:off x="522515" y="5442863"/>
              <a:ext cx="1436914" cy="914400"/>
              <a:chOff x="522515" y="5442863"/>
              <a:chExt cx="1436914" cy="914400"/>
            </a:xfrm>
          </p:grpSpPr>
          <p:sp>
            <p:nvSpPr>
              <p:cNvPr id="5" name="Round Diagonal Corner of Rectangle 4">
                <a:extLst>
                  <a:ext uri="{FF2B5EF4-FFF2-40B4-BE49-F238E27FC236}">
                    <a16:creationId xmlns:a16="http://schemas.microsoft.com/office/drawing/2014/main" id="{10B9507A-4EC4-EA4D-A286-97A8494B68CD}"/>
                  </a:ext>
                </a:extLst>
              </p:cNvPr>
              <p:cNvSpPr/>
              <p:nvPr/>
            </p:nvSpPr>
            <p:spPr>
              <a:xfrm>
                <a:off x="522515" y="5442863"/>
                <a:ext cx="1436914" cy="914400"/>
              </a:xfrm>
              <a:prstGeom prst="round2DiagRect">
                <a:avLst/>
              </a:prstGeom>
              <a:gradFill>
                <a:gsLst>
                  <a:gs pos="0">
                    <a:schemeClr val="accent6">
                      <a:lumMod val="75000"/>
                    </a:schemeClr>
                  </a:gs>
                  <a:gs pos="100000">
                    <a:schemeClr val="accent6">
                      <a:lumMod val="20000"/>
                      <a:lumOff val="80000"/>
                    </a:schemeClr>
                  </a:gs>
                </a:gsLst>
              </a:gra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5F1C6C71-9DF8-D34F-8C7E-BD85AA52F595}"/>
                  </a:ext>
                </a:extLst>
              </p:cNvPr>
              <p:cNvSpPr txBox="1"/>
              <p:nvPr/>
            </p:nvSpPr>
            <p:spPr>
              <a:xfrm>
                <a:off x="604157" y="5676909"/>
                <a:ext cx="1273629" cy="461665"/>
              </a:xfrm>
              <a:prstGeom prst="rect">
                <a:avLst/>
              </a:prstGeom>
              <a:noFill/>
            </p:spPr>
            <p:txBody>
              <a:bodyPr wrap="square" rtlCol="0">
                <a:spAutoFit/>
              </a:bodyPr>
              <a:lstStyle/>
              <a:p>
                <a:pPr algn="ctr"/>
                <a:r>
                  <a:rPr lang="en-GB" sz="1200" dirty="0"/>
                  <a:t>Emerging </a:t>
                </a:r>
              </a:p>
              <a:p>
                <a:pPr algn="ctr"/>
                <a:r>
                  <a:rPr lang="en-GB" sz="1200" dirty="0"/>
                  <a:t>Data Issues</a:t>
                </a:r>
              </a:p>
            </p:txBody>
          </p:sp>
        </p:grpSp>
        <p:grpSp>
          <p:nvGrpSpPr>
            <p:cNvPr id="3" name="Group 2">
              <a:extLst>
                <a:ext uri="{FF2B5EF4-FFF2-40B4-BE49-F238E27FC236}">
                  <a16:creationId xmlns:a16="http://schemas.microsoft.com/office/drawing/2014/main" id="{B0F71D3D-8208-7141-BE40-23C778F56955}"/>
                </a:ext>
              </a:extLst>
            </p:cNvPr>
            <p:cNvGrpSpPr/>
            <p:nvPr/>
          </p:nvGrpSpPr>
          <p:grpSpPr>
            <a:xfrm>
              <a:off x="2205719" y="5442863"/>
              <a:ext cx="1436914" cy="914400"/>
              <a:chOff x="2198915" y="5442863"/>
              <a:chExt cx="1436914" cy="914400"/>
            </a:xfrm>
          </p:grpSpPr>
          <p:sp>
            <p:nvSpPr>
              <p:cNvPr id="7" name="Round Diagonal Corner of Rectangle 6">
                <a:extLst>
                  <a:ext uri="{FF2B5EF4-FFF2-40B4-BE49-F238E27FC236}">
                    <a16:creationId xmlns:a16="http://schemas.microsoft.com/office/drawing/2014/main" id="{836270FF-488E-6444-A723-26B61CC4B691}"/>
                  </a:ext>
                </a:extLst>
              </p:cNvPr>
              <p:cNvSpPr/>
              <p:nvPr/>
            </p:nvSpPr>
            <p:spPr>
              <a:xfrm>
                <a:off x="2198915" y="5442863"/>
                <a:ext cx="1436914" cy="914400"/>
              </a:xfrm>
              <a:prstGeom prst="round2DiagRect">
                <a:avLst/>
              </a:prstGeom>
              <a:gradFill>
                <a:gsLst>
                  <a:gs pos="0">
                    <a:schemeClr val="accent6">
                      <a:lumMod val="75000"/>
                    </a:schemeClr>
                  </a:gs>
                  <a:gs pos="100000">
                    <a:schemeClr val="accent6">
                      <a:lumMod val="20000"/>
                      <a:lumOff val="80000"/>
                    </a:schemeClr>
                  </a:gs>
                </a:gsLst>
              </a:gra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F0F0A5A8-FDF9-7741-B74F-5392BC0D79D3}"/>
                  </a:ext>
                </a:extLst>
              </p:cNvPr>
              <p:cNvSpPr txBox="1"/>
              <p:nvPr/>
            </p:nvSpPr>
            <p:spPr>
              <a:xfrm>
                <a:off x="2280557" y="5669230"/>
                <a:ext cx="1273629" cy="461665"/>
              </a:xfrm>
              <a:prstGeom prst="rect">
                <a:avLst/>
              </a:prstGeom>
              <a:noFill/>
            </p:spPr>
            <p:txBody>
              <a:bodyPr wrap="square" rtlCol="0">
                <a:spAutoFit/>
              </a:bodyPr>
              <a:lstStyle/>
              <a:p>
                <a:pPr algn="ctr"/>
                <a:r>
                  <a:rPr lang="en-GB" sz="1200" dirty="0"/>
                  <a:t>Support</a:t>
                </a:r>
              </a:p>
              <a:p>
                <a:pPr algn="ctr"/>
                <a:r>
                  <a:rPr lang="en-GB" sz="1200" dirty="0"/>
                  <a:t>GBON</a:t>
                </a:r>
              </a:p>
            </p:txBody>
          </p:sp>
        </p:grpSp>
        <p:grpSp>
          <p:nvGrpSpPr>
            <p:cNvPr id="4" name="Group 3">
              <a:extLst>
                <a:ext uri="{FF2B5EF4-FFF2-40B4-BE49-F238E27FC236}">
                  <a16:creationId xmlns:a16="http://schemas.microsoft.com/office/drawing/2014/main" id="{304F4567-8AA8-E842-BBB9-EB05391B79B1}"/>
                </a:ext>
              </a:extLst>
            </p:cNvPr>
            <p:cNvGrpSpPr/>
            <p:nvPr/>
          </p:nvGrpSpPr>
          <p:grpSpPr>
            <a:xfrm>
              <a:off x="3888923" y="5442863"/>
              <a:ext cx="1436914" cy="914400"/>
              <a:chOff x="3875315" y="5442863"/>
              <a:chExt cx="1436914" cy="914400"/>
            </a:xfrm>
          </p:grpSpPr>
          <p:sp>
            <p:nvSpPr>
              <p:cNvPr id="9" name="Round Diagonal Corner of Rectangle 8">
                <a:extLst>
                  <a:ext uri="{FF2B5EF4-FFF2-40B4-BE49-F238E27FC236}">
                    <a16:creationId xmlns:a16="http://schemas.microsoft.com/office/drawing/2014/main" id="{60A3F35F-A720-B74D-A47D-A66A22E5BCE0}"/>
                  </a:ext>
                </a:extLst>
              </p:cNvPr>
              <p:cNvSpPr/>
              <p:nvPr/>
            </p:nvSpPr>
            <p:spPr>
              <a:xfrm>
                <a:off x="3875315" y="5442863"/>
                <a:ext cx="1436914" cy="914400"/>
              </a:xfrm>
              <a:prstGeom prst="round2DiagRect">
                <a:avLst/>
              </a:prstGeom>
              <a:gradFill>
                <a:gsLst>
                  <a:gs pos="0">
                    <a:schemeClr val="accent6">
                      <a:lumMod val="75000"/>
                    </a:schemeClr>
                  </a:gs>
                  <a:gs pos="100000">
                    <a:schemeClr val="accent6">
                      <a:lumMod val="20000"/>
                      <a:lumOff val="80000"/>
                    </a:schemeClr>
                  </a:gs>
                </a:gsLst>
              </a:gra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71CF87A1-EEE8-3C4E-BD53-E2168F28ABAD}"/>
                  </a:ext>
                </a:extLst>
              </p:cNvPr>
              <p:cNvSpPr txBox="1"/>
              <p:nvPr/>
            </p:nvSpPr>
            <p:spPr>
              <a:xfrm>
                <a:off x="3956957" y="5676906"/>
                <a:ext cx="1273629" cy="461665"/>
              </a:xfrm>
              <a:prstGeom prst="rect">
                <a:avLst/>
              </a:prstGeom>
              <a:noFill/>
            </p:spPr>
            <p:txBody>
              <a:bodyPr wrap="square" rtlCol="0">
                <a:spAutoFit/>
              </a:bodyPr>
              <a:lstStyle/>
              <a:p>
                <a:pPr algn="ctr"/>
                <a:r>
                  <a:rPr lang="en-GB" sz="1200" dirty="0"/>
                  <a:t>Support Unified</a:t>
                </a:r>
              </a:p>
              <a:p>
                <a:pPr algn="ctr"/>
                <a:r>
                  <a:rPr lang="en-GB" sz="1200" dirty="0"/>
                  <a:t>Data Policy</a:t>
                </a:r>
              </a:p>
            </p:txBody>
          </p:sp>
        </p:grpSp>
        <p:grpSp>
          <p:nvGrpSpPr>
            <p:cNvPr id="37" name="Group 36">
              <a:extLst>
                <a:ext uri="{FF2B5EF4-FFF2-40B4-BE49-F238E27FC236}">
                  <a16:creationId xmlns:a16="http://schemas.microsoft.com/office/drawing/2014/main" id="{3985B5EE-5B72-C143-A1C1-1637C35C8EFE}"/>
                </a:ext>
              </a:extLst>
            </p:cNvPr>
            <p:cNvGrpSpPr/>
            <p:nvPr/>
          </p:nvGrpSpPr>
          <p:grpSpPr>
            <a:xfrm>
              <a:off x="5572127" y="5437027"/>
              <a:ext cx="1436914" cy="914400"/>
              <a:chOff x="5543558" y="5437027"/>
              <a:chExt cx="1436914" cy="914400"/>
            </a:xfrm>
          </p:grpSpPr>
          <p:sp>
            <p:nvSpPr>
              <p:cNvPr id="11" name="Round Diagonal Corner of Rectangle 10">
                <a:extLst>
                  <a:ext uri="{FF2B5EF4-FFF2-40B4-BE49-F238E27FC236}">
                    <a16:creationId xmlns:a16="http://schemas.microsoft.com/office/drawing/2014/main" id="{1A12EEFD-FED0-9F40-B04D-9C1B6F923AF2}"/>
                  </a:ext>
                </a:extLst>
              </p:cNvPr>
              <p:cNvSpPr/>
              <p:nvPr/>
            </p:nvSpPr>
            <p:spPr>
              <a:xfrm>
                <a:off x="5543558" y="5437027"/>
                <a:ext cx="1436914" cy="914400"/>
              </a:xfrm>
              <a:prstGeom prst="round2DiagRect">
                <a:avLst/>
              </a:prstGeom>
              <a:gradFill>
                <a:gsLst>
                  <a:gs pos="0">
                    <a:schemeClr val="accent6">
                      <a:lumMod val="75000"/>
                    </a:schemeClr>
                  </a:gs>
                  <a:gs pos="100000">
                    <a:schemeClr val="accent6">
                      <a:lumMod val="20000"/>
                      <a:lumOff val="80000"/>
                    </a:schemeClr>
                  </a:gs>
                </a:gsLst>
              </a:gra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1E0D8309-279D-6D4B-A730-2C7DA7AB20F8}"/>
                  </a:ext>
                </a:extLst>
              </p:cNvPr>
              <p:cNvSpPr txBox="1"/>
              <p:nvPr/>
            </p:nvSpPr>
            <p:spPr>
              <a:xfrm>
                <a:off x="5543558" y="5692840"/>
                <a:ext cx="1436914" cy="461665"/>
              </a:xfrm>
              <a:prstGeom prst="rect">
                <a:avLst/>
              </a:prstGeom>
              <a:noFill/>
            </p:spPr>
            <p:txBody>
              <a:bodyPr wrap="square" rtlCol="0">
                <a:spAutoFit/>
              </a:bodyPr>
              <a:lstStyle/>
              <a:p>
                <a:pPr algn="ctr"/>
                <a:r>
                  <a:rPr lang="en-GB" sz="1200" dirty="0"/>
                  <a:t>Support All</a:t>
                </a:r>
              </a:p>
              <a:p>
                <a:pPr algn="ctr"/>
                <a:r>
                  <a:rPr lang="en-GB" sz="1200" dirty="0"/>
                  <a:t>WMO Programmes</a:t>
                </a:r>
              </a:p>
            </p:txBody>
          </p:sp>
        </p:grpSp>
        <p:sp>
          <p:nvSpPr>
            <p:cNvPr id="14" name="TextBox 13">
              <a:extLst>
                <a:ext uri="{FF2B5EF4-FFF2-40B4-BE49-F238E27FC236}">
                  <a16:creationId xmlns:a16="http://schemas.microsoft.com/office/drawing/2014/main" id="{B59007D8-F80E-4E4A-8460-427E0A2D431A}"/>
                </a:ext>
              </a:extLst>
            </p:cNvPr>
            <p:cNvSpPr txBox="1"/>
            <p:nvPr/>
          </p:nvSpPr>
          <p:spPr>
            <a:xfrm>
              <a:off x="272142" y="5067695"/>
              <a:ext cx="2680603" cy="369332"/>
            </a:xfrm>
            <a:prstGeom prst="rect">
              <a:avLst/>
            </a:prstGeom>
            <a:noFill/>
          </p:spPr>
          <p:txBody>
            <a:bodyPr wrap="square" rtlCol="0">
              <a:spAutoFit/>
            </a:bodyPr>
            <a:lstStyle/>
            <a:p>
              <a:pPr algn="ctr"/>
              <a:r>
                <a:rPr lang="en-GB" dirty="0"/>
                <a:t>Business Requirements</a:t>
              </a:r>
            </a:p>
          </p:txBody>
        </p:sp>
        <p:grpSp>
          <p:nvGrpSpPr>
            <p:cNvPr id="38" name="Group 37">
              <a:extLst>
                <a:ext uri="{FF2B5EF4-FFF2-40B4-BE49-F238E27FC236}">
                  <a16:creationId xmlns:a16="http://schemas.microsoft.com/office/drawing/2014/main" id="{95AA057D-19CF-E94C-A410-DED9FFE45B3F}"/>
                </a:ext>
              </a:extLst>
            </p:cNvPr>
            <p:cNvGrpSpPr/>
            <p:nvPr/>
          </p:nvGrpSpPr>
          <p:grpSpPr>
            <a:xfrm>
              <a:off x="7255331" y="5437027"/>
              <a:ext cx="1436914" cy="914400"/>
              <a:chOff x="7255331" y="5437027"/>
              <a:chExt cx="1436914" cy="914400"/>
            </a:xfrm>
          </p:grpSpPr>
          <p:sp>
            <p:nvSpPr>
              <p:cNvPr id="35" name="Round Diagonal Corner of Rectangle 34">
                <a:extLst>
                  <a:ext uri="{FF2B5EF4-FFF2-40B4-BE49-F238E27FC236}">
                    <a16:creationId xmlns:a16="http://schemas.microsoft.com/office/drawing/2014/main" id="{EA15EC96-A2E8-6B4B-9F45-33B77960BCE8}"/>
                  </a:ext>
                </a:extLst>
              </p:cNvPr>
              <p:cNvSpPr/>
              <p:nvPr/>
            </p:nvSpPr>
            <p:spPr>
              <a:xfrm>
                <a:off x="7255331" y="5437027"/>
                <a:ext cx="1436914" cy="914400"/>
              </a:xfrm>
              <a:prstGeom prst="round2DiagRect">
                <a:avLst/>
              </a:prstGeom>
              <a:gradFill>
                <a:gsLst>
                  <a:gs pos="0">
                    <a:schemeClr val="accent6">
                      <a:lumMod val="75000"/>
                    </a:schemeClr>
                  </a:gs>
                  <a:gs pos="100000">
                    <a:schemeClr val="accent6">
                      <a:lumMod val="20000"/>
                      <a:lumOff val="80000"/>
                    </a:schemeClr>
                  </a:gs>
                </a:gsLst>
              </a:gra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6" name="TextBox 35">
                <a:extLst>
                  <a:ext uri="{FF2B5EF4-FFF2-40B4-BE49-F238E27FC236}">
                    <a16:creationId xmlns:a16="http://schemas.microsoft.com/office/drawing/2014/main" id="{14A11D48-73C8-3344-9F4E-2F126868229A}"/>
                  </a:ext>
                </a:extLst>
              </p:cNvPr>
              <p:cNvSpPr txBox="1"/>
              <p:nvPr/>
            </p:nvSpPr>
            <p:spPr>
              <a:xfrm>
                <a:off x="7255331" y="5758161"/>
                <a:ext cx="1436914" cy="276999"/>
              </a:xfrm>
              <a:prstGeom prst="rect">
                <a:avLst/>
              </a:prstGeom>
              <a:noFill/>
            </p:spPr>
            <p:txBody>
              <a:bodyPr wrap="square" rtlCol="0">
                <a:spAutoFit/>
              </a:bodyPr>
              <a:lstStyle/>
              <a:p>
                <a:pPr algn="ctr"/>
                <a:r>
                  <a:rPr lang="en-GB" sz="1200" dirty="0"/>
                  <a:t>Replace GTS</a:t>
                </a:r>
              </a:p>
            </p:txBody>
          </p:sp>
        </p:grpSp>
      </p:grpSp>
      <p:grpSp>
        <p:nvGrpSpPr>
          <p:cNvPr id="23" name="Group 22">
            <a:extLst>
              <a:ext uri="{FF2B5EF4-FFF2-40B4-BE49-F238E27FC236}">
                <a16:creationId xmlns:a16="http://schemas.microsoft.com/office/drawing/2014/main" id="{7A5166DC-151F-1154-3311-EF5E21C2CD51}"/>
              </a:ext>
            </a:extLst>
          </p:cNvPr>
          <p:cNvGrpSpPr/>
          <p:nvPr/>
        </p:nvGrpSpPr>
        <p:grpSpPr>
          <a:xfrm>
            <a:off x="2271030" y="3004990"/>
            <a:ext cx="7372352" cy="1377323"/>
            <a:chOff x="855887" y="3553358"/>
            <a:chExt cx="7372352" cy="1377323"/>
          </a:xfrm>
        </p:grpSpPr>
        <p:sp>
          <p:nvSpPr>
            <p:cNvPr id="15" name="Round Diagonal Corner of Rectangle 14">
              <a:extLst>
                <a:ext uri="{FF2B5EF4-FFF2-40B4-BE49-F238E27FC236}">
                  <a16:creationId xmlns:a16="http://schemas.microsoft.com/office/drawing/2014/main" id="{3C1EDB58-2839-F349-9055-573519738658}"/>
                </a:ext>
              </a:extLst>
            </p:cNvPr>
            <p:cNvSpPr/>
            <p:nvPr/>
          </p:nvSpPr>
          <p:spPr>
            <a:xfrm>
              <a:off x="1046391" y="3553358"/>
              <a:ext cx="7181848" cy="1377323"/>
            </a:xfrm>
            <a:prstGeom prst="round2DiagRect">
              <a:avLst/>
            </a:prstGeom>
            <a:gradFill>
              <a:gsLst>
                <a:gs pos="100000">
                  <a:schemeClr val="accent3">
                    <a:lumMod val="20000"/>
                    <a:lumOff val="80000"/>
                  </a:schemeClr>
                </a:gs>
                <a:gs pos="0">
                  <a:schemeClr val="accent3">
                    <a:lumMod val="75000"/>
                  </a:schemeClr>
                </a:gs>
              </a:gsLst>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Round Diagonal Corner of Rectangle 15">
              <a:extLst>
                <a:ext uri="{FF2B5EF4-FFF2-40B4-BE49-F238E27FC236}">
                  <a16:creationId xmlns:a16="http://schemas.microsoft.com/office/drawing/2014/main" id="{87D59EE8-5B1B-6C49-B06B-827D070CD3D4}"/>
                </a:ext>
              </a:extLst>
            </p:cNvPr>
            <p:cNvSpPr/>
            <p:nvPr/>
          </p:nvSpPr>
          <p:spPr>
            <a:xfrm>
              <a:off x="1402898" y="3928526"/>
              <a:ext cx="1436914" cy="914400"/>
            </a:xfrm>
            <a:prstGeom prst="round2DiagRect">
              <a:avLst/>
            </a:prstGeom>
            <a:gradFill>
              <a:gsLst>
                <a:gs pos="100000">
                  <a:schemeClr val="accent3">
                    <a:lumMod val="20000"/>
                    <a:lumOff val="80000"/>
                  </a:schemeClr>
                </a:gs>
                <a:gs pos="0">
                  <a:schemeClr val="accent3">
                    <a:lumMod val="75000"/>
                  </a:schemeClr>
                </a:gs>
              </a:gsLst>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641D4E41-A0B2-C148-8853-1DF8432D1CA0}"/>
                </a:ext>
              </a:extLst>
            </p:cNvPr>
            <p:cNvSpPr txBox="1"/>
            <p:nvPr/>
          </p:nvSpPr>
          <p:spPr>
            <a:xfrm>
              <a:off x="1484540" y="4152721"/>
              <a:ext cx="1273629" cy="461665"/>
            </a:xfrm>
            <a:prstGeom prst="rect">
              <a:avLst/>
            </a:prstGeom>
            <a:noFill/>
          </p:spPr>
          <p:txBody>
            <a:bodyPr wrap="square" rtlCol="0">
              <a:spAutoFit/>
            </a:bodyPr>
            <a:lstStyle/>
            <a:p>
              <a:pPr algn="ctr"/>
              <a:r>
                <a:rPr lang="en-GB" sz="1200" dirty="0"/>
                <a:t>Using open standards</a:t>
              </a:r>
            </a:p>
          </p:txBody>
        </p:sp>
        <p:sp>
          <p:nvSpPr>
            <p:cNvPr id="18" name="Round Diagonal Corner of Rectangle 17">
              <a:extLst>
                <a:ext uri="{FF2B5EF4-FFF2-40B4-BE49-F238E27FC236}">
                  <a16:creationId xmlns:a16="http://schemas.microsoft.com/office/drawing/2014/main" id="{28747A85-C7CC-0B40-B654-694998601DC9}"/>
                </a:ext>
              </a:extLst>
            </p:cNvPr>
            <p:cNvSpPr/>
            <p:nvPr/>
          </p:nvSpPr>
          <p:spPr>
            <a:xfrm>
              <a:off x="3079298" y="3928526"/>
              <a:ext cx="1436914" cy="914400"/>
            </a:xfrm>
            <a:prstGeom prst="round2DiagRect">
              <a:avLst/>
            </a:prstGeom>
            <a:gradFill>
              <a:gsLst>
                <a:gs pos="100000">
                  <a:schemeClr val="accent3">
                    <a:lumMod val="20000"/>
                    <a:lumOff val="80000"/>
                  </a:schemeClr>
                </a:gs>
                <a:gs pos="0">
                  <a:schemeClr val="accent3">
                    <a:lumMod val="75000"/>
                  </a:schemeClr>
                </a:gs>
              </a:gsLst>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1E42FAAF-6382-9847-BED0-6F960B9AE7A4}"/>
                </a:ext>
              </a:extLst>
            </p:cNvPr>
            <p:cNvSpPr txBox="1"/>
            <p:nvPr/>
          </p:nvSpPr>
          <p:spPr>
            <a:xfrm>
              <a:off x="3160940" y="4154893"/>
              <a:ext cx="1273629" cy="461665"/>
            </a:xfrm>
            <a:prstGeom prst="rect">
              <a:avLst/>
            </a:prstGeom>
            <a:noFill/>
          </p:spPr>
          <p:txBody>
            <a:bodyPr wrap="square" rtlCol="0">
              <a:spAutoFit/>
            </a:bodyPr>
            <a:lstStyle/>
            <a:p>
              <a:pPr algn="ctr"/>
              <a:r>
                <a:rPr lang="en-GB" sz="1200" dirty="0"/>
                <a:t>Using Web solutions</a:t>
              </a:r>
            </a:p>
          </p:txBody>
        </p:sp>
        <p:sp>
          <p:nvSpPr>
            <p:cNvPr id="20" name="Round Diagonal Corner of Rectangle 19">
              <a:extLst>
                <a:ext uri="{FF2B5EF4-FFF2-40B4-BE49-F238E27FC236}">
                  <a16:creationId xmlns:a16="http://schemas.microsoft.com/office/drawing/2014/main" id="{29A12C0E-6006-824D-B0FF-8F30D5036ABC}"/>
                </a:ext>
              </a:extLst>
            </p:cNvPr>
            <p:cNvSpPr/>
            <p:nvPr/>
          </p:nvSpPr>
          <p:spPr>
            <a:xfrm>
              <a:off x="4755698" y="3928526"/>
              <a:ext cx="1436914" cy="914400"/>
            </a:xfrm>
            <a:prstGeom prst="round2DiagRect">
              <a:avLst/>
            </a:prstGeom>
            <a:gradFill>
              <a:gsLst>
                <a:gs pos="100000">
                  <a:schemeClr val="accent3">
                    <a:lumMod val="20000"/>
                    <a:lumOff val="80000"/>
                  </a:schemeClr>
                </a:gs>
                <a:gs pos="0">
                  <a:schemeClr val="accent3">
                    <a:lumMod val="75000"/>
                  </a:schemeClr>
                </a:gs>
              </a:gsLst>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5BDB69B8-9E4B-A245-97C4-6C9CA98DDBE0}"/>
                </a:ext>
              </a:extLst>
            </p:cNvPr>
            <p:cNvSpPr txBox="1"/>
            <p:nvPr/>
          </p:nvSpPr>
          <p:spPr>
            <a:xfrm>
              <a:off x="4837339" y="4152720"/>
              <a:ext cx="1273629" cy="461665"/>
            </a:xfrm>
            <a:prstGeom prst="rect">
              <a:avLst/>
            </a:prstGeom>
            <a:noFill/>
          </p:spPr>
          <p:txBody>
            <a:bodyPr wrap="square" rtlCol="0">
              <a:spAutoFit/>
            </a:bodyPr>
            <a:lstStyle/>
            <a:p>
              <a:pPr algn="ctr"/>
              <a:r>
                <a:rPr lang="en-GB" sz="1200" dirty="0"/>
                <a:t>Cloud ready solutions</a:t>
              </a:r>
            </a:p>
          </p:txBody>
        </p:sp>
        <p:sp>
          <p:nvSpPr>
            <p:cNvPr id="22" name="Round Diagonal Corner of Rectangle 21">
              <a:extLst>
                <a:ext uri="{FF2B5EF4-FFF2-40B4-BE49-F238E27FC236}">
                  <a16:creationId xmlns:a16="http://schemas.microsoft.com/office/drawing/2014/main" id="{7FFB98C2-8090-ED48-95F2-00BB583A5B1A}"/>
                </a:ext>
              </a:extLst>
            </p:cNvPr>
            <p:cNvSpPr/>
            <p:nvPr/>
          </p:nvSpPr>
          <p:spPr>
            <a:xfrm>
              <a:off x="6459313" y="3928526"/>
              <a:ext cx="1436914" cy="914400"/>
            </a:xfrm>
            <a:prstGeom prst="round2DiagRect">
              <a:avLst/>
            </a:prstGeom>
            <a:gradFill>
              <a:gsLst>
                <a:gs pos="100000">
                  <a:schemeClr val="accent3">
                    <a:lumMod val="20000"/>
                    <a:lumOff val="80000"/>
                  </a:schemeClr>
                </a:gs>
                <a:gs pos="0">
                  <a:schemeClr val="accent3">
                    <a:lumMod val="75000"/>
                  </a:schemeClr>
                </a:gs>
              </a:gsLst>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408867F5-17A2-F849-9B1B-64C1817D7D0F}"/>
                </a:ext>
              </a:extLst>
            </p:cNvPr>
            <p:cNvSpPr txBox="1"/>
            <p:nvPr/>
          </p:nvSpPr>
          <p:spPr>
            <a:xfrm>
              <a:off x="855887" y="3553358"/>
              <a:ext cx="2977242" cy="369332"/>
            </a:xfrm>
            <a:prstGeom prst="rect">
              <a:avLst/>
            </a:prstGeom>
            <a:noFill/>
          </p:spPr>
          <p:txBody>
            <a:bodyPr wrap="square" rtlCol="0">
              <a:spAutoFit/>
            </a:bodyPr>
            <a:lstStyle/>
            <a:p>
              <a:pPr algn="ctr"/>
              <a:r>
                <a:rPr lang="en-GB" dirty="0"/>
                <a:t>Functional Requirements</a:t>
              </a:r>
            </a:p>
          </p:txBody>
        </p:sp>
        <p:sp>
          <p:nvSpPr>
            <p:cNvPr id="40" name="TextBox 39">
              <a:extLst>
                <a:ext uri="{FF2B5EF4-FFF2-40B4-BE49-F238E27FC236}">
                  <a16:creationId xmlns:a16="http://schemas.microsoft.com/office/drawing/2014/main" id="{6F952C4C-6470-8A4A-9EB5-D99E34732F1E}"/>
                </a:ext>
              </a:extLst>
            </p:cNvPr>
            <p:cNvSpPr txBox="1"/>
            <p:nvPr/>
          </p:nvSpPr>
          <p:spPr>
            <a:xfrm>
              <a:off x="6540955" y="4152720"/>
              <a:ext cx="1273629" cy="461665"/>
            </a:xfrm>
            <a:prstGeom prst="rect">
              <a:avLst/>
            </a:prstGeom>
            <a:noFill/>
          </p:spPr>
          <p:txBody>
            <a:bodyPr wrap="square" rtlCol="0">
              <a:spAutoFit/>
            </a:bodyPr>
            <a:lstStyle/>
            <a:p>
              <a:pPr algn="ctr"/>
              <a:r>
                <a:rPr lang="en-GB" sz="1200" dirty="0"/>
                <a:t>Support</a:t>
              </a:r>
            </a:p>
            <a:p>
              <a:pPr algn="ctr"/>
              <a:r>
                <a:rPr lang="en-GB" sz="1200" dirty="0"/>
                <a:t>Big Data</a:t>
              </a:r>
            </a:p>
          </p:txBody>
        </p:sp>
      </p:grpSp>
      <p:sp>
        <p:nvSpPr>
          <p:cNvPr id="42" name="Rectangle 1">
            <a:extLst>
              <a:ext uri="{FF2B5EF4-FFF2-40B4-BE49-F238E27FC236}">
                <a16:creationId xmlns:a16="http://schemas.microsoft.com/office/drawing/2014/main" id="{0EEB126C-2223-EC2B-3188-D937F2E1F45E}"/>
              </a:ext>
            </a:extLst>
          </p:cNvPr>
          <p:cNvSpPr>
            <a:spLocks noGrp="1" noChangeArrowheads="1"/>
          </p:cNvSpPr>
          <p:nvPr>
            <p:ph type="title"/>
          </p:nvPr>
        </p:nvSpPr>
        <p:spPr>
          <a:xfrm>
            <a:off x="2055652" y="277033"/>
            <a:ext cx="7918560" cy="720000"/>
          </a:xfrm>
          <a:ln/>
        </p:spPr>
        <p:txBody>
          <a:bodyPr vert="horz" lIns="91440" tIns="22579" rIns="91440" bIns="45720" rtlCol="0" anchor="ctr">
            <a:normAutofit/>
          </a:bodyPr>
          <a:lstStyle/>
          <a:p>
            <a:pPr>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Lst>
            </a:pPr>
            <a:r>
              <a:rPr lang="en-GB" altLang="en-FR" dirty="0"/>
              <a:t>WIS2 Solution Design</a:t>
            </a:r>
          </a:p>
        </p:txBody>
      </p:sp>
    </p:spTree>
    <p:extLst>
      <p:ext uri="{BB962C8B-B14F-4D97-AF65-F5344CB8AC3E}">
        <p14:creationId xmlns:p14="http://schemas.microsoft.com/office/powerpoint/2010/main" val="55409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dissolve">
                                      <p:cBhvr>
                                        <p:cTn id="12"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7EA2EF2-EAF5-48FB-A301-1E55CE2F0B46}"/>
              </a:ext>
            </a:extLst>
          </p:cNvPr>
          <p:cNvSpPr>
            <a:spLocks noGrp="1"/>
          </p:cNvSpPr>
          <p:nvPr>
            <p:ph type="title"/>
          </p:nvPr>
        </p:nvSpPr>
        <p:spPr/>
        <p:txBody>
          <a:bodyPr/>
          <a:lstStyle/>
          <a:p>
            <a:r>
              <a:rPr lang="en-US" altLang="ja-JP" dirty="0"/>
              <a:t>Wis2 Architecture FOR real-time data exchange</a:t>
            </a:r>
            <a:endParaRPr lang="ja-JP" altLang="en-US" dirty="0"/>
          </a:p>
        </p:txBody>
      </p:sp>
    </p:spTree>
    <p:extLst>
      <p:ext uri="{BB962C8B-B14F-4D97-AF65-F5344CB8AC3E}">
        <p14:creationId xmlns:p14="http://schemas.microsoft.com/office/powerpoint/2010/main" val="4157263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679bf0f-1d7e-438f-afa5-6ebf1e20f9b8">
      <Terms xmlns="http://schemas.microsoft.com/office/infopath/2007/PartnerControls"/>
    </lcf76f155ced4ddcb4097134ff3c332f>
    <TaxCatchAll xmlns="ce21bc6c-711a-4065-a01c-a8f0e29e3ad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9823A016FD074E9D3E96B89764B2FD" ma:contentTypeVersion="15" ma:contentTypeDescription="Create a new document." ma:contentTypeScope="" ma:versionID="73481bc9a772306d792cd92fec40c4a6">
  <xsd:schema xmlns:xsd="http://www.w3.org/2001/XMLSchema" xmlns:xs="http://www.w3.org/2001/XMLSchema" xmlns:p="http://schemas.microsoft.com/office/2006/metadata/properties" xmlns:ns2="ce21bc6c-711a-4065-a01c-a8f0e29e3ad8" xmlns:ns3="3679bf0f-1d7e-438f-afa5-6ebf1e20f9b8" targetNamespace="http://schemas.microsoft.com/office/2006/metadata/properties" ma:root="true" ma:fieldsID="e880417870bd75b27e72c8ecd7c97a7c" ns2:_="" ns3:_="">
    <xsd:import namespace="ce21bc6c-711a-4065-a01c-a8f0e29e3ad8"/>
    <xsd:import namespace="3679bf0f-1d7e-438f-afa5-6ebf1e20f9b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21bc6c-711a-4065-a01c-a8f0e29e3ad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7bfad94c-b911-4263-a13f-4da6b01693b2}" ma:internalName="TaxCatchAll" ma:showField="CatchAllData" ma:web="ce21bc6c-711a-4065-a01c-a8f0e29e3ad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679bf0f-1d7e-438f-afa5-6ebf1e20f9b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2a3b380-abf6-46f2-87bb-c2c114de1c9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BB2FB4-391F-460E-ABD1-08D3ACD00BED}">
  <ds:schemaRefs>
    <ds:schemaRef ds:uri="http://schemas.microsoft.com/office/2006/metadata/properties"/>
    <ds:schemaRef ds:uri="http://schemas.microsoft.com/office/infopath/2007/PartnerControls"/>
    <ds:schemaRef ds:uri="3679bf0f-1d7e-438f-afa5-6ebf1e20f9b8"/>
    <ds:schemaRef ds:uri="ce21bc6c-711a-4065-a01c-a8f0e29e3ad8"/>
  </ds:schemaRefs>
</ds:datastoreItem>
</file>

<file path=customXml/itemProps2.xml><?xml version="1.0" encoding="utf-8"?>
<ds:datastoreItem xmlns:ds="http://schemas.openxmlformats.org/officeDocument/2006/customXml" ds:itemID="{C5F6A9E7-F2DE-44EE-99FE-27E376F038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21bc6c-711a-4065-a01c-a8f0e29e3ad8"/>
    <ds:schemaRef ds:uri="3679bf0f-1d7e-438f-afa5-6ebf1e20f9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B88A63-98E4-452F-BD0A-ED206B16F6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11513</TotalTime>
  <Words>3902</Words>
  <Application>Microsoft Office PowerPoint</Application>
  <PresentationFormat>Widescreen</PresentationFormat>
  <Paragraphs>533</Paragraphs>
  <Slides>32</Slides>
  <Notes>24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32</vt:i4>
      </vt:variant>
    </vt:vector>
  </HeadingPairs>
  <TitlesOfParts>
    <vt:vector size="46" baseType="lpstr">
      <vt:lpstr>Google Sans</vt:lpstr>
      <vt:lpstr>system-ui</vt:lpstr>
      <vt:lpstr>Aptos</vt:lpstr>
      <vt:lpstr>Aptos Display</vt:lpstr>
      <vt:lpstr>Arial</vt:lpstr>
      <vt:lpstr>Arial Black</vt:lpstr>
      <vt:lpstr>Calibri</vt:lpstr>
      <vt:lpstr>Consolas</vt:lpstr>
      <vt:lpstr>Courier New</vt:lpstr>
      <vt:lpstr>Lato</vt:lpstr>
      <vt:lpstr>Roboto</vt:lpstr>
      <vt:lpstr>Verdana</vt:lpstr>
      <vt:lpstr>Wingdings</vt:lpstr>
      <vt:lpstr>Office Theme</vt:lpstr>
      <vt:lpstr>PowerPoint Presentation</vt:lpstr>
      <vt:lpstr>WIS2 principles</vt:lpstr>
      <vt:lpstr>WIS 2.0</vt:lpstr>
      <vt:lpstr>Technological change</vt:lpstr>
      <vt:lpstr>WMO Information System (WIS 2.0)</vt:lpstr>
      <vt:lpstr>PowerPoint Presentation</vt:lpstr>
      <vt:lpstr>PowerPoint Presentation</vt:lpstr>
      <vt:lpstr>WIS2 Solution Design</vt:lpstr>
      <vt:lpstr>Wis2 Architecture FOR real-time data exchange</vt:lpstr>
      <vt:lpstr>WIS 2.0: Pub/Sub solution</vt:lpstr>
      <vt:lpstr>GTS vs. WIS 2.0</vt:lpstr>
      <vt:lpstr>WIS2 Architecture</vt:lpstr>
      <vt:lpstr>PowerPoint Presentation</vt:lpstr>
      <vt:lpstr>WIS2 node</vt:lpstr>
      <vt:lpstr>Global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Tandy</dc:creator>
  <cp:lastModifiedBy>AJ Untalan</cp:lastModifiedBy>
  <cp:revision>16</cp:revision>
  <dcterms:created xsi:type="dcterms:W3CDTF">2024-07-03T11:51:12Z</dcterms:created>
  <dcterms:modified xsi:type="dcterms:W3CDTF">2024-10-14T12:43:14Z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0x010100F69823A016FD074E9D3E96B89764B2FD</vt:lpwstr>
  </property>
  <property fmtid="{D5CDD505-2E9C-101B-9397-08002B2CF9AE}" pid="3" name="MediaServiceImageTags">
    <vt:lpwstr/>
  </property>
</Properties>
</file>