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7"/>
  </p:notesMasterIdLst>
  <p:handoutMasterIdLst>
    <p:handoutMasterId r:id="rId18"/>
  </p:handoutMasterIdLst>
  <p:sldIdLst>
    <p:sldId id="256" r:id="rId6"/>
    <p:sldId id="1595" r:id="rId7"/>
    <p:sldId id="1596" r:id="rId8"/>
    <p:sldId id="1597" r:id="rId9"/>
    <p:sldId id="1598" r:id="rId10"/>
    <p:sldId id="1599" r:id="rId11"/>
    <p:sldId id="1600" r:id="rId12"/>
    <p:sldId id="1601" r:id="rId13"/>
    <p:sldId id="257" r:id="rId14"/>
    <p:sldId id="259" r:id="rId15"/>
    <p:sldId id="1602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333233"/>
    <a:srgbClr val="3AA1CE"/>
    <a:srgbClr val="018C85"/>
    <a:srgbClr val="1C3454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27FE1-5B3E-4434-B582-12D995636564}" v="1" dt="2024-10-14T09:36:29.92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Heureux" userId="58f4a486-8597-42a6-abae-f5716dc38242" providerId="ADAL" clId="{81D2772E-0D31-4C0D-AC7D-289518D25CA1}"/>
    <pc:docChg chg="addSld modSld sldOrd">
      <pc:chgData name="Ana Heureux" userId="58f4a486-8597-42a6-abae-f5716dc38242" providerId="ADAL" clId="{81D2772E-0D31-4C0D-AC7D-289518D25CA1}" dt="2024-10-10T07:06:33.927" v="3"/>
      <pc:docMkLst>
        <pc:docMk/>
      </pc:docMkLst>
      <pc:sldChg chg="add">
        <pc:chgData name="Ana Heureux" userId="58f4a486-8597-42a6-abae-f5716dc38242" providerId="ADAL" clId="{81D2772E-0D31-4C0D-AC7D-289518D25CA1}" dt="2024-10-10T07:06:33.927" v="3"/>
        <pc:sldMkLst>
          <pc:docMk/>
          <pc:sldMk cId="1223618387" sldId="257"/>
        </pc:sldMkLst>
      </pc:sldChg>
      <pc:sldChg chg="add">
        <pc:chgData name="Ana Heureux" userId="58f4a486-8597-42a6-abae-f5716dc38242" providerId="ADAL" clId="{81D2772E-0D31-4C0D-AC7D-289518D25CA1}" dt="2024-10-10T07:06:27.976" v="2"/>
        <pc:sldMkLst>
          <pc:docMk/>
          <pc:sldMk cId="3334676932" sldId="259"/>
        </pc:sldMkLst>
      </pc:sldChg>
      <pc:sldChg chg="ord">
        <pc:chgData name="Ana Heureux" userId="58f4a486-8597-42a6-abae-f5716dc38242" providerId="ADAL" clId="{81D2772E-0D31-4C0D-AC7D-289518D25CA1}" dt="2024-10-10T07:06:23.178" v="1"/>
        <pc:sldMkLst>
          <pc:docMk/>
          <pc:sldMk cId="3692813626" sldId="1601"/>
        </pc:sldMkLst>
      </pc:sldChg>
    </pc:docChg>
  </pc:docChgLst>
  <pc:docChgLst>
    <pc:chgData name="AJ Untalan" userId="cd226c35-3616-4545-bdf4-6f0078c1a55e" providerId="ADAL" clId="{3B227FE1-5B3E-4434-B582-12D995636564}"/>
    <pc:docChg chg="custSel modSld">
      <pc:chgData name="AJ Untalan" userId="cd226c35-3616-4545-bdf4-6f0078c1a55e" providerId="ADAL" clId="{3B227FE1-5B3E-4434-B582-12D995636564}" dt="2024-10-14T09:39:25.508" v="1" actId="478"/>
      <pc:docMkLst>
        <pc:docMk/>
      </pc:docMkLst>
      <pc:sldChg chg="addSp delSp mod">
        <pc:chgData name="AJ Untalan" userId="cd226c35-3616-4545-bdf4-6f0078c1a55e" providerId="ADAL" clId="{3B227FE1-5B3E-4434-B582-12D995636564}" dt="2024-10-14T09:39:25.508" v="1" actId="478"/>
        <pc:sldMkLst>
          <pc:docMk/>
          <pc:sldMk cId="830500413" sldId="1602"/>
        </pc:sldMkLst>
        <pc:picChg chg="add del">
          <ac:chgData name="AJ Untalan" userId="cd226c35-3616-4545-bdf4-6f0078c1a55e" providerId="ADAL" clId="{3B227FE1-5B3E-4434-B582-12D995636564}" dt="2024-10-14T09:39:25.508" v="1" actId="478"/>
          <ac:picMkLst>
            <pc:docMk/>
            <pc:sldMk cId="830500413" sldId="1602"/>
            <ac:picMk id="2" creationId="{F52B3DB3-E85A-D853-583C-D3E36E58C3A6}"/>
          </ac:picMkLst>
        </pc:picChg>
      </pc:sldChg>
    </pc:docChg>
  </pc:docChgLst>
  <pc:docChgLst>
    <pc:chgData name="AJ Untalan" userId="cd226c35-3616-4545-bdf4-6f0078c1a55e" providerId="ADAL" clId="{A8EA2F8E-3EDF-5440-8272-AC151AC6FB19}"/>
    <pc:docChg chg="custSel addSld modSld">
      <pc:chgData name="AJ Untalan" userId="cd226c35-3616-4545-bdf4-6f0078c1a55e" providerId="ADAL" clId="{A8EA2F8E-3EDF-5440-8272-AC151AC6FB19}" dt="2024-10-10T07:14:28.899" v="134" actId="1076"/>
      <pc:docMkLst>
        <pc:docMk/>
      </pc:docMkLst>
      <pc:sldChg chg="addSp delSp modSp add mod">
        <pc:chgData name="AJ Untalan" userId="cd226c35-3616-4545-bdf4-6f0078c1a55e" providerId="ADAL" clId="{A8EA2F8E-3EDF-5440-8272-AC151AC6FB19}" dt="2024-10-10T07:14:28.899" v="134" actId="1076"/>
        <pc:sldMkLst>
          <pc:docMk/>
          <pc:sldMk cId="830500413" sldId="1602"/>
        </pc:sldMkLst>
        <pc:spChg chg="mod">
          <ac:chgData name="AJ Untalan" userId="cd226c35-3616-4545-bdf4-6f0078c1a55e" providerId="ADAL" clId="{A8EA2F8E-3EDF-5440-8272-AC151AC6FB19}" dt="2024-10-10T07:10:28.104" v="103" actId="1036"/>
          <ac:spMkLst>
            <pc:docMk/>
            <pc:sldMk cId="830500413" sldId="1602"/>
            <ac:spMk id="9" creationId="{5AC02592-F0DF-868F-BD85-BE5AAC4DABF3}"/>
          </ac:spMkLst>
        </pc:spChg>
        <pc:graphicFrameChg chg="add mod">
          <ac:chgData name="AJ Untalan" userId="cd226c35-3616-4545-bdf4-6f0078c1a55e" providerId="ADAL" clId="{A8EA2F8E-3EDF-5440-8272-AC151AC6FB19}" dt="2024-10-10T07:06:15.714" v="56"/>
          <ac:graphicFrameMkLst>
            <pc:docMk/>
            <pc:sldMk cId="830500413" sldId="1602"/>
            <ac:graphicFrameMk id="2" creationId="{26C36FC1-2713-E22C-62F3-5DCA65B15CB4}"/>
          </ac:graphicFrameMkLst>
        </pc:graphicFrameChg>
        <pc:graphicFrameChg chg="add mod modGraphic">
          <ac:chgData name="AJ Untalan" userId="cd226c35-3616-4545-bdf4-6f0078c1a55e" providerId="ADAL" clId="{A8EA2F8E-3EDF-5440-8272-AC151AC6FB19}" dt="2024-10-10T07:14:28.899" v="134" actId="1076"/>
          <ac:graphicFrameMkLst>
            <pc:docMk/>
            <pc:sldMk cId="830500413" sldId="1602"/>
            <ac:graphicFrameMk id="3" creationId="{AB7E8F81-7C74-9D1D-5AB2-D047828BA9DD}"/>
          </ac:graphicFrameMkLst>
        </pc:graphicFrameChg>
        <pc:graphicFrameChg chg="del">
          <ac:chgData name="AJ Untalan" userId="cd226c35-3616-4545-bdf4-6f0078c1a55e" providerId="ADAL" clId="{A8EA2F8E-3EDF-5440-8272-AC151AC6FB19}" dt="2024-10-10T07:06:11.800" v="55" actId="478"/>
          <ac:graphicFrameMkLst>
            <pc:docMk/>
            <pc:sldMk cId="830500413" sldId="1602"/>
            <ac:graphicFrameMk id="4" creationId="{BD40CE80-180B-279E-1F3C-6C511A3B81A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8-47B7-8C7C-FF595E1DFA7B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C8-47B7-8C7C-FF595E1DFA7B}"/>
              </c:ext>
            </c:extLst>
          </c:dPt>
          <c:dPt>
            <c:idx val="2"/>
            <c:bubble3D val="0"/>
            <c:spPr>
              <a:solidFill>
                <a:srgbClr val="008B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C8-47B7-8C7C-FF595E1DFA7B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C8-47B7-8C7C-FF595E1DFA7B}"/>
              </c:ext>
            </c:extLst>
          </c:dPt>
          <c:dPt>
            <c:idx val="4"/>
            <c:bubble3D val="0"/>
            <c:spPr>
              <a:solidFill>
                <a:srgbClr val="2F5F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C8-47B7-8C7C-FF595E1DFA7B}"/>
              </c:ext>
            </c:extLst>
          </c:dPt>
          <c:dLbls>
            <c:dLbl>
              <c:idx val="0"/>
              <c:layout>
                <c:manualLayout>
                  <c:x val="8.90947730031241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C8-47B7-8C7C-FF595E1DFA7B}"/>
                </c:ext>
              </c:extLst>
            </c:dLbl>
            <c:dLbl>
              <c:idx val="2"/>
              <c:layout>
                <c:manualLayout>
                  <c:x val="0.1096665590093531"/>
                  <c:y val="0.22700077784851169"/>
                </c:manualLayout>
              </c:layout>
              <c:tx>
                <c:rich>
                  <a:bodyPr/>
                  <a:lstStyle/>
                  <a:p>
                    <a:fld id="{41878132-7EDB-4480-9D1F-F6179A9C7D5B}" type="CATEGORYNAME">
                      <a:rPr lang="en-US"/>
                      <a:pPr/>
                      <a:t>[CATEGORY NAME]</a:t>
                    </a:fld>
                    <a:r>
                      <a:rPr lang="en-US"/>
                      <a:t>, </a:t>
                    </a:r>
                    <a:fld id="{A1860E91-5D9B-40E4-820C-92273B8B7606}" type="VALUE">
                      <a:rPr lang="en-US"/>
                      <a:pPr/>
                      <a:t>[VALUE]</a:t>
                    </a:fld>
                    <a:r>
                      <a:rPr lang="en-US"/>
                      <a:t> (57%)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0173605177481"/>
                      <c:h val="0.18829826366490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C8-47B7-8C7C-FF595E1DFA7B}"/>
                </c:ext>
              </c:extLst>
            </c:dLbl>
            <c:dLbl>
              <c:idx val="3"/>
              <c:layout>
                <c:manualLayout>
                  <c:x val="-7.8207073030729338E-2"/>
                  <c:y val="-0.25343588568016678"/>
                </c:manualLayout>
              </c:layout>
              <c:tx>
                <c:rich>
                  <a:bodyPr/>
                  <a:lstStyle/>
                  <a:p>
                    <a:fld id="{CAF71452-1493-44A0-9170-A043DF2D338D}" type="CATEGORYNAME">
                      <a:rPr lang="en-US"/>
                      <a:pPr/>
                      <a:t>[CATEGORY NAME]</a:t>
                    </a:fld>
                    <a:r>
                      <a:rPr lang="en-US"/>
                      <a:t>, </a:t>
                    </a:r>
                    <a:fld id="{76E1E807-CD9A-46BB-91E3-3A699391F15A}" type="VALUE">
                      <a:rPr lang="en-US"/>
                      <a:pPr/>
                      <a:t>[VALUE]</a:t>
                    </a:fld>
                    <a:r>
                      <a:rPr lang="en-US"/>
                      <a:t> (43%)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30848001261943"/>
                      <c:h val="0.21321416576482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C8-47B7-8C7C-FF595E1DFA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Approved </a:t>
                    </a:r>
                  </a:p>
                  <a:p>
                    <a:r>
                      <a:rPr lang="en-US"/>
                      <a:t>(13 countries), </a:t>
                    </a:r>
                    <a:fld id="{612ACA61-F064-744C-87F7-FB20C24B721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20370370370369"/>
                      <c:h val="0.279336734693877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DC8-47B7-8C7C-FF595E1DF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Conditionally approved (5 countries)</c:v>
                </c:pt>
                <c:pt idx="2">
                  <c:v>Disbursed</c:v>
                </c:pt>
                <c:pt idx="3">
                  <c:v>Not yet disbursed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2">
                  <c:v>46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C8-47B7-8C7C-FF595E1DFA7B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7"/>
            <a:ext cx="7281053" cy="32328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12A42"/>
                </a:solidFill>
              </a:rPr>
              <a:t>Peer Advisor &amp; Implementing Entity Workshop</a:t>
            </a:r>
            <a:br>
              <a:rPr lang="en-US">
                <a:solidFill>
                  <a:srgbClr val="112A42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  <a:effectLst/>
              </a:rPr>
              <a:t>Introduction and objectives of the workshop</a:t>
            </a:r>
            <a:endParaRPr lang="de-DE" sz="2200" b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/>
              <a:t>9 – 10 October</a:t>
            </a:r>
            <a:r>
              <a:rPr lang="en-CH"/>
              <a:t>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389316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E6B4-18CD-BAB1-B871-8CED6302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Countries on track to complete Readiness</a:t>
            </a:r>
            <a:endParaRPr lang="en-CH" sz="3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05F200-6F03-9A79-809D-F5E7AD1E3E41}"/>
              </a:ext>
            </a:extLst>
          </p:cNvPr>
          <p:cNvGraphicFramePr>
            <a:graphicFrameLocks noGrp="1"/>
          </p:cNvGraphicFramePr>
          <p:nvPr/>
        </p:nvGraphicFramePr>
        <p:xfrm>
          <a:off x="886155" y="1600201"/>
          <a:ext cx="10419691" cy="4645769"/>
        </p:xfrm>
        <a:graphic>
          <a:graphicData uri="http://schemas.openxmlformats.org/drawingml/2006/table">
            <a:tbl>
              <a:tblPr firstRow="1" bandRow="1"/>
              <a:tblGrid>
                <a:gridCol w="2169866">
                  <a:extLst>
                    <a:ext uri="{9D8B030D-6E8A-4147-A177-3AD203B41FA5}">
                      <a16:colId xmlns:a16="http://schemas.microsoft.com/office/drawing/2014/main" val="4023333442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0160670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250628139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1787860356"/>
                    </a:ext>
                  </a:extLst>
                </a:gridCol>
                <a:gridCol w="1816768">
                  <a:extLst>
                    <a:ext uri="{9D8B030D-6E8A-4147-A177-3AD203B41FA5}">
                      <a16:colId xmlns:a16="http://schemas.microsoft.com/office/drawing/2014/main" val="2782817677"/>
                    </a:ext>
                  </a:extLst>
                </a:gridCol>
                <a:gridCol w="2137783">
                  <a:extLst>
                    <a:ext uri="{9D8B030D-6E8A-4147-A177-3AD203B41FA5}">
                      <a16:colId xmlns:a16="http://schemas.microsoft.com/office/drawing/2014/main" val="749201887"/>
                    </a:ext>
                  </a:extLst>
                </a:gridCol>
              </a:tblGrid>
              <a:tr h="226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Country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Peer Advisor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IE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NGA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NCP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CHD</a:t>
                      </a:r>
                    </a:p>
                  </a:txBody>
                  <a:tcPr marL="5899" marR="5899" marT="5899" marB="353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59808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Liberia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Nigeria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AfDB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878746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Fiji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Australia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World Bank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36209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Zambia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WFP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16523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Nepal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Finland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Final Stage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86884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Papua New Guinea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Australia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UNDP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84005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Bangladesh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Norway-China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IsDB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40337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Senegal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Netherlands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IsDB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41770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Cambodia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World Bank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57163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Antigua and Barbuda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UNDP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Submitted- close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 - close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8345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Guinea Bissau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Portugal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Submitted- with Peer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Submitted- with Peer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 track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24259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Sao Tome and Principe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Netherlands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UNDP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46999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DRC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Switzerland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AfDB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22818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Cuba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Spain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UNDP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Final Stage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214055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Marshall Islands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 track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365529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Dominican Republic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Spain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WFP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 -with peer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Final Stage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254542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Micronesia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 track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941511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Grenada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Spain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 - reviewed, peer adviser to revise and submit 2nd version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77906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Palau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Kingdom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 track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199141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Suriname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Netherlands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UNDP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5899" marR="5899" marT="5899" marB="353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4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7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02ED-CCBE-60C6-8E5C-72BD24B3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02592-F0DF-868F-BD85-BE5AAC4D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79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Submission deadlines </a:t>
            </a:r>
            <a:br>
              <a:rPr lang="en-US"/>
            </a:br>
            <a:r>
              <a:rPr lang="en-US"/>
              <a:t>for Investment funding requests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7E8F81-7C74-9D1D-5AB2-D047828BA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59026"/>
              </p:ext>
            </p:extLst>
          </p:nvPr>
        </p:nvGraphicFramePr>
        <p:xfrm>
          <a:off x="609600" y="1839818"/>
          <a:ext cx="11252202" cy="4439796"/>
        </p:xfrm>
        <a:graphic>
          <a:graphicData uri="http://schemas.openxmlformats.org/drawingml/2006/table">
            <a:tbl>
              <a:tblPr/>
              <a:tblGrid>
                <a:gridCol w="6446779">
                  <a:extLst>
                    <a:ext uri="{9D8B030D-6E8A-4147-A177-3AD203B41FA5}">
                      <a16:colId xmlns:a16="http://schemas.microsoft.com/office/drawing/2014/main" val="2486444682"/>
                    </a:ext>
                  </a:extLst>
                </a:gridCol>
                <a:gridCol w="2580690">
                  <a:extLst>
                    <a:ext uri="{9D8B030D-6E8A-4147-A177-3AD203B41FA5}">
                      <a16:colId xmlns:a16="http://schemas.microsoft.com/office/drawing/2014/main" val="291547971"/>
                    </a:ext>
                  </a:extLst>
                </a:gridCol>
                <a:gridCol w="2224733">
                  <a:extLst>
                    <a:ext uri="{9D8B030D-6E8A-4147-A177-3AD203B41FA5}">
                      <a16:colId xmlns:a16="http://schemas.microsoft.com/office/drawing/2014/main" val="980268635"/>
                    </a:ext>
                  </a:extLst>
                </a:gridCol>
              </a:tblGrid>
              <a:tr h="739966">
                <a:tc>
                  <a:txBody>
                    <a:bodyPr/>
                    <a:lstStyle/>
                    <a:p>
                      <a:pPr algn="l" fontAlgn="b"/>
                      <a:r>
                        <a:rPr lang="en-KR" sz="3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10SC (Feb)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11SC (May)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886388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marL="98425" indent="0" algn="l" fontAlgn="b">
                        <a:tabLst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Readiness - submission of outputs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31-Jul-24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15-Nov-24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900494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marL="98425" indent="0" algn="l" fontAlgn="b">
                        <a:tabLst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Readiness - approval of outputs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30-Sep-24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10-Feb-25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117104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marL="98425" indent="0" algn="l" fontAlgn="b">
                        <a:tabLst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– FR first draft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18-Oct-24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21-Feb-25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927605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marL="98425" indent="0" algn="l" fontAlgn="b">
                        <a:tabLst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- FR final draft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30-Nov-24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5-Apr-25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926710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marL="98425" indent="0" algn="l" fontAlgn="b">
                        <a:tabLst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Steering Committee meeting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6-Feb-25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20-May-25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0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0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CEFD-8AFA-7241-3B8D-FCE13513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4570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Evolution of SOFF portfolio</a:t>
            </a:r>
            <a:endParaRPr lang="en-CH"/>
          </a:p>
        </p:txBody>
      </p:sp>
      <p:pic>
        <p:nvPicPr>
          <p:cNvPr id="4" name="Picture 3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A6C01CD0-F9D8-0C65-7FD0-D113E317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36535"/>
          <a:stretch/>
        </p:blipFill>
        <p:spPr bwMode="auto">
          <a:xfrm>
            <a:off x="421104" y="1953929"/>
            <a:ext cx="11572711" cy="4061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7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66B0-91B7-5BB3-75B3-692E697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Regional breakdown</a:t>
            </a:r>
            <a:endParaRPr lang="en-CH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710A10B-AFB6-0905-639D-150662517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21628" r="5739" b="18629"/>
          <a:stretch/>
        </p:blipFill>
        <p:spPr bwMode="auto">
          <a:xfrm>
            <a:off x="1738242" y="1600201"/>
            <a:ext cx="8715515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3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1753-675C-8099-C185-C40F8DCB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 approved SOFF FRs</a:t>
            </a:r>
            <a:endParaRPr lang="en-CH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B6E703-E3B6-A037-7CDC-7B9618FB9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742986"/>
              </p:ext>
            </p:extLst>
          </p:nvPr>
        </p:nvGraphicFramePr>
        <p:xfrm>
          <a:off x="609600" y="1648327"/>
          <a:ext cx="11109158" cy="4523868"/>
        </p:xfrm>
        <a:graphic>
          <a:graphicData uri="http://schemas.openxmlformats.org/drawingml/2006/table">
            <a:tbl>
              <a:tblPr firstRow="1" firstCol="1" bandRow="1"/>
              <a:tblGrid>
                <a:gridCol w="1822428">
                  <a:extLst>
                    <a:ext uri="{9D8B030D-6E8A-4147-A177-3AD203B41FA5}">
                      <a16:colId xmlns:a16="http://schemas.microsoft.com/office/drawing/2014/main" val="3622887135"/>
                    </a:ext>
                  </a:extLst>
                </a:gridCol>
                <a:gridCol w="1318703">
                  <a:extLst>
                    <a:ext uri="{9D8B030D-6E8A-4147-A177-3AD203B41FA5}">
                      <a16:colId xmlns:a16="http://schemas.microsoft.com/office/drawing/2014/main" val="3535533986"/>
                    </a:ext>
                  </a:extLst>
                </a:gridCol>
                <a:gridCol w="709796">
                  <a:extLst>
                    <a:ext uri="{9D8B030D-6E8A-4147-A177-3AD203B41FA5}">
                      <a16:colId xmlns:a16="http://schemas.microsoft.com/office/drawing/2014/main" val="995608284"/>
                    </a:ext>
                  </a:extLst>
                </a:gridCol>
                <a:gridCol w="1419591">
                  <a:extLst>
                    <a:ext uri="{9D8B030D-6E8A-4147-A177-3AD203B41FA5}">
                      <a16:colId xmlns:a16="http://schemas.microsoft.com/office/drawing/2014/main" val="634595600"/>
                    </a:ext>
                  </a:extLst>
                </a:gridCol>
                <a:gridCol w="970245">
                  <a:extLst>
                    <a:ext uri="{9D8B030D-6E8A-4147-A177-3AD203B41FA5}">
                      <a16:colId xmlns:a16="http://schemas.microsoft.com/office/drawing/2014/main" val="3499913220"/>
                    </a:ext>
                  </a:extLst>
                </a:gridCol>
                <a:gridCol w="1420306">
                  <a:extLst>
                    <a:ext uri="{9D8B030D-6E8A-4147-A177-3AD203B41FA5}">
                      <a16:colId xmlns:a16="http://schemas.microsoft.com/office/drawing/2014/main" val="4079186033"/>
                    </a:ext>
                  </a:extLst>
                </a:gridCol>
                <a:gridCol w="1521195">
                  <a:extLst>
                    <a:ext uri="{9D8B030D-6E8A-4147-A177-3AD203B41FA5}">
                      <a16:colId xmlns:a16="http://schemas.microsoft.com/office/drawing/2014/main" val="1563092204"/>
                    </a:ext>
                  </a:extLst>
                </a:gridCol>
                <a:gridCol w="1926894">
                  <a:extLst>
                    <a:ext uri="{9D8B030D-6E8A-4147-A177-3AD203B41FA5}">
                      <a16:colId xmlns:a16="http://schemas.microsoft.com/office/drawing/2014/main" val="4183072881"/>
                    </a:ext>
                  </a:extLst>
                </a:gridCol>
              </a:tblGrid>
              <a:tr h="64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Country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Date of approval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IE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Peer 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dvisor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Partner 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p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eer 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dvisor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Amount approved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 (in USD)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Amount disbursed</a:t>
                      </a: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 (in USD)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Status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4126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Belize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IADB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United Kingdom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864,543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Not yet started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35688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Bhutan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Mar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Finland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4,624,024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3,514,453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720880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Cabo Verde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Mar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Netherlands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3,879,118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2,883,272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93276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Chad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WFP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6,980,083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Not yet started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053989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Ethiopia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Mar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Norway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Finland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9,956,803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6,701,576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530614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Kiribati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Australia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11,155,102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9,715,184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325425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Maldives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Finland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Indonesia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4,907,326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4,149,791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859615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Mozambique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WFP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South Africa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7,892,560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5,373,477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639028"/>
                  </a:ext>
                </a:extLst>
              </a:tr>
              <a:tr h="206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Rwanda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Finland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3,535,377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2,473,185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01822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Solomon Islands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Mar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Australia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8,488,524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5,732,049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712124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South Sudan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Nov 2023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AfDB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2,480,496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Not yet started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610374"/>
                  </a:ext>
                </a:extLst>
              </a:tr>
              <a:tr h="424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United Republic of </a:t>
                      </a: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Tanzania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Mar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UNDP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Denmark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9,067,504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5,272,437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Under implementation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272045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Uganda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IsDB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Netherlands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6,316,536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Not yet started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552060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endParaRPr lang="en-CH" sz="12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2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2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2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Total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80,147,997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45,815,424</a:t>
                      </a: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 (57%)</a:t>
                      </a: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 </a:t>
                      </a:r>
                      <a:endParaRPr lang="en-CH" sz="11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2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7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9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4B49-9EFC-E559-B6F0-3FE12323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additional conditionally approved</a:t>
            </a:r>
            <a:endParaRPr lang="en-CH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DA1526-13CF-40F7-7222-B3D739DA4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22571"/>
              </p:ext>
            </p:extLst>
          </p:nvPr>
        </p:nvGraphicFramePr>
        <p:xfrm>
          <a:off x="794084" y="2273967"/>
          <a:ext cx="10491536" cy="3250927"/>
        </p:xfrm>
        <a:graphic>
          <a:graphicData uri="http://schemas.openxmlformats.org/drawingml/2006/table">
            <a:tbl>
              <a:tblPr firstRow="1" firstCol="1" bandRow="1"/>
              <a:tblGrid>
                <a:gridCol w="1390445">
                  <a:extLst>
                    <a:ext uri="{9D8B030D-6E8A-4147-A177-3AD203B41FA5}">
                      <a16:colId xmlns:a16="http://schemas.microsoft.com/office/drawing/2014/main" val="3986730209"/>
                    </a:ext>
                  </a:extLst>
                </a:gridCol>
                <a:gridCol w="1981689">
                  <a:extLst>
                    <a:ext uri="{9D8B030D-6E8A-4147-A177-3AD203B41FA5}">
                      <a16:colId xmlns:a16="http://schemas.microsoft.com/office/drawing/2014/main" val="3309718876"/>
                    </a:ext>
                  </a:extLst>
                </a:gridCol>
                <a:gridCol w="1688106">
                  <a:extLst>
                    <a:ext uri="{9D8B030D-6E8A-4147-A177-3AD203B41FA5}">
                      <a16:colId xmlns:a16="http://schemas.microsoft.com/office/drawing/2014/main" val="3200316481"/>
                    </a:ext>
                  </a:extLst>
                </a:gridCol>
                <a:gridCol w="1541314">
                  <a:extLst>
                    <a:ext uri="{9D8B030D-6E8A-4147-A177-3AD203B41FA5}">
                      <a16:colId xmlns:a16="http://schemas.microsoft.com/office/drawing/2014/main" val="203463553"/>
                    </a:ext>
                  </a:extLst>
                </a:gridCol>
                <a:gridCol w="1908293">
                  <a:extLst>
                    <a:ext uri="{9D8B030D-6E8A-4147-A177-3AD203B41FA5}">
                      <a16:colId xmlns:a16="http://schemas.microsoft.com/office/drawing/2014/main" val="3249334896"/>
                    </a:ext>
                  </a:extLst>
                </a:gridCol>
                <a:gridCol w="1981689">
                  <a:extLst>
                    <a:ext uri="{9D8B030D-6E8A-4147-A177-3AD203B41FA5}">
                      <a16:colId xmlns:a16="http://schemas.microsoft.com/office/drawing/2014/main" val="2070137248"/>
                    </a:ext>
                  </a:extLst>
                </a:gridCol>
              </a:tblGrid>
              <a:tr h="64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Country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Date of conditional approval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IE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Peer Advisor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Partner Peer Advisor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Amount </a:t>
                      </a: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(in USD)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69683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Madagascar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AfDB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Germany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4,434,771 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754404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Malawi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UNDP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Norway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Iceland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3,876,356 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077666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Nauru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Australia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6,194,529 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53503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Samoa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World Bank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Australia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6,005,375 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87710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Timor-Leste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Jun 2024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UNEP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Finland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Indonesia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5,756,742 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432248"/>
                  </a:ext>
                </a:extLst>
              </a:tr>
              <a:tr h="413477">
                <a:tc>
                  <a:txBody>
                    <a:bodyPr/>
                    <a:lstStyle/>
                    <a:p>
                      <a:endParaRPr lang="en-CH" sz="16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 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Total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Malgun Gothic" panose="020B0503020000020004" pitchFamily="34" charset="-127"/>
                          <a:cs typeface="Open Sans" panose="020B0606030504020204" pitchFamily="34" charset="0"/>
                        </a:rPr>
                        <a:t>USD 26,267,773</a:t>
                      </a:r>
                      <a:endParaRPr lang="en-CH" sz="1600" kern="100">
                        <a:effectLst/>
                        <a:latin typeface="Open Sans" panose="020B0606030504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9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03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DFC-1817-458A-357E-75995276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Regional distribution</a:t>
            </a:r>
            <a:endParaRPr lang="en-CH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6001E1F-BCDC-3AB4-82EB-BCB3FBB4B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6147"/>
          <a:stretch/>
        </p:blipFill>
        <p:spPr bwMode="auto">
          <a:xfrm>
            <a:off x="1934597" y="1600201"/>
            <a:ext cx="8322805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7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C46D-3440-C809-021F-46D804C3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partner breakdown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3A904-2FB4-CE02-5D36-B4617621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8011"/>
            <a:ext cx="10972800" cy="459815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Peer advisors 							Implementing entities</a:t>
            </a:r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E5000-2398-D63C-4F2D-02BAC407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89" y="2504920"/>
            <a:ext cx="4841173" cy="4078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13972-92C1-770D-8504-91B94829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68" y="2241930"/>
            <a:ext cx="4388970" cy="43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8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22EA6F-0A93-5F70-4539-8D212AD8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Disbursements to date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851E24-09D5-BF01-B36A-954705300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81838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81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13D0-35E5-AA1B-02EB-A1B9FFFA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SOFF portfolio and implementation progress</a:t>
            </a:r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F4CDA-A0E3-BDA1-667A-3FA639C1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210" y="1600200"/>
            <a:ext cx="8853579" cy="4983162"/>
          </a:xfrm>
        </p:spPr>
      </p:pic>
    </p:spTree>
    <p:extLst>
      <p:ext uri="{BB962C8B-B14F-4D97-AF65-F5344CB8AC3E}">
        <p14:creationId xmlns:p14="http://schemas.microsoft.com/office/powerpoint/2010/main" val="1223618387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0</TotalTime>
  <Words>527</Words>
  <Application>Microsoft Office PowerPoint</Application>
  <PresentationFormat>Widescreen</PresentationFormat>
  <Paragraphs>309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Arial</vt:lpstr>
      <vt:lpstr>Calibri</vt:lpstr>
      <vt:lpstr>Open Sans</vt:lpstr>
      <vt:lpstr>Segoe UI</vt:lpstr>
      <vt:lpstr>SOFF Theme</vt:lpstr>
      <vt:lpstr>SOFF Theme_with logo</vt:lpstr>
      <vt:lpstr>Peer Advisor &amp; Implementing Entity Workshop  Introduction and objectives of the workshop</vt:lpstr>
      <vt:lpstr>Evolution of SOFF portfolio</vt:lpstr>
      <vt:lpstr>Regional breakdown</vt:lpstr>
      <vt:lpstr>13 approved SOFF FRs</vt:lpstr>
      <vt:lpstr>5 additional conditionally approved</vt:lpstr>
      <vt:lpstr>Regional distribution</vt:lpstr>
      <vt:lpstr>Operational partner breakdown</vt:lpstr>
      <vt:lpstr>Disbursements to date</vt:lpstr>
      <vt:lpstr>SOFF portfolio and implementation progress</vt:lpstr>
      <vt:lpstr>Countries on track to complete Readiness</vt:lpstr>
      <vt:lpstr>Submission deadlines  for Investment funding requests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Tshering Lhamo</dc:creator>
  <cp:lastModifiedBy>AJ Untalan</cp:lastModifiedBy>
  <cp:revision>1</cp:revision>
  <dcterms:created xsi:type="dcterms:W3CDTF">2024-08-15T14:24:26Z</dcterms:created>
  <dcterms:modified xsi:type="dcterms:W3CDTF">2024-10-14T09:39:36Z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