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0" r:id="rId2"/>
    <p:sldMasterId id="2147483763" r:id="rId3"/>
  </p:sldMasterIdLst>
  <p:notesMasterIdLst>
    <p:notesMasterId r:id="rId29"/>
  </p:notesMasterIdLst>
  <p:handoutMasterIdLst>
    <p:handoutMasterId r:id="rId30"/>
  </p:handoutMasterIdLst>
  <p:sldIdLst>
    <p:sldId id="262" r:id="rId4"/>
    <p:sldId id="267" r:id="rId5"/>
    <p:sldId id="264" r:id="rId6"/>
    <p:sldId id="265" r:id="rId7"/>
    <p:sldId id="277" r:id="rId8"/>
    <p:sldId id="263" r:id="rId9"/>
    <p:sldId id="269" r:id="rId10"/>
    <p:sldId id="256" r:id="rId11"/>
    <p:sldId id="278" r:id="rId12"/>
    <p:sldId id="272" r:id="rId13"/>
    <p:sldId id="279" r:id="rId14"/>
    <p:sldId id="274" r:id="rId15"/>
    <p:sldId id="280" r:id="rId16"/>
    <p:sldId id="275" r:id="rId17"/>
    <p:sldId id="337" r:id="rId18"/>
    <p:sldId id="270" r:id="rId19"/>
    <p:sldId id="276" r:id="rId20"/>
    <p:sldId id="340" r:id="rId21"/>
    <p:sldId id="291" r:id="rId22"/>
    <p:sldId id="259" r:id="rId23"/>
    <p:sldId id="339" r:id="rId24"/>
    <p:sldId id="295" r:id="rId25"/>
    <p:sldId id="294" r:id="rId26"/>
    <p:sldId id="292" r:id="rId27"/>
    <p:sldId id="281"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154273"/>
    <a:srgbClr val="F2D9E7"/>
    <a:srgbClr val="E5B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5" autoAdjust="0"/>
    <p:restoredTop sz="69388" autoAdjust="0"/>
  </p:normalViewPr>
  <p:slideViewPr>
    <p:cSldViewPr snapToGrid="0">
      <p:cViewPr varScale="1">
        <p:scale>
          <a:sx n="51" d="100"/>
          <a:sy n="51" d="100"/>
        </p:scale>
        <p:origin x="1325" y="38"/>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8-10-2024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8-10-2024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Slide 1;</a:t>
            </a:r>
          </a:p>
          <a:p>
            <a:endParaRPr lang="nl-NL" b="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73089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10</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Eumetcal’s central place can be split into two parts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part one…. a good infrastructure plus the associated support for the members to be able use the tools for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their own training at home and in the collaboration projects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infrastructure consist out of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 learning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portal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Eumetcal.eu</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where you can easily find, share and exchange learning events and material</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 couple of online tools trainers can use during the  training they provide</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EUMETCAL delivers these services locally in Europe but makes sure that when appropriate the announcement of events are shared within the WMO Global Campus initiative. </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Zul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just has shared the SOFF learning portal which could serve as the SOFF’s learning portal and can be used for many of the here mentioned functions. Please use it!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14233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dirty="0"/>
              <a:t>Next to the infrastructure that we offer, there is also a service for all the trainers in the community.</a:t>
            </a:r>
          </a:p>
          <a:p>
            <a:pPr algn="l"/>
            <a:r>
              <a:rPr lang="en-US" dirty="0"/>
              <a:t> </a:t>
            </a:r>
          </a:p>
          <a:p>
            <a:pPr algn="l"/>
            <a:r>
              <a:rPr lang="en-US" dirty="0"/>
              <a:t>Within our community we usually work with </a:t>
            </a:r>
            <a:r>
              <a:rPr lang="en-US" b="1" dirty="0"/>
              <a:t>professionals who have no background in education and training</a:t>
            </a:r>
            <a:r>
              <a:rPr lang="en-US" dirty="0"/>
              <a:t> apart from what they have experienced themselves in an earlier moment in life. Therefore we have </a:t>
            </a:r>
            <a:r>
              <a:rPr lang="en-US" b="1" dirty="0"/>
              <a:t>2 Instructional Designers </a:t>
            </a:r>
            <a:r>
              <a:rPr lang="en-US" dirty="0"/>
              <a:t>who support the EUMETCAL trainers to take the step from the traditional classroom training to blended or online training formats.</a:t>
            </a:r>
          </a:p>
          <a:p>
            <a:pPr algn="l"/>
            <a:r>
              <a:rPr lang="en-US" dirty="0"/>
              <a:t> </a:t>
            </a:r>
          </a:p>
          <a:p>
            <a:pPr algn="l"/>
            <a:r>
              <a:rPr lang="en-US" dirty="0"/>
              <a:t>We do this in 2 ways: #klik#</a:t>
            </a:r>
          </a:p>
          <a:p>
            <a:pPr algn="l"/>
            <a:r>
              <a:rPr lang="en-US" dirty="0"/>
              <a:t> </a:t>
            </a:r>
          </a:p>
          <a:p>
            <a:pPr algn="l"/>
            <a:r>
              <a:rPr lang="en-US" dirty="0"/>
              <a:t>First of all, we have the Online Expert Center. The idea of this expert center is that trainers or other people responsible for E&amp;T can find resources about how to develop, design and deliver online and blended training. </a:t>
            </a:r>
          </a:p>
          <a:p>
            <a:pPr algn="l"/>
            <a:r>
              <a:rPr lang="en-US" dirty="0"/>
              <a:t> </a:t>
            </a:r>
          </a:p>
          <a:p>
            <a:pPr algn="l"/>
            <a:r>
              <a:rPr lang="en-US" dirty="0"/>
              <a:t>#klik#</a:t>
            </a:r>
          </a:p>
          <a:p>
            <a:pPr algn="l"/>
            <a:r>
              <a:rPr lang="en-US" dirty="0"/>
              <a:t>The other offering is the training opportunities for the trainers. We offer interactive hands-on webinars, on-demand coaching sessions or also individual meetings and support. The aim is to help the trainers to increase their capabilities in designing, developing and delivering online and blended training courses so that we will get high quality learning material.</a:t>
            </a:r>
          </a:p>
          <a:p>
            <a:pPr algn="l"/>
            <a:endParaRPr lang="en-US" dirty="0"/>
          </a:p>
          <a:p>
            <a:pPr algn="l"/>
            <a:r>
              <a:rPr lang="en-US" b="1" dirty="0"/>
              <a:t>We do all this work for the EUMETCAL Programme with 4 people working in total 2,25 FTE with a lot of in-kind </a:t>
            </a:r>
            <a:r>
              <a:rPr lang="en-US" b="1"/>
              <a:t>support f </a:t>
            </a:r>
            <a:r>
              <a:rPr lang="en-US" b="1" dirty="0"/>
              <a:t>our EUMETCAL Members</a:t>
            </a:r>
            <a:r>
              <a:rPr lang="en-US" dirty="0"/>
              <a:t>.</a:t>
            </a:r>
          </a:p>
          <a:p>
            <a:endParaRPr lang="en-US" sz="1800" dirty="0">
              <a:latin typeface="Calibri"/>
              <a:ea typeface="Calibri"/>
              <a:cs typeface="Calibri"/>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6013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thoughts behind this set up are that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ü"/>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Effective self-paced online learning materials of a good quality facilitate the (re)use of those materials by others and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klik</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has the potential to reach large groups of users.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ü"/>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 lot of the work that needs to be done is already done at local level</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and we want to leverage that work to the wider community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ü"/>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last but not least by offering this basic Eumetcal set-up to the full community you</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enable ALL members to take their own share in this collaboration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749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So the EUMETCAL programme facilitates the EUMETCAL Community to collaborate in the area of education and training and to prepare &amp; share high quality learning opportunities and materials among each other.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klik</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This means that EUMETCAL is not like a company you can go to to ask to deliver a finished training product to your target audience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BUT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klik</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 community in which subject matter experts and trainers of Members, work together on creating training materials supported by the EUMETCAL programme with tools, educational knowledge &amp; skills and activities like hackathons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make sure that the learning opportunities being created are effective, of a good quality.</a:t>
            </a: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586284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Slide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Here</a:t>
            </a:r>
            <a:r>
              <a:rPr lang="nl-NL" dirty="0"/>
              <a:t> </a:t>
            </a:r>
            <a:r>
              <a:rPr lang="nl-NL" dirty="0" err="1"/>
              <a:t>some</a:t>
            </a:r>
            <a:r>
              <a:rPr lang="nl-NL" dirty="0"/>
              <a:t> </a:t>
            </a:r>
            <a:r>
              <a:rPr lang="nl-NL" dirty="0" err="1"/>
              <a:t>inspiration</a:t>
            </a:r>
            <a:r>
              <a:rPr lang="nl-NL" dirty="0"/>
              <a:t> </a:t>
            </a:r>
            <a:r>
              <a:rPr lang="nl-NL" dirty="0" err="1"/>
              <a:t>work</a:t>
            </a:r>
            <a:r>
              <a:rPr lang="nl-NL" dirty="0"/>
              <a:t> </a:t>
            </a:r>
            <a:r>
              <a:rPr lang="nl-NL" dirty="0" err="1"/>
              <a:t>that</a:t>
            </a:r>
            <a:r>
              <a:rPr lang="nl-NL" dirty="0"/>
              <a:t> has been </a:t>
            </a:r>
            <a:r>
              <a:rPr lang="nl-NL" dirty="0" err="1"/>
              <a:t>done</a:t>
            </a:r>
            <a:r>
              <a:rPr lang="nl-NL" dirty="0"/>
              <a:t> </a:t>
            </a:r>
            <a:r>
              <a:rPr lang="nl-NL" dirty="0" err="1"/>
              <a:t>within</a:t>
            </a:r>
            <a:r>
              <a:rPr lang="nl-NL" dirty="0"/>
              <a:t> </a:t>
            </a:r>
            <a:r>
              <a:rPr lang="nl-NL" dirty="0" err="1"/>
              <a:t>the</a:t>
            </a:r>
            <a:r>
              <a:rPr lang="nl-NL" dirty="0"/>
              <a:t> EUMETCAL </a:t>
            </a:r>
            <a:r>
              <a:rPr lang="nl-NL" dirty="0" err="1"/>
              <a:t>collaboration</a:t>
            </a:r>
            <a:r>
              <a:rPr lang="nl-NL" dirty="0"/>
              <a:t>. These are review links </a:t>
            </a:r>
            <a:r>
              <a:rPr lang="nl-NL" dirty="0" err="1"/>
              <a:t>so</a:t>
            </a:r>
            <a:r>
              <a:rPr lang="nl-NL" dirty="0"/>
              <a:t> </a:t>
            </a:r>
            <a:r>
              <a:rPr lang="nl-NL" dirty="0" err="1"/>
              <a:t>that</a:t>
            </a:r>
            <a:r>
              <a:rPr lang="nl-NL" dirty="0"/>
              <a:t> </a:t>
            </a:r>
            <a:r>
              <a:rPr lang="nl-NL" dirty="0" err="1"/>
              <a:t>makes</a:t>
            </a:r>
            <a:r>
              <a:rPr lang="nl-NL" dirty="0"/>
              <a:t> </a:t>
            </a:r>
            <a:r>
              <a:rPr lang="nl-NL" dirty="0" err="1"/>
              <a:t>things</a:t>
            </a:r>
            <a:r>
              <a:rPr lang="nl-NL" dirty="0"/>
              <a:t> </a:t>
            </a:r>
            <a:r>
              <a:rPr lang="nl-NL" dirty="0" err="1"/>
              <a:t>easier</a:t>
            </a:r>
            <a:r>
              <a:rPr lang="nl-NL" dirty="0"/>
              <a:t> </a:t>
            </a:r>
            <a:r>
              <a:rPr lang="nl-NL" dirty="0" err="1"/>
              <a:t>to</a:t>
            </a:r>
            <a:r>
              <a:rPr lang="nl-NL" dirty="0"/>
              <a:t> step </a:t>
            </a:r>
            <a:r>
              <a:rPr lang="nl-NL" dirty="0" err="1"/>
              <a:t>through</a:t>
            </a:r>
            <a:r>
              <a:rPr lang="nl-NL" dirty="0"/>
              <a:t> </a:t>
            </a:r>
            <a:r>
              <a:rPr lang="nl-NL" dirty="0" err="1"/>
              <a:t>them</a:t>
            </a:r>
            <a:r>
              <a:rPr lang="nl-NL" dirty="0"/>
              <a:t> </a:t>
            </a:r>
            <a:r>
              <a:rPr lang="nl-NL" dirty="0" err="1"/>
              <a:t>to</a:t>
            </a:r>
            <a:r>
              <a:rPr lang="nl-NL" dirty="0"/>
              <a:t> show </a:t>
            </a:r>
            <a:r>
              <a:rPr lang="nl-NL" dirty="0" err="1"/>
              <a:t>you</a:t>
            </a:r>
            <a:r>
              <a:rPr lang="nl-NL" dirty="0"/>
              <a:t> different contents.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dirty="0"/>
              <a:t>The WMO has </a:t>
            </a:r>
            <a:r>
              <a:rPr lang="nl-NL" dirty="0" err="1"/>
              <a:t>created</a:t>
            </a:r>
            <a:r>
              <a:rPr lang="nl-NL" dirty="0"/>
              <a:t> </a:t>
            </a:r>
            <a:r>
              <a:rPr lang="nl-NL" dirty="0" err="1"/>
              <a:t>some</a:t>
            </a:r>
            <a:r>
              <a:rPr lang="nl-NL" dirty="0"/>
              <a:t> </a:t>
            </a:r>
            <a:r>
              <a:rPr lang="nl-NL" dirty="0" err="1"/>
              <a:t>beautiful</a:t>
            </a:r>
            <a:r>
              <a:rPr lang="nl-NL" dirty="0"/>
              <a:t> </a:t>
            </a:r>
            <a:r>
              <a:rPr lang="nl-NL" dirty="0" err="1"/>
              <a:t>materials</a:t>
            </a:r>
            <a:r>
              <a:rPr lang="nl-NL" dirty="0"/>
              <a:t> on Public Private engagement. We </a:t>
            </a:r>
            <a:r>
              <a:rPr lang="nl-NL" dirty="0" err="1"/>
              <a:t>don’t</a:t>
            </a:r>
            <a:r>
              <a:rPr lang="nl-NL" dirty="0"/>
              <a:t> want </a:t>
            </a:r>
            <a:r>
              <a:rPr lang="nl-NL" dirty="0" err="1"/>
              <a:t>to</a:t>
            </a:r>
            <a:r>
              <a:rPr lang="nl-NL" dirty="0"/>
              <a:t> </a:t>
            </a:r>
            <a:r>
              <a:rPr lang="nl-NL" dirty="0" err="1"/>
              <a:t>redo</a:t>
            </a:r>
            <a:r>
              <a:rPr lang="nl-NL" dirty="0"/>
              <a:t> </a:t>
            </a:r>
            <a:r>
              <a:rPr lang="nl-NL" dirty="0" err="1"/>
              <a:t>that</a:t>
            </a:r>
            <a:r>
              <a:rPr lang="nl-NL" dirty="0"/>
              <a:t> </a:t>
            </a:r>
            <a:r>
              <a:rPr lang="nl-NL" dirty="0" err="1"/>
              <a:t>so</a:t>
            </a:r>
            <a:r>
              <a:rPr lang="nl-NL" dirty="0"/>
              <a:t> we </a:t>
            </a:r>
            <a:r>
              <a:rPr lang="nl-NL" dirty="0" err="1"/>
              <a:t>why</a:t>
            </a:r>
            <a:r>
              <a:rPr lang="nl-NL" dirty="0"/>
              <a:t> have </a:t>
            </a:r>
            <a:r>
              <a:rPr lang="nl-NL" dirty="0" err="1"/>
              <a:t>linked</a:t>
            </a:r>
            <a:r>
              <a:rPr lang="nl-NL" dirty="0"/>
              <a:t> </a:t>
            </a:r>
            <a:r>
              <a:rPr lang="nl-NL" dirty="0" err="1"/>
              <a:t>this</a:t>
            </a:r>
            <a:r>
              <a:rPr lang="nl-NL" dirty="0"/>
              <a:t> </a:t>
            </a:r>
            <a:r>
              <a:rPr lang="nl-NL" dirty="0" err="1"/>
              <a:t>material</a:t>
            </a:r>
            <a:r>
              <a:rPr lang="nl-NL" dirty="0"/>
              <a:t> </a:t>
            </a:r>
            <a:r>
              <a:rPr lang="nl-NL" dirty="0" err="1"/>
              <a:t>to</a:t>
            </a:r>
            <a:r>
              <a:rPr lang="nl-NL" dirty="0"/>
              <a:t> </a:t>
            </a:r>
            <a:r>
              <a:rPr lang="nl-NL" dirty="0" err="1"/>
              <a:t>our</a:t>
            </a:r>
            <a:r>
              <a:rPr lang="nl-NL" dirty="0"/>
              <a:t> EUMETCAL portal </a:t>
            </a:r>
            <a:r>
              <a:rPr lang="nl-NL" dirty="0" err="1"/>
              <a:t>so</a:t>
            </a:r>
            <a:r>
              <a:rPr lang="nl-NL" dirty="0"/>
              <a:t> </a:t>
            </a:r>
            <a:r>
              <a:rPr lang="nl-NL" dirty="0" err="1"/>
              <a:t>our</a:t>
            </a:r>
            <a:r>
              <a:rPr lang="nl-NL" dirty="0"/>
              <a:t> community </a:t>
            </a:r>
            <a:r>
              <a:rPr lang="nl-NL" dirty="0" err="1"/>
              <a:t>can</a:t>
            </a:r>
            <a:r>
              <a:rPr lang="nl-NL" dirty="0"/>
              <a:t> </a:t>
            </a:r>
            <a:r>
              <a:rPr lang="nl-NL" dirty="0" err="1"/>
              <a:t>find</a:t>
            </a:r>
            <a:r>
              <a:rPr lang="nl-NL" dirty="0"/>
              <a:t> these </a:t>
            </a:r>
            <a:r>
              <a:rPr lang="nl-NL" dirty="0" err="1"/>
              <a:t>materials</a:t>
            </a:r>
            <a:r>
              <a:rPr lang="nl-NL" dirty="0"/>
              <a:t> </a:t>
            </a:r>
            <a:r>
              <a:rPr lang="nl-NL" dirty="0" err="1"/>
              <a:t>easily</a:t>
            </a:r>
            <a:endParaRPr lang="nl-NL"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dirty="0" err="1"/>
              <a:t>Then</a:t>
            </a:r>
            <a:r>
              <a:rPr lang="nl-NL" dirty="0"/>
              <a:t> </a:t>
            </a:r>
            <a:r>
              <a:rPr lang="nl-NL" dirty="0" err="1"/>
              <a:t>MeteoSwiss</a:t>
            </a:r>
            <a:r>
              <a:rPr lang="nl-NL" dirty="0"/>
              <a:t> </a:t>
            </a:r>
            <a:r>
              <a:rPr lang="nl-NL" dirty="0" err="1"/>
              <a:t>and</a:t>
            </a:r>
            <a:r>
              <a:rPr lang="nl-NL" dirty="0"/>
              <a:t> KNMI have </a:t>
            </a:r>
            <a:r>
              <a:rPr lang="nl-NL" dirty="0" err="1"/>
              <a:t>decided</a:t>
            </a:r>
            <a:r>
              <a:rPr lang="nl-NL" dirty="0"/>
              <a:t> </a:t>
            </a:r>
            <a:r>
              <a:rPr lang="nl-NL" dirty="0" err="1"/>
              <a:t>together</a:t>
            </a:r>
            <a:r>
              <a:rPr lang="nl-NL" dirty="0"/>
              <a:t> </a:t>
            </a:r>
            <a:r>
              <a:rPr lang="nl-NL" dirty="0" err="1"/>
              <a:t>that</a:t>
            </a:r>
            <a:r>
              <a:rPr lang="nl-NL" dirty="0"/>
              <a:t> a series of e-</a:t>
            </a:r>
            <a:r>
              <a:rPr lang="nl-NL" dirty="0" err="1"/>
              <a:t>learning</a:t>
            </a:r>
            <a:r>
              <a:rPr lang="nl-NL" dirty="0"/>
              <a:t> modules was </a:t>
            </a:r>
            <a:r>
              <a:rPr lang="nl-NL" dirty="0" err="1"/>
              <a:t>needed</a:t>
            </a:r>
            <a:r>
              <a:rPr lang="nl-NL" dirty="0"/>
              <a:t> </a:t>
            </a:r>
            <a:r>
              <a:rPr lang="nl-NL" dirty="0" err="1"/>
              <a:t>to</a:t>
            </a:r>
            <a:r>
              <a:rPr lang="nl-NL" dirty="0"/>
              <a:t> cover </a:t>
            </a:r>
            <a:r>
              <a:rPr lang="nl-NL" dirty="0" err="1"/>
              <a:t>the</a:t>
            </a:r>
            <a:r>
              <a:rPr lang="nl-NL" dirty="0"/>
              <a:t> BIP-M </a:t>
            </a:r>
            <a:r>
              <a:rPr lang="nl-NL" dirty="0" err="1"/>
              <a:t>requirements</a:t>
            </a:r>
            <a:r>
              <a:rPr lang="nl-NL" dirty="0"/>
              <a:t> </a:t>
            </a:r>
            <a:r>
              <a:rPr lang="nl-NL" dirty="0" err="1"/>
              <a:t>for</a:t>
            </a:r>
            <a:r>
              <a:rPr lang="nl-NL" dirty="0"/>
              <a:t> </a:t>
            </a:r>
            <a:r>
              <a:rPr lang="nl-NL" dirty="0" err="1"/>
              <a:t>optical</a:t>
            </a:r>
            <a:r>
              <a:rPr lang="nl-NL" dirty="0"/>
              <a:t> en </a:t>
            </a:r>
            <a:r>
              <a:rPr lang="nl-NL" dirty="0" err="1"/>
              <a:t>electrical</a:t>
            </a:r>
            <a:r>
              <a:rPr lang="nl-NL" dirty="0"/>
              <a:t> </a:t>
            </a:r>
            <a:r>
              <a:rPr lang="nl-NL" dirty="0" err="1"/>
              <a:t>phenomena</a:t>
            </a:r>
            <a:r>
              <a:rPr lang="nl-NL" dirty="0"/>
              <a:t>. </a:t>
            </a:r>
            <a:r>
              <a:rPr lang="nl-NL" dirty="0" err="1"/>
              <a:t>Here</a:t>
            </a:r>
            <a:r>
              <a:rPr lang="nl-NL" dirty="0"/>
              <a:t> </a:t>
            </a:r>
            <a:r>
              <a:rPr lang="nl-NL" dirty="0" err="1"/>
              <a:t>you</a:t>
            </a:r>
            <a:r>
              <a:rPr lang="nl-NL" dirty="0"/>
              <a:t> have a </a:t>
            </a:r>
            <a:r>
              <a:rPr lang="nl-NL" dirty="0" err="1"/>
              <a:t>quick</a:t>
            </a:r>
            <a:r>
              <a:rPr lang="nl-NL" dirty="0"/>
              <a:t> view of a module </a:t>
            </a:r>
            <a:r>
              <a:rPr lang="nl-NL" dirty="0" err="1"/>
              <a:t>delivered</a:t>
            </a:r>
            <a:r>
              <a:rPr lang="nl-NL" dirty="0"/>
              <a:t> </a:t>
            </a:r>
            <a:r>
              <a:rPr lang="nl-NL" dirty="0" err="1"/>
              <a:t>by</a:t>
            </a:r>
            <a:r>
              <a:rPr lang="nl-NL" dirty="0"/>
              <a:t> Dorothe </a:t>
            </a:r>
            <a:r>
              <a:rPr lang="nl-NL" dirty="0" err="1"/>
              <a:t>from</a:t>
            </a:r>
            <a:r>
              <a:rPr lang="nl-NL" dirty="0"/>
              <a:t> KNMI </a:t>
            </a:r>
            <a:r>
              <a:rPr lang="nl-NL" dirty="0" err="1"/>
              <a:t>and</a:t>
            </a:r>
            <a:r>
              <a:rPr lang="nl-NL" dirty="0"/>
              <a:t> </a:t>
            </a:r>
            <a:r>
              <a:rPr lang="nl-NL" dirty="0" err="1"/>
              <a:t>our</a:t>
            </a:r>
            <a:r>
              <a:rPr lang="nl-NL" dirty="0"/>
              <a:t> EUMETCAL </a:t>
            </a:r>
            <a:r>
              <a:rPr lang="nl-NL" dirty="0" err="1"/>
              <a:t>Instructional</a:t>
            </a:r>
            <a:r>
              <a:rPr lang="nl-NL" dirty="0"/>
              <a:t> designer Fabienne </a:t>
            </a:r>
            <a:r>
              <a:rPr lang="nl-NL" dirty="0" err="1"/>
              <a:t>werder</a:t>
            </a:r>
            <a:r>
              <a:rPr lang="nl-NL"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dirty="0"/>
              <a:t>Last but </a:t>
            </a:r>
            <a:r>
              <a:rPr lang="nl-NL" dirty="0" err="1"/>
              <a:t>not</a:t>
            </a:r>
            <a:r>
              <a:rPr lang="nl-NL" dirty="0"/>
              <a:t> </a:t>
            </a:r>
            <a:r>
              <a:rPr lang="nl-NL" dirty="0" err="1"/>
              <a:t>least</a:t>
            </a:r>
            <a:r>
              <a:rPr lang="nl-NL" dirty="0"/>
              <a:t> we </a:t>
            </a:r>
            <a:r>
              <a:rPr lang="nl-NL" dirty="0" err="1"/>
              <a:t>organise</a:t>
            </a:r>
            <a:r>
              <a:rPr lang="nl-NL" dirty="0"/>
              <a:t> hackathons </a:t>
            </a:r>
            <a:r>
              <a:rPr lang="nl-NL" dirty="0" err="1"/>
              <a:t>to</a:t>
            </a:r>
            <a:r>
              <a:rPr lang="nl-NL" dirty="0"/>
              <a:t> </a:t>
            </a:r>
            <a:r>
              <a:rPr lang="nl-NL" dirty="0" err="1"/>
              <a:t>jointly</a:t>
            </a:r>
            <a:r>
              <a:rPr lang="nl-NL" dirty="0"/>
              <a:t> </a:t>
            </a:r>
            <a:r>
              <a:rPr lang="nl-NL" dirty="0" err="1"/>
              <a:t>work</a:t>
            </a:r>
            <a:r>
              <a:rPr lang="nl-NL" dirty="0"/>
              <a:t> </a:t>
            </a:r>
            <a:r>
              <a:rPr lang="nl-NL" dirty="0" err="1"/>
              <a:t>with</a:t>
            </a:r>
            <a:r>
              <a:rPr lang="nl-NL" dirty="0"/>
              <a:t> subject matter expert </a:t>
            </a:r>
            <a:r>
              <a:rPr lang="nl-NL" dirty="0" err="1"/>
              <a:t>and</a:t>
            </a:r>
            <a:r>
              <a:rPr lang="nl-NL" dirty="0"/>
              <a:t> trainers </a:t>
            </a:r>
            <a:r>
              <a:rPr lang="nl-NL" dirty="0" err="1"/>
              <a:t>from</a:t>
            </a:r>
            <a:r>
              <a:rPr lang="nl-NL" dirty="0"/>
              <a:t> </a:t>
            </a:r>
            <a:r>
              <a:rPr lang="nl-NL" dirty="0" err="1"/>
              <a:t>the</a:t>
            </a:r>
            <a:r>
              <a:rPr lang="nl-NL" dirty="0"/>
              <a:t> community on </a:t>
            </a:r>
            <a:r>
              <a:rPr lang="nl-NL" dirty="0" err="1"/>
              <a:t>learning</a:t>
            </a:r>
            <a:r>
              <a:rPr lang="nl-NL" dirty="0"/>
              <a:t> </a:t>
            </a:r>
            <a:r>
              <a:rPr lang="nl-NL" dirty="0" err="1"/>
              <a:t>materials</a:t>
            </a:r>
            <a:r>
              <a:rPr lang="nl-NL" dirty="0"/>
              <a:t>. </a:t>
            </a:r>
            <a:r>
              <a:rPr lang="nl-NL" dirty="0" err="1"/>
              <a:t>Here</a:t>
            </a:r>
            <a:r>
              <a:rPr lang="nl-NL" dirty="0"/>
              <a:t> </a:t>
            </a:r>
            <a:r>
              <a:rPr lang="nl-NL" dirty="0" err="1"/>
              <a:t>you</a:t>
            </a:r>
            <a:r>
              <a:rPr lang="nl-NL" dirty="0"/>
              <a:t> </a:t>
            </a:r>
            <a:r>
              <a:rPr lang="nl-NL" dirty="0" err="1"/>
              <a:t>see</a:t>
            </a:r>
            <a:r>
              <a:rPr lang="nl-NL" dirty="0"/>
              <a:t> a module </a:t>
            </a:r>
            <a:r>
              <a:rPr lang="nl-NL" dirty="0" err="1"/>
              <a:t>that</a:t>
            </a:r>
            <a:r>
              <a:rPr lang="nl-NL" dirty="0"/>
              <a:t> we </a:t>
            </a:r>
            <a:r>
              <a:rPr lang="nl-NL" dirty="0" err="1"/>
              <a:t>were</a:t>
            </a:r>
            <a:r>
              <a:rPr lang="nl-NL" dirty="0"/>
              <a:t> </a:t>
            </a:r>
            <a:r>
              <a:rPr lang="nl-NL" dirty="0" err="1"/>
              <a:t>able</a:t>
            </a:r>
            <a:r>
              <a:rPr lang="nl-NL" dirty="0"/>
              <a:t> </a:t>
            </a:r>
            <a:r>
              <a:rPr lang="nl-NL" dirty="0" err="1"/>
              <a:t>to</a:t>
            </a:r>
            <a:r>
              <a:rPr lang="nl-NL" dirty="0"/>
              <a:t> produce </a:t>
            </a:r>
            <a:r>
              <a:rPr lang="nl-NL" dirty="0" err="1"/>
              <a:t>during</a:t>
            </a:r>
            <a:r>
              <a:rPr lang="nl-NL" dirty="0"/>
              <a:t> </a:t>
            </a:r>
            <a:r>
              <a:rPr lang="nl-NL" dirty="0" err="1"/>
              <a:t>one</a:t>
            </a:r>
            <a:r>
              <a:rPr lang="nl-NL" dirty="0"/>
              <a:t> of </a:t>
            </a:r>
            <a:r>
              <a:rPr lang="nl-NL" dirty="0" err="1"/>
              <a:t>the</a:t>
            </a:r>
            <a:r>
              <a:rPr lang="nl-NL" dirty="0"/>
              <a:t> hackathons in 2023 </a:t>
            </a:r>
            <a:r>
              <a:rPr lang="nl-NL" dirty="0" err="1"/>
              <a:t>with</a:t>
            </a:r>
            <a:r>
              <a:rPr lang="nl-NL" dirty="0"/>
              <a:t> </a:t>
            </a:r>
            <a:r>
              <a:rPr lang="nl-NL" dirty="0" err="1"/>
              <a:t>the</a:t>
            </a:r>
            <a:r>
              <a:rPr lang="nl-NL" dirty="0"/>
              <a:t> support of KNMI, SMHI </a:t>
            </a:r>
            <a:r>
              <a:rPr lang="nl-NL" dirty="0" err="1"/>
              <a:t>and</a:t>
            </a:r>
            <a:r>
              <a:rPr lang="nl-NL" dirty="0"/>
              <a:t> </a:t>
            </a:r>
            <a:r>
              <a:rPr lang="nl-NL" dirty="0" err="1"/>
              <a:t>MetEireann</a:t>
            </a:r>
            <a:r>
              <a:rPr lang="nl-NL" dirty="0"/>
              <a:t>.</a:t>
            </a:r>
            <a:r>
              <a:rPr lang="nl-NL" b="1"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b="1" dirty="0" err="1"/>
              <a:t>When</a:t>
            </a:r>
            <a:r>
              <a:rPr lang="nl-NL" b="1" dirty="0"/>
              <a:t>  </a:t>
            </a:r>
            <a:r>
              <a:rPr lang="nl-NL" b="1" dirty="0" err="1"/>
              <a:t>asked</a:t>
            </a:r>
            <a:r>
              <a:rPr lang="nl-NL" b="1" dirty="0"/>
              <a:t> </a:t>
            </a:r>
            <a:r>
              <a:rPr lang="nl-NL" b="1" dirty="0" err="1"/>
              <a:t>for</a:t>
            </a:r>
            <a:r>
              <a:rPr lang="nl-NL" b="1" dirty="0"/>
              <a:t> we </a:t>
            </a:r>
            <a:r>
              <a:rPr lang="nl-NL" b="1" dirty="0" err="1"/>
              <a:t>also</a:t>
            </a:r>
            <a:r>
              <a:rPr lang="nl-NL" b="1" dirty="0"/>
              <a:t> share </a:t>
            </a:r>
            <a:r>
              <a:rPr lang="nl-NL" b="1" dirty="0" err="1"/>
              <a:t>our</a:t>
            </a:r>
            <a:r>
              <a:rPr lang="nl-NL" b="1" dirty="0"/>
              <a:t> </a:t>
            </a:r>
            <a:r>
              <a:rPr lang="nl-NL" b="1" dirty="0" err="1"/>
              <a:t>materials</a:t>
            </a:r>
            <a:r>
              <a:rPr lang="nl-NL" b="1" dirty="0"/>
              <a:t> </a:t>
            </a:r>
            <a:r>
              <a:rPr lang="nl-NL" b="1" dirty="0" err="1"/>
              <a:t>with</a:t>
            </a:r>
            <a:r>
              <a:rPr lang="nl-NL" b="1" dirty="0"/>
              <a:t> </a:t>
            </a:r>
            <a:r>
              <a:rPr lang="nl-NL" b="1" dirty="0" err="1"/>
              <a:t>the</a:t>
            </a:r>
            <a:r>
              <a:rPr lang="nl-NL" b="1" dirty="0"/>
              <a:t> LMS systems </a:t>
            </a:r>
            <a:r>
              <a:rPr lang="nl-NL" b="1" dirty="0" err="1"/>
              <a:t>from</a:t>
            </a:r>
            <a:r>
              <a:rPr lang="nl-NL" b="1" dirty="0"/>
              <a:t> </a:t>
            </a:r>
            <a:r>
              <a:rPr lang="nl-NL" b="1" dirty="0" err="1"/>
              <a:t>other</a:t>
            </a:r>
            <a:r>
              <a:rPr lang="nl-NL" b="1" dirty="0"/>
              <a:t> </a:t>
            </a:r>
            <a:r>
              <a:rPr lang="nl-NL" b="1" dirty="0" err="1"/>
              <a:t>communities.</a:t>
            </a:r>
            <a:r>
              <a:rPr lang="nl-NL" dirty="0" err="1"/>
              <a:t>The</a:t>
            </a:r>
            <a:r>
              <a:rPr lang="nl-NL" dirty="0"/>
              <a:t> EUMeTrain </a:t>
            </a:r>
            <a:r>
              <a:rPr lang="nl-NL" dirty="0" err="1"/>
              <a:t>satellite</a:t>
            </a:r>
            <a:r>
              <a:rPr lang="nl-NL" dirty="0"/>
              <a:t>  training modules </a:t>
            </a:r>
            <a:r>
              <a:rPr lang="nl-NL" dirty="0" err="1"/>
              <a:t>our</a:t>
            </a:r>
            <a:r>
              <a:rPr lang="nl-NL" dirty="0"/>
              <a:t> ID </a:t>
            </a:r>
            <a:r>
              <a:rPr lang="nl-NL" dirty="0" err="1"/>
              <a:t>helped</a:t>
            </a:r>
            <a:r>
              <a:rPr lang="nl-NL" dirty="0"/>
              <a:t> </a:t>
            </a:r>
            <a:r>
              <a:rPr lang="nl-NL" dirty="0" err="1"/>
              <a:t>to</a:t>
            </a:r>
            <a:r>
              <a:rPr lang="nl-NL" dirty="0"/>
              <a:t> design </a:t>
            </a:r>
            <a:r>
              <a:rPr lang="nl-NL" dirty="0" err="1"/>
              <a:t>and</a:t>
            </a:r>
            <a:r>
              <a:rPr lang="nl-NL" dirty="0"/>
              <a:t> we are hosting on </a:t>
            </a:r>
            <a:r>
              <a:rPr lang="nl-NL" dirty="0" err="1"/>
              <a:t>our</a:t>
            </a:r>
            <a:r>
              <a:rPr lang="nl-NL" dirty="0"/>
              <a:t> portal are </a:t>
            </a:r>
            <a:r>
              <a:rPr lang="nl-NL" dirty="0" err="1"/>
              <a:t>for</a:t>
            </a:r>
            <a:r>
              <a:rPr lang="nl-NL" dirty="0"/>
              <a:t> </a:t>
            </a:r>
            <a:r>
              <a:rPr lang="nl-NL" dirty="0" err="1"/>
              <a:t>instance</a:t>
            </a:r>
            <a:r>
              <a:rPr lang="nl-NL" dirty="0"/>
              <a:t> shared </a:t>
            </a:r>
            <a:r>
              <a:rPr lang="nl-NL" dirty="0" err="1"/>
              <a:t>with</a:t>
            </a:r>
            <a:r>
              <a:rPr lang="nl-NL" dirty="0"/>
              <a:t> </a:t>
            </a:r>
            <a:r>
              <a:rPr lang="nl-NL" dirty="0" err="1"/>
              <a:t>the</a:t>
            </a:r>
            <a:r>
              <a:rPr lang="nl-NL" dirty="0"/>
              <a:t> EUMETSAT LMS </a:t>
            </a:r>
            <a:r>
              <a:rPr lang="nl-NL" dirty="0" err="1"/>
              <a:t>and</a:t>
            </a:r>
            <a:r>
              <a:rPr lang="nl-NL" dirty="0"/>
              <a:t> </a:t>
            </a:r>
            <a:r>
              <a:rPr lang="nl-NL" dirty="0" err="1"/>
              <a:t>used</a:t>
            </a:r>
            <a:r>
              <a:rPr lang="nl-NL" dirty="0"/>
              <a:t> </a:t>
            </a:r>
            <a:r>
              <a:rPr lang="nl-NL" dirty="0" err="1"/>
              <a:t>for</a:t>
            </a:r>
            <a:r>
              <a:rPr lang="nl-NL" dirty="0"/>
              <a:t> training </a:t>
            </a:r>
            <a:r>
              <a:rPr lang="nl-NL" dirty="0" err="1"/>
              <a:t>activities</a:t>
            </a:r>
            <a:r>
              <a:rPr lang="nl-NL" dirty="0"/>
              <a:t> in </a:t>
            </a:r>
            <a:r>
              <a:rPr lang="nl-NL" dirty="0" err="1"/>
              <a:t>Africa</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 </a:t>
            </a:r>
            <a:r>
              <a:rPr lang="nl-NL" dirty="0" err="1"/>
              <a:t>am</a:t>
            </a:r>
            <a:r>
              <a:rPr lang="nl-NL" dirty="0"/>
              <a:t> </a:t>
            </a:r>
            <a:r>
              <a:rPr lang="nl-NL" dirty="0" err="1"/>
              <a:t>going</a:t>
            </a:r>
            <a:r>
              <a:rPr lang="nl-NL" dirty="0"/>
              <a:t> </a:t>
            </a:r>
            <a:r>
              <a:rPr lang="nl-NL" dirty="0" err="1"/>
              <a:t>to</a:t>
            </a:r>
            <a:r>
              <a:rPr lang="nl-NL" dirty="0"/>
              <a:t> </a:t>
            </a:r>
            <a:r>
              <a:rPr lang="nl-NL" dirty="0" err="1"/>
              <a:t>provide</a:t>
            </a:r>
            <a:r>
              <a:rPr lang="nl-NL" dirty="0"/>
              <a:t> a </a:t>
            </a:r>
            <a:r>
              <a:rPr lang="nl-NL" dirty="0" err="1"/>
              <a:t>very</a:t>
            </a:r>
            <a:r>
              <a:rPr lang="nl-NL" dirty="0"/>
              <a:t> </a:t>
            </a:r>
            <a:r>
              <a:rPr lang="nl-NL" dirty="0" err="1"/>
              <a:t>quick</a:t>
            </a:r>
            <a:r>
              <a:rPr lang="nl-NL" dirty="0"/>
              <a:t> tour </a:t>
            </a:r>
            <a:r>
              <a:rPr lang="nl-NL" dirty="0" err="1"/>
              <a:t>through</a:t>
            </a:r>
            <a:r>
              <a:rPr lang="nl-NL" dirty="0"/>
              <a:t> these </a:t>
            </a:r>
            <a:r>
              <a:rPr lang="nl-NL" dirty="0" err="1"/>
              <a:t>materials</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If</a:t>
            </a:r>
            <a:r>
              <a:rPr lang="nl-NL" dirty="0"/>
              <a:t> </a:t>
            </a:r>
            <a:r>
              <a:rPr lang="nl-NL" dirty="0" err="1"/>
              <a:t>you</a:t>
            </a:r>
            <a:r>
              <a:rPr lang="nl-NL" dirty="0"/>
              <a:t> want </a:t>
            </a:r>
            <a:r>
              <a:rPr lang="nl-NL" dirty="0" err="1"/>
              <a:t>to</a:t>
            </a:r>
            <a:r>
              <a:rPr lang="nl-NL" dirty="0"/>
              <a:t> </a:t>
            </a:r>
            <a:r>
              <a:rPr lang="nl-NL" dirty="0" err="1"/>
              <a:t>see</a:t>
            </a:r>
            <a:r>
              <a:rPr lang="nl-NL" dirty="0"/>
              <a:t> more ..... at </a:t>
            </a:r>
            <a:r>
              <a:rPr lang="nl-NL" dirty="0" err="1"/>
              <a:t>the</a:t>
            </a:r>
            <a:r>
              <a:rPr lang="nl-NL" dirty="0"/>
              <a:t> end of </a:t>
            </a:r>
            <a:r>
              <a:rPr lang="nl-NL" dirty="0" err="1"/>
              <a:t>the</a:t>
            </a:r>
            <a:r>
              <a:rPr lang="nl-NL" dirty="0"/>
              <a:t> </a:t>
            </a:r>
            <a:r>
              <a:rPr lang="nl-NL" dirty="0" err="1"/>
              <a:t>presentation</a:t>
            </a:r>
            <a:r>
              <a:rPr lang="nl-NL" dirty="0"/>
              <a:t> I </a:t>
            </a:r>
            <a:r>
              <a:rPr lang="nl-NL" dirty="0" err="1"/>
              <a:t>will</a:t>
            </a:r>
            <a:r>
              <a:rPr lang="nl-NL" dirty="0"/>
              <a:t> </a:t>
            </a:r>
            <a:r>
              <a:rPr lang="nl-NL" dirty="0" err="1"/>
              <a:t>add</a:t>
            </a:r>
            <a:r>
              <a:rPr lang="nl-NL" dirty="0"/>
              <a:t> a slide </a:t>
            </a:r>
            <a:r>
              <a:rPr lang="nl-NL" dirty="0" err="1"/>
              <a:t>with</a:t>
            </a:r>
            <a:r>
              <a:rPr lang="nl-NL" dirty="0"/>
              <a:t> direct links </a:t>
            </a:r>
            <a:r>
              <a:rPr lang="nl-NL" dirty="0" err="1"/>
              <a:t>to</a:t>
            </a:r>
            <a:r>
              <a:rPr lang="nl-NL" dirty="0"/>
              <a:t> these modules.</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25359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b="1" dirty="0"/>
              <a:t>Slide 15;</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dirty="0"/>
              <a:t>We found that especially organising Hackathon activities in which we jointly work for one week with, subject matter expert, trainers and instructional designers to create learning materials are a very effective way of creating effective learning materials. Compared to the normal way of working we get loads of work done in a relative short period of time</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dirty="0"/>
              <a:t>The 3 hackathons we did last year has resulted in 5 e-learning packages and the individual support that our instructional designers provided to Member Organisations during the past two years has resulted in 6 extra e-learnings.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GB" dirty="0"/>
          </a:p>
        </p:txBody>
      </p:sp>
    </p:spTree>
    <p:extLst>
      <p:ext uri="{BB962C8B-B14F-4D97-AF65-F5344CB8AC3E}">
        <p14:creationId xmlns:p14="http://schemas.microsoft.com/office/powerpoint/2010/main" val="231696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noProof="0" dirty="0"/>
              <a:t>Slide 16;</a:t>
            </a:r>
          </a:p>
          <a:p>
            <a:endParaRPr lang="en-GB" noProof="0" dirty="0"/>
          </a:p>
          <a:p>
            <a:r>
              <a:rPr lang="en-GB" noProof="0" dirty="0"/>
              <a:t>Hope this example have made you curious enough to be motivated to invest in collaboration in Education and Training within this SOFF programme and that you will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p>
          <a:p>
            <a:r>
              <a:rPr lang="en-GB" noProof="0" dirty="0"/>
              <a:t>Use the available time left to discuss how this could be done</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1339322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F22E-E577-73B1-1E3F-DC8B90E98F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B8903-48F3-69E4-8229-6F41CB98CB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2987FB-3602-C3FF-F412-64CCD2B30DAA}"/>
              </a:ext>
            </a:extLst>
          </p:cNvPr>
          <p:cNvSpPr>
            <a:spLocks noGrp="1"/>
          </p:cNvSpPr>
          <p:nvPr>
            <p:ph type="body" idx="1"/>
          </p:nvPr>
        </p:nvSpPr>
        <p:spPr/>
        <p:txBody>
          <a:bodyPr/>
          <a:lstStyle/>
          <a:p>
            <a:endParaRPr lang="en-GB" noProof="0" dirty="0"/>
          </a:p>
        </p:txBody>
      </p:sp>
      <p:sp>
        <p:nvSpPr>
          <p:cNvPr id="4" name="Tijdelijke aanduiding voor dianummer 3">
            <a:extLst>
              <a:ext uri="{FF2B5EF4-FFF2-40B4-BE49-F238E27FC236}">
                <a16:creationId xmlns:a16="http://schemas.microsoft.com/office/drawing/2014/main" id="{242117A4-2483-F2E5-1B74-F27B55B5EB56}"/>
              </a:ext>
            </a:extLst>
          </p:cNvPr>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237588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404141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Univers LT CYR 55"/>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09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noProof="0" dirty="0"/>
              <a:t>Slide 2;</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Hai </a:t>
            </a:r>
            <a:r>
              <a:rPr lang="nl-NL" dirty="0" err="1"/>
              <a:t>everyone</a:t>
            </a:r>
            <a:r>
              <a:rPr lang="nl-NL" dirty="0"/>
              <a:t>, I </a:t>
            </a:r>
            <a:r>
              <a:rPr lang="nl-NL" dirty="0" err="1"/>
              <a:t>am</a:t>
            </a:r>
            <a:r>
              <a:rPr lang="nl-NL" dirty="0"/>
              <a:t> Heleen ter Pelkwijk</a:t>
            </a:r>
          </a:p>
          <a:p>
            <a:endParaRPr lang="en-GB" b="1" noProof="0" dirty="0"/>
          </a:p>
          <a:p>
            <a:r>
              <a:rPr lang="en-GB" noProof="0" dirty="0"/>
              <a:t>Sorry for not being able to join you in the </a:t>
            </a:r>
            <a:r>
              <a:rPr lang="en-GB" noProof="0" dirty="0" err="1"/>
              <a:t>Bilt</a:t>
            </a:r>
            <a:r>
              <a:rPr lang="en-GB" noProof="0" dirty="0"/>
              <a:t>  But hope that this way to interact with each other will work out well. </a:t>
            </a:r>
          </a:p>
          <a:p>
            <a:endParaRPr lang="en-GB" noProof="0" dirty="0"/>
          </a:p>
          <a:p>
            <a:r>
              <a:rPr lang="en-GB" noProof="0" dirty="0"/>
              <a:t>I have been active in multiple Education and Training roles since 2008</a:t>
            </a:r>
          </a:p>
          <a:p>
            <a:r>
              <a:rPr lang="en-GB" noProof="0" dirty="0"/>
              <a:t>I am working in and am supporting the national and international meteorological education and training community in many different way and in the meantime I have gained a lot of experience in providing training for professionals at meteorological institutes.</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5174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277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10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Univers LT CYR 55"/>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270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35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2E8D3-DC66-4D7E-AA6B-1269E6F411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70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8D5A-DEDE-667C-BA7D-36E9123E5C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9417C9-06C9-5631-99DB-DA2C7DB2EA4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074F1E5-B468-251B-3874-BA1F551EB248}"/>
              </a:ext>
            </a:extLst>
          </p:cNvPr>
          <p:cNvSpPr>
            <a:spLocks noGrp="1"/>
          </p:cNvSpPr>
          <p:nvPr>
            <p:ph type="body" idx="1"/>
          </p:nvPr>
        </p:nvSpPr>
        <p:spPr/>
        <p:txBody>
          <a:bodyPr/>
          <a:lstStyle/>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2701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noProof="0" dirty="0"/>
              <a:t>Slide 3;</a:t>
            </a:r>
          </a:p>
          <a:p>
            <a:endParaRPr lang="en-GB" noProof="0" dirty="0"/>
          </a:p>
          <a:p>
            <a:r>
              <a:rPr lang="en-GB" noProof="0" dirty="0"/>
              <a:t>That was why I was asked by the people of our KNMI SOFF peer advisors team to support them with the education and training part of their job. When I asked them a couple of questions about the expected ways of working, availability of re-usable training materials and collaboration within the SOFF programme I learned that the SOFF </a:t>
            </a:r>
            <a:r>
              <a:rPr lang="en-GB" noProof="0" dirty="0" err="1"/>
              <a:t>programma</a:t>
            </a:r>
            <a:r>
              <a:rPr lang="en-GB" noProof="0" dirty="0"/>
              <a:t> was set up as followed;</a:t>
            </a:r>
          </a:p>
          <a:p>
            <a:endParaRPr lang="en-GB" noProof="0" dirty="0"/>
          </a:p>
          <a:p>
            <a:r>
              <a:rPr lang="en-GB" noProof="0" dirty="0"/>
              <a:t>#</a:t>
            </a:r>
            <a:r>
              <a:rPr lang="en-GB" noProof="0" dirty="0" err="1"/>
              <a:t>klik</a:t>
            </a:r>
            <a:r>
              <a:rPr lang="en-GB" noProof="0" dirty="0"/>
              <a:t>#</a:t>
            </a:r>
          </a:p>
          <a:p>
            <a:endParaRPr lang="en-GB" noProof="0" dirty="0"/>
          </a:p>
          <a:p>
            <a:pPr marL="228600" indent="-228600">
              <a:buAutoNum type="arabicParenR"/>
            </a:pPr>
            <a:r>
              <a:rPr lang="en-US" sz="1200" dirty="0"/>
              <a:t>First a GAP Analysis is done and </a:t>
            </a:r>
            <a:r>
              <a:rPr lang="en-US" sz="1200" b="1" dirty="0"/>
              <a:t>This often includes also Training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p>
          <a:p>
            <a:r>
              <a:rPr lang="en-US" sz="1200" dirty="0"/>
              <a:t>2) Then A plan is made based on all those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endParaRPr lang="en-US" sz="1200" dirty="0"/>
          </a:p>
          <a:p>
            <a:r>
              <a:rPr lang="en-US" sz="1200" dirty="0"/>
              <a:t>3) The funding will be arranged based on this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p>
          <a:p>
            <a:r>
              <a:rPr lang="en-US" sz="1200" dirty="0"/>
              <a:t>4) And then the plan is being executed by the implementation entities.</a:t>
            </a:r>
          </a:p>
          <a:p>
            <a:endParaRPr lang="en-GB" noProof="0" dirty="0"/>
          </a:p>
          <a:p>
            <a:r>
              <a:rPr lang="en-GB" noProof="0" dirty="0"/>
              <a:t> </a:t>
            </a:r>
          </a:p>
          <a:p>
            <a:r>
              <a:rPr lang="en-GB" noProof="0" dirty="0"/>
              <a:t>In the basis there is absolutely nothing wrong with this approach, but from education &amp; training perspective I have a few considerations I would like to share with you.</a:t>
            </a:r>
          </a:p>
          <a:p>
            <a:endParaRPr lang="en-GB" noProof="0" dirty="0"/>
          </a:p>
          <a:p>
            <a:endParaRPr lang="en-GB" noProof="0"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a:t>
            </a:fld>
            <a:endParaRPr lang="nl-NL"/>
          </a:p>
        </p:txBody>
      </p:sp>
    </p:spTree>
    <p:extLst>
      <p:ext uri="{BB962C8B-B14F-4D97-AF65-F5344CB8AC3E}">
        <p14:creationId xmlns:p14="http://schemas.microsoft.com/office/powerpoint/2010/main" val="110127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noProof="0" dirty="0"/>
              <a:t>Slide 4</a:t>
            </a:r>
          </a:p>
          <a:p>
            <a:endParaRPr lang="en-GB" noProof="0" dirty="0"/>
          </a:p>
          <a:p>
            <a:r>
              <a:rPr lang="en-GB" noProof="0" dirty="0"/>
              <a:t>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noProof="0" dirty="0"/>
              <a:t>Each SOFF plan hopefully includes a training plan with solutions to learn the staff of the local NMHS how best install, run and maintain the new equipment and networks of their local observation stations in such a way that the quality and availability of essential data will meet the observation standards of GBON. The education and training events are often provided in a classroom and in a on the job format. This is great thing! But think how this most probably will be executed……From my experience I guess is that </a:t>
            </a:r>
            <a:r>
              <a:rPr lang="en-GB" b="1" noProof="0" dirty="0"/>
              <a:t>most probably 20 peer advisors will develop and provide 60 more or less similar education and training packages for the SOFF countries</a:t>
            </a:r>
            <a:r>
              <a:rPr lang="en-GB" noProof="0" dirty="0"/>
              <a:t>. #</a:t>
            </a:r>
            <a:r>
              <a:rPr lang="en-GB" noProof="0" dirty="0" err="1"/>
              <a:t>klik</a:t>
            </a:r>
            <a:r>
              <a:rPr lang="en-GB"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noProof="0" dirty="0"/>
              <a:t>Then please think of the materials which are left after such series of classroom trainings and on the job training tracks. </a:t>
            </a:r>
            <a:r>
              <a:rPr lang="en-GB" b="1" noProof="0" dirty="0"/>
              <a:t>Will that material be long-term sustainable?</a:t>
            </a:r>
            <a:r>
              <a:rPr lang="en-GB" noProof="0" dirty="0"/>
              <a:t> What </a:t>
            </a:r>
            <a:r>
              <a:rPr lang="en-GB" noProof="0" dirty="0" err="1"/>
              <a:t>i</a:t>
            </a:r>
            <a:r>
              <a:rPr lang="en-GB" noProof="0" dirty="0"/>
              <a:t> see around me is that those materials will most often consist out of PPTs and documents/readers. These materials are great if you have nothing at all, but </a:t>
            </a:r>
            <a:r>
              <a:rPr lang="en-GB" b="1" noProof="0" dirty="0"/>
              <a:t>you can wonder whether these materials are effective and efficient way to learn new things</a:t>
            </a:r>
            <a:r>
              <a:rPr lang="en-GB" noProof="0" dirty="0"/>
              <a:t> seen from the view of a new junior who need to become competent to do the job in the nearby future. </a:t>
            </a:r>
            <a:r>
              <a:rPr lang="en-GB" b="1" noProof="0" dirty="0"/>
              <a:t>For learning ideally course participants need to get the time to gain the needed information, Storing and retaining what has been learned, Applying what has been learned to real-world scenarios or specific tasks. Reflecting on the learning process, identifying areas of improvement and become fluent in the application of the new learned skills or knowledge.</a:t>
            </a:r>
            <a:r>
              <a:rPr lang="en-GB" noProof="0" dirty="0"/>
              <a:t> I think the first steps can be found in old PPT and readers but will this be an inviting way of learning for new employees? And </a:t>
            </a:r>
            <a:r>
              <a:rPr lang="en-GB" b="1" noProof="0" dirty="0"/>
              <a:t>as the rotation of personnel is often going fast in those countries there is definite a need for good sustainable training resources to fill the gap after the SOFF programme ends. #</a:t>
            </a:r>
            <a:r>
              <a:rPr lang="en-GB" b="1" noProof="0" dirty="0" err="1"/>
              <a:t>klik</a:t>
            </a:r>
            <a:r>
              <a:rPr lang="en-GB" b="1"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noProof="0" dirty="0"/>
              <a:t>Did you know that within </a:t>
            </a:r>
            <a:r>
              <a:rPr lang="en-GB" b="1" noProof="0" dirty="0"/>
              <a:t>WMO competency frameworks are set which are defining competency standards, knowledge and skill</a:t>
            </a:r>
            <a:r>
              <a:rPr lang="en-GB" noProof="0" dirty="0"/>
              <a:t> for personnel installing and maintaining instrumentation, personnel preforming instrument calibration and personnel managing observation programmes and networks? In the last few months, I already have heard multiple countries who already have been questioned by their aviation authorities to prove that their personnel involved with their observation network is competent to do their job and realise what safety problems can be when something unexpectedly goes wrong. This means that Education and training in the GBON related subjects is not only necessary for the least developing countries and small island states, but there is a worldwide need for this type of training materials among the </a:t>
            </a:r>
            <a:r>
              <a:rPr lang="en-GB" b="1" noProof="0" dirty="0"/>
              <a:t>193 WMO Members</a:t>
            </a:r>
            <a:r>
              <a:rPr lang="en-GB" noProof="0" dirty="0"/>
              <a:t>. #</a:t>
            </a:r>
            <a:r>
              <a:rPr lang="en-GB" noProof="0" dirty="0" err="1"/>
              <a:t>klik</a:t>
            </a:r>
            <a:r>
              <a:rPr lang="en-GB" noProof="0" dirty="0"/>
              <a:t>#</a:t>
            </a:r>
          </a:p>
          <a:p>
            <a:pPr marL="228600" indent="-228600">
              <a:buAutoNum type="arabicParenR"/>
            </a:pPr>
            <a:endParaRPr lang="en-GB" noProof="0" dirty="0"/>
          </a:p>
          <a:p>
            <a:pPr marL="228600" indent="-228600">
              <a:buAutoNum type="arabicParenR"/>
            </a:pPr>
            <a:r>
              <a:rPr lang="en-GB" noProof="0" dirty="0"/>
              <a:t>Last but not least we, within the Meteorological E&amp;T community, are busy to get WMO Global Campus initiative up and running from which I deeply believe that this initiative should interact with this SOFF Programme and not living next to it. </a:t>
            </a:r>
          </a:p>
          <a:p>
            <a:pPr marL="228600" indent="-228600">
              <a:buAutoNum type="arabicParenR"/>
            </a:pPr>
            <a:endParaRPr lang="en-GB" noProof="0" dirty="0"/>
          </a:p>
          <a:p>
            <a:pPr marL="228600" indent="-228600">
              <a:buAutoNum type="arabicParenR"/>
            </a:pPr>
            <a:endParaRPr lang="en-GB" noProof="0" dirty="0"/>
          </a:p>
          <a:p>
            <a:pPr marL="228600" indent="-228600">
              <a:buAutoNum type="arabicParenR"/>
            </a:pPr>
            <a:endParaRPr lang="en-GB" noProof="0" dirty="0"/>
          </a:p>
          <a:p>
            <a:pPr marL="228600" indent="-228600">
              <a:buAutoNum type="arabicParenR"/>
            </a:pPr>
            <a:endParaRPr lang="en-GB" noProof="0" dirty="0"/>
          </a:p>
          <a:p>
            <a:endParaRPr lang="en-GB" noProof="0" dirty="0"/>
          </a:p>
          <a:p>
            <a:endParaRPr lang="en-GB" noProof="0"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2531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90CB-141F-B444-2C1C-EA0A4E17A78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3B6B20-9C56-2A30-E71A-C366B960EF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BE0223-DDFD-D529-6294-75BDC12F3A24}"/>
              </a:ext>
            </a:extLst>
          </p:cNvPr>
          <p:cNvSpPr>
            <a:spLocks noGrp="1"/>
          </p:cNvSpPr>
          <p:nvPr>
            <p:ph type="body" idx="1"/>
          </p:nvPr>
        </p:nvSpPr>
        <p:spPr/>
        <p:txBody>
          <a:bodyPr/>
          <a:lstStyle/>
          <a:p>
            <a:r>
              <a:rPr lang="nl-NL" b="1" dirty="0"/>
              <a:t>Slide 5; #klik#</a:t>
            </a:r>
          </a:p>
          <a:p>
            <a:endParaRPr lang="nl-NL" b="1" dirty="0"/>
          </a:p>
          <a:p>
            <a:pPr algn="l"/>
            <a:r>
              <a:rPr lang="nl-NL" b="1" i="0" u="none" strike="noStrike" dirty="0">
                <a:solidFill>
                  <a:srgbClr val="000000"/>
                </a:solidFill>
                <a:effectLst/>
              </a:rPr>
              <a:t>The Goal of </a:t>
            </a:r>
            <a:r>
              <a:rPr lang="nl-NL" b="1" i="0" u="none" strike="noStrike" dirty="0" err="1">
                <a:solidFill>
                  <a:srgbClr val="000000"/>
                </a:solidFill>
                <a:effectLst/>
              </a:rPr>
              <a:t>the</a:t>
            </a:r>
            <a:r>
              <a:rPr lang="nl-NL" b="1" i="0" u="none" strike="noStrike" dirty="0">
                <a:solidFill>
                  <a:srgbClr val="000000"/>
                </a:solidFill>
                <a:effectLst/>
              </a:rPr>
              <a:t> WMO Global Campus is </a:t>
            </a:r>
            <a:r>
              <a:rPr lang="nl-NL" b="0" i="0" u="none" strike="noStrike" dirty="0" err="1">
                <a:solidFill>
                  <a:srgbClr val="000000"/>
                </a:solidFill>
                <a:effectLst/>
              </a:rPr>
              <a:t>To</a:t>
            </a:r>
            <a:r>
              <a:rPr lang="nl-NL" b="0" i="0" u="none" strike="noStrike" dirty="0">
                <a:solidFill>
                  <a:srgbClr val="000000"/>
                </a:solidFill>
                <a:effectLst/>
              </a:rPr>
              <a:t> </a:t>
            </a:r>
            <a:r>
              <a:rPr lang="nl-NL" b="0" i="0" u="none" strike="noStrike" dirty="0" err="1">
                <a:solidFill>
                  <a:srgbClr val="000000"/>
                </a:solidFill>
                <a:effectLst/>
              </a:rPr>
              <a:t>increase</a:t>
            </a:r>
            <a:r>
              <a:rPr lang="nl-NL" b="0" i="0" u="none" strike="noStrike" dirty="0">
                <a:solidFill>
                  <a:srgbClr val="000000"/>
                </a:solidFill>
                <a:effectLst/>
              </a:rPr>
              <a:t> </a:t>
            </a:r>
            <a:r>
              <a:rPr lang="nl-NL" b="0" i="0" u="none" strike="noStrike" dirty="0" err="1">
                <a:solidFill>
                  <a:srgbClr val="000000"/>
                </a:solidFill>
                <a:effectLst/>
              </a:rPr>
              <a:t>the</a:t>
            </a:r>
            <a:r>
              <a:rPr lang="nl-NL" b="0" i="0" u="none" strike="noStrike" dirty="0">
                <a:solidFill>
                  <a:srgbClr val="000000"/>
                </a:solidFill>
                <a:effectLst/>
              </a:rPr>
              <a:t> </a:t>
            </a:r>
            <a:r>
              <a:rPr lang="nl-NL" b="0" i="0" u="none" strike="noStrike" dirty="0" err="1">
                <a:solidFill>
                  <a:srgbClr val="000000"/>
                </a:solidFill>
                <a:effectLst/>
              </a:rPr>
              <a:t>capacity</a:t>
            </a:r>
            <a:r>
              <a:rPr lang="nl-NL" b="0" i="0" u="none" strike="noStrike" dirty="0">
                <a:solidFill>
                  <a:srgbClr val="000000"/>
                </a:solidFill>
                <a:effectLst/>
              </a:rPr>
              <a:t> </a:t>
            </a:r>
            <a:r>
              <a:rPr lang="nl-NL" b="0" i="0" u="none" strike="noStrike" dirty="0" err="1">
                <a:solidFill>
                  <a:srgbClr val="000000"/>
                </a:solidFill>
                <a:effectLst/>
              </a:rPr>
              <a:t>to</a:t>
            </a:r>
            <a:r>
              <a:rPr lang="nl-NL" b="0" i="0" u="none" strike="noStrike" dirty="0">
                <a:solidFill>
                  <a:srgbClr val="000000"/>
                </a:solidFill>
                <a:effectLst/>
              </a:rPr>
              <a:t> </a:t>
            </a:r>
            <a:r>
              <a:rPr lang="nl-NL" b="0" i="0" u="none" strike="noStrike" dirty="0" err="1">
                <a:solidFill>
                  <a:srgbClr val="000000"/>
                </a:solidFill>
                <a:effectLst/>
              </a:rPr>
              <a:t>educate</a:t>
            </a:r>
            <a:r>
              <a:rPr lang="nl-NL" b="0" i="0" u="none" strike="noStrike" dirty="0">
                <a:solidFill>
                  <a:srgbClr val="000000"/>
                </a:solidFill>
                <a:effectLst/>
              </a:rPr>
              <a:t> </a:t>
            </a:r>
            <a:r>
              <a:rPr lang="nl-NL" b="0" i="0" u="none" strike="noStrike" dirty="0" err="1">
                <a:solidFill>
                  <a:srgbClr val="000000"/>
                </a:solidFill>
                <a:effectLst/>
              </a:rPr>
              <a:t>and</a:t>
            </a:r>
            <a:r>
              <a:rPr lang="nl-NL" b="0" i="0" u="none" strike="noStrike" dirty="0">
                <a:solidFill>
                  <a:srgbClr val="000000"/>
                </a:solidFill>
                <a:effectLst/>
              </a:rPr>
              <a:t> train professionals </a:t>
            </a:r>
            <a:r>
              <a:rPr lang="nl-NL" b="0" i="0" u="none" strike="noStrike" dirty="0" err="1">
                <a:solidFill>
                  <a:srgbClr val="000000"/>
                </a:solidFill>
                <a:effectLst/>
              </a:rPr>
              <a:t>within</a:t>
            </a:r>
            <a:r>
              <a:rPr lang="nl-NL" b="0" i="0" u="none" strike="noStrike" dirty="0">
                <a:solidFill>
                  <a:srgbClr val="000000"/>
                </a:solidFill>
                <a:effectLst/>
              </a:rPr>
              <a:t> WMO Member </a:t>
            </a:r>
            <a:r>
              <a:rPr lang="nl-NL" b="0" i="0" u="none" strike="noStrike" dirty="0" err="1">
                <a:solidFill>
                  <a:srgbClr val="000000"/>
                </a:solidFill>
                <a:effectLst/>
              </a:rPr>
              <a:t>States</a:t>
            </a:r>
            <a:r>
              <a:rPr lang="nl-NL" b="0" i="0" u="none" strike="noStrike" dirty="0">
                <a:solidFill>
                  <a:srgbClr val="000000"/>
                </a:solidFill>
                <a:effectLst/>
              </a:rPr>
              <a:t> </a:t>
            </a:r>
            <a:r>
              <a:rPr lang="nl-NL" b="0" i="0" u="none" strike="noStrike" dirty="0" err="1">
                <a:solidFill>
                  <a:srgbClr val="000000"/>
                </a:solidFill>
                <a:effectLst/>
              </a:rPr>
              <a:t>and</a:t>
            </a:r>
            <a:r>
              <a:rPr lang="nl-NL" b="0" i="0" u="none" strike="noStrike" dirty="0">
                <a:solidFill>
                  <a:srgbClr val="000000"/>
                </a:solidFill>
                <a:effectLst/>
              </a:rPr>
              <a:t> </a:t>
            </a:r>
            <a:r>
              <a:rPr lang="nl-NL" b="0" i="0" u="none" strike="noStrike" dirty="0" err="1">
                <a:solidFill>
                  <a:srgbClr val="000000"/>
                </a:solidFill>
                <a:effectLst/>
              </a:rPr>
              <a:t>territories</a:t>
            </a:r>
            <a:r>
              <a:rPr lang="nl-NL" b="0" i="0" u="none" strike="noStrike" dirty="0">
                <a:solidFill>
                  <a:srgbClr val="000000"/>
                </a:solidFill>
                <a:effectLst/>
              </a:rPr>
              <a:t> </a:t>
            </a:r>
            <a:r>
              <a:rPr lang="nl-NL" b="0" i="0" u="none" strike="noStrike" dirty="0" err="1">
                <a:solidFill>
                  <a:srgbClr val="000000"/>
                </a:solidFill>
                <a:effectLst/>
              </a:rPr>
              <a:t>and</a:t>
            </a:r>
            <a:r>
              <a:rPr lang="nl-NL" b="0" i="0" u="none" strike="noStrike" dirty="0">
                <a:solidFill>
                  <a:srgbClr val="000000"/>
                </a:solidFill>
                <a:effectLst/>
              </a:rPr>
              <a:t> </a:t>
            </a:r>
            <a:r>
              <a:rPr lang="nl-NL" b="0" i="0" u="none" strike="noStrike" dirty="0" err="1">
                <a:solidFill>
                  <a:srgbClr val="000000"/>
                </a:solidFill>
                <a:effectLst/>
              </a:rPr>
              <a:t>to</a:t>
            </a:r>
            <a:r>
              <a:rPr lang="nl-NL" b="0" i="0" u="none" strike="noStrike" dirty="0">
                <a:solidFill>
                  <a:srgbClr val="000000"/>
                </a:solidFill>
                <a:effectLst/>
              </a:rPr>
              <a:t> assist </a:t>
            </a:r>
            <a:r>
              <a:rPr lang="nl-NL" b="0" i="0" u="none" strike="noStrike" dirty="0" err="1">
                <a:solidFill>
                  <a:srgbClr val="000000"/>
                </a:solidFill>
                <a:effectLst/>
              </a:rPr>
              <a:t>closing</a:t>
            </a:r>
            <a:r>
              <a:rPr lang="nl-NL" b="0" i="0" u="none" strike="noStrike" dirty="0">
                <a:solidFill>
                  <a:srgbClr val="000000"/>
                </a:solidFill>
                <a:effectLst/>
              </a:rPr>
              <a:t> </a:t>
            </a:r>
            <a:r>
              <a:rPr lang="nl-NL" b="0" i="0" u="none" strike="noStrike" dirty="0" err="1">
                <a:solidFill>
                  <a:srgbClr val="000000"/>
                </a:solidFill>
                <a:effectLst/>
              </a:rPr>
              <a:t>the</a:t>
            </a:r>
            <a:r>
              <a:rPr lang="nl-NL" b="0" i="0" u="none" strike="noStrike" dirty="0">
                <a:solidFill>
                  <a:srgbClr val="000000"/>
                </a:solidFill>
                <a:effectLst/>
              </a:rPr>
              <a:t> </a:t>
            </a:r>
            <a:r>
              <a:rPr lang="nl-NL" b="0" i="0" u="none" strike="noStrike" dirty="0" err="1">
                <a:solidFill>
                  <a:srgbClr val="000000"/>
                </a:solidFill>
                <a:effectLst/>
              </a:rPr>
              <a:t>capacity</a:t>
            </a:r>
            <a:r>
              <a:rPr lang="nl-NL" b="0" i="0" u="none" strike="noStrike" dirty="0">
                <a:solidFill>
                  <a:srgbClr val="000000"/>
                </a:solidFill>
                <a:effectLst/>
              </a:rPr>
              <a:t> gap </a:t>
            </a:r>
            <a:r>
              <a:rPr lang="nl-NL" b="0" i="0" u="none" strike="noStrike" dirty="0" err="1">
                <a:solidFill>
                  <a:srgbClr val="000000"/>
                </a:solidFill>
                <a:effectLst/>
              </a:rPr>
              <a:t>within</a:t>
            </a:r>
            <a:r>
              <a:rPr lang="nl-NL" b="0" i="0" u="none" strike="noStrike" dirty="0">
                <a:solidFill>
                  <a:srgbClr val="000000"/>
                </a:solidFill>
                <a:effectLst/>
              </a:rPr>
              <a:t> </a:t>
            </a:r>
            <a:r>
              <a:rPr lang="nl-NL" b="0" i="0" u="none" strike="noStrike" dirty="0" err="1">
                <a:solidFill>
                  <a:srgbClr val="000000"/>
                </a:solidFill>
                <a:effectLst/>
              </a:rPr>
              <a:t>the</a:t>
            </a:r>
            <a:r>
              <a:rPr lang="nl-NL" b="0" i="0" u="none" strike="noStrike" dirty="0">
                <a:solidFill>
                  <a:srgbClr val="000000"/>
                </a:solidFill>
                <a:effectLst/>
              </a:rPr>
              <a:t>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a:t>
            </a:r>
            <a:r>
              <a:rPr lang="en-GB" sz="1200" noProof="0" dirty="0" err="1"/>
              <a:t>klik</a:t>
            </a:r>
            <a:r>
              <a:rPr lang="en-GB" sz="1200" noProof="0" dirty="0"/>
              <a:t># #</a:t>
            </a:r>
            <a:r>
              <a:rPr lang="en-GB" sz="1200" noProof="0" dirty="0" err="1"/>
              <a:t>klik</a:t>
            </a:r>
            <a:r>
              <a:rPr lang="en-GB" sz="1200" noProof="0" dirty="0"/>
              <a:t># To this end, we are working hard to increase collaboration and sharing of knowledge and materials among Members of 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a:t>
            </a:r>
            <a:r>
              <a:rPr lang="en-GB" sz="1200" noProof="0" dirty="0" err="1"/>
              <a:t>klik</a:t>
            </a:r>
            <a:r>
              <a:rPr lang="en-GB" sz="120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t>The collaborative networks within our community </a:t>
            </a:r>
            <a:r>
              <a:rPr lang="en-US" sz="1200" dirty="0">
                <a:latin typeface="Arial"/>
                <a:ea typeface="Verdana"/>
                <a:cs typeface="Arial"/>
              </a:rPr>
              <a:t>includes WMO RTCs, Universities, NMHSs and Global Training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a:ea typeface="Verdan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Verdana"/>
                <a:cs typeface="Arial"/>
              </a:rPr>
              <a:t>#</a:t>
            </a:r>
            <a:r>
              <a:rPr lang="en-US" sz="1200" dirty="0" err="1">
                <a:latin typeface="Arial"/>
                <a:ea typeface="Verdana"/>
                <a:cs typeface="Arial"/>
              </a:rPr>
              <a:t>Klik</a:t>
            </a:r>
            <a:r>
              <a:rPr lang="en-US" sz="1200" dirty="0">
                <a:latin typeface="Arial"/>
                <a:ea typeface="Verdan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Verdana"/>
                <a:cs typeface="Arial"/>
              </a:rPr>
              <a:t>We are working on Open Access of Resources which includes Tools, courses, webinars, and self-directed online learning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a:ea typeface="Verdan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Verdana"/>
                <a:cs typeface="Arial"/>
              </a:rPr>
              <a:t>#</a:t>
            </a:r>
            <a:r>
              <a:rPr lang="en-US" sz="1200" dirty="0" err="1">
                <a:latin typeface="Arial"/>
                <a:ea typeface="Verdana"/>
                <a:cs typeface="Arial"/>
              </a:rPr>
              <a:t>Klik</a:t>
            </a:r>
            <a:r>
              <a:rPr lang="en-US" sz="1200" dirty="0">
                <a:latin typeface="Arial"/>
                <a:ea typeface="Verdan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Verdana"/>
                <a:cs typeface="Arial"/>
              </a:rPr>
              <a:t>And we have a Global Community of Practice  in which we are Sharing expertise and knowledge</a:t>
            </a:r>
            <a:endParaRPr lang="en-US" sz="1200" b="1" dirty="0">
              <a:solidFill>
                <a:srgbClr val="005BAA"/>
              </a:solidFill>
              <a:latin typeface="Arial"/>
              <a:ea typeface="Verdana"/>
              <a:cs typeface="Arial"/>
            </a:endParaRPr>
          </a:p>
          <a:p>
            <a:endParaRPr lang="nl-NL" b="1" dirty="0"/>
          </a:p>
          <a:p>
            <a:r>
              <a:rPr lang="nl-NL" b="1" dirty="0"/>
              <a:t>For </a:t>
            </a:r>
            <a:r>
              <a:rPr lang="nl-NL" b="1" dirty="0" err="1"/>
              <a:t>this</a:t>
            </a:r>
            <a:r>
              <a:rPr lang="nl-NL" b="1" dirty="0"/>
              <a:t> </a:t>
            </a:r>
            <a:r>
              <a:rPr lang="nl-NL" b="1" dirty="0" err="1"/>
              <a:t>reason</a:t>
            </a:r>
            <a:r>
              <a:rPr lang="nl-NL" b="1" dirty="0"/>
              <a:t> I </a:t>
            </a:r>
            <a:r>
              <a:rPr lang="nl-NL" b="1" dirty="0" err="1"/>
              <a:t>would</a:t>
            </a:r>
            <a:r>
              <a:rPr lang="nl-NL" b="1" dirty="0"/>
              <a:t> like </a:t>
            </a:r>
            <a:r>
              <a:rPr lang="nl-NL" b="1" dirty="0" err="1"/>
              <a:t>to</a:t>
            </a:r>
            <a:r>
              <a:rPr lang="nl-NL" b="1" dirty="0"/>
              <a:t> #klik#</a:t>
            </a:r>
          </a:p>
          <a:p>
            <a:endParaRPr lang="nl-NL" b="1" dirty="0"/>
          </a:p>
          <a:p>
            <a:endParaRPr lang="nl-NL" b="1" dirty="0"/>
          </a:p>
        </p:txBody>
      </p:sp>
      <p:sp>
        <p:nvSpPr>
          <p:cNvPr id="4" name="Tijdelijke aanduiding voor dianummer 3">
            <a:extLst>
              <a:ext uri="{FF2B5EF4-FFF2-40B4-BE49-F238E27FC236}">
                <a16:creationId xmlns:a16="http://schemas.microsoft.com/office/drawing/2014/main" id="{337318C2-C408-137F-475F-6ECA213D68FE}"/>
              </a:ext>
            </a:extLst>
          </p:cNvPr>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195993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Slide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to challenge you as SOFF secretariat, Peer advisors and implementing entities to connect the E&amp;T outcome of this SOFF Programme in Education and training with the WMO Global Campus Initiative and become an active part of our Collaborative Network for the Education and training part of your Programme. #</a:t>
            </a:r>
            <a:r>
              <a:rPr lang="en-GB" noProof="0" dirty="0" err="1"/>
              <a:t>klik</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noProof="0" dirty="0" err="1"/>
              <a:t>klik</a:t>
            </a:r>
            <a:r>
              <a:rPr lang="en-GB" noProof="0" dirty="0"/>
              <a:t>#</a:t>
            </a:r>
          </a:p>
          <a:p>
            <a:r>
              <a:rPr lang="en-GB" noProof="0" dirty="0"/>
              <a:t>This can be done by; #</a:t>
            </a:r>
            <a:r>
              <a:rPr lang="en-GB" noProof="0" dirty="0" err="1"/>
              <a:t>klik</a:t>
            </a:r>
            <a:r>
              <a:rPr lang="en-GB" noProof="0" dirty="0"/>
              <a:t>#</a:t>
            </a:r>
          </a:p>
          <a:p>
            <a:pPr marL="342900" lvl="0" indent="-342900">
              <a:buFont typeface="+mj-lt"/>
              <a:buAutoNum type="arabi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Taking this opportunity to make sure that both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available human resources as the financial resources are used in an effective way to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develop the needed high quality learning resources one time with help of the community's SMEs AND a specialised instructional designer.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klik</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noProof="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noProof="0" dirty="0"/>
              <a:t>Make sure that those high-quality learning materials produced </a:t>
            </a:r>
            <a:r>
              <a:rPr lang="en-GB" sz="1200" b="1" noProof="0" dirty="0"/>
              <a:t>are shared widely within SOFF Community and the WMO Global Campus initiative</a:t>
            </a:r>
            <a:r>
              <a:rPr lang="en-GB" sz="1200" noProof="0" dirty="0"/>
              <a:t>. </a:t>
            </a:r>
            <a:r>
              <a:rPr lang="en-GB" noProof="0" dirty="0"/>
              <a:t>#</a:t>
            </a:r>
            <a:r>
              <a:rPr lang="en-GB" noProof="0" dirty="0" err="1"/>
              <a:t>klik</a:t>
            </a:r>
            <a:r>
              <a:rPr lang="en-GB"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noProof="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noProof="0" dirty="0"/>
              <a:t>Make sure that everyone is aware of these materials and </a:t>
            </a:r>
            <a:r>
              <a:rPr lang="en-GB" sz="1200" b="1" noProof="0" dirty="0"/>
              <a:t>motivate the full WMO community to (re)use</a:t>
            </a:r>
            <a:r>
              <a:rPr lang="en-GB" sz="1200" noProof="0" dirty="0"/>
              <a:t> these training materials within the Education and Training efforts they are going to provide.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noProof="0" dirty="0"/>
          </a:p>
          <a:p>
            <a:endParaRPr lang="en-GB" noProof="0"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420622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Slide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As you may understand from my story so far I am a huge fan of taking up these type of education and training challenges in collaboration and not on an individual basis as it is done right now. </a:t>
            </a:r>
            <a:r>
              <a:rPr lang="en-GB" b="1" noProof="0" dirty="0"/>
              <a:t>#</a:t>
            </a:r>
            <a:r>
              <a:rPr lang="en-GB" b="1" noProof="0" dirty="0" err="1"/>
              <a:t>klik</a:t>
            </a:r>
            <a:r>
              <a:rPr lang="en-GB" b="1"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For my feeling that is </a:t>
            </a:r>
            <a:r>
              <a:rPr lang="en-GB" b="1" noProof="0" dirty="0"/>
              <a:t>the only way you can use the scares money and human resources available for education and training in the most optimal way</a:t>
            </a:r>
            <a:r>
              <a:rPr lang="en-GB" noProof="0" dirty="0"/>
              <a:t> to create and share high quality place and time independent e-learning modules within the community that can support implementation entities and individual Members in their training activities at local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921566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cs typeface="Times New Roman" panose="02020603050405020304" pitchFamily="18" charset="0"/>
              </a:rPr>
              <a:t>Slide 8;</a:t>
            </a:r>
          </a:p>
          <a:p>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ea typeface="Calibri" panose="020F0502020204030204" pitchFamily="34" charset="0"/>
                <a:cs typeface="Times New Roman" panose="02020603050405020304" pitchFamily="18" charset="0"/>
              </a:rPr>
              <a:t>Now I would like to be very clear.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 am not here to promote the EUMETCAL programme!  I only want to provide you with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 successful example on how you can shape a possible collaboration within the SOFF programme. This example shows how money and resources available for education and training can be used in an effective way within a community like the SOFF Programme  in such a way that the jointly created high quality time and place independent e-leaning materials can be re-used worldwide.</a:t>
            </a:r>
            <a:endParaRPr lang="en-GB" dirty="0"/>
          </a:p>
        </p:txBody>
      </p:sp>
    </p:spTree>
    <p:extLst>
      <p:ext uri="{BB962C8B-B14F-4D97-AF65-F5344CB8AC3E}">
        <p14:creationId xmlns:p14="http://schemas.microsoft.com/office/powerpoint/2010/main" val="38681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9</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EUMETCAL is The EUMETNET Education and Training Collaborative Network of the National Meteorological Services within Europe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goal of this collaboration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increase the education and training opportunities for its Members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as we are all in the same kind of business,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 want to prevent our members, mostly trainers, from doing double work.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want to reach this by providing a place to share and re-use training materials which will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then lead to less time, money and effort for even more education and 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Next to that we also do our best to make sure that the community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will invest into the provision of high- quality training in order to make this model work more effective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Eumetcal programme facilitates this with a central place where members can ask questions and find answers to all their meteorological education and training related questions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EUMETCAL is a collaboration network under the umbrella of the WMO Global Campus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2407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fld id="{41D0C915-D119-4D36-8C90-5BE70C2CD637}" type="datetime4">
              <a:rPr lang="en-US" smtClean="0"/>
              <a:t>October 8, 2024</a:t>
            </a:fld>
            <a:endParaRPr lang="nl-NL" dirty="0"/>
          </a:p>
        </p:txBody>
      </p:sp>
      <p:sp>
        <p:nvSpPr>
          <p:cNvPr id="17" name="Tijdelijke aanduiding voor voettekst 16"/>
          <p:cNvSpPr>
            <a:spLocks noGrp="1"/>
          </p:cNvSpPr>
          <p:nvPr>
            <p:ph type="ftr" sz="quarter" idx="1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fld id="{00161CE7-B84D-44F8-A6B4-8E83F7708D38}" type="datetime4">
              <a:rPr lang="en-US" smtClean="0"/>
              <a:t>October 8, 2024</a:t>
            </a:fld>
            <a:endParaRPr lang="nl-NL" dirty="0"/>
          </a:p>
        </p:txBody>
      </p:sp>
      <p:sp>
        <p:nvSpPr>
          <p:cNvPr id="13" name="Tijdelijke aanduiding voor voettekst 12"/>
          <p:cNvSpPr>
            <a:spLocks noGrp="1"/>
          </p:cNvSpPr>
          <p:nvPr>
            <p:ph type="ftr" sz="quarter" idx="11"/>
          </p:nvPr>
        </p:nvSpPr>
        <p:spPr/>
        <p:txBody>
          <a:bodyPr/>
          <a:lstStyle/>
          <a:p>
            <a:r>
              <a:rPr lang="nl-NL"/>
              <a:t>Royal Netherlands Meteorological Institute</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4B44630C-D730-4D32-AA0A-15EAB4906FD5}" type="datetime4">
              <a:rPr lang="en-US" smtClean="0"/>
              <a:t>October 8, 2024</a:t>
            </a:fld>
            <a:endParaRPr lang="nl-NL" dirty="0"/>
          </a:p>
        </p:txBody>
      </p:sp>
      <p:sp>
        <p:nvSpPr>
          <p:cNvPr id="12" name="Tijdelijke aanduiding voor voettekst 11"/>
          <p:cNvSpPr>
            <a:spLocks noGrp="1"/>
          </p:cNvSpPr>
          <p:nvPr>
            <p:ph type="ftr" sz="quarter" idx="11"/>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fld id="{4D9470E2-5DE2-4459-9354-5A262278ADC9}" type="datetime4">
              <a:rPr lang="en-US" smtClean="0"/>
              <a:t>October 8, 2024</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D33AE1BA-D5F6-4B36-B092-81A5F1AA15B6}" type="datetime4">
              <a:rPr lang="en-US" smtClean="0"/>
              <a:t>October 8, 2024</a:t>
            </a:fld>
            <a:endParaRPr lang="nl-NL" dirty="0"/>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Royal Netherlands Meteorological Institute</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fld id="{E51FC0BC-BC75-42F6-BEBC-C145C46141C8}" type="datetime4">
              <a:rPr lang="en-US" smtClean="0"/>
              <a:t>October 8, 2024</a:t>
            </a:fld>
            <a:endParaRPr lang="nl-NL" dirty="0"/>
          </a:p>
        </p:txBody>
      </p:sp>
      <p:sp>
        <p:nvSpPr>
          <p:cNvPr id="7" name="Tijdelijke aanduiding voor voettekst 6"/>
          <p:cNvSpPr>
            <a:spLocks noGrp="1"/>
          </p:cNvSpPr>
          <p:nvPr>
            <p:ph type="ftr" sz="quarter" idx="11"/>
          </p:nvPr>
        </p:nvSpPr>
        <p:spPr/>
        <p:txBody>
          <a:bodyPr/>
          <a:lstStyle/>
          <a:p>
            <a:r>
              <a:rPr lang="nl-NL"/>
              <a:t>Royal Netherlands Meteorological Institute</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fld id="{31674A81-D841-4966-854D-F011E9FAE8B4}" type="datetime4">
              <a:rPr lang="en-US" smtClean="0"/>
              <a:t>October 8, 2024</a:t>
            </a:fld>
            <a:endParaRPr lang="nl-NL" dirty="0"/>
          </a:p>
        </p:txBody>
      </p:sp>
      <p:sp>
        <p:nvSpPr>
          <p:cNvPr id="12" name="Tijdelijke aanduiding voor voettekst 11"/>
          <p:cNvSpPr>
            <a:spLocks noGrp="1"/>
          </p:cNvSpPr>
          <p:nvPr>
            <p:ph type="ftr" sz="quarter" idx="12"/>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fld id="{7B003B9C-D5ED-4E48-A4B0-AA8FA56B4D58}" type="datetime4">
              <a:rPr lang="en-US" smtClean="0"/>
              <a:t>October 8, 2024</a:t>
            </a:fld>
            <a:endParaRPr lang="nl-NL" dirty="0"/>
          </a:p>
        </p:txBody>
      </p:sp>
      <p:sp>
        <p:nvSpPr>
          <p:cNvPr id="14" name="Tijdelijke aanduiding voor voettekst 13"/>
          <p:cNvSpPr>
            <a:spLocks noGrp="1"/>
          </p:cNvSpPr>
          <p:nvPr>
            <p:ph type="ftr" sz="quarter" idx="12"/>
          </p:nvPr>
        </p:nvSpPr>
        <p:spPr/>
        <p:txBody>
          <a:bodyPr/>
          <a:lstStyle/>
          <a:p>
            <a:r>
              <a:rPr lang="nl-NL"/>
              <a:t>Royal Netherlands Meteorological Institute</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fld id="{BE53D5EB-14A6-4420-BB2E-A55BAB90A012}" type="datetime4">
              <a:rPr lang="en-US" smtClean="0"/>
              <a:t>October 8, 2024</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fld id="{9CF0ECC8-52E6-4A54-86E7-65DD8173FE3B}" type="datetime4">
              <a:rPr lang="en-US" smtClean="0"/>
              <a:t>October 8, 2024</a:t>
            </a:fld>
            <a:endParaRPr lang="nl-NL" dirty="0"/>
          </a:p>
        </p:txBody>
      </p:sp>
      <p:sp>
        <p:nvSpPr>
          <p:cNvPr id="21" name="Tijdelijke aanduiding voor voettekst 20"/>
          <p:cNvSpPr>
            <a:spLocks noGrp="1"/>
          </p:cNvSpPr>
          <p:nvPr>
            <p:ph type="ftr" sz="quarter" idx="26"/>
          </p:nvPr>
        </p:nvSpPr>
        <p:spPr/>
        <p:txBody>
          <a:bodyPr/>
          <a:lstStyle/>
          <a:p>
            <a:r>
              <a:rPr lang="nl-NL"/>
              <a:t>Royal Netherlands Meteorological Institute</a:t>
            </a:r>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45557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fld id="{AD35BCAF-3769-45D5-975F-106F650309CC}" type="datetime4">
              <a:rPr lang="en-US" smtClean="0"/>
              <a:t>October 8, 2024</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57945328-71FE-4E02-A8A8-9B44522BF7B1}" type="datetime4">
              <a:rPr lang="en-US" smtClean="0"/>
              <a:t>October 8, 2024</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60264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fld id="{99442EC8-5EB5-458D-AFD4-1907819E204C}" type="datetime4">
              <a:rPr lang="en-US" smtClean="0"/>
              <a:t>October 8, 2024</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55015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FB24A10B-CE75-4793-B2FB-12DAE648DAE5}" type="datetime4">
              <a:rPr lang="en-US" smtClean="0"/>
              <a:t>October 8, 2024</a:t>
            </a:fld>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fld id="{16488BFB-7F36-4FD6-9000-E6E99C6A55B4}" type="datetime4">
              <a:rPr lang="en-US" smtClean="0"/>
              <a:t>October 8, 2024</a:t>
            </a:fld>
            <a:endParaRPr lang="nl-NL" dirty="0"/>
          </a:p>
        </p:txBody>
      </p:sp>
      <p:sp>
        <p:nvSpPr>
          <p:cNvPr id="10" name="Tijdelijke aanduiding voor voettekst 9"/>
          <p:cNvSpPr>
            <a:spLocks noGrp="1"/>
          </p:cNvSpPr>
          <p:nvPr>
            <p:ph type="ftr" sz="quarter" idx="16"/>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BE7A6251-4FC3-4EFA-8B01-EC48CF78141F}" type="datetime4">
              <a:rPr lang="en-US" smtClean="0"/>
              <a:t>October 8, 2024</a:t>
            </a:fld>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fld id="{B5C12A33-2859-4B51-AD8C-E6B102F43A3B}" type="datetime4">
              <a:rPr lang="en-US" smtClean="0"/>
              <a:t>October 8, 2024</a:t>
            </a:fld>
            <a:endParaRPr lang="nl-NL" dirty="0"/>
          </a:p>
        </p:txBody>
      </p:sp>
      <p:sp>
        <p:nvSpPr>
          <p:cNvPr id="9" name="Tijdelijke aanduiding voor voettekst 8"/>
          <p:cNvSpPr>
            <a:spLocks noGrp="1"/>
          </p:cNvSpPr>
          <p:nvPr>
            <p:ph type="ftr" sz="quarter" idx="16"/>
          </p:nvPr>
        </p:nvSpPr>
        <p:spPr/>
        <p:txBody>
          <a:body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39704AFD-521F-42D1-B749-C4E81CDB67F6}" type="datetime4">
              <a:rPr lang="en-US" smtClean="0"/>
              <a:t>October 8, 2024</a:t>
            </a:fld>
            <a:endParaRPr lang="nl-NL" dirty="0"/>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fld id="{739FDE43-FA56-480E-BF76-8C44FBBAFDE2}" type="datetime4">
              <a:rPr lang="en-US" smtClean="0"/>
              <a:t>October 8, 2024</a:t>
            </a:fld>
            <a:endParaRPr lang="nl-NL" dirty="0"/>
          </a:p>
        </p:txBody>
      </p:sp>
      <p:sp>
        <p:nvSpPr>
          <p:cNvPr id="6" name="Tijdelijke aanduiding voor voettekst 5"/>
          <p:cNvSpPr>
            <a:spLocks noGrp="1"/>
          </p:cNvSpPr>
          <p:nvPr>
            <p:ph type="ftr" sz="quarter" idx="16"/>
          </p:nvPr>
        </p:nvSpPr>
        <p:spPr/>
        <p:txBody>
          <a:bodyPr/>
          <a:lstStyle/>
          <a:p>
            <a:r>
              <a:rPr lang="nl-NL"/>
              <a:t>Royal Netherlands Meteorological Institute</a:t>
            </a:r>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229744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525210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C937F6F2-5D6E-45B1-89F6-B1969D0CEABF}" type="datetime4">
              <a:rPr lang="en-US" smtClean="0"/>
              <a:t>October 8, 2024</a:t>
            </a:fld>
            <a:endParaRPr lang="nl-NL" dirty="0"/>
          </a:p>
        </p:txBody>
      </p:sp>
      <p:sp>
        <p:nvSpPr>
          <p:cNvPr id="4" name="Tijdelijke aanduiding voor voettekst 3"/>
          <p:cNvSpPr>
            <a:spLocks noGrp="1"/>
          </p:cNvSpPr>
          <p:nvPr>
            <p:ph type="ftr" sz="quarter" idx="11"/>
          </p:nvPr>
        </p:nvSpPr>
        <p:spPr/>
        <p:txBody>
          <a:bodyPr/>
          <a:lstStyle/>
          <a:p>
            <a:r>
              <a:rPr lang="nl-NL"/>
              <a:t>Royal Netherlands Meteorological Institute</a:t>
            </a:r>
            <a:endParaRPr lang="nl-NL" dirty="0"/>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5712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fld id="{24DD5870-647E-47C9-9DBE-56F672B81189}" type="datetime4">
              <a:rPr lang="en-US" smtClean="0"/>
              <a:t>October 8, 2024</a:t>
            </a:fld>
            <a:endParaRPr lang="nl-NL" dirty="0"/>
          </a:p>
        </p:txBody>
      </p:sp>
      <p:sp>
        <p:nvSpPr>
          <p:cNvPr id="11" name="Tijdelijke aanduiding voor voettekst 10"/>
          <p:cNvSpPr>
            <a:spLocks noGrp="1"/>
          </p:cNvSpPr>
          <p:nvPr>
            <p:ph type="ftr" sz="quarter" idx="15"/>
          </p:nvPr>
        </p:nvSpPr>
        <p:spPr/>
        <p:txBody>
          <a:bodyPr/>
          <a:lstStyle/>
          <a:p>
            <a:r>
              <a:rPr lang="nl-NL"/>
              <a:t>Royal Netherlands Meteorological Institute</a:t>
            </a:r>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fld id="{6C7C14F7-C22B-4AA9-96BD-5968BBFC4054}" type="datetime4">
              <a:rPr lang="en-US" smtClean="0"/>
              <a:t>October 8, 2024</a:t>
            </a:fld>
            <a:endParaRPr lang="nl-NL" dirty="0"/>
          </a:p>
        </p:txBody>
      </p:sp>
      <p:sp>
        <p:nvSpPr>
          <p:cNvPr id="12" name="Tijdelijke aanduiding voor voettekst 11"/>
          <p:cNvSpPr>
            <a:spLocks noGrp="1"/>
          </p:cNvSpPr>
          <p:nvPr>
            <p:ph type="ftr" sz="quarter" idx="17"/>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fld id="{9581BF40-1B78-4060-A915-9DD66E7EC131}" type="datetime4">
              <a:rPr lang="en-US" smtClean="0"/>
              <a:t>October 8, 2024</a:t>
            </a:fld>
            <a:endParaRPr lang="nl-NL" dirty="0"/>
          </a:p>
        </p:txBody>
      </p:sp>
      <p:sp>
        <p:nvSpPr>
          <p:cNvPr id="15" name="Tijdelijke aanduiding voor voettekst 14"/>
          <p:cNvSpPr>
            <a:spLocks noGrp="1"/>
          </p:cNvSpPr>
          <p:nvPr>
            <p:ph type="ftr" sz="quarter" idx="2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3344C301-6A6E-4EE1-B710-F8D6CB0416D4}" type="datetime4">
              <a:rPr lang="en-US" smtClean="0"/>
              <a:t>October 8, 2024</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2800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8FA12E51-B6DB-4AC6-A092-281B87AC912D}" type="datetime4">
              <a:rPr lang="en-US" smtClean="0"/>
              <a:t>October 8, 2024</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351332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B0BE65DE-DAB1-4E03-B98E-84186CC0796D}" type="datetime4">
              <a:rPr lang="en-US" smtClean="0"/>
              <a:t>October 8, 2024</a:t>
            </a:fld>
            <a:endParaRPr lang="nl-NL" dirty="0"/>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5300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524000" y="1122362"/>
            <a:ext cx="9144000" cy="2387601"/>
          </a:xfrm>
          <a:prstGeom prst="rect">
            <a:avLst/>
          </a:prstGeom>
        </p:spPr>
        <p:txBody>
          <a:bodyPr anchor="b"/>
          <a:lstStyle>
            <a:lvl1pPr algn="ctr">
              <a:defRPr sz="6000"/>
            </a:lvl1pPr>
          </a:lstStyle>
          <a:p>
            <a:r>
              <a:t>Click to edit Master title style</a:t>
            </a:r>
          </a:p>
        </p:txBody>
      </p:sp>
      <p:sp>
        <p:nvSpPr>
          <p:cNvPr id="12" name="Shape 12"/>
          <p:cNvSpPr>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stStyle>
          <a:p>
            <a:r>
              <a:t>Click to edit Master subtitle style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717397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84388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Click to edit Master title style</a:t>
            </a:r>
          </a:p>
        </p:txBody>
      </p:sp>
      <p:sp>
        <p:nvSpPr>
          <p:cNvPr id="30" name="Shape 30"/>
          <p:cNvSpPr>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stStyle>
          <a:p>
            <a:r>
              <a:t>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97949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838200" y="1825625"/>
            <a:ext cx="5181600" cy="4351338"/>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363333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Click to edit Master title style</a:t>
            </a:r>
          </a:p>
        </p:txBody>
      </p:sp>
      <p:sp>
        <p:nvSpPr>
          <p:cNvPr id="48" name="Shape 48"/>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stStyle>
          <a:p>
            <a:r>
              <a:t>Edit Master text styles</a:t>
            </a:r>
          </a:p>
        </p:txBody>
      </p:sp>
      <p:sp>
        <p:nvSpPr>
          <p:cNvPr id="49" name="Shape 49"/>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472286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76988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43473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39" cy="1600200"/>
          </a:xfrm>
          <a:prstGeom prst="rect">
            <a:avLst/>
          </a:prstGeom>
        </p:spPr>
        <p:txBody>
          <a:bodyPr anchor="b"/>
          <a:lstStyle>
            <a:lvl1pPr>
              <a:defRPr sz="3200"/>
            </a:lvl1pPr>
          </a:lstStyle>
          <a:p>
            <a:r>
              <a:t>Click to edit Master title style</a:t>
            </a:r>
          </a:p>
        </p:txBody>
      </p:sp>
      <p:sp>
        <p:nvSpPr>
          <p:cNvPr id="73" name="Shape 73"/>
          <p:cNvSpPr>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216609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39" cy="1600200"/>
          </a:xfrm>
          <a:prstGeom prst="rect">
            <a:avLst/>
          </a:prstGeom>
        </p:spPr>
        <p:txBody>
          <a:bodyPr anchor="b"/>
          <a:lstStyle>
            <a:lvl1pPr>
              <a:defRPr sz="3200"/>
            </a:lvl1pPr>
          </a:lstStyle>
          <a:p>
            <a:r>
              <a:t>Click to edit Master title style</a:t>
            </a:r>
          </a:p>
        </p:txBody>
      </p:sp>
      <p:sp>
        <p:nvSpPr>
          <p:cNvPr id="83" name="Shape 83"/>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stStyle>
          <a:p>
            <a:r>
              <a:t>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494287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968015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4223936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Click to edit Master title style</a:t>
            </a:r>
          </a:p>
        </p:txBody>
      </p:sp>
      <p:sp>
        <p:nvSpPr>
          <p:cNvPr id="102" name="Shape 102"/>
          <p:cNvSpPr>
            <a:spLocks noGrp="1"/>
          </p:cNvSpPr>
          <p:nvPr>
            <p:ph type="body" idx="1"/>
          </p:nvPr>
        </p:nvSpPr>
        <p:spPr>
          <a:xfrm>
            <a:off x="838200" y="365125"/>
            <a:ext cx="7734300" cy="5811838"/>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12851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461979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058371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591604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87574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81378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154267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051904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416545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0910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499931C4-E250-4D16-A2E6-F4BAEB73F44D}" type="datetime4">
              <a:rPr lang="en-US" smtClean="0"/>
              <a:t>October 8, 2024</a:t>
            </a:fld>
            <a:endParaRPr lang="nl-NL" dirty="0"/>
          </a:p>
        </p:txBody>
      </p:sp>
      <p:sp>
        <p:nvSpPr>
          <p:cNvPr id="9" name="Tijdelijke aanduiding voor voettekst 8"/>
          <p:cNvSpPr>
            <a:spLocks noGrp="1"/>
          </p:cNvSpPr>
          <p:nvPr>
            <p:ph type="ftr" sz="quarter" idx="2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123995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31912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fld id="{3C9D6F32-5E3F-47C7-AEF7-A5B1DBE8A5FE}" type="datetime4">
              <a:rPr lang="en-US" smtClean="0"/>
              <a:t>October 8, 2024</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36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D5FA9A16-9D98-4DBE-9332-7750BC4C48C9}" type="datetime4">
              <a:rPr lang="en-US" smtClean="0"/>
              <a:t>October 8, 2024</a:t>
            </a:fld>
            <a:endParaRPr lang="nl-NL" dirty="0"/>
          </a:p>
        </p:txBody>
      </p:sp>
      <p:sp>
        <p:nvSpPr>
          <p:cNvPr id="12" name="Tijdelijke aanduiding voor voettekst 11"/>
          <p:cNvSpPr>
            <a:spLocks noGrp="1"/>
          </p:cNvSpPr>
          <p:nvPr>
            <p:ph type="ftr" sz="quarter" idx="15"/>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fld id="{BCC2F95C-FF1E-4227-8C32-15E663AE5591}" type="datetime4">
              <a:rPr lang="en-US" smtClean="0"/>
              <a:t>October 8, 2024</a:t>
            </a:fld>
            <a:endParaRPr lang="nl-NL" dirty="0"/>
          </a:p>
        </p:txBody>
      </p:sp>
      <p:sp>
        <p:nvSpPr>
          <p:cNvPr id="15" name="Tijdelijke aanduiding voor voettekst 14"/>
          <p:cNvSpPr>
            <a:spLocks noGrp="1"/>
          </p:cNvSpPr>
          <p:nvPr>
            <p:ph type="ftr" sz="quarter" idx="1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C937F6F2-5D6E-45B1-89F6-B1969D0CEABF}" type="datetime4">
              <a:rPr lang="en-US" smtClean="0"/>
              <a:t>October 8, 2024</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dirty="0"/>
              <a:t>Royal Netherlands Meteorological </a:t>
            </a:r>
            <a:r>
              <a:rPr lang="nl-NL" dirty="0" err="1"/>
              <a:t>Institute</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744" r:id="rId2"/>
    <p:sldLayoutId id="2147483743" r:id="rId3"/>
    <p:sldLayoutId id="2147483738" r:id="rId4"/>
    <p:sldLayoutId id="2147483749" r:id="rId5"/>
    <p:sldLayoutId id="2147483690" r:id="rId6"/>
    <p:sldLayoutId id="2147483728" r:id="rId7"/>
    <p:sldLayoutId id="2147483651" r:id="rId8"/>
    <p:sldLayoutId id="2147483652" r:id="rId9"/>
    <p:sldLayoutId id="2147483653" r:id="rId10"/>
    <p:sldLayoutId id="2147483654" r:id="rId11"/>
    <p:sldLayoutId id="2147483655" r:id="rId12"/>
    <p:sldLayoutId id="2147483656" r:id="rId13"/>
    <p:sldLayoutId id="2147483689" r:id="rId14"/>
    <p:sldLayoutId id="2147483712" r:id="rId15"/>
    <p:sldLayoutId id="2147483711" r:id="rId16"/>
    <p:sldLayoutId id="2147483675" r:id="rId17"/>
    <p:sldLayoutId id="2147483657" r:id="rId18"/>
    <p:sldLayoutId id="2147483691" r:id="rId19"/>
    <p:sldLayoutId id="2147483729" r:id="rId20"/>
    <p:sldLayoutId id="2147483739" r:id="rId21"/>
    <p:sldLayoutId id="2147483740" r:id="rId22"/>
    <p:sldLayoutId id="2147483718" r:id="rId23"/>
    <p:sldLayoutId id="2147483717" r:id="rId24"/>
    <p:sldLayoutId id="2147483714" r:id="rId25"/>
    <p:sldLayoutId id="2147483713" r:id="rId26"/>
    <p:sldLayoutId id="2147483716" r:id="rId27"/>
    <p:sldLayoutId id="2147483715" r:id="rId28"/>
    <p:sldLayoutId id="2147483707" r:id="rId29"/>
    <p:sldLayoutId id="2147483667" r:id="rId30"/>
    <p:sldLayoutId id="2147483748" r:id="rId31"/>
    <p:sldLayoutId id="2147483747" r:id="rId32"/>
    <p:sldLayoutId id="2147483702" r:id="rId33"/>
    <p:sldLayoutId id="2147483721" r:id="rId34"/>
    <p:sldLayoutId id="2147483700" r:id="rId35"/>
    <p:sldLayoutId id="2147483692" r:id="rId36"/>
    <p:sldLayoutId id="2147483722" r:id="rId37"/>
    <p:sldLayoutId id="2147483723" r:id="rId38"/>
    <p:sldLayoutId id="2147483762" r:id="rId3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523736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10/8/2024</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273734789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19.jpeg"/><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19.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1.jpeg"/><Relationship Id="rId5" Type="http://schemas.openxmlformats.org/officeDocument/2006/relationships/image" Target="../media/image19.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31.jpeg"/><Relationship Id="rId5" Type="http://schemas.openxmlformats.org/officeDocument/2006/relationships/image" Target="../media/image19.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360.articulate.com/review/content/02b2a682-e7d7-4d7e-9b66-07edcfdf42e3/review"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hyperlink" Target="https://etrp.wmo.int/course/view.php?id=277" TargetMode="External"/><Relationship Id="rId4" Type="http://schemas.openxmlformats.org/officeDocument/2006/relationships/hyperlink" Target="https://360.articulate.com/review/content/d406da61-3b77-41d5-98b2-cdc1dc4e6577/review"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8.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32.jpeg"/><Relationship Id="rId5" Type="http://schemas.openxmlformats.org/officeDocument/2006/relationships/image" Target="../media/image19.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2.xml"/><Relationship Id="rId5" Type="http://schemas.openxmlformats.org/officeDocument/2006/relationships/image" Target="../media/image40.PNG"/><Relationship Id="rId4" Type="http://schemas.openxmlformats.org/officeDocument/2006/relationships/hyperlink" Target="https://etrp.wmo.int/course/view.php?id=346#section-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hyperlink" Target="https://crf.smn.gob.ar/course/view.php?id=16" TargetMode="External"/><Relationship Id="rId5" Type="http://schemas.openxmlformats.org/officeDocument/2006/relationships/hyperlink" Target="https://www.meted.ucar.edu/communities/asmet/" TargetMode="External"/><Relationship Id="rId4" Type="http://schemas.openxmlformats.org/officeDocument/2006/relationships/hyperlink" Target="https://www.meted.ucar.edu/education_training/lesson/1293#.WMp4fOSQFvC"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eumetcal.eu/en/ui#/catalog/course/c2077c3c-ca06-456e-ae7c-1bd520a2b669" TargetMode="External"/><Relationship Id="rId13" Type="http://schemas.openxmlformats.org/officeDocument/2006/relationships/hyperlink" Target="https://eumetcal.eu/en/ui#/catalog/course/c5076b00-4d3e-4f8a-a58e-a54b63a64f5c" TargetMode="External"/><Relationship Id="rId18" Type="http://schemas.openxmlformats.org/officeDocument/2006/relationships/hyperlink" Target="https://eumetcal.eu/en/ui#/catalog/course/4b468e31-d20e-4743-8d22-d38fe145db0d" TargetMode="External"/><Relationship Id="rId3" Type="http://schemas.openxmlformats.org/officeDocument/2006/relationships/image" Target="../media/image18.png"/><Relationship Id="rId7" Type="http://schemas.openxmlformats.org/officeDocument/2006/relationships/hyperlink" Target="https://eumetcal.nl/" TargetMode="External"/><Relationship Id="rId12" Type="http://schemas.openxmlformats.org/officeDocument/2006/relationships/hyperlink" Target="https://eumetcal.eu/en/ui#/catalog/course/c13dea61-67f7-46f4-b1bf-172edadaea48" TargetMode="External"/><Relationship Id="rId17" Type="http://schemas.openxmlformats.org/officeDocument/2006/relationships/hyperlink" Target="https://eumetcal.eu/en/ui#/catalog/course/bce1774a-f6f2-4f7a-b506-34d739c17245" TargetMode="External"/><Relationship Id="rId2" Type="http://schemas.openxmlformats.org/officeDocument/2006/relationships/notesSlide" Target="../notesSlides/notesSlide25.xml"/><Relationship Id="rId16" Type="http://schemas.openxmlformats.org/officeDocument/2006/relationships/hyperlink" Target="https://eumetcal.eu/en/ui#/catalog/course/f6cc6420-4981-4ce8-9b61-dde07b677e6c" TargetMode="External"/><Relationship Id="rId1" Type="http://schemas.openxmlformats.org/officeDocument/2006/relationships/slideLayout" Target="../slideLayouts/slideLayout39.xml"/><Relationship Id="rId6" Type="http://schemas.openxmlformats.org/officeDocument/2006/relationships/image" Target="../media/image31.jpeg"/><Relationship Id="rId11" Type="http://schemas.openxmlformats.org/officeDocument/2006/relationships/hyperlink" Target="https://eumetcal.eu/en/ui#/catalog/course/a62a4c53-f746-48a5-b3f2-a6c6fe021897" TargetMode="External"/><Relationship Id="rId5" Type="http://schemas.openxmlformats.org/officeDocument/2006/relationships/image" Target="../media/image19.jpeg"/><Relationship Id="rId15" Type="http://schemas.openxmlformats.org/officeDocument/2006/relationships/hyperlink" Target="https://eumetcal.eu/en/ui#/catalog/development-plans/f596aaf1-76ca-41b7-93ed-f721ba1e4547" TargetMode="External"/><Relationship Id="rId10" Type="http://schemas.openxmlformats.org/officeDocument/2006/relationships/hyperlink" Target="https://eumetcal.eu/en/ui#/catalog/course/ff1e8528-4a7a-4da0-a394-bbacabcdb42f" TargetMode="External"/><Relationship Id="rId4" Type="http://schemas.microsoft.com/office/2007/relationships/hdphoto" Target="../media/hdphoto1.wdp"/><Relationship Id="rId9" Type="http://schemas.openxmlformats.org/officeDocument/2006/relationships/hyperlink" Target="https://eumetcal.eu/en/ui#/catalog/course/f1bd04f3-0180-445f-b5b7-87956867b2bc" TargetMode="External"/><Relationship Id="rId14" Type="http://schemas.openxmlformats.org/officeDocument/2006/relationships/hyperlink" Target="https://eumetcal.eu/en/ui#/catalog/course/7e63e017-50f9-4792-be86-522d55f1324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21"/>
          </p:nvPr>
        </p:nvSpPr>
        <p:spPr/>
        <p:txBody>
          <a:bodyPr/>
          <a:lstStyle/>
          <a:p>
            <a:pPr algn="r"/>
            <a:r>
              <a:rPr lang="nl-NL" dirty="0"/>
              <a:t>Heleen ter Pelkwijk</a:t>
            </a:r>
          </a:p>
        </p:txBody>
      </p:sp>
      <p:sp>
        <p:nvSpPr>
          <p:cNvPr id="4" name="Titel 3"/>
          <p:cNvSpPr>
            <a:spLocks noGrp="1"/>
          </p:cNvSpPr>
          <p:nvPr>
            <p:ph type="ctrTitle"/>
          </p:nvPr>
        </p:nvSpPr>
        <p:spPr>
          <a:xfrm>
            <a:off x="6554588" y="2024063"/>
            <a:ext cx="5004000" cy="3027622"/>
          </a:xfrm>
        </p:spPr>
        <p:txBody>
          <a:bodyPr>
            <a:normAutofit fontScale="90000"/>
          </a:bodyPr>
          <a:lstStyle/>
          <a:p>
            <a:pPr algn="ctr"/>
            <a:r>
              <a:rPr lang="en-GB" noProof="0" dirty="0"/>
              <a:t>SOFF </a:t>
            </a:r>
            <a:br>
              <a:rPr lang="en-GB" noProof="0" dirty="0"/>
            </a:br>
            <a:r>
              <a:rPr lang="en-GB" noProof="0" dirty="0"/>
              <a:t>Education &amp; Training</a:t>
            </a:r>
            <a:br>
              <a:rPr lang="en-GB" noProof="0" dirty="0"/>
            </a:br>
            <a:br>
              <a:rPr lang="en-GB" noProof="0" dirty="0"/>
            </a:br>
            <a:r>
              <a:rPr lang="en-GB" noProof="0" dirty="0"/>
              <a:t>vs</a:t>
            </a:r>
            <a:br>
              <a:rPr lang="en-GB" noProof="0" dirty="0"/>
            </a:br>
            <a:br>
              <a:rPr lang="en-GB" noProof="0" dirty="0"/>
            </a:br>
            <a:r>
              <a:rPr lang="en-GB" noProof="0" dirty="0"/>
              <a:t>Collaboration &amp;</a:t>
            </a:r>
            <a:br>
              <a:rPr lang="en-GB" noProof="0" dirty="0"/>
            </a:br>
            <a:r>
              <a:rPr lang="en-GB" noProof="0" dirty="0"/>
              <a:t>WMO Global Campus</a:t>
            </a:r>
          </a:p>
        </p:txBody>
      </p:sp>
    </p:spTree>
    <p:extLst>
      <p:ext uri="{BB962C8B-B14F-4D97-AF65-F5344CB8AC3E}">
        <p14:creationId xmlns:p14="http://schemas.microsoft.com/office/powerpoint/2010/main" val="279870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0" y="18788"/>
            <a:ext cx="12200350" cy="6839212"/>
            <a:chOff x="-8350" y="18788"/>
            <a:chExt cx="12200350" cy="6839212"/>
          </a:xfrm>
        </p:grpSpPr>
        <p:pic>
          <p:nvPicPr>
            <p:cNvPr id="14"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15"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grpSp>
        <p:nvGrpSpPr>
          <p:cNvPr id="23" name="Gruppieren 22">
            <a:extLst>
              <a:ext uri="{FF2B5EF4-FFF2-40B4-BE49-F238E27FC236}">
                <a16:creationId xmlns:a16="http://schemas.microsoft.com/office/drawing/2014/main" id="{9FE5A372-69A8-4F14-996B-0176D2D365BF}"/>
              </a:ext>
            </a:extLst>
          </p:cNvPr>
          <p:cNvGrpSpPr/>
          <p:nvPr/>
        </p:nvGrpSpPr>
        <p:grpSpPr>
          <a:xfrm>
            <a:off x="6896779" y="1086678"/>
            <a:ext cx="4564440" cy="5033322"/>
            <a:chOff x="6896779" y="1264204"/>
            <a:chExt cx="4320540" cy="4860000"/>
          </a:xfrm>
        </p:grpSpPr>
        <p:sp>
          <p:nvSpPr>
            <p:cNvPr id="17" name="Rechteck 16">
              <a:extLst>
                <a:ext uri="{FF2B5EF4-FFF2-40B4-BE49-F238E27FC236}">
                  <a16:creationId xmlns:a16="http://schemas.microsoft.com/office/drawing/2014/main" id="{B374C90C-96EA-4413-B959-54C0BB38996B}"/>
                </a:ext>
              </a:extLst>
            </p:cNvPr>
            <p:cNvSpPr/>
            <p:nvPr/>
          </p:nvSpPr>
          <p:spPr>
            <a:xfrm>
              <a:off x="6896779" y="1264204"/>
              <a:ext cx="4320540" cy="4860000"/>
            </a:xfrm>
            <a:prstGeom prst="rect">
              <a:avLst/>
            </a:prstGeom>
            <a:solidFill>
              <a:srgbClr val="004F59">
                <a:alpha val="10196"/>
              </a:srgbClr>
            </a:solidFill>
            <a:ln w="12700" cap="flat">
              <a:solidFill>
                <a:srgbClr val="004F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9" rIns="180000"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tools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and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accompanied</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support</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Tools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for</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online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learning</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courses</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Technical support</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Aims</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give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people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access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tools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that</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enable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them</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provide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high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quality</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and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cost-effective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trainings</a:t>
              </a:r>
              <a:br>
                <a:rPr kumimoji="0" lang="de-CH" sz="1800" b="0" i="0" u="none" strike="noStrike" kern="0" cap="none" spc="0" normalizeH="0" baseline="0" noProof="0" dirty="0">
                  <a:ln>
                    <a:noFill/>
                  </a:ln>
                  <a:solidFill>
                    <a:srgbClr val="004F59"/>
                  </a:solidFill>
                  <a:effectLst/>
                  <a:uLnTx/>
                  <a:uFillTx/>
                  <a:latin typeface="Helvetica Light"/>
                  <a:cs typeface="Calibri"/>
                  <a:sym typeface="Calibri"/>
                </a:rPr>
              </a:b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p:txBody>
        </p:sp>
        <p:sp>
          <p:nvSpPr>
            <p:cNvPr id="22" name="Rechteck 21">
              <a:extLst>
                <a:ext uri="{FF2B5EF4-FFF2-40B4-BE49-F238E27FC236}">
                  <a16:creationId xmlns:a16="http://schemas.microsoft.com/office/drawing/2014/main" id="{7D0C34F9-6130-4F3A-940F-6103D506FB8E}"/>
                </a:ext>
              </a:extLst>
            </p:cNvPr>
            <p:cNvSpPr/>
            <p:nvPr/>
          </p:nvSpPr>
          <p:spPr>
            <a:xfrm>
              <a:off x="7570834" y="1874566"/>
              <a:ext cx="3014506" cy="1758979"/>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5" name="Gruppieren 4">
              <a:extLst>
                <a:ext uri="{FF2B5EF4-FFF2-40B4-BE49-F238E27FC236}">
                  <a16:creationId xmlns:a16="http://schemas.microsoft.com/office/drawing/2014/main" id="{05D9FBAC-648B-4201-A3F7-D441F761AD4B}"/>
                </a:ext>
              </a:extLst>
            </p:cNvPr>
            <p:cNvGrpSpPr/>
            <p:nvPr/>
          </p:nvGrpSpPr>
          <p:grpSpPr>
            <a:xfrm>
              <a:off x="7709013" y="1928464"/>
              <a:ext cx="2696073" cy="1614050"/>
              <a:chOff x="6813610" y="2250424"/>
              <a:chExt cx="2696073" cy="1594559"/>
            </a:xfrm>
          </p:grpSpPr>
          <p:sp>
            <p:nvSpPr>
              <p:cNvPr id="4" name="Rechteck 3">
                <a:extLst>
                  <a:ext uri="{FF2B5EF4-FFF2-40B4-BE49-F238E27FC236}">
                    <a16:creationId xmlns:a16="http://schemas.microsoft.com/office/drawing/2014/main" id="{4B7040E6-F466-40FA-9BA5-7765C682104D}"/>
                  </a:ext>
                </a:extLst>
              </p:cNvPr>
              <p:cNvSpPr/>
              <p:nvPr/>
            </p:nvSpPr>
            <p:spPr>
              <a:xfrm>
                <a:off x="6813610" y="2855619"/>
                <a:ext cx="2696073" cy="364870"/>
              </a:xfrm>
              <a:prstGeom prst="rect">
                <a:avLst/>
              </a:prstGeom>
              <a:solidFill>
                <a:srgbClr val="FFFFFF"/>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9" rIns="180000"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1026" name="Picture 2" descr="PointSolutions – Apps bei Google Play">
                <a:extLst>
                  <a:ext uri="{FF2B5EF4-FFF2-40B4-BE49-F238E27FC236}">
                    <a16:creationId xmlns:a16="http://schemas.microsoft.com/office/drawing/2014/main" id="{27D090DF-E0EE-4ED2-A329-28DC95A67E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438" b="27118"/>
              <a:stretch/>
            </p:blipFill>
            <p:spPr bwMode="auto">
              <a:xfrm>
                <a:off x="7763335" y="3283401"/>
                <a:ext cx="838699" cy="43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ex-logo - sipsynergy">
                <a:extLst>
                  <a:ext uri="{FF2B5EF4-FFF2-40B4-BE49-F238E27FC236}">
                    <a16:creationId xmlns:a16="http://schemas.microsoft.com/office/drawing/2014/main" id="{4B76EE37-8A99-4E07-A1FF-46441E41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0884" y="2250424"/>
                <a:ext cx="814286" cy="6546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oodle - Learning and Teaching">
                <a:extLst>
                  <a:ext uri="{FF2B5EF4-FFF2-40B4-BE49-F238E27FC236}">
                    <a16:creationId xmlns:a16="http://schemas.microsoft.com/office/drawing/2014/main" id="{C455F8DC-DB09-4D1B-A37F-D66D248182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2284" y="3123914"/>
                <a:ext cx="718437" cy="718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SurveyMonkey Logo in SVG Vector or PNG File Format - Logo.wine">
                <a:extLst>
                  <a:ext uri="{FF2B5EF4-FFF2-40B4-BE49-F238E27FC236}">
                    <a16:creationId xmlns:a16="http://schemas.microsoft.com/office/drawing/2014/main" id="{0CDEDE5C-4A43-438A-B308-1784DBE606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44" t="39935" r="9382" b="39329"/>
              <a:stretch/>
            </p:blipFill>
            <p:spPr bwMode="auto">
              <a:xfrm>
                <a:off x="7123722" y="2807220"/>
                <a:ext cx="2101282" cy="3549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ticulate Unveils Articulate 360">
                <a:extLst>
                  <a:ext uri="{FF2B5EF4-FFF2-40B4-BE49-F238E27FC236}">
                    <a16:creationId xmlns:a16="http://schemas.microsoft.com/office/drawing/2014/main" id="{7FEAAF5E-3A67-455E-8312-CBB1ED3382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74" t="6737" r="12291" b="8248"/>
              <a:stretch/>
            </p:blipFill>
            <p:spPr bwMode="auto">
              <a:xfrm>
                <a:off x="8728751" y="3123361"/>
                <a:ext cx="684443" cy="7216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1E2594D-5B68-4C3F-A278-773D196C70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4271" y="2274007"/>
                <a:ext cx="616793" cy="5717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6F7E9F8-6B65-498F-A508-2A4A2DEDBD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75076" y="2297509"/>
                <a:ext cx="573139" cy="56051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7" name="Shape 127"/>
          <p:cNvSpPr/>
          <p:nvPr/>
        </p:nvSpPr>
        <p:spPr>
          <a:xfrm>
            <a:off x="947227" y="740776"/>
            <a:ext cx="6650501"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EUMETCAL Set-up I</a:t>
            </a:r>
            <a:endParaRPr kumimoji="0" sz="2300" b="1" i="0" u="none" strike="noStrike" kern="0" cap="none" spc="0" normalizeH="0" baseline="0" noProof="0" dirty="0">
              <a:ln>
                <a:noFill/>
              </a:ln>
              <a:solidFill>
                <a:srgbClr val="C97F3A"/>
              </a:solidFill>
              <a:effectLst/>
              <a:uLnTx/>
              <a:uFillTx/>
              <a:latin typeface="Helvetica"/>
              <a:sym typeface="Helvetica"/>
            </a:endParaRPr>
          </a:p>
        </p:txBody>
      </p:sp>
      <p:grpSp>
        <p:nvGrpSpPr>
          <p:cNvPr id="3" name="Gruppieren 2">
            <a:extLst>
              <a:ext uri="{FF2B5EF4-FFF2-40B4-BE49-F238E27FC236}">
                <a16:creationId xmlns:a16="http://schemas.microsoft.com/office/drawing/2014/main" id="{BE694880-3FAA-4F1C-9D96-53625F8627F3}"/>
              </a:ext>
            </a:extLst>
          </p:cNvPr>
          <p:cNvGrpSpPr/>
          <p:nvPr/>
        </p:nvGrpSpPr>
        <p:grpSpPr>
          <a:xfrm>
            <a:off x="974969" y="1086678"/>
            <a:ext cx="4564440" cy="5033322"/>
            <a:chOff x="1948942" y="1388242"/>
            <a:chExt cx="4320540" cy="4801312"/>
          </a:xfrm>
        </p:grpSpPr>
        <p:sp>
          <p:nvSpPr>
            <p:cNvPr id="2" name="Rechteck 1">
              <a:extLst>
                <a:ext uri="{FF2B5EF4-FFF2-40B4-BE49-F238E27FC236}">
                  <a16:creationId xmlns:a16="http://schemas.microsoft.com/office/drawing/2014/main" id="{69A8EAE5-91EB-48F4-AB43-64AEE344D529}"/>
                </a:ext>
              </a:extLst>
            </p:cNvPr>
            <p:cNvSpPr/>
            <p:nvPr/>
          </p:nvSpPr>
          <p:spPr>
            <a:xfrm>
              <a:off x="1948942" y="1388242"/>
              <a:ext cx="4320540" cy="4801312"/>
            </a:xfrm>
            <a:prstGeom prst="rect">
              <a:avLst/>
            </a:prstGeom>
            <a:solidFill>
              <a:srgbClr val="004F59">
                <a:alpha val="10196"/>
              </a:srgbClr>
            </a:solidFill>
            <a:ln w="12700" cap="flat">
              <a:solidFill>
                <a:srgbClr val="004F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9" rIns="180000"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eumetcal.eu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homepage</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Announcement</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of</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events</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News and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information</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Facilitation</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of</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collaboration</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Aims</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intensify</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collaboration</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among</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members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in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area</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of</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E&amp;T. </a:t>
              </a:r>
              <a:br>
                <a:rPr kumimoji="0" lang="de-CH" sz="1800" b="0" i="0" u="none" strike="noStrike" kern="0" cap="none" spc="0" normalizeH="0" baseline="0" noProof="0" dirty="0">
                  <a:ln>
                    <a:noFill/>
                  </a:ln>
                  <a:solidFill>
                    <a:srgbClr val="004F59"/>
                  </a:solidFill>
                  <a:effectLst/>
                  <a:uLnTx/>
                  <a:uFillTx/>
                  <a:latin typeface="Helvetica Light"/>
                  <a:cs typeface="Calibri"/>
                  <a:sym typeface="Calibri"/>
                </a:rPr>
              </a:b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p:txBody>
        </p:sp>
        <p:pic>
          <p:nvPicPr>
            <p:cNvPr id="12" name="Grafik 2">
              <a:extLst>
                <a:ext uri="{FF2B5EF4-FFF2-40B4-BE49-F238E27FC236}">
                  <a16:creationId xmlns:a16="http://schemas.microsoft.com/office/drawing/2014/main" id="{F8FB006D-C957-4670-A490-5F0A5B7FC3E9}"/>
                </a:ext>
              </a:extLst>
            </p:cNvPr>
            <p:cNvPicPr>
              <a:picLocks noChangeAspect="1"/>
            </p:cNvPicPr>
            <p:nvPr/>
          </p:nvPicPr>
          <p:blipFill>
            <a:blip r:embed="rId13"/>
            <a:stretch>
              <a:fillRect/>
            </a:stretch>
          </p:blipFill>
          <p:spPr>
            <a:xfrm>
              <a:off x="2983395" y="1846626"/>
              <a:ext cx="2251635" cy="1939746"/>
            </a:xfrm>
            <a:prstGeom prst="rect">
              <a:avLst/>
            </a:prstGeom>
            <a:ln>
              <a:solidFill>
                <a:schemeClr val="bg1">
                  <a:lumMod val="85000"/>
                </a:schemeClr>
              </a:solidFill>
            </a:ln>
          </p:spPr>
        </p:pic>
      </p:grpSp>
    </p:spTree>
    <p:extLst>
      <p:ext uri="{BB962C8B-B14F-4D97-AF65-F5344CB8AC3E}">
        <p14:creationId xmlns:p14="http://schemas.microsoft.com/office/powerpoint/2010/main" val="23492014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8350" y="18788"/>
            <a:ext cx="12200350" cy="6839212"/>
            <a:chOff x="-8350" y="18788"/>
            <a:chExt cx="12200350" cy="6839212"/>
          </a:xfrm>
        </p:grpSpPr>
        <p:pic>
          <p:nvPicPr>
            <p:cNvPr id="9"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10"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sp>
        <p:nvSpPr>
          <p:cNvPr id="127" name="Shape 127"/>
          <p:cNvSpPr/>
          <p:nvPr/>
        </p:nvSpPr>
        <p:spPr>
          <a:xfrm>
            <a:off x="947227" y="740776"/>
            <a:ext cx="6650501"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EUMETCAL Set-up II</a:t>
            </a:r>
            <a:endParaRPr kumimoji="0" sz="2300" b="1" i="0" u="none" strike="noStrike" kern="0" cap="none" spc="0" normalizeH="0" baseline="0" noProof="0" dirty="0">
              <a:ln>
                <a:noFill/>
              </a:ln>
              <a:solidFill>
                <a:srgbClr val="C97F3A"/>
              </a:solidFill>
              <a:effectLst/>
              <a:uLnTx/>
              <a:uFillTx/>
              <a:latin typeface="Helvetica"/>
              <a:sym typeface="Helvetica"/>
            </a:endParaRPr>
          </a:p>
        </p:txBody>
      </p:sp>
      <p:sp>
        <p:nvSpPr>
          <p:cNvPr id="12" name="Rechteck 11">
            <a:extLst>
              <a:ext uri="{FF2B5EF4-FFF2-40B4-BE49-F238E27FC236}">
                <a16:creationId xmlns:a16="http://schemas.microsoft.com/office/drawing/2014/main" id="{AB24A93E-37B0-4D06-9E90-220BB490B288}"/>
              </a:ext>
            </a:extLst>
          </p:cNvPr>
          <p:cNvSpPr/>
          <p:nvPr/>
        </p:nvSpPr>
        <p:spPr>
          <a:xfrm>
            <a:off x="6809242" y="1187052"/>
            <a:ext cx="4413612" cy="4934400"/>
          </a:xfrm>
          <a:prstGeom prst="rect">
            <a:avLst/>
          </a:prstGeom>
          <a:solidFill>
            <a:srgbClr val="004F59">
              <a:alpha val="10196"/>
            </a:srgbClr>
          </a:solidFill>
          <a:ln w="12700" cap="flat">
            <a:solidFill>
              <a:srgbClr val="004F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9" rIns="180000"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…training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opportunities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for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Trainers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Interactive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hands</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-on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webinars</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On-</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demand</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coaching</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sessions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for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specific</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group</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of</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trainers</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Individual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meetings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and support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Aims</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help</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trainers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increase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their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skills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and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capabilities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related</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online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or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blended</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learning</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courses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p:txBody>
      </p:sp>
      <p:grpSp>
        <p:nvGrpSpPr>
          <p:cNvPr id="5" name="Gruppieren 4">
            <a:extLst>
              <a:ext uri="{FF2B5EF4-FFF2-40B4-BE49-F238E27FC236}">
                <a16:creationId xmlns:a16="http://schemas.microsoft.com/office/drawing/2014/main" id="{69A94020-7C05-495C-A684-DC0A29C75B20}"/>
              </a:ext>
            </a:extLst>
          </p:cNvPr>
          <p:cNvGrpSpPr/>
          <p:nvPr/>
        </p:nvGrpSpPr>
        <p:grpSpPr>
          <a:xfrm>
            <a:off x="966771" y="1187052"/>
            <a:ext cx="4413612" cy="4932948"/>
            <a:chOff x="966771" y="1206041"/>
            <a:chExt cx="4413612" cy="4932948"/>
          </a:xfrm>
        </p:grpSpPr>
        <p:sp>
          <p:nvSpPr>
            <p:cNvPr id="16" name="Rechteck 15">
              <a:extLst>
                <a:ext uri="{FF2B5EF4-FFF2-40B4-BE49-F238E27FC236}">
                  <a16:creationId xmlns:a16="http://schemas.microsoft.com/office/drawing/2014/main" id="{EF66C445-3560-4BAB-AEF9-C47CDF6731DB}"/>
                </a:ext>
              </a:extLst>
            </p:cNvPr>
            <p:cNvSpPr/>
            <p:nvPr/>
          </p:nvSpPr>
          <p:spPr>
            <a:xfrm>
              <a:off x="966771" y="1206041"/>
              <a:ext cx="4413612" cy="4932948"/>
            </a:xfrm>
            <a:prstGeom prst="rect">
              <a:avLst/>
            </a:prstGeom>
            <a:solidFill>
              <a:srgbClr val="004F59">
                <a:alpha val="10196"/>
              </a:srgbClr>
            </a:solidFill>
            <a:ln w="12700" cap="flat">
              <a:solidFill>
                <a:srgbClr val="004F59"/>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45719" rIns="180000"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…an Online Expert Center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Forum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for</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exchange</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Market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area</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for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collaboration</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Inputs,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resources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and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examples</a:t>
              </a:r>
              <a:endPar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Calibri"/>
                </a:rPr>
                <a:t>Aims</a:t>
              </a:r>
              <a:r>
                <a:rPr kumimoji="0" lang="de-CH" sz="1800" b="0" i="0" u="none" strike="noStrike" kern="0" cap="none" spc="0" normalizeH="0" baseline="0" noProof="0" dirty="0">
                  <a:ln>
                    <a:noFill/>
                  </a:ln>
                  <a:solidFill>
                    <a:srgbClr val="004F59"/>
                  </a:solidFill>
                  <a:effectLst/>
                  <a:uLnTx/>
                  <a:uFillTx/>
                  <a:latin typeface="Helvetica Light"/>
                  <a:cs typeface="Calibri"/>
                  <a:sym typeface="Calibri"/>
                </a:rPr>
                <a: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build</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an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active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trainer</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community</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that</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will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share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its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knowledge</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To</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support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members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in E&amp;T </a:t>
              </a:r>
              <a:r>
                <a:rPr kumimoji="0" lang="de-CH" sz="1800" b="0" i="0" u="none" strike="noStrike" kern="0" cap="none" spc="0" normalizeH="0" baseline="0" noProof="0" dirty="0" err="1">
                  <a:ln>
                    <a:noFill/>
                  </a:ln>
                  <a:solidFill>
                    <a:srgbClr val="004F59"/>
                  </a:solidFill>
                  <a:effectLst/>
                  <a:uLnTx/>
                  <a:uFillTx/>
                  <a:latin typeface="Helvetica Light"/>
                  <a:cs typeface="Calibri"/>
                  <a:sym typeface="Helvetica Light"/>
                </a:rPr>
                <a:t>issues</a:t>
              </a:r>
              <a:r>
                <a:rPr kumimoji="0" lang="de-CH" sz="1800" b="0" i="0" u="none" strike="noStrike" kern="0" cap="none" spc="0" normalizeH="0" baseline="0" noProof="0" dirty="0">
                  <a:ln>
                    <a:noFill/>
                  </a:ln>
                  <a:solidFill>
                    <a:srgbClr val="004F59"/>
                  </a:solidFill>
                  <a:effectLst/>
                  <a:uLnTx/>
                  <a:uFillTx/>
                  <a:latin typeface="Helvetica Light"/>
                  <a:cs typeface="Calibri"/>
                  <a:sym typeface="Helvetica Light"/>
                </a:rPr>
                <a:t>. </a:t>
              </a:r>
              <a:endParaRPr kumimoji="0" lang="de-CH" sz="1800" b="0" i="0" u="none" strike="noStrike" kern="0" cap="none" spc="0" normalizeH="0" baseline="0" noProof="0" dirty="0">
                <a:ln>
                  <a:noFill/>
                </a:ln>
                <a:solidFill>
                  <a:srgbClr val="004F59"/>
                </a:solidFill>
                <a:effectLst/>
                <a:uLnTx/>
                <a:uFillTx/>
                <a:latin typeface="Helvetica Light"/>
                <a:cs typeface="Calibri"/>
                <a:sym typeface="Calibri"/>
              </a:endParaRPr>
            </a:p>
          </p:txBody>
        </p:sp>
        <p:pic>
          <p:nvPicPr>
            <p:cNvPr id="4" name="Grafik 3">
              <a:extLst>
                <a:ext uri="{FF2B5EF4-FFF2-40B4-BE49-F238E27FC236}">
                  <a16:creationId xmlns:a16="http://schemas.microsoft.com/office/drawing/2014/main" id="{505F630E-AE86-43B9-A3A0-DEE511A7A6AE}"/>
                </a:ext>
              </a:extLst>
            </p:cNvPr>
            <p:cNvPicPr>
              <a:picLocks noChangeAspect="1"/>
            </p:cNvPicPr>
            <p:nvPr/>
          </p:nvPicPr>
          <p:blipFill>
            <a:blip r:embed="rId6"/>
            <a:stretch>
              <a:fillRect/>
            </a:stretch>
          </p:blipFill>
          <p:spPr>
            <a:xfrm>
              <a:off x="2012452" y="1666710"/>
              <a:ext cx="2038885" cy="2023132"/>
            </a:xfrm>
            <a:prstGeom prst="rect">
              <a:avLst/>
            </a:prstGeom>
          </p:spPr>
        </p:pic>
      </p:grpSp>
      <p:pic>
        <p:nvPicPr>
          <p:cNvPr id="2050" name="Picture 2" descr="Free Never Stop Learning photo and picture">
            <a:extLst>
              <a:ext uri="{FF2B5EF4-FFF2-40B4-BE49-F238E27FC236}">
                <a16:creationId xmlns:a16="http://schemas.microsoft.com/office/drawing/2014/main" id="{C9F01610-46E8-466E-8CEE-8A8827067D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7176" y="1993918"/>
            <a:ext cx="2270816" cy="128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560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8350" y="18788"/>
            <a:ext cx="12200350" cy="6839212"/>
            <a:chOff x="-8350" y="18788"/>
            <a:chExt cx="12200350" cy="6839212"/>
          </a:xfrm>
        </p:grpSpPr>
        <p:pic>
          <p:nvPicPr>
            <p:cNvPr id="8"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9"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sp>
        <p:nvSpPr>
          <p:cNvPr id="127" name="Shape 127"/>
          <p:cNvSpPr/>
          <p:nvPr/>
        </p:nvSpPr>
        <p:spPr>
          <a:xfrm>
            <a:off x="947227" y="726261"/>
            <a:ext cx="7132471" cy="44627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PROGRAMME OVERVIEW</a:t>
            </a:r>
            <a:endParaRPr kumimoji="0" sz="2300" b="1" i="0" u="none" strike="noStrike" kern="0" cap="none" spc="0" normalizeH="0" baseline="0" noProof="0" dirty="0">
              <a:ln>
                <a:noFill/>
              </a:ln>
              <a:solidFill>
                <a:srgbClr val="C97F3A"/>
              </a:solidFill>
              <a:effectLst/>
              <a:uLnTx/>
              <a:uFillTx/>
              <a:latin typeface="Helvetica"/>
              <a:sym typeface="Helvetica"/>
            </a:endParaRPr>
          </a:p>
        </p:txBody>
      </p:sp>
      <p:sp>
        <p:nvSpPr>
          <p:cNvPr id="10" name="Shape 128">
            <a:extLst>
              <a:ext uri="{FF2B5EF4-FFF2-40B4-BE49-F238E27FC236}">
                <a16:creationId xmlns:a16="http://schemas.microsoft.com/office/drawing/2014/main" id="{2494ABD2-DA42-AE51-137B-0C98002F3D6C}"/>
              </a:ext>
            </a:extLst>
          </p:cNvPr>
          <p:cNvSpPr/>
          <p:nvPr/>
        </p:nvSpPr>
        <p:spPr>
          <a:xfrm>
            <a:off x="4129318" y="1994994"/>
            <a:ext cx="6999346" cy="32316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4F59"/>
                </a:solidFill>
                <a:effectLst/>
                <a:uLnTx/>
                <a:uFillTx/>
                <a:latin typeface="Helvetica"/>
                <a:sym typeface="Helvetica Light"/>
              </a:rPr>
              <a:t>The thoughts behind this set-up</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Effective self-paced online learning materials of a good quality</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	- facilitates (re)use of those materials by others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	- has the potential to reach a large group of people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Work done at local level can be used by the whole community</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ALL members should be enabled and motivated to take their share in this collaboration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p:txBody>
      </p:sp>
      <p:pic>
        <p:nvPicPr>
          <p:cNvPr id="6" name="Afbeelding 5">
            <a:extLst>
              <a:ext uri="{FF2B5EF4-FFF2-40B4-BE49-F238E27FC236}">
                <a16:creationId xmlns:a16="http://schemas.microsoft.com/office/drawing/2014/main" id="{29B52A7C-0862-13AF-AFB4-BFA8A4C63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0" y="2696818"/>
            <a:ext cx="4035322" cy="1464364"/>
          </a:xfrm>
          <a:prstGeom prst="rect">
            <a:avLst/>
          </a:prstGeom>
        </p:spPr>
      </p:pic>
    </p:spTree>
    <p:extLst>
      <p:ext uri="{BB962C8B-B14F-4D97-AF65-F5344CB8AC3E}">
        <p14:creationId xmlns:p14="http://schemas.microsoft.com/office/powerpoint/2010/main" val="36968291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8350" y="18788"/>
            <a:ext cx="12200350" cy="6839212"/>
            <a:chOff x="-8350" y="18788"/>
            <a:chExt cx="12200350" cy="6839212"/>
          </a:xfrm>
        </p:grpSpPr>
        <p:pic>
          <p:nvPicPr>
            <p:cNvPr id="8"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9"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sp>
        <p:nvSpPr>
          <p:cNvPr id="127" name="Shape 127"/>
          <p:cNvSpPr/>
          <p:nvPr/>
        </p:nvSpPr>
        <p:spPr>
          <a:xfrm>
            <a:off x="947227" y="726261"/>
            <a:ext cx="7132471" cy="44627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PROGRAMME OVERVIEW</a:t>
            </a:r>
            <a:endParaRPr kumimoji="0" sz="2300" b="1" i="0" u="none" strike="noStrike" kern="0" cap="none" spc="0" normalizeH="0" baseline="0" noProof="0" dirty="0">
              <a:ln>
                <a:noFill/>
              </a:ln>
              <a:solidFill>
                <a:srgbClr val="C97F3A"/>
              </a:solidFill>
              <a:effectLst/>
              <a:uLnTx/>
              <a:uFillTx/>
              <a:latin typeface="Helvetica"/>
              <a:sym typeface="Helvetica"/>
            </a:endParaRPr>
          </a:p>
        </p:txBody>
      </p:sp>
      <p:sp>
        <p:nvSpPr>
          <p:cNvPr id="10" name="Shape 128">
            <a:extLst>
              <a:ext uri="{FF2B5EF4-FFF2-40B4-BE49-F238E27FC236}">
                <a16:creationId xmlns:a16="http://schemas.microsoft.com/office/drawing/2014/main" id="{2494ABD2-DA42-AE51-137B-0C98002F3D6C}"/>
              </a:ext>
            </a:extLst>
          </p:cNvPr>
          <p:cNvSpPr/>
          <p:nvPr/>
        </p:nvSpPr>
        <p:spPr>
          <a:xfrm>
            <a:off x="4129318" y="1994994"/>
            <a:ext cx="6999346" cy="406265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4F59"/>
                </a:solidFill>
                <a:effectLst/>
                <a:uLnTx/>
                <a:uFillTx/>
                <a:latin typeface="Helvetica"/>
                <a:sym typeface="Helvetica Light"/>
              </a:rPr>
              <a:t>The EUMETCAL Programme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facilitates the EUMETCAL Community to collaborate and to prepare &amp; share high quality learning opportunities &amp; materials among each other.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This means;</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Most work needs to be done by subject matter experts</a:t>
            </a:r>
            <a:r>
              <a:rPr lang="en-GB" sz="1800" kern="0" noProof="0" dirty="0">
                <a:solidFill>
                  <a:srgbClr val="004F59"/>
                </a:solidFill>
              </a:rPr>
              <a:t> &amp; trainers from the Members of the community</a:t>
            </a:r>
            <a:r>
              <a:rPr kumimoji="0" lang="en-GB" sz="1800" b="0" i="0" u="none" strike="noStrike" kern="0" cap="none" spc="0" normalizeH="0" baseline="0" noProof="0" dirty="0">
                <a:ln>
                  <a:noFill/>
                </a:ln>
                <a:solidFill>
                  <a:srgbClr val="004F59"/>
                </a:solidFill>
                <a:effectLst/>
                <a:uLnTx/>
                <a:uFillTx/>
                <a:latin typeface="Helvetica Light"/>
                <a:sym typeface="Helvetica Light"/>
              </a:rPr>
              <a:t>.</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The EUMETCAL Programme supports this work with;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	- Tools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	- Educational Knowledge &amp; Skills</a:t>
            </a:r>
          </a:p>
          <a:p>
            <a:pPr marL="0" marR="0" lvl="0" indent="0" algn="l" defTabSz="914400" rtl="0" eaLnBrk="1" fontAlgn="auto" latinLnBrk="0" hangingPunct="0">
              <a:lnSpc>
                <a:spcPct val="100000"/>
              </a:lnSpc>
              <a:spcBef>
                <a:spcPts val="0"/>
              </a:spcBef>
              <a:spcAft>
                <a:spcPts val="0"/>
              </a:spcAft>
              <a:buClrTx/>
              <a:buSzTx/>
              <a:buFontTx/>
              <a:buNone/>
              <a:tabLst/>
              <a:defRPr/>
            </a:pPr>
            <a:r>
              <a:rPr lang="en-GB" sz="1800" kern="0" dirty="0">
                <a:solidFill>
                  <a:srgbClr val="004F59"/>
                </a:solidFill>
              </a:rPr>
              <a:t>	- Activities</a:t>
            </a: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	</a:t>
            </a:r>
          </a:p>
        </p:txBody>
      </p:sp>
      <p:pic>
        <p:nvPicPr>
          <p:cNvPr id="6" name="Afbeelding 5">
            <a:extLst>
              <a:ext uri="{FF2B5EF4-FFF2-40B4-BE49-F238E27FC236}">
                <a16:creationId xmlns:a16="http://schemas.microsoft.com/office/drawing/2014/main" id="{29B52A7C-0862-13AF-AFB4-BFA8A4C63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0" y="2696818"/>
            <a:ext cx="4035322" cy="1464364"/>
          </a:xfrm>
          <a:prstGeom prst="rect">
            <a:avLst/>
          </a:prstGeom>
        </p:spPr>
      </p:pic>
    </p:spTree>
    <p:extLst>
      <p:ext uri="{BB962C8B-B14F-4D97-AF65-F5344CB8AC3E}">
        <p14:creationId xmlns:p14="http://schemas.microsoft.com/office/powerpoint/2010/main" val="1877771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936EE153-0E63-B7E0-DDE4-C5F22890BD78}"/>
              </a:ext>
            </a:extLst>
          </p:cNvPr>
          <p:cNvSpPr>
            <a:spLocks noGrp="1"/>
          </p:cNvSpPr>
          <p:nvPr>
            <p:ph type="title"/>
          </p:nvPr>
        </p:nvSpPr>
        <p:spPr>
          <a:xfrm>
            <a:off x="635000" y="1052513"/>
            <a:ext cx="10923588" cy="948047"/>
          </a:xfrm>
        </p:spPr>
        <p:txBody>
          <a:bodyPr>
            <a:normAutofit/>
          </a:bodyPr>
          <a:lstStyle/>
          <a:p>
            <a:r>
              <a:rPr lang="nl-NL" sz="3200" dirty="0" err="1"/>
              <a:t>Inspiration</a:t>
            </a:r>
            <a:r>
              <a:rPr lang="nl-NL" sz="3200" dirty="0"/>
              <a:t> of </a:t>
            </a:r>
            <a:r>
              <a:rPr lang="nl-NL" sz="3200" dirty="0" err="1"/>
              <a:t>what</a:t>
            </a:r>
            <a:r>
              <a:rPr lang="nl-NL" sz="3200" dirty="0"/>
              <a:t> </a:t>
            </a:r>
            <a:r>
              <a:rPr lang="nl-NL" sz="3200" dirty="0" err="1"/>
              <a:t>can</a:t>
            </a:r>
            <a:r>
              <a:rPr lang="nl-NL" sz="3200" dirty="0"/>
              <a:t> </a:t>
            </a:r>
            <a:r>
              <a:rPr lang="nl-NL" sz="3200" dirty="0" err="1"/>
              <a:t>be</a:t>
            </a:r>
            <a:r>
              <a:rPr lang="nl-NL" sz="3200" dirty="0"/>
              <a:t> </a:t>
            </a:r>
            <a:r>
              <a:rPr lang="nl-NL" sz="3200" dirty="0" err="1"/>
              <a:t>done</a:t>
            </a:r>
            <a:r>
              <a:rPr lang="nl-NL" sz="3200" dirty="0"/>
              <a:t> in </a:t>
            </a:r>
            <a:r>
              <a:rPr lang="nl-NL" sz="3200" dirty="0" err="1"/>
              <a:t>collaboration</a:t>
            </a:r>
            <a:endParaRPr lang="nl-NL" sz="3200" dirty="0"/>
          </a:p>
        </p:txBody>
      </p:sp>
      <p:sp>
        <p:nvSpPr>
          <p:cNvPr id="8" name="Tekstvak 7">
            <a:extLst>
              <a:ext uri="{FF2B5EF4-FFF2-40B4-BE49-F238E27FC236}">
                <a16:creationId xmlns:a16="http://schemas.microsoft.com/office/drawing/2014/main" id="{8D6BD84B-2389-6432-A6A6-3A92B32ED199}"/>
              </a:ext>
            </a:extLst>
          </p:cNvPr>
          <p:cNvSpPr txBox="1"/>
          <p:nvPr/>
        </p:nvSpPr>
        <p:spPr>
          <a:xfrm>
            <a:off x="635000" y="2868681"/>
            <a:ext cx="7984346" cy="1200329"/>
          </a:xfrm>
          <a:prstGeom prst="rect">
            <a:avLst/>
          </a:prstGeom>
          <a:noFill/>
        </p:spPr>
        <p:txBody>
          <a:bodyPr wrap="square" rtlCol="0">
            <a:spAutoFit/>
          </a:bodyPr>
          <a:lstStyle/>
          <a:p>
            <a:r>
              <a:rPr lang="nl-NL" dirty="0" err="1"/>
              <a:t>Electrical</a:t>
            </a:r>
            <a:r>
              <a:rPr lang="nl-NL" dirty="0"/>
              <a:t> </a:t>
            </a:r>
            <a:r>
              <a:rPr lang="nl-NL" dirty="0" err="1"/>
              <a:t>Phenomena</a:t>
            </a:r>
            <a:r>
              <a:rPr lang="nl-NL" dirty="0"/>
              <a:t> module;</a:t>
            </a:r>
          </a:p>
          <a:p>
            <a:r>
              <a:rPr lang="nl-NL" dirty="0">
                <a:hlinkClick r:id="rId3"/>
              </a:rPr>
              <a:t>https://360.articulate.com/review/content/02b2a682-e7d7-4d7e-9b66-07edcfdf42e3/review</a:t>
            </a:r>
            <a:endParaRPr lang="nl-NL" dirty="0"/>
          </a:p>
          <a:p>
            <a:endParaRPr lang="nl-NL" dirty="0"/>
          </a:p>
        </p:txBody>
      </p:sp>
      <p:sp>
        <p:nvSpPr>
          <p:cNvPr id="9" name="Tekstvak 8">
            <a:extLst>
              <a:ext uri="{FF2B5EF4-FFF2-40B4-BE49-F238E27FC236}">
                <a16:creationId xmlns:a16="http://schemas.microsoft.com/office/drawing/2014/main" id="{6B16386A-AAC9-96D6-A377-E2DF956F516E}"/>
              </a:ext>
            </a:extLst>
          </p:cNvPr>
          <p:cNvSpPr txBox="1"/>
          <p:nvPr/>
        </p:nvSpPr>
        <p:spPr>
          <a:xfrm>
            <a:off x="635001" y="3954021"/>
            <a:ext cx="8164228" cy="1477328"/>
          </a:xfrm>
          <a:prstGeom prst="rect">
            <a:avLst/>
          </a:prstGeom>
          <a:noFill/>
        </p:spPr>
        <p:txBody>
          <a:bodyPr wrap="square" rtlCol="0">
            <a:spAutoFit/>
          </a:bodyPr>
          <a:lstStyle/>
          <a:p>
            <a:r>
              <a:rPr lang="nl-NL" dirty="0" err="1"/>
              <a:t>Determine</a:t>
            </a:r>
            <a:r>
              <a:rPr lang="nl-NL" dirty="0"/>
              <a:t> </a:t>
            </a:r>
            <a:r>
              <a:rPr lang="nl-NL" dirty="0" err="1"/>
              <a:t>and</a:t>
            </a:r>
            <a:r>
              <a:rPr lang="nl-NL" dirty="0"/>
              <a:t> </a:t>
            </a:r>
            <a:r>
              <a:rPr lang="nl-NL" dirty="0" err="1"/>
              <a:t>Communicate</a:t>
            </a:r>
            <a:r>
              <a:rPr lang="nl-NL" dirty="0"/>
              <a:t> </a:t>
            </a:r>
            <a:r>
              <a:rPr lang="nl-NL" dirty="0" err="1"/>
              <a:t>Risks</a:t>
            </a:r>
            <a:r>
              <a:rPr lang="nl-NL" dirty="0"/>
              <a:t> of Heavy </a:t>
            </a:r>
            <a:r>
              <a:rPr lang="nl-NL" dirty="0" err="1"/>
              <a:t>Precipitation</a:t>
            </a:r>
            <a:r>
              <a:rPr lang="nl-NL" dirty="0"/>
              <a:t> Using Ensemble </a:t>
            </a:r>
            <a:r>
              <a:rPr lang="nl-NL" dirty="0" err="1"/>
              <a:t>Prediction</a:t>
            </a:r>
            <a:r>
              <a:rPr lang="nl-NL" dirty="0"/>
              <a:t> Systems;</a:t>
            </a:r>
          </a:p>
          <a:p>
            <a:r>
              <a:rPr lang="nl-NL" dirty="0">
                <a:hlinkClick r:id="rId4"/>
              </a:rPr>
              <a:t>https://360.articulate.com/review/content/d406da61-3b77-41d5-98b2-cdc1dc4e6577/review</a:t>
            </a:r>
            <a:endParaRPr lang="nl-NL" dirty="0"/>
          </a:p>
          <a:p>
            <a:endParaRPr lang="nl-NL" dirty="0"/>
          </a:p>
        </p:txBody>
      </p:sp>
      <p:sp>
        <p:nvSpPr>
          <p:cNvPr id="10" name="Tekstvak 9">
            <a:extLst>
              <a:ext uri="{FF2B5EF4-FFF2-40B4-BE49-F238E27FC236}">
                <a16:creationId xmlns:a16="http://schemas.microsoft.com/office/drawing/2014/main" id="{0963C980-EB2A-4115-3C9E-87CCE0BD3D32}"/>
              </a:ext>
            </a:extLst>
          </p:cNvPr>
          <p:cNvSpPr txBox="1"/>
          <p:nvPr/>
        </p:nvSpPr>
        <p:spPr>
          <a:xfrm>
            <a:off x="635000" y="2113611"/>
            <a:ext cx="7810073" cy="923330"/>
          </a:xfrm>
          <a:prstGeom prst="rect">
            <a:avLst/>
          </a:prstGeom>
          <a:noFill/>
        </p:spPr>
        <p:txBody>
          <a:bodyPr wrap="square" rtlCol="0">
            <a:spAutoFit/>
          </a:bodyPr>
          <a:lstStyle/>
          <a:p>
            <a:r>
              <a:rPr lang="nl-NL" dirty="0"/>
              <a:t>WMO Public Private Engagement (PPE);</a:t>
            </a:r>
          </a:p>
          <a:p>
            <a:r>
              <a:rPr lang="nl-NL" dirty="0">
                <a:hlinkClick r:id="rId5"/>
              </a:rPr>
              <a:t>https://etrp.wmo.int/course/view.php?id=277</a:t>
            </a:r>
            <a:endParaRPr lang="nl-NL" dirty="0"/>
          </a:p>
          <a:p>
            <a:endParaRPr lang="nl-NL" dirty="0"/>
          </a:p>
        </p:txBody>
      </p:sp>
      <p:pic>
        <p:nvPicPr>
          <p:cNvPr id="11" name="Afbeelding 10">
            <a:extLst>
              <a:ext uri="{FF2B5EF4-FFF2-40B4-BE49-F238E27FC236}">
                <a16:creationId xmlns:a16="http://schemas.microsoft.com/office/drawing/2014/main" id="{5562AC93-F4C2-749C-C260-3EA819739F85}"/>
              </a:ext>
            </a:extLst>
          </p:cNvPr>
          <p:cNvPicPr>
            <a:picLocks noChangeAspect="1"/>
          </p:cNvPicPr>
          <p:nvPr/>
        </p:nvPicPr>
        <p:blipFill>
          <a:blip r:embed="rId6"/>
          <a:srcRect l="6323" r="1" b="1"/>
          <a:stretch/>
        </p:blipFill>
        <p:spPr>
          <a:xfrm>
            <a:off x="8982224" y="3581169"/>
            <a:ext cx="2994614" cy="3084870"/>
          </a:xfrm>
          <a:prstGeom prst="rect">
            <a:avLst/>
          </a:prstGeom>
          <a:noFill/>
        </p:spPr>
      </p:pic>
      <p:sp>
        <p:nvSpPr>
          <p:cNvPr id="2" name="Tekstvak 1">
            <a:extLst>
              <a:ext uri="{FF2B5EF4-FFF2-40B4-BE49-F238E27FC236}">
                <a16:creationId xmlns:a16="http://schemas.microsoft.com/office/drawing/2014/main" id="{5F80F991-7452-4A85-5C28-A4D0B9560968}"/>
              </a:ext>
            </a:extLst>
          </p:cNvPr>
          <p:cNvSpPr txBox="1"/>
          <p:nvPr/>
        </p:nvSpPr>
        <p:spPr>
          <a:xfrm>
            <a:off x="654668" y="5522267"/>
            <a:ext cx="8164228" cy="923330"/>
          </a:xfrm>
          <a:prstGeom prst="rect">
            <a:avLst/>
          </a:prstGeom>
          <a:noFill/>
        </p:spPr>
        <p:txBody>
          <a:bodyPr wrap="square" rtlCol="0">
            <a:spAutoFit/>
          </a:bodyPr>
          <a:lstStyle/>
          <a:p>
            <a:r>
              <a:rPr lang="en-GB" noProof="0" dirty="0"/>
              <a:t>We also share our materials with other communities' LMSs using LTI connections when asked for</a:t>
            </a:r>
          </a:p>
          <a:p>
            <a:endParaRPr lang="en-GB" noProof="0" dirty="0"/>
          </a:p>
        </p:txBody>
      </p:sp>
    </p:spTree>
    <p:extLst>
      <p:ext uri="{BB962C8B-B14F-4D97-AF65-F5344CB8AC3E}">
        <p14:creationId xmlns:p14="http://schemas.microsoft.com/office/powerpoint/2010/main" val="1171231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p:cNvGrpSpPr/>
          <p:nvPr/>
        </p:nvGrpSpPr>
        <p:grpSpPr>
          <a:xfrm>
            <a:off x="-8350" y="27861"/>
            <a:ext cx="12200350" cy="6839212"/>
            <a:chOff x="-8350" y="18788"/>
            <a:chExt cx="12200350" cy="6839212"/>
          </a:xfrm>
        </p:grpSpPr>
        <p:pic>
          <p:nvPicPr>
            <p:cNvPr id="14"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15"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sp>
        <p:nvSpPr>
          <p:cNvPr id="126" name="Shape 126"/>
          <p:cNvSpPr/>
          <p:nvPr/>
        </p:nvSpPr>
        <p:spPr>
          <a:xfrm>
            <a:off x="3168129" y="1395316"/>
            <a:ext cx="4686300"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defRPr b="1">
                <a:solidFill>
                  <a:srgbClr val="00727E"/>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4F59"/>
              </a:solidFill>
              <a:effectLst/>
              <a:uLnTx/>
              <a:uFillTx/>
              <a:latin typeface="Helvetica"/>
              <a:sym typeface="Helvetica"/>
            </a:endParaRPr>
          </a:p>
        </p:txBody>
      </p:sp>
      <p:sp>
        <p:nvSpPr>
          <p:cNvPr id="128" name="Shape 128"/>
          <p:cNvSpPr/>
          <p:nvPr/>
        </p:nvSpPr>
        <p:spPr>
          <a:xfrm>
            <a:off x="4271968" y="1395725"/>
            <a:ext cx="7181278" cy="614014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E-learnings on </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Optical Phenomena - Polar stratospheric clouds and noctilucent clouds</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Mountain Wave Turbulence for Aviation</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Determine and Communicate Risk Using EPS</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Determine Warning Levels Based on Impacts</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r>
              <a:rPr kumimoji="0" lang="en-GB" sz="1600" b="0" i="0" u="none" strike="noStrike" kern="0" cap="none" spc="0" normalizeH="0" baseline="0" noProof="0" dirty="0">
                <a:ln>
                  <a:noFill/>
                </a:ln>
                <a:solidFill>
                  <a:srgbClr val="004F59"/>
                </a:solidFill>
                <a:effectLst/>
                <a:uLnTx/>
                <a:uFillTx/>
                <a:latin typeface="Helvetica" pitchFamily="2" charset="0"/>
                <a:sym typeface="Helvetica Light"/>
              </a:rPr>
              <a:t>Space Weather Decision Support for Aviation</a:t>
            </a:r>
          </a:p>
          <a:p>
            <a:pPr marL="285750" indent="-285750">
              <a:lnSpc>
                <a:spcPct val="150000"/>
              </a:lnSpc>
              <a:buFont typeface="Wingdings" pitchFamily="2" charset="2"/>
              <a:buChar char="ü"/>
            </a:pPr>
            <a:r>
              <a:rPr lang="en-GB" sz="1600" dirty="0">
                <a:solidFill>
                  <a:srgbClr val="004F59"/>
                </a:solidFill>
                <a:latin typeface="Helvetica"/>
              </a:rPr>
              <a:t>E-GAFOR</a:t>
            </a:r>
          </a:p>
          <a:p>
            <a:pPr marL="285750" indent="-285750">
              <a:lnSpc>
                <a:spcPct val="150000"/>
              </a:lnSpc>
              <a:buFont typeface="Wingdings" pitchFamily="2" charset="2"/>
              <a:buChar char="ü"/>
            </a:pPr>
            <a:r>
              <a:rPr lang="en-GB" sz="1600" dirty="0">
                <a:solidFill>
                  <a:srgbClr val="004F59"/>
                </a:solidFill>
                <a:latin typeface="Helvetica"/>
              </a:rPr>
              <a:t>H-SAF</a:t>
            </a:r>
          </a:p>
          <a:p>
            <a:pPr marL="285750" indent="-285750">
              <a:lnSpc>
                <a:spcPct val="150000"/>
              </a:lnSpc>
              <a:buFont typeface="Wingdings" pitchFamily="2" charset="2"/>
              <a:buChar char="ü"/>
            </a:pPr>
            <a:r>
              <a:rPr lang="en-GB" sz="1600" dirty="0">
                <a:solidFill>
                  <a:srgbClr val="004F59"/>
                </a:solidFill>
                <a:latin typeface="Helvetica"/>
              </a:rPr>
              <a:t>Basic satellite course;</a:t>
            </a:r>
          </a:p>
          <a:p>
            <a:pPr lvl="3" indent="0">
              <a:lnSpc>
                <a:spcPct val="150000"/>
              </a:lnSpc>
            </a:pPr>
            <a:r>
              <a:rPr lang="en-GB" sz="1600" dirty="0">
                <a:solidFill>
                  <a:srgbClr val="004F59"/>
                </a:solidFill>
                <a:latin typeface="Helvetica"/>
              </a:rPr>
              <a:t>	- Identify surface features</a:t>
            </a:r>
          </a:p>
          <a:p>
            <a:pPr lvl="3" indent="0">
              <a:lnSpc>
                <a:spcPct val="150000"/>
              </a:lnSpc>
            </a:pPr>
            <a:r>
              <a:rPr lang="en-GB" sz="1600" dirty="0">
                <a:solidFill>
                  <a:srgbClr val="004F59"/>
                </a:solidFill>
                <a:latin typeface="Helvetica"/>
              </a:rPr>
              <a:t>	- Identify cloud types and their characteristics</a:t>
            </a:r>
          </a:p>
          <a:p>
            <a:pPr lvl="3" indent="0">
              <a:lnSpc>
                <a:spcPct val="150000"/>
              </a:lnSpc>
            </a:pPr>
            <a:r>
              <a:rPr lang="en-GB" sz="1600" dirty="0">
                <a:solidFill>
                  <a:srgbClr val="004F59"/>
                </a:solidFill>
                <a:latin typeface="Helvetica"/>
              </a:rPr>
              <a:t>	- Identify and interpret atmospheric phenomena</a:t>
            </a:r>
          </a:p>
          <a:p>
            <a:pPr marL="285750" indent="-285750">
              <a:lnSpc>
                <a:spcPct val="150000"/>
              </a:lnSpc>
              <a:buFont typeface="Wingdings" pitchFamily="2" charset="2"/>
              <a:buChar char="ü"/>
            </a:pPr>
            <a:r>
              <a:rPr lang="en-GB" sz="1600" dirty="0">
                <a:solidFill>
                  <a:srgbClr val="004F59"/>
                </a:solidFill>
                <a:latin typeface="Helvetica"/>
              </a:rPr>
              <a:t>Electrical Phenomena</a:t>
            </a:r>
          </a:p>
          <a:p>
            <a:pPr marL="285750" marR="0" lvl="0" indent="-285750" algn="l" defTabSz="914400" rtl="0" eaLnBrk="1" fontAlgn="auto" latinLnBrk="0" hangingPunct="0">
              <a:lnSpc>
                <a:spcPct val="150000"/>
              </a:lnSpc>
              <a:spcBef>
                <a:spcPts val="0"/>
              </a:spcBef>
              <a:spcAft>
                <a:spcPts val="0"/>
              </a:spcAft>
              <a:buClrTx/>
              <a:buSzTx/>
              <a:buFont typeface="Wingdings" pitchFamily="2" charset="2"/>
              <a:buChar char="ü"/>
              <a:tabLst/>
              <a:defRPr/>
            </a:pPr>
            <a:endParaRPr kumimoji="0" lang="en-GB" sz="1800" b="0" i="0" u="none" strike="noStrike" kern="0" cap="none" spc="0" normalizeH="0" baseline="0" noProof="0" dirty="0">
              <a:ln>
                <a:noFill/>
              </a:ln>
              <a:solidFill>
                <a:srgbClr val="004F59"/>
              </a:solidFill>
              <a:effectLst/>
              <a:uLnTx/>
              <a:uFillTx/>
              <a:latin typeface="Helvetica" pitchFamily="2" charset="0"/>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p:txBody>
      </p:sp>
      <p:sp>
        <p:nvSpPr>
          <p:cNvPr id="5" name="Shape 127">
            <a:extLst>
              <a:ext uri="{FF2B5EF4-FFF2-40B4-BE49-F238E27FC236}">
                <a16:creationId xmlns:a16="http://schemas.microsoft.com/office/drawing/2014/main" id="{D0C2205E-6083-E579-6321-9DAC5DACA611}"/>
              </a:ext>
            </a:extLst>
          </p:cNvPr>
          <p:cNvSpPr/>
          <p:nvPr/>
        </p:nvSpPr>
        <p:spPr>
          <a:xfrm>
            <a:off x="947227" y="740776"/>
            <a:ext cx="6650501" cy="4462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300" b="1" i="0" u="none" strike="noStrike" kern="0" cap="none" spc="0" normalizeH="0" baseline="0" noProof="0">
              <a:ln>
                <a:noFill/>
              </a:ln>
              <a:solidFill>
                <a:srgbClr val="C97F3A"/>
              </a:solidFill>
              <a:effectLst/>
              <a:uLnTx/>
              <a:uFillTx/>
              <a:latin typeface="Helvetica"/>
              <a:sym typeface="Helvetica"/>
            </a:endParaRPr>
          </a:p>
        </p:txBody>
      </p:sp>
      <p:sp>
        <p:nvSpPr>
          <p:cNvPr id="8" name="Shape 127">
            <a:extLst>
              <a:ext uri="{FF2B5EF4-FFF2-40B4-BE49-F238E27FC236}">
                <a16:creationId xmlns:a16="http://schemas.microsoft.com/office/drawing/2014/main" id="{A59FAAE3-A53E-439D-BFC2-89EBA5D4707A}"/>
              </a:ext>
            </a:extLst>
          </p:cNvPr>
          <p:cNvSpPr/>
          <p:nvPr/>
        </p:nvSpPr>
        <p:spPr>
          <a:xfrm>
            <a:off x="720000" y="468000"/>
            <a:ext cx="10334812"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C97F3A"/>
                </a:solidFill>
                <a:effectLst/>
                <a:uLnTx/>
                <a:uFillTx/>
                <a:latin typeface="Helvetica"/>
                <a:sym typeface="Helvetica"/>
              </a:rPr>
              <a:t>Hackathon / individual support actions are Successful!</a:t>
            </a:r>
          </a:p>
        </p:txBody>
      </p:sp>
      <p:pic>
        <p:nvPicPr>
          <p:cNvPr id="9" name="Afbeelding 8" descr="Afbeelding met overdekt, persoon, kleding, Kantoorgebouw&#10;&#10;Automatisch gegenereerde beschrijving">
            <a:extLst>
              <a:ext uri="{FF2B5EF4-FFF2-40B4-BE49-F238E27FC236}">
                <a16:creationId xmlns:a16="http://schemas.microsoft.com/office/drawing/2014/main" id="{2E329D83-A374-A5FB-036B-29AB857A05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853" y="4436653"/>
            <a:ext cx="3240560" cy="2430420"/>
          </a:xfrm>
          <a:prstGeom prst="rect">
            <a:avLst/>
          </a:prstGeom>
        </p:spPr>
      </p:pic>
      <p:pic>
        <p:nvPicPr>
          <p:cNvPr id="6" name="Afbeelding 5" descr="Afbeelding met overdekt, muur, meubels, kleding&#10;&#10;Automatisch gegenereerde beschrijving">
            <a:extLst>
              <a:ext uri="{FF2B5EF4-FFF2-40B4-BE49-F238E27FC236}">
                <a16:creationId xmlns:a16="http://schemas.microsoft.com/office/drawing/2014/main" id="{04D6CD01-B3D7-FE57-B348-BC556DCBA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07819"/>
            <a:ext cx="2949170" cy="2211878"/>
          </a:xfrm>
          <a:prstGeom prst="rect">
            <a:avLst/>
          </a:prstGeom>
        </p:spPr>
      </p:pic>
      <p:pic>
        <p:nvPicPr>
          <p:cNvPr id="11" name="Afbeelding 10" descr="Afbeelding met buitenshuis, hemel, gras, wolk&#10;&#10;Automatisch gegenereerde beschrijving">
            <a:extLst>
              <a:ext uri="{FF2B5EF4-FFF2-40B4-BE49-F238E27FC236}">
                <a16:creationId xmlns:a16="http://schemas.microsoft.com/office/drawing/2014/main" id="{2407FE7A-AD2C-190F-2163-779C565E03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853" y="981300"/>
            <a:ext cx="2949171" cy="2211878"/>
          </a:xfrm>
          <a:prstGeom prst="rect">
            <a:avLst/>
          </a:prstGeom>
        </p:spPr>
      </p:pic>
    </p:spTree>
    <p:extLst>
      <p:ext uri="{BB962C8B-B14F-4D97-AF65-F5344CB8AC3E}">
        <p14:creationId xmlns:p14="http://schemas.microsoft.com/office/powerpoint/2010/main" val="269364063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BC2A6A0-DFC3-5BE5-824B-EBAD21512FF7}"/>
              </a:ext>
            </a:extLst>
          </p:cNvPr>
          <p:cNvSpPr>
            <a:spLocks noGrp="1"/>
          </p:cNvSpPr>
          <p:nvPr>
            <p:ph type="title"/>
          </p:nvPr>
        </p:nvSpPr>
        <p:spPr>
          <a:xfrm>
            <a:off x="6550024" y="1051200"/>
            <a:ext cx="5004000" cy="948047"/>
          </a:xfrm>
        </p:spPr>
        <p:txBody>
          <a:bodyPr/>
          <a:lstStyle/>
          <a:p>
            <a:r>
              <a:rPr lang="en-US" dirty="0"/>
              <a:t>Collaboration!</a:t>
            </a:r>
          </a:p>
        </p:txBody>
      </p:sp>
      <p:pic>
        <p:nvPicPr>
          <p:cNvPr id="5" name="Afbeelding 4">
            <a:extLst>
              <a:ext uri="{FF2B5EF4-FFF2-40B4-BE49-F238E27FC236}">
                <a16:creationId xmlns:a16="http://schemas.microsoft.com/office/drawing/2014/main" id="{64F17C94-CACD-2E22-7E82-009FE2DDBD89}"/>
              </a:ext>
            </a:extLst>
          </p:cNvPr>
          <p:cNvPicPr>
            <a:picLocks noChangeAspect="1"/>
          </p:cNvPicPr>
          <p:nvPr/>
        </p:nvPicPr>
        <p:blipFill>
          <a:blip r:embed="rId3"/>
          <a:srcRect l="6323" r="1" b="1"/>
          <a:stretch/>
        </p:blipFill>
        <p:spPr>
          <a:xfrm>
            <a:off x="635000" y="1066799"/>
            <a:ext cx="5003800" cy="5154613"/>
          </a:xfrm>
          <a:prstGeom prst="rect">
            <a:avLst/>
          </a:prstGeom>
          <a:noFill/>
        </p:spPr>
      </p:pic>
      <p:pic>
        <p:nvPicPr>
          <p:cNvPr id="3" name="Afbeelding 2" descr="Afbeelding met tekenfilm, kunst&#10;&#10;Beschrijving automatisch gegenereerd met gemiddelde betrouwbaarheid">
            <a:extLst>
              <a:ext uri="{FF2B5EF4-FFF2-40B4-BE49-F238E27FC236}">
                <a16:creationId xmlns:a16="http://schemas.microsoft.com/office/drawing/2014/main" id="{4194E0CD-7044-1926-755D-3199A6CD2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421" y="2161479"/>
            <a:ext cx="4059933" cy="4059933"/>
          </a:xfrm>
          <a:prstGeom prst="rect">
            <a:avLst/>
          </a:prstGeom>
        </p:spPr>
      </p:pic>
    </p:spTree>
    <p:extLst>
      <p:ext uri="{BB962C8B-B14F-4D97-AF65-F5344CB8AC3E}">
        <p14:creationId xmlns:p14="http://schemas.microsoft.com/office/powerpoint/2010/main" val="154247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C713F-6076-3249-BCBF-09288F2B3E00}"/>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3CC4733B-E7C0-C791-1D0C-90B2AE755208}"/>
              </a:ext>
            </a:extLst>
          </p:cNvPr>
          <p:cNvSpPr txBox="1">
            <a:spLocks/>
          </p:cNvSpPr>
          <p:nvPr/>
        </p:nvSpPr>
        <p:spPr>
          <a:xfrm>
            <a:off x="6553200" y="3010039"/>
            <a:ext cx="5004000" cy="3931813"/>
          </a:xfrm>
          <a:prstGeom prst="rect">
            <a:avLst/>
          </a:prstGeom>
        </p:spPr>
        <p:txBody>
          <a:bodyPr>
            <a:normAutofit/>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Font typeface="Verdana" panose="020B0604030504040204" pitchFamily="34" charset="0"/>
              <a:buNone/>
            </a:pPr>
            <a:endParaRPr lang="en-US" sz="1500" dirty="0"/>
          </a:p>
          <a:p>
            <a:pPr marL="0" indent="0">
              <a:buNone/>
            </a:pPr>
            <a:r>
              <a:rPr lang="en-US" sz="1500" dirty="0"/>
              <a:t>Please feel free to contact me if any questions pop-up or need help in a later stage. I am very happy to help you think how we can change our way of working for the benefit of our full WMO community</a:t>
            </a:r>
          </a:p>
          <a:p>
            <a:pPr marL="0" indent="0">
              <a:buFont typeface="Verdana" panose="020B0604030504040204" pitchFamily="34" charset="0"/>
              <a:buNone/>
            </a:pPr>
            <a:endParaRPr lang="en-US" sz="1500" dirty="0"/>
          </a:p>
          <a:p>
            <a:pPr marL="0" indent="0">
              <a:buFont typeface="Verdana" panose="020B0604030504040204" pitchFamily="34" charset="0"/>
              <a:buNone/>
            </a:pPr>
            <a:endParaRPr lang="en-US" sz="1500" dirty="0"/>
          </a:p>
          <a:p>
            <a:pPr marL="0" indent="0">
              <a:buFont typeface="Verdana" panose="020B0604030504040204" pitchFamily="34" charset="0"/>
              <a:buNone/>
            </a:pPr>
            <a:endParaRPr lang="en-US" sz="1500" dirty="0"/>
          </a:p>
          <a:p>
            <a:pPr marL="0" indent="0">
              <a:buFont typeface="Verdana" panose="020B0604030504040204" pitchFamily="34" charset="0"/>
              <a:buNone/>
            </a:pPr>
            <a:endParaRPr lang="en-US" sz="1500" dirty="0"/>
          </a:p>
          <a:p>
            <a:pPr marL="0" indent="0">
              <a:buFont typeface="Verdana" panose="020B0604030504040204" pitchFamily="34" charset="0"/>
              <a:buNone/>
            </a:pPr>
            <a:endParaRPr lang="en-US" sz="1500" dirty="0"/>
          </a:p>
          <a:p>
            <a:pPr marL="0" indent="0">
              <a:buFont typeface="Verdana" panose="020B0604030504040204" pitchFamily="34" charset="0"/>
              <a:buNone/>
            </a:pPr>
            <a:r>
              <a:rPr lang="en-US" sz="1500" dirty="0"/>
              <a:t>Contact; </a:t>
            </a:r>
            <a:r>
              <a:rPr lang="en-US" sz="1500" dirty="0" err="1"/>
              <a:t>Heleen.ter.Pelkwijk@knmi.nl</a:t>
            </a:r>
            <a:endParaRPr lang="en-US" sz="1500" dirty="0"/>
          </a:p>
          <a:p>
            <a:pPr marL="0" indent="0">
              <a:buFont typeface="Verdana" panose="020B0604030504040204" pitchFamily="34" charset="0"/>
              <a:buNone/>
            </a:pPr>
            <a:endParaRPr lang="en-US" sz="1500" dirty="0"/>
          </a:p>
          <a:p>
            <a:endParaRPr lang="en-US" sz="1500" dirty="0"/>
          </a:p>
        </p:txBody>
      </p:sp>
      <p:pic>
        <p:nvPicPr>
          <p:cNvPr id="2" name="Afbeelding 1">
            <a:extLst>
              <a:ext uri="{FF2B5EF4-FFF2-40B4-BE49-F238E27FC236}">
                <a16:creationId xmlns:a16="http://schemas.microsoft.com/office/drawing/2014/main" id="{2B212DD2-0CEA-55E7-B1F4-2015221A4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1" y="0"/>
            <a:ext cx="5143500" cy="6858000"/>
          </a:xfrm>
          <a:prstGeom prst="rect">
            <a:avLst/>
          </a:prstGeom>
        </p:spPr>
      </p:pic>
    </p:spTree>
    <p:extLst>
      <p:ext uri="{BB962C8B-B14F-4D97-AF65-F5344CB8AC3E}">
        <p14:creationId xmlns:p14="http://schemas.microsoft.com/office/powerpoint/2010/main" val="3286538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6DF83F29-84F3-BF41-117D-802DA4790D24}"/>
              </a:ext>
            </a:extLst>
          </p:cNvPr>
          <p:cNvSpPr>
            <a:spLocks noGrp="1"/>
          </p:cNvSpPr>
          <p:nvPr>
            <p:ph type="subTitle" idx="1"/>
          </p:nvPr>
        </p:nvSpPr>
        <p:spPr/>
        <p:txBody>
          <a:bodyPr/>
          <a:lstStyle/>
          <a:p>
            <a:endParaRPr lang="nl-NL" dirty="0"/>
          </a:p>
        </p:txBody>
      </p:sp>
      <p:sp>
        <p:nvSpPr>
          <p:cNvPr id="3" name="Tijdelijke aanduiding voor tekst 2">
            <a:extLst>
              <a:ext uri="{FF2B5EF4-FFF2-40B4-BE49-F238E27FC236}">
                <a16:creationId xmlns:a16="http://schemas.microsoft.com/office/drawing/2014/main" id="{9C0218BF-4018-FADB-922C-2C17AFDA854A}"/>
              </a:ext>
            </a:extLst>
          </p:cNvPr>
          <p:cNvSpPr>
            <a:spLocks noGrp="1"/>
          </p:cNvSpPr>
          <p:nvPr>
            <p:ph type="body" sz="quarter" idx="21"/>
          </p:nvPr>
        </p:nvSpPr>
        <p:spPr/>
        <p:txBody>
          <a:bodyPr/>
          <a:lstStyle/>
          <a:p>
            <a:endParaRPr lang="nl-NL"/>
          </a:p>
        </p:txBody>
      </p:sp>
      <p:sp>
        <p:nvSpPr>
          <p:cNvPr id="4" name="Titel 3">
            <a:extLst>
              <a:ext uri="{FF2B5EF4-FFF2-40B4-BE49-F238E27FC236}">
                <a16:creationId xmlns:a16="http://schemas.microsoft.com/office/drawing/2014/main" id="{56625A72-90EB-445F-16E4-DEED94DAC954}"/>
              </a:ext>
            </a:extLst>
          </p:cNvPr>
          <p:cNvSpPr>
            <a:spLocks noGrp="1"/>
          </p:cNvSpPr>
          <p:nvPr>
            <p:ph type="ctrTitle"/>
          </p:nvPr>
        </p:nvSpPr>
        <p:spPr/>
        <p:txBody>
          <a:bodyPr/>
          <a:lstStyle/>
          <a:p>
            <a:r>
              <a:rPr lang="en-GB" noProof="0" dirty="0"/>
              <a:t>Additional information!</a:t>
            </a:r>
          </a:p>
        </p:txBody>
      </p:sp>
    </p:spTree>
    <p:extLst>
      <p:ext uri="{BB962C8B-B14F-4D97-AF65-F5344CB8AC3E}">
        <p14:creationId xmlns:p14="http://schemas.microsoft.com/office/powerpoint/2010/main" val="3676472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1279413" y="948935"/>
            <a:ext cx="11112753" cy="13542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4400" b="1" i="0" u="none" strike="noStrike" kern="10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a:t>
            </a:r>
            <a:r>
              <a:rPr kumimoji="0" lang="en-US" sz="4400" b="1" i="1" u="none" strike="noStrike" kern="10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Where can I find the WMO Global</a:t>
            </a:r>
          </a:p>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4400" b="1" i="1" u="none" strike="noStrike" kern="10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Campus</a:t>
            </a:r>
            <a:r>
              <a:rPr kumimoji="0" lang="en-US" sz="4400" b="1" i="0" u="none" strike="noStrike" kern="10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 How can I join?”</a:t>
            </a:r>
          </a:p>
        </p:txBody>
      </p:sp>
      <p:sp>
        <p:nvSpPr>
          <p:cNvPr id="3" name="Shape 79">
            <a:extLst>
              <a:ext uri="{FF2B5EF4-FFF2-40B4-BE49-F238E27FC236}">
                <a16:creationId xmlns:a16="http://schemas.microsoft.com/office/drawing/2014/main" id="{A84133D9-648C-7288-AF91-8DB4A791A65F}"/>
              </a:ext>
            </a:extLst>
          </p:cNvPr>
          <p:cNvSpPr/>
          <p:nvPr/>
        </p:nvSpPr>
        <p:spPr>
          <a:xfrm>
            <a:off x="1042108" y="2937842"/>
            <a:ext cx="10448852" cy="2769989"/>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Verdana"/>
                <a:cs typeface="Arial"/>
              </a:rPr>
              <a:t>The WMO Global Campus is all around us, including all WMO Members that offer education and training services.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Verdana"/>
                <a:cs typeface="Arial"/>
              </a:rPr>
              <a:t>You do not need to join in any official way.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Verdana"/>
                <a:cs typeface="Arial"/>
              </a:rPr>
              <a:t>You will be a part of it whenever you use the resources it offers and make your own contributions to the initiative.</a:t>
            </a:r>
            <a:endParaRPr kumimoji="0" lang="en-US" sz="2800" b="1" i="0" u="none" strike="noStrike" kern="1200" cap="none" spc="0" normalizeH="0" baseline="0" noProof="0" dirty="0">
              <a:ln>
                <a:noFill/>
              </a:ln>
              <a:solidFill>
                <a:srgbClr val="005BAA"/>
              </a:solidFill>
              <a:effectLst/>
              <a:uLnTx/>
              <a:uFillTx/>
              <a:latin typeface="Arial"/>
              <a:ea typeface="Verdana"/>
              <a:cs typeface="Arial"/>
            </a:endParaRPr>
          </a:p>
        </p:txBody>
      </p:sp>
    </p:spTree>
    <p:extLst>
      <p:ext uri="{BB962C8B-B14F-4D97-AF65-F5344CB8AC3E}">
        <p14:creationId xmlns:p14="http://schemas.microsoft.com/office/powerpoint/2010/main" val="235322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70D6866-9572-7882-7983-3036EE469040}"/>
              </a:ext>
            </a:extLst>
          </p:cNvPr>
          <p:cNvSpPr txBox="1">
            <a:spLocks/>
          </p:cNvSpPr>
          <p:nvPr/>
        </p:nvSpPr>
        <p:spPr>
          <a:xfrm>
            <a:off x="6553200" y="3010039"/>
            <a:ext cx="5004000" cy="3931813"/>
          </a:xfrm>
          <a:prstGeom prst="rect">
            <a:avLst/>
          </a:prstGeom>
        </p:spPr>
        <p:txBody>
          <a:bodyPr>
            <a:normAutofit/>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Font typeface="Verdana" panose="020B0604030504040204" pitchFamily="34" charset="0"/>
              <a:buNone/>
            </a:pPr>
            <a:r>
              <a:rPr lang="en-US" sz="1500" dirty="0"/>
              <a:t>Contact; </a:t>
            </a:r>
            <a:r>
              <a:rPr lang="en-US" sz="1500" dirty="0" err="1"/>
              <a:t>Heleen.ter.Pelkwijk@knmi.nl</a:t>
            </a:r>
            <a:endParaRPr lang="en-US" sz="1500" dirty="0"/>
          </a:p>
          <a:p>
            <a:pPr marL="0" indent="0">
              <a:buFont typeface="Verdana" panose="020B0604030504040204" pitchFamily="34" charset="0"/>
              <a:buNone/>
            </a:pPr>
            <a:endParaRPr lang="en-US" sz="1500" dirty="0"/>
          </a:p>
          <a:p>
            <a:endParaRPr lang="en-US" sz="1500" dirty="0"/>
          </a:p>
        </p:txBody>
      </p:sp>
      <p:sp>
        <p:nvSpPr>
          <p:cNvPr id="13" name="Title 2">
            <a:extLst>
              <a:ext uri="{FF2B5EF4-FFF2-40B4-BE49-F238E27FC236}">
                <a16:creationId xmlns:a16="http://schemas.microsoft.com/office/drawing/2014/main" id="{4ED58395-AA7D-E27C-507C-58B1F068F7A1}"/>
              </a:ext>
            </a:extLst>
          </p:cNvPr>
          <p:cNvSpPr txBox="1">
            <a:spLocks/>
          </p:cNvSpPr>
          <p:nvPr/>
        </p:nvSpPr>
        <p:spPr>
          <a:xfrm>
            <a:off x="6553200" y="1771639"/>
            <a:ext cx="5493026" cy="948047"/>
          </a:xfrm>
          <a:prstGeom prst="rect">
            <a:avLst/>
          </a:prstGeom>
        </p:spPr>
        <p:txBody>
          <a:bodyPr vert="horz" lIns="91440" tIns="90000" rIns="91440" bIns="90000" rtlCol="0" anchor="b" anchorCtr="0">
            <a:normAutofit fontScale="97500"/>
          </a:bodyPr>
          <a:lstStyle>
            <a:lvl1pPr algn="l" defTabSz="914400" rtl="0" eaLnBrk="1" latinLnBrk="0" hangingPunct="1">
              <a:lnSpc>
                <a:spcPct val="90000"/>
              </a:lnSpc>
              <a:spcBef>
                <a:spcPct val="0"/>
              </a:spcBef>
              <a:buNone/>
              <a:defRPr sz="3600" b="0" kern="1200" baseline="0">
                <a:solidFill>
                  <a:schemeClr val="tx1"/>
                </a:solidFill>
                <a:latin typeface="+mj-lt"/>
                <a:ea typeface="+mj-ea"/>
                <a:cs typeface="+mj-cs"/>
              </a:defRPr>
            </a:lvl1pPr>
          </a:lstStyle>
          <a:p>
            <a:r>
              <a:rPr lang="en-US" dirty="0"/>
              <a:t>Heleen ter Pelkwijk</a:t>
            </a:r>
          </a:p>
        </p:txBody>
      </p:sp>
      <p:pic>
        <p:nvPicPr>
          <p:cNvPr id="3" name="Afbeelding 2">
            <a:extLst>
              <a:ext uri="{FF2B5EF4-FFF2-40B4-BE49-F238E27FC236}">
                <a16:creationId xmlns:a16="http://schemas.microsoft.com/office/drawing/2014/main" id="{3EA7FA8B-02AD-5B72-975F-ADE12162B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1" y="0"/>
            <a:ext cx="5143500" cy="6858000"/>
          </a:xfrm>
          <a:prstGeom prst="rect">
            <a:avLst/>
          </a:prstGeom>
        </p:spPr>
      </p:pic>
    </p:spTree>
    <p:extLst>
      <p:ext uri="{BB962C8B-B14F-4D97-AF65-F5344CB8AC3E}">
        <p14:creationId xmlns:p14="http://schemas.microsoft.com/office/powerpoint/2010/main" val="2119853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hape 103">
            <a:extLst>
              <a:ext uri="{FF2B5EF4-FFF2-40B4-BE49-F238E27FC236}">
                <a16:creationId xmlns:a16="http://schemas.microsoft.com/office/drawing/2014/main" id="{335AE328-7437-A74A-9875-4D67BCA0C574}"/>
              </a:ext>
            </a:extLst>
          </p:cNvPr>
          <p:cNvSpPr/>
          <p:nvPr/>
        </p:nvSpPr>
        <p:spPr>
          <a:xfrm>
            <a:off x="796117" y="2878882"/>
            <a:ext cx="4744874" cy="241405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Provides information on courses and other learning opportunities in all WMO regions.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Users can subscribe to receive alerts when new events are added.</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hr-HR"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Shape 79">
            <a:extLst>
              <a:ext uri="{FF2B5EF4-FFF2-40B4-BE49-F238E27FC236}">
                <a16:creationId xmlns:a16="http://schemas.microsoft.com/office/drawing/2014/main" id="{A25CC41E-1D38-5843-8CAB-95176790D68E}"/>
              </a:ext>
            </a:extLst>
          </p:cNvPr>
          <p:cNvSpPr/>
          <p:nvPr/>
        </p:nvSpPr>
        <p:spPr>
          <a:xfrm>
            <a:off x="796117" y="1038028"/>
            <a:ext cx="4066275" cy="13542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4400" b="1" i="0" u="none" strike="noStrike" kern="10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Calendar of Events</a:t>
            </a:r>
          </a:p>
        </p:txBody>
      </p:sp>
      <p:pic>
        <p:nvPicPr>
          <p:cNvPr id="3" name="Picture 2" descr="A screenshot of a computer&#10;&#10;Description automatically generated">
            <a:extLst>
              <a:ext uri="{FF2B5EF4-FFF2-40B4-BE49-F238E27FC236}">
                <a16:creationId xmlns:a16="http://schemas.microsoft.com/office/drawing/2014/main" id="{53896635-523C-21BA-EB3D-DBF80901162C}"/>
              </a:ext>
            </a:extLst>
          </p:cNvPr>
          <p:cNvPicPr>
            <a:picLocks noChangeAspect="1"/>
          </p:cNvPicPr>
          <p:nvPr/>
        </p:nvPicPr>
        <p:blipFill>
          <a:blip r:embed="rId4"/>
          <a:stretch>
            <a:fillRect/>
          </a:stretch>
        </p:blipFill>
        <p:spPr>
          <a:xfrm>
            <a:off x="6370042" y="1621553"/>
            <a:ext cx="5406905" cy="3138616"/>
          </a:xfrm>
          <a:prstGeom prst="rect">
            <a:avLst/>
          </a:prstGeom>
          <a:ln>
            <a:noFill/>
          </a:ln>
          <a:effectLst>
            <a:outerShdw blurRad="190500" algn="tl" rotWithShape="0">
              <a:srgbClr val="000000">
                <a:alpha val="70000"/>
              </a:srgbClr>
            </a:outerShdw>
          </a:effectLst>
        </p:spPr>
      </p:pic>
      <p:sp>
        <p:nvSpPr>
          <p:cNvPr id="4" name="Shape 103">
            <a:extLst>
              <a:ext uri="{FF2B5EF4-FFF2-40B4-BE49-F238E27FC236}">
                <a16:creationId xmlns:a16="http://schemas.microsoft.com/office/drawing/2014/main" id="{5EED63F5-CFD7-B7AD-AB6A-C206FCB1ADFD}"/>
              </a:ext>
            </a:extLst>
          </p:cNvPr>
          <p:cNvSpPr/>
          <p:nvPr/>
        </p:nvSpPr>
        <p:spPr>
          <a:xfrm>
            <a:off x="6842407" y="5236447"/>
            <a:ext cx="4934540" cy="39748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https://learningevents.wmo.int</a:t>
            </a:r>
            <a:endParaRPr kumimoji="0" lang="hr-HR" sz="2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44580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hape 103">
            <a:extLst>
              <a:ext uri="{FF2B5EF4-FFF2-40B4-BE49-F238E27FC236}">
                <a16:creationId xmlns:a16="http://schemas.microsoft.com/office/drawing/2014/main" id="{5B9C863D-61D5-5B4F-9DBE-3FEA4EF375C7}"/>
              </a:ext>
            </a:extLst>
          </p:cNvPr>
          <p:cNvSpPr/>
          <p:nvPr/>
        </p:nvSpPr>
        <p:spPr>
          <a:xfrm>
            <a:off x="6777295" y="2984875"/>
            <a:ext cx="4934540" cy="231146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Searchable collection of shared learning resources.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The resources will be useful for both training providers, to aid in the creation of courses and course materials, and individual learners</a:t>
            </a:r>
          </a:p>
        </p:txBody>
      </p:sp>
      <p:sp>
        <p:nvSpPr>
          <p:cNvPr id="8" name="Shape 79">
            <a:extLst>
              <a:ext uri="{FF2B5EF4-FFF2-40B4-BE49-F238E27FC236}">
                <a16:creationId xmlns:a16="http://schemas.microsoft.com/office/drawing/2014/main" id="{BCDC2A77-5B88-1742-906A-9DB4FE8A92F3}"/>
              </a:ext>
            </a:extLst>
          </p:cNvPr>
          <p:cNvSpPr/>
          <p:nvPr/>
        </p:nvSpPr>
        <p:spPr>
          <a:xfrm>
            <a:off x="6777295" y="1198612"/>
            <a:ext cx="4836950" cy="1308050"/>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US" sz="3200" b="1" i="0" u="none" strike="noStrike" kern="10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WMO Global Campus Collection of Learning Resources</a:t>
            </a:r>
          </a:p>
        </p:txBody>
      </p:sp>
      <p:sp>
        <p:nvSpPr>
          <p:cNvPr id="2" name="Shape 103">
            <a:extLst>
              <a:ext uri="{FF2B5EF4-FFF2-40B4-BE49-F238E27FC236}">
                <a16:creationId xmlns:a16="http://schemas.microsoft.com/office/drawing/2014/main" id="{90576EAF-056E-756B-2A87-29325A210574}"/>
              </a:ext>
            </a:extLst>
          </p:cNvPr>
          <p:cNvSpPr/>
          <p:nvPr/>
        </p:nvSpPr>
        <p:spPr>
          <a:xfrm>
            <a:off x="354842" y="5414371"/>
            <a:ext cx="5287807" cy="3058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hlinkClick r:id="rId4"/>
              </a:rPr>
              <a:t>https://etrp.wmo.int/course/view.php?id=346#section-0</a:t>
            </a:r>
            <a:r>
              <a:rPr kumimoji="0" lang="en-US"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 </a:t>
            </a:r>
            <a:endParaRPr kumimoji="0" lang="hr-HR"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globe on a table&#10;&#10;Description automatically generated">
            <a:extLst>
              <a:ext uri="{FF2B5EF4-FFF2-40B4-BE49-F238E27FC236}">
                <a16:creationId xmlns:a16="http://schemas.microsoft.com/office/drawing/2014/main" id="{689ABBC3-676C-4322-323F-EEC19EA507E5}"/>
              </a:ext>
            </a:extLst>
          </p:cNvPr>
          <p:cNvPicPr>
            <a:picLocks noChangeAspect="1"/>
          </p:cNvPicPr>
          <p:nvPr/>
        </p:nvPicPr>
        <p:blipFill>
          <a:blip r:embed="rId5"/>
          <a:stretch>
            <a:fillRect/>
          </a:stretch>
        </p:blipFill>
        <p:spPr>
          <a:xfrm>
            <a:off x="577755" y="1549691"/>
            <a:ext cx="5175516" cy="34037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0729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hape 103">
            <a:extLst>
              <a:ext uri="{FF2B5EF4-FFF2-40B4-BE49-F238E27FC236}">
                <a16:creationId xmlns:a16="http://schemas.microsoft.com/office/drawing/2014/main" id="{335AE328-7437-A74A-9875-4D67BCA0C574}"/>
              </a:ext>
            </a:extLst>
          </p:cNvPr>
          <p:cNvSpPr/>
          <p:nvPr/>
        </p:nvSpPr>
        <p:spPr>
          <a:xfrm>
            <a:off x="796117" y="2878882"/>
            <a:ext cx="4744874" cy="251665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Developed to support the WMO Competency Requirements for Education and Training Providers.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Available in English and French.</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Spanish version is in preparation.</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hr-HR"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Shape 79">
            <a:extLst>
              <a:ext uri="{FF2B5EF4-FFF2-40B4-BE49-F238E27FC236}">
                <a16:creationId xmlns:a16="http://schemas.microsoft.com/office/drawing/2014/main" id="{A25CC41E-1D38-5843-8CAB-95176790D68E}"/>
              </a:ext>
            </a:extLst>
          </p:cNvPr>
          <p:cNvSpPr/>
          <p:nvPr/>
        </p:nvSpPr>
        <p:spPr>
          <a:xfrm>
            <a:off x="796117" y="1038028"/>
            <a:ext cx="4990534" cy="135421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4400" b="1" i="0" u="none" strike="noStrike" kern="10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Trainer Resources Portal</a:t>
            </a:r>
          </a:p>
        </p:txBody>
      </p:sp>
      <p:sp>
        <p:nvSpPr>
          <p:cNvPr id="4" name="Shape 103">
            <a:extLst>
              <a:ext uri="{FF2B5EF4-FFF2-40B4-BE49-F238E27FC236}">
                <a16:creationId xmlns:a16="http://schemas.microsoft.com/office/drawing/2014/main" id="{5EED63F5-CFD7-B7AD-AB6A-C206FCB1ADFD}"/>
              </a:ext>
            </a:extLst>
          </p:cNvPr>
          <p:cNvSpPr/>
          <p:nvPr/>
        </p:nvSpPr>
        <p:spPr>
          <a:xfrm>
            <a:off x="6441740" y="5388847"/>
            <a:ext cx="5472753" cy="3058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English - https://etrp.wmo.int/course/view.php?id=30</a:t>
            </a:r>
            <a:endParaRPr kumimoji="0" lang="hr-HR"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 name="Shape 103">
            <a:extLst>
              <a:ext uri="{FF2B5EF4-FFF2-40B4-BE49-F238E27FC236}">
                <a16:creationId xmlns:a16="http://schemas.microsoft.com/office/drawing/2014/main" id="{A8B1DE8C-978D-E17F-A2CC-FFF74E05956D}"/>
              </a:ext>
            </a:extLst>
          </p:cNvPr>
          <p:cNvSpPr/>
          <p:nvPr/>
        </p:nvSpPr>
        <p:spPr>
          <a:xfrm>
            <a:off x="6441741" y="5694700"/>
            <a:ext cx="5472753" cy="3058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French - https://etrp.wmo.int/course/view.php?id=136</a:t>
            </a:r>
            <a:endParaRPr kumimoji="0" lang="hr-HR" sz="16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0" name="Picture 9" descr="A group of people working on a computer&#10;&#10;Description automatically generated">
            <a:extLst>
              <a:ext uri="{FF2B5EF4-FFF2-40B4-BE49-F238E27FC236}">
                <a16:creationId xmlns:a16="http://schemas.microsoft.com/office/drawing/2014/main" id="{45B7855E-F212-23CC-E882-7A509ED63AB9}"/>
              </a:ext>
            </a:extLst>
          </p:cNvPr>
          <p:cNvPicPr>
            <a:picLocks noChangeAspect="1"/>
          </p:cNvPicPr>
          <p:nvPr/>
        </p:nvPicPr>
        <p:blipFill>
          <a:blip r:embed="rId4"/>
          <a:stretch>
            <a:fillRect/>
          </a:stretch>
        </p:blipFill>
        <p:spPr>
          <a:xfrm>
            <a:off x="6441742" y="746865"/>
            <a:ext cx="4692891" cy="2222614"/>
          </a:xfrm>
          <a:prstGeom prst="rect">
            <a:avLst/>
          </a:prstGeom>
          <a:ln>
            <a:noFill/>
          </a:ln>
          <a:effectLst>
            <a:outerShdw blurRad="190500" algn="tl" rotWithShape="0">
              <a:srgbClr val="000000">
                <a:alpha val="70000"/>
              </a:srgbClr>
            </a:outerShdw>
          </a:effectLst>
        </p:spPr>
      </p:pic>
      <p:pic>
        <p:nvPicPr>
          <p:cNvPr id="8" name="Picture 7" descr="A group of people sitting at a table with books and laptops&#10;&#10;Description automatically generated">
            <a:extLst>
              <a:ext uri="{FF2B5EF4-FFF2-40B4-BE49-F238E27FC236}">
                <a16:creationId xmlns:a16="http://schemas.microsoft.com/office/drawing/2014/main" id="{7FFCBE2B-0273-7D64-9D16-7F0196F18584}"/>
              </a:ext>
            </a:extLst>
          </p:cNvPr>
          <p:cNvPicPr>
            <a:picLocks noChangeAspect="1"/>
          </p:cNvPicPr>
          <p:nvPr/>
        </p:nvPicPr>
        <p:blipFill>
          <a:blip r:embed="rId5"/>
          <a:stretch>
            <a:fillRect/>
          </a:stretch>
        </p:blipFill>
        <p:spPr>
          <a:xfrm>
            <a:off x="7183502" y="2753004"/>
            <a:ext cx="4730993" cy="22416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2901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hape 103">
            <a:extLst>
              <a:ext uri="{FF2B5EF4-FFF2-40B4-BE49-F238E27FC236}">
                <a16:creationId xmlns:a16="http://schemas.microsoft.com/office/drawing/2014/main" id="{5B9C863D-61D5-5B4F-9DBE-3FEA4EF375C7}"/>
              </a:ext>
            </a:extLst>
          </p:cNvPr>
          <p:cNvSpPr/>
          <p:nvPr/>
        </p:nvSpPr>
        <p:spPr>
          <a:xfrm>
            <a:off x="6777295" y="2848397"/>
            <a:ext cx="4934540" cy="28789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Volume I – New Pedagogical Approaches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Volume II – Curriculum Advances</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Volume III – Collaboration in Education and Training</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2200" b="0"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Volume IV – Technology-enhanced Learning</a:t>
            </a:r>
          </a:p>
        </p:txBody>
      </p:sp>
      <p:sp>
        <p:nvSpPr>
          <p:cNvPr id="8" name="Shape 79">
            <a:extLst>
              <a:ext uri="{FF2B5EF4-FFF2-40B4-BE49-F238E27FC236}">
                <a16:creationId xmlns:a16="http://schemas.microsoft.com/office/drawing/2014/main" id="{BCDC2A77-5B88-1742-906A-9DB4FE8A92F3}"/>
              </a:ext>
            </a:extLst>
          </p:cNvPr>
          <p:cNvSpPr/>
          <p:nvPr/>
        </p:nvSpPr>
        <p:spPr>
          <a:xfrm>
            <a:off x="6777295" y="1198612"/>
            <a:ext cx="4836950" cy="87203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US" sz="3200" b="1" i="0" u="none" strike="noStrike" kern="10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WMO Global Campus Innovations</a:t>
            </a:r>
          </a:p>
        </p:txBody>
      </p:sp>
      <p:sp>
        <p:nvSpPr>
          <p:cNvPr id="2" name="Shape 103">
            <a:extLst>
              <a:ext uri="{FF2B5EF4-FFF2-40B4-BE49-F238E27FC236}">
                <a16:creationId xmlns:a16="http://schemas.microsoft.com/office/drawing/2014/main" id="{90576EAF-056E-756B-2A87-29325A210574}"/>
              </a:ext>
            </a:extLst>
          </p:cNvPr>
          <p:cNvSpPr/>
          <p:nvPr/>
        </p:nvSpPr>
        <p:spPr>
          <a:xfrm>
            <a:off x="163773" y="5297338"/>
            <a:ext cx="5609230" cy="2448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1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https://library.wmo.int/records/item/35791-global-campus-innovations?offset=1</a:t>
            </a:r>
          </a:p>
        </p:txBody>
      </p:sp>
      <p:pic>
        <p:nvPicPr>
          <p:cNvPr id="4" name="Picture 3" descr="A cover of a book&#10;&#10;Description automatically generated">
            <a:extLst>
              <a:ext uri="{FF2B5EF4-FFF2-40B4-BE49-F238E27FC236}">
                <a16:creationId xmlns:a16="http://schemas.microsoft.com/office/drawing/2014/main" id="{DAEEC744-E4B3-B10B-17A8-272C29A2BD70}"/>
              </a:ext>
            </a:extLst>
          </p:cNvPr>
          <p:cNvPicPr>
            <a:picLocks noChangeAspect="1"/>
          </p:cNvPicPr>
          <p:nvPr/>
        </p:nvPicPr>
        <p:blipFill>
          <a:blip r:embed="rId4"/>
          <a:stretch>
            <a:fillRect/>
          </a:stretch>
        </p:blipFill>
        <p:spPr>
          <a:xfrm>
            <a:off x="527232" y="630890"/>
            <a:ext cx="2260716" cy="3194214"/>
          </a:xfrm>
          <a:prstGeom prst="rect">
            <a:avLst/>
          </a:prstGeom>
        </p:spPr>
      </p:pic>
      <p:pic>
        <p:nvPicPr>
          <p:cNvPr id="6" name="Picture 5" descr="A book cover with a satellite and earth&#10;&#10;Description automatically generated">
            <a:extLst>
              <a:ext uri="{FF2B5EF4-FFF2-40B4-BE49-F238E27FC236}">
                <a16:creationId xmlns:a16="http://schemas.microsoft.com/office/drawing/2014/main" id="{D7AD0011-F947-60FC-0831-082856E65321}"/>
              </a:ext>
            </a:extLst>
          </p:cNvPr>
          <p:cNvPicPr>
            <a:picLocks noChangeAspect="1"/>
          </p:cNvPicPr>
          <p:nvPr/>
        </p:nvPicPr>
        <p:blipFill>
          <a:blip r:embed="rId5"/>
          <a:stretch>
            <a:fillRect/>
          </a:stretch>
        </p:blipFill>
        <p:spPr>
          <a:xfrm>
            <a:off x="1401072" y="1041840"/>
            <a:ext cx="2254366" cy="3181514"/>
          </a:xfrm>
          <a:prstGeom prst="rect">
            <a:avLst/>
          </a:prstGeom>
        </p:spPr>
      </p:pic>
      <p:pic>
        <p:nvPicPr>
          <p:cNvPr id="10" name="Picture 9" descr="A cover of a book&#10;&#10;Description automatically generated">
            <a:extLst>
              <a:ext uri="{FF2B5EF4-FFF2-40B4-BE49-F238E27FC236}">
                <a16:creationId xmlns:a16="http://schemas.microsoft.com/office/drawing/2014/main" id="{4519841F-1DFB-0B2B-9854-3995973C834F}"/>
              </a:ext>
            </a:extLst>
          </p:cNvPr>
          <p:cNvPicPr>
            <a:picLocks noChangeAspect="1"/>
          </p:cNvPicPr>
          <p:nvPr/>
        </p:nvPicPr>
        <p:blipFill>
          <a:blip r:embed="rId6"/>
          <a:stretch>
            <a:fillRect/>
          </a:stretch>
        </p:blipFill>
        <p:spPr>
          <a:xfrm>
            <a:off x="2281262" y="1438224"/>
            <a:ext cx="2248016" cy="3181514"/>
          </a:xfrm>
          <a:prstGeom prst="rect">
            <a:avLst/>
          </a:prstGeom>
        </p:spPr>
      </p:pic>
      <p:pic>
        <p:nvPicPr>
          <p:cNvPr id="12" name="Picture 11" descr="A cover of a book&#10;&#10;Description automatically generated">
            <a:extLst>
              <a:ext uri="{FF2B5EF4-FFF2-40B4-BE49-F238E27FC236}">
                <a16:creationId xmlns:a16="http://schemas.microsoft.com/office/drawing/2014/main" id="{2D52C3E2-154D-AE25-BD53-9305C67231F5}"/>
              </a:ext>
            </a:extLst>
          </p:cNvPr>
          <p:cNvPicPr>
            <a:picLocks noChangeAspect="1"/>
          </p:cNvPicPr>
          <p:nvPr/>
        </p:nvPicPr>
        <p:blipFill>
          <a:blip r:embed="rId7"/>
          <a:stretch>
            <a:fillRect/>
          </a:stretch>
        </p:blipFill>
        <p:spPr>
          <a:xfrm>
            <a:off x="3202020" y="1826489"/>
            <a:ext cx="2267067" cy="3175163"/>
          </a:xfrm>
          <a:prstGeom prst="rect">
            <a:avLst/>
          </a:prstGeom>
        </p:spPr>
      </p:pic>
      <p:sp>
        <p:nvSpPr>
          <p:cNvPr id="13" name="Shape 103">
            <a:extLst>
              <a:ext uri="{FF2B5EF4-FFF2-40B4-BE49-F238E27FC236}">
                <a16:creationId xmlns:a16="http://schemas.microsoft.com/office/drawing/2014/main" id="{FDF0DA6F-7F61-59F1-10C4-9E3EC15E92F4}"/>
              </a:ext>
            </a:extLst>
          </p:cNvPr>
          <p:cNvSpPr/>
          <p:nvPr/>
        </p:nvSpPr>
        <p:spPr>
          <a:xfrm>
            <a:off x="163773" y="5556814"/>
            <a:ext cx="5609230" cy="2448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1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https://library.wmo.int/records/item/57235-global-campus-innovations?offset=2</a:t>
            </a:r>
          </a:p>
        </p:txBody>
      </p:sp>
      <p:sp>
        <p:nvSpPr>
          <p:cNvPr id="16" name="Shape 103">
            <a:extLst>
              <a:ext uri="{FF2B5EF4-FFF2-40B4-BE49-F238E27FC236}">
                <a16:creationId xmlns:a16="http://schemas.microsoft.com/office/drawing/2014/main" id="{91906891-014A-9FA9-81AF-75B94F918216}"/>
              </a:ext>
            </a:extLst>
          </p:cNvPr>
          <p:cNvSpPr/>
          <p:nvPr/>
        </p:nvSpPr>
        <p:spPr>
          <a:xfrm>
            <a:off x="163773" y="5831651"/>
            <a:ext cx="5609230" cy="2448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1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https://library.wmo.int/records/item/57242-global-campus-innovations?offset=3</a:t>
            </a:r>
          </a:p>
        </p:txBody>
      </p:sp>
      <p:sp>
        <p:nvSpPr>
          <p:cNvPr id="19" name="Shape 103">
            <a:extLst>
              <a:ext uri="{FF2B5EF4-FFF2-40B4-BE49-F238E27FC236}">
                <a16:creationId xmlns:a16="http://schemas.microsoft.com/office/drawing/2014/main" id="{2AF00E5D-8EFD-8FC7-1EA2-884914779364}"/>
              </a:ext>
            </a:extLst>
          </p:cNvPr>
          <p:cNvSpPr/>
          <p:nvPr/>
        </p:nvSpPr>
        <p:spPr>
          <a:xfrm>
            <a:off x="163773" y="6116570"/>
            <a:ext cx="5609230" cy="24487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hr-HR" sz="1200" b="0" i="0" u="none" strike="noStrike" kern="1200" cap="none" spc="0" normalizeH="0" baseline="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https://library.wmo.int/records/item/57245-global-campus-innovations?offset=4</a:t>
            </a:r>
          </a:p>
        </p:txBody>
      </p:sp>
    </p:spTree>
    <p:extLst>
      <p:ext uri="{BB962C8B-B14F-4D97-AF65-F5344CB8AC3E}">
        <p14:creationId xmlns:p14="http://schemas.microsoft.com/office/powerpoint/2010/main" val="1844665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1279413" y="1180947"/>
            <a:ext cx="11112753" cy="455446"/>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US" sz="4400" b="1" i="0" u="none" strike="noStrike" kern="10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Tools and Resources</a:t>
            </a:r>
          </a:p>
        </p:txBody>
      </p:sp>
      <p:sp>
        <p:nvSpPr>
          <p:cNvPr id="3" name="Shape 79">
            <a:extLst>
              <a:ext uri="{FF2B5EF4-FFF2-40B4-BE49-F238E27FC236}">
                <a16:creationId xmlns:a16="http://schemas.microsoft.com/office/drawing/2014/main" id="{A84133D9-648C-7288-AF91-8DB4A791A65F}"/>
              </a:ext>
            </a:extLst>
          </p:cNvPr>
          <p:cNvSpPr/>
          <p:nvPr/>
        </p:nvSpPr>
        <p:spPr>
          <a:xfrm>
            <a:off x="1042108" y="2299485"/>
            <a:ext cx="10448852" cy="384720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Verdana"/>
                <a:cs typeface="Arial"/>
              </a:rPr>
              <a:t>COMET Translation Resource Center </a:t>
            </a:r>
            <a:r>
              <a:rPr kumimoji="0" lang="en-US" sz="2200" b="0" i="0" u="none" strike="noStrike" kern="1200" cap="none" spc="0" normalizeH="0" baseline="0" noProof="0" dirty="0">
                <a:ln>
                  <a:noFill/>
                </a:ln>
                <a:solidFill>
                  <a:prstClr val="black"/>
                </a:solidFill>
                <a:effectLst/>
                <a:uLnTx/>
                <a:uFillTx/>
                <a:latin typeface="Arial"/>
                <a:ea typeface="Verdana"/>
                <a:cs typeface="Arial"/>
                <a:hlinkClick r:id="rId4"/>
              </a:rPr>
              <a:t>https://www.meted.ucar.edu/education_training/lesson/1293#.WMp4fOSQFvC</a:t>
            </a:r>
            <a:endParaRPr kumimoji="0" lang="en-US" sz="2200" b="0" i="0" u="none" strike="noStrike" kern="1200" cap="none" spc="0" normalizeH="0" baseline="0" noProof="0" dirty="0">
              <a:ln>
                <a:noFill/>
              </a:ln>
              <a:solidFill>
                <a:prstClr val="black"/>
              </a:solidFill>
              <a:effectLst/>
              <a:uLnTx/>
              <a:uFillTx/>
              <a:latin typeface="Arial"/>
              <a:ea typeface="Verdana"/>
              <a:cs typeface="Arial"/>
            </a:endParaRP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Verdana"/>
                <a:cs typeface="Arial"/>
              </a:rPr>
              <a:t>African Satellite Meteorology Education and Training (ASMET) </a:t>
            </a:r>
            <a:r>
              <a:rPr kumimoji="0" lang="en-US" sz="2400" b="0" i="0" u="none" strike="noStrike" kern="1200" cap="none" spc="0" normalizeH="0" baseline="0" noProof="0" dirty="0">
                <a:ln>
                  <a:noFill/>
                </a:ln>
                <a:solidFill>
                  <a:prstClr val="black"/>
                </a:solidFill>
                <a:effectLst/>
                <a:uLnTx/>
                <a:uFillTx/>
                <a:latin typeface="Arial"/>
                <a:ea typeface="Verdana"/>
                <a:cs typeface="Arial"/>
                <a:hlinkClick r:id="rId5"/>
              </a:rPr>
              <a:t>https://www.meted.ucar.edu/communities/asmet/</a:t>
            </a:r>
            <a:r>
              <a:rPr kumimoji="0" lang="en-US" sz="2400" b="0" i="0" u="none" strike="noStrike" kern="1200" cap="none" spc="0" normalizeH="0" baseline="0" noProof="0" dirty="0">
                <a:ln>
                  <a:noFill/>
                </a:ln>
                <a:solidFill>
                  <a:prstClr val="black"/>
                </a:solidFill>
                <a:effectLst/>
                <a:uLnTx/>
                <a:uFillTx/>
                <a:latin typeface="Arial"/>
                <a:ea typeface="Verdana"/>
                <a:cs typeface="Arial"/>
              </a:rPr>
              <a:t>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Verdana"/>
                <a:cs typeface="Arial"/>
              </a:rPr>
              <a:t>Workbook on the Application of Conceptual Models in Weather Forecasting for South America (Spanish)  </a:t>
            </a:r>
            <a:r>
              <a:rPr kumimoji="0" lang="en-US" sz="2400" b="0" i="0" u="none" strike="noStrike" kern="1200" cap="none" spc="0" normalizeH="0" baseline="0" noProof="0" dirty="0">
                <a:ln>
                  <a:noFill/>
                </a:ln>
                <a:solidFill>
                  <a:prstClr val="black"/>
                </a:solidFill>
                <a:effectLst/>
                <a:uLnTx/>
                <a:uFillTx/>
                <a:latin typeface="Arial"/>
                <a:ea typeface="Verdana"/>
                <a:cs typeface="Arial"/>
                <a:hlinkClick r:id="rId6"/>
              </a:rPr>
              <a:t>https://crf.smn.gob.ar/course/view.php?id=16</a:t>
            </a:r>
            <a:r>
              <a:rPr kumimoji="0" lang="en-US" sz="2400" b="0" i="0" u="none" strike="noStrike" kern="1200" cap="none" spc="0" normalizeH="0" baseline="0" noProof="0" dirty="0">
                <a:ln>
                  <a:noFill/>
                </a:ln>
                <a:solidFill>
                  <a:prstClr val="black"/>
                </a:solidFill>
                <a:effectLst/>
                <a:uLnTx/>
                <a:uFillTx/>
                <a:latin typeface="Arial"/>
                <a:ea typeface="Verdana"/>
                <a:cs typeface="Arial"/>
              </a:rPr>
              <a:t> </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Verdana"/>
                <a:cs typeface="Arial"/>
              </a:rPr>
              <a:t>And more…</a:t>
            </a:r>
          </a:p>
        </p:txBody>
      </p:sp>
    </p:spTree>
    <p:extLst>
      <p:ext uri="{BB962C8B-B14F-4D97-AF65-F5344CB8AC3E}">
        <p14:creationId xmlns:p14="http://schemas.microsoft.com/office/powerpoint/2010/main" val="151852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50890-9706-683F-1BA4-549C0FFAF053}"/>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7A08B0BF-62F9-F1B7-C834-66FDA75A42E8}"/>
              </a:ext>
            </a:extLst>
          </p:cNvPr>
          <p:cNvGrpSpPr/>
          <p:nvPr/>
        </p:nvGrpSpPr>
        <p:grpSpPr>
          <a:xfrm>
            <a:off x="-8350" y="232348"/>
            <a:ext cx="12200350" cy="6839212"/>
            <a:chOff x="-8350" y="18788"/>
            <a:chExt cx="12200350" cy="6839212"/>
          </a:xfrm>
        </p:grpSpPr>
        <p:pic>
          <p:nvPicPr>
            <p:cNvPr id="8" name="Picture 2" descr="A picture containing icon&#10;&#10;Description automatically generated">
              <a:extLst>
                <a:ext uri="{FF2B5EF4-FFF2-40B4-BE49-F238E27FC236}">
                  <a16:creationId xmlns:a16="http://schemas.microsoft.com/office/drawing/2014/main" id="{7776E069-B842-DFCE-E771-14DFB91B5D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9" name="Picture 1" descr="A picture containing text, clipart&#10;&#10;Description automatically generated">
              <a:extLst>
                <a:ext uri="{FF2B5EF4-FFF2-40B4-BE49-F238E27FC236}">
                  <a16:creationId xmlns:a16="http://schemas.microsoft.com/office/drawing/2014/main" id="{F2B6D4FB-1D23-0D66-EDBA-B1F23471A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pic>
        <p:nvPicPr>
          <p:cNvPr id="6" name="Afbeelding 5">
            <a:extLst>
              <a:ext uri="{FF2B5EF4-FFF2-40B4-BE49-F238E27FC236}">
                <a16:creationId xmlns:a16="http://schemas.microsoft.com/office/drawing/2014/main" id="{C84C9FFF-AA3A-087D-5665-0357EF1C7C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0" y="2696818"/>
            <a:ext cx="4035322" cy="1464364"/>
          </a:xfrm>
          <a:prstGeom prst="rect">
            <a:avLst/>
          </a:prstGeom>
        </p:spPr>
      </p:pic>
      <p:sp>
        <p:nvSpPr>
          <p:cNvPr id="127" name="Shape 127">
            <a:extLst>
              <a:ext uri="{FF2B5EF4-FFF2-40B4-BE49-F238E27FC236}">
                <a16:creationId xmlns:a16="http://schemas.microsoft.com/office/drawing/2014/main" id="{CAD7657C-4754-68E0-960D-0722EAB7CFBC}"/>
              </a:ext>
            </a:extLst>
          </p:cNvPr>
          <p:cNvSpPr/>
          <p:nvPr/>
        </p:nvSpPr>
        <p:spPr>
          <a:xfrm>
            <a:off x="947227" y="726261"/>
            <a:ext cx="10999934" cy="186204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Links to recent e-learning materials in the EUMETCAL Catalogue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The EUMETCAL portal; </a:t>
            </a:r>
            <a:r>
              <a:rPr kumimoji="0" lang="sl-SI" sz="2300" b="1" i="0" u="none" strike="noStrike" kern="0" cap="none" spc="0" normalizeH="0" baseline="0" noProof="0" dirty="0">
                <a:ln>
                  <a:noFill/>
                </a:ln>
                <a:solidFill>
                  <a:srgbClr val="C97F3A"/>
                </a:solidFill>
                <a:effectLst/>
                <a:uLnTx/>
                <a:uFillTx/>
                <a:latin typeface="Helvetica"/>
                <a:sym typeface="Helvetica"/>
                <a:hlinkClick r:id="rId7"/>
              </a:rPr>
              <a:t>https://Eumetcal.nl</a:t>
            </a:r>
            <a:endParaRPr kumimoji="0" lang="sl-SI" sz="2300" b="1" i="0" u="none" strike="noStrike" kern="0" cap="none" spc="0" normalizeH="0" baseline="0" noProof="0" dirty="0">
              <a:ln>
                <a:noFill/>
              </a:ln>
              <a:solidFill>
                <a:srgbClr val="C97F3A"/>
              </a:solidFill>
              <a:effectLst/>
              <a:uLnTx/>
              <a:uFillTx/>
              <a:latin typeface="Helvetica"/>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sl-SI" sz="2300" b="1" i="0" u="none" strike="noStrike" kern="0" cap="none" spc="0" normalizeH="0" baseline="0" noProof="0" dirty="0">
              <a:ln>
                <a:noFill/>
              </a:ln>
              <a:solidFill>
                <a:srgbClr val="C97F3A"/>
              </a:solidFill>
              <a:effectLst/>
              <a:uLnTx/>
              <a:uFillTx/>
              <a:latin typeface="Helvetica"/>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sl-SI" sz="2300" b="1" i="0" u="none" strike="noStrike" kern="0" cap="none" spc="0" normalizeH="0" baseline="0" noProof="0" dirty="0">
              <a:ln>
                <a:noFill/>
              </a:ln>
              <a:solidFill>
                <a:srgbClr val="C97F3A"/>
              </a:solidFill>
              <a:effectLst/>
              <a:uLnTx/>
              <a:uFillTx/>
              <a:latin typeface="Helvetica"/>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2300" b="1" i="0" u="none" strike="noStrike" kern="0" cap="none" spc="0" normalizeH="0" baseline="0" noProof="0" dirty="0">
              <a:ln>
                <a:noFill/>
              </a:ln>
              <a:solidFill>
                <a:srgbClr val="C97F3A"/>
              </a:solidFill>
              <a:effectLst/>
              <a:uLnTx/>
              <a:uFillTx/>
              <a:latin typeface="Helvetica"/>
              <a:sym typeface="Helvetica"/>
            </a:endParaRPr>
          </a:p>
        </p:txBody>
      </p:sp>
      <p:sp>
        <p:nvSpPr>
          <p:cNvPr id="2" name="Rechthoek 1">
            <a:extLst>
              <a:ext uri="{FF2B5EF4-FFF2-40B4-BE49-F238E27FC236}">
                <a16:creationId xmlns:a16="http://schemas.microsoft.com/office/drawing/2014/main" id="{A096A51B-7342-023D-A5B4-00468E8919D1}"/>
              </a:ext>
            </a:extLst>
          </p:cNvPr>
          <p:cNvSpPr/>
          <p:nvPr/>
        </p:nvSpPr>
        <p:spPr>
          <a:xfrm>
            <a:off x="10463134" y="6131739"/>
            <a:ext cx="1728866" cy="493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hape 128">
            <a:extLst>
              <a:ext uri="{FF2B5EF4-FFF2-40B4-BE49-F238E27FC236}">
                <a16:creationId xmlns:a16="http://schemas.microsoft.com/office/drawing/2014/main" id="{35119E3D-5FBF-94AF-AF2E-B8E7FEE93367}"/>
              </a:ext>
            </a:extLst>
          </p:cNvPr>
          <p:cNvSpPr/>
          <p:nvPr/>
        </p:nvSpPr>
        <p:spPr>
          <a:xfrm>
            <a:off x="3574928" y="1172537"/>
            <a:ext cx="8042137" cy="61247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chemeClr val="tx1"/>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chemeClr val="tx1"/>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chemeClr val="tx1"/>
                </a:solidFill>
                <a:effectLst/>
                <a:uLnTx/>
                <a:uFillTx/>
                <a:latin typeface="Helvetica Light"/>
                <a:sym typeface="Helvetica Light"/>
              </a:rPr>
              <a:t>Since January 2023 we have been able to make available;</a:t>
            </a:r>
          </a:p>
          <a:p>
            <a:pPr marL="285750" lvl="0" indent="-285750">
              <a:buFont typeface="Arial" panose="020B0604020202020204" pitchFamily="34" charset="0"/>
              <a:buChar char="•"/>
            </a:pPr>
            <a:r>
              <a:rPr lang="en-US" dirty="0">
                <a:solidFill>
                  <a:schemeClr val="tx1"/>
                </a:solidFill>
              </a:rPr>
              <a:t>Collaboration with EUMeTrain has resulted in the launch of three self-paced e-learning modules that are part of the Basic Satellite Course</a:t>
            </a:r>
            <a:endParaRPr lang="nl-NL" dirty="0">
              <a:solidFill>
                <a:schemeClr val="tx1"/>
              </a:solidFill>
            </a:endParaRPr>
          </a:p>
          <a:p>
            <a:pPr lvl="1"/>
            <a:r>
              <a:rPr lang="en-US" sz="1500" dirty="0">
                <a:latin typeface="Helvetica" pitchFamily="2" charset="0"/>
              </a:rPr>
              <a:t>  1.  </a:t>
            </a:r>
            <a:r>
              <a:rPr lang="en-US" sz="1500" u="sng" dirty="0">
                <a:latin typeface="Helvetica" pitchFamily="2" charset="0"/>
                <a:hlinkClick r:id="rId8" tooltip="https://eumetcal.eu/en/ui#/catalog/course/c2077c3c-ca06-456e-ae7c-1bd520a2b669"/>
              </a:rPr>
              <a:t>Identify surface features</a:t>
            </a:r>
            <a:r>
              <a:rPr lang="en-US" sz="1500" dirty="0">
                <a:latin typeface="Helvetica" pitchFamily="2" charset="0"/>
              </a:rPr>
              <a:t>.</a:t>
            </a:r>
            <a:endParaRPr lang="nl-NL" sz="1500" dirty="0">
              <a:latin typeface="Helvetica" pitchFamily="2" charset="0"/>
            </a:endParaRPr>
          </a:p>
          <a:p>
            <a:pPr lvl="1"/>
            <a:r>
              <a:rPr lang="en-US" sz="1500" dirty="0">
                <a:latin typeface="Helvetica" pitchFamily="2" charset="0"/>
              </a:rPr>
              <a:t>  2.  </a:t>
            </a:r>
            <a:r>
              <a:rPr lang="en-US" sz="1500" u="sng" dirty="0">
                <a:latin typeface="Helvetica" pitchFamily="2" charset="0"/>
                <a:hlinkClick r:id="rId9" tooltip="https://eumetcal.eu/en/ui#/catalog/course/f1bd04f3-0180-445f-b5b7-87956867b2bc"/>
              </a:rPr>
              <a:t>Identify cloud types and their characteristics</a:t>
            </a:r>
            <a:r>
              <a:rPr lang="en-US" sz="1500" dirty="0">
                <a:latin typeface="Helvetica" pitchFamily="2" charset="0"/>
              </a:rPr>
              <a:t>.</a:t>
            </a:r>
            <a:endParaRPr lang="nl-NL" sz="1500" dirty="0">
              <a:latin typeface="Helvetica" pitchFamily="2" charset="0"/>
            </a:endParaRPr>
          </a:p>
          <a:p>
            <a:pPr lvl="1"/>
            <a:r>
              <a:rPr lang="en-US" sz="1500" dirty="0">
                <a:latin typeface="Helvetica" pitchFamily="2" charset="0"/>
              </a:rPr>
              <a:t>  3.  </a:t>
            </a:r>
            <a:r>
              <a:rPr lang="en-US" sz="1500" u="sng" dirty="0">
                <a:latin typeface="Helvetica" pitchFamily="2" charset="0"/>
                <a:hlinkClick r:id="rId10" tooltip="https://eumetcal.eu/en/ui#/catalog/course/ff1e8528-4a7a-4da0-a394-bbacabcdb42f"/>
              </a:rPr>
              <a:t>Identify and interpret atmospheric phenomena</a:t>
            </a:r>
            <a:r>
              <a:rPr lang="en-US" sz="1500" dirty="0">
                <a:latin typeface="Helvetica" pitchFamily="2" charset="0"/>
              </a:rPr>
              <a:t>.</a:t>
            </a:r>
            <a:endParaRPr lang="nl-NL" sz="1500" dirty="0">
              <a:latin typeface="Helvetica" pitchFamily="2" charset="0"/>
            </a:endParaRPr>
          </a:p>
          <a:p>
            <a:pPr lvl="1"/>
            <a:r>
              <a:rPr lang="en-US" sz="1500" dirty="0">
                <a:latin typeface="Helvetica" pitchFamily="2" charset="0"/>
              </a:rPr>
              <a:t>These three modules cover three of the seven enabling skills that support the WMO Competency Frameworks related to the use of satellite data by operational meteorologist</a:t>
            </a:r>
          </a:p>
          <a:p>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indent="-285750" hangingPunct="0">
              <a:buFont typeface="Arial" panose="020B0604020202020204" pitchFamily="34" charset="0"/>
              <a:buChar char="•"/>
            </a:pPr>
            <a:r>
              <a:rPr kumimoji="0" lang="en-GB" b="0" i="0" u="none" strike="noStrike" kern="0" cap="none" spc="0" normalizeH="0" baseline="0" noProof="0" dirty="0">
                <a:ln>
                  <a:noFill/>
                </a:ln>
                <a:solidFill>
                  <a:schemeClr val="tx1"/>
                </a:solidFill>
                <a:effectLst/>
                <a:uLnTx/>
                <a:uFillTx/>
                <a:sym typeface="Helvetica Light"/>
              </a:rPr>
              <a:t>The</a:t>
            </a:r>
            <a:r>
              <a:rPr kumimoji="0" lang="en-GB" b="0" i="0" u="none" strike="noStrike" kern="0" cap="none" spc="0" normalizeH="0" baseline="0" noProof="0" dirty="0">
                <a:ln>
                  <a:noFill/>
                </a:ln>
                <a:solidFill>
                  <a:srgbClr val="004F59"/>
                </a:solidFill>
                <a:effectLst/>
                <a:uLnTx/>
                <a:uFillTx/>
                <a:sym typeface="Helvetica Light"/>
              </a:rPr>
              <a:t> </a:t>
            </a:r>
            <a:r>
              <a:rPr lang="en-US" u="sng" dirty="0">
                <a:hlinkClick r:id="rId11"/>
              </a:rPr>
              <a:t>Determine and Communicate Risk Using EPS </a:t>
            </a:r>
            <a:r>
              <a:rPr lang="en-US" dirty="0">
                <a:solidFill>
                  <a:schemeClr val="tx1"/>
                </a:solidFill>
              </a:rPr>
              <a:t>e-learning module </a:t>
            </a:r>
            <a:endParaRPr lang="nl-NL" dirty="0"/>
          </a:p>
          <a:p>
            <a:pPr marL="285750" indent="-285750">
              <a:buFont typeface="Arial" panose="020B0604020202020204" pitchFamily="34" charset="0"/>
              <a:buChar char="•"/>
            </a:pPr>
            <a:r>
              <a:rPr lang="en-GB" kern="0" dirty="0">
                <a:solidFill>
                  <a:schemeClr val="tx1"/>
                </a:solidFill>
              </a:rPr>
              <a:t>The</a:t>
            </a:r>
            <a:r>
              <a:rPr lang="en-GB" kern="0" dirty="0">
                <a:solidFill>
                  <a:srgbClr val="004F59"/>
                </a:solidFill>
              </a:rPr>
              <a:t> </a:t>
            </a:r>
            <a:r>
              <a:rPr lang="en-US" u="sng" dirty="0">
                <a:hlinkClick r:id="rId12"/>
              </a:rPr>
              <a:t>Optical Phenomena - Polar Stratospheric Clouds and Noctilucent Clouds </a:t>
            </a:r>
            <a:r>
              <a:rPr lang="en-US" dirty="0"/>
              <a:t>. </a:t>
            </a:r>
            <a:r>
              <a:rPr lang="en-US" dirty="0">
                <a:solidFill>
                  <a:schemeClr val="tx1"/>
                </a:solidFill>
              </a:rPr>
              <a:t>e-learning module </a:t>
            </a:r>
            <a:endParaRPr lang="en-US" dirty="0"/>
          </a:p>
          <a:p>
            <a:pPr marL="285750" indent="-285750">
              <a:buFont typeface="Arial" panose="020B0604020202020204" pitchFamily="34" charset="0"/>
              <a:buChar char="•"/>
            </a:pPr>
            <a:r>
              <a:rPr lang="en-GB" kern="0" dirty="0">
                <a:solidFill>
                  <a:schemeClr val="tx1"/>
                </a:solidFill>
              </a:rPr>
              <a:t>The</a:t>
            </a:r>
            <a:r>
              <a:rPr lang="en-GB" kern="0" dirty="0">
                <a:solidFill>
                  <a:srgbClr val="004F59"/>
                </a:solidFill>
              </a:rPr>
              <a:t> </a:t>
            </a:r>
            <a:r>
              <a:rPr lang="en-US" u="sng" dirty="0">
                <a:hlinkClick r:id="rId13"/>
              </a:rPr>
              <a:t>Mountain Wave Turbulence for Aviation </a:t>
            </a:r>
            <a:r>
              <a:rPr lang="nl-NL" dirty="0"/>
              <a:t> </a:t>
            </a:r>
            <a:r>
              <a:rPr lang="en-US" dirty="0">
                <a:solidFill>
                  <a:schemeClr val="tx1"/>
                </a:solidFill>
              </a:rPr>
              <a:t>e-learning module </a:t>
            </a:r>
            <a:endParaRPr kumimoji="0" lang="en-GB" b="0" i="0" u="none" strike="noStrike" kern="0" cap="none" spc="0" normalizeH="0" baseline="0" noProof="0" dirty="0">
              <a:ln>
                <a:noFill/>
              </a:ln>
              <a:solidFill>
                <a:srgbClr val="004F59"/>
              </a:solidFill>
              <a:effectLst/>
              <a:uLnTx/>
              <a:uFillTx/>
              <a:sym typeface="Helvetica Light"/>
            </a:endParaRPr>
          </a:p>
          <a:p>
            <a:pPr marL="285750" lvl="0" indent="-285750">
              <a:buFont typeface="Arial" panose="020B0604020202020204" pitchFamily="34" charset="0"/>
              <a:buChar char="•"/>
            </a:pPr>
            <a:r>
              <a:rPr lang="en-GB" kern="0" dirty="0">
                <a:solidFill>
                  <a:schemeClr val="tx1"/>
                </a:solidFill>
              </a:rPr>
              <a:t>The</a:t>
            </a:r>
            <a:r>
              <a:rPr lang="en-US" dirty="0"/>
              <a:t> </a:t>
            </a:r>
            <a:r>
              <a:rPr lang="en-US" b="1" u="sng" dirty="0">
                <a:hlinkClick r:id="rId14"/>
              </a:rPr>
              <a:t>“Determine Warning Levels based on Impacts”</a:t>
            </a:r>
            <a:r>
              <a:rPr lang="en-US" b="1" dirty="0"/>
              <a:t> </a:t>
            </a:r>
            <a:r>
              <a:rPr lang="en-US" dirty="0">
                <a:solidFill>
                  <a:schemeClr val="tx1"/>
                </a:solidFill>
              </a:rPr>
              <a:t>e-learning module </a:t>
            </a:r>
            <a:endParaRPr lang="nl-NL" dirty="0">
              <a:solidFill>
                <a:schemeClr val="tx1"/>
              </a:solidFill>
            </a:endParaRPr>
          </a:p>
          <a:p>
            <a:pPr marL="285750" indent="-285750">
              <a:buFont typeface="Arial" panose="020B0604020202020204" pitchFamily="34" charset="0"/>
              <a:buChar char="•"/>
            </a:pPr>
            <a:r>
              <a:rPr lang="en-GB" kern="0" dirty="0">
                <a:solidFill>
                  <a:schemeClr val="tx1"/>
                </a:solidFill>
              </a:rPr>
              <a:t>The</a:t>
            </a:r>
            <a:r>
              <a:rPr lang="en-US" dirty="0"/>
              <a:t> “</a:t>
            </a:r>
            <a:r>
              <a:rPr lang="en-US" b="1" u="sng" dirty="0">
                <a:hlinkClick r:id="rId15"/>
              </a:rPr>
              <a:t>Space Weather Learning Pathway</a:t>
            </a:r>
            <a:r>
              <a:rPr lang="en-US" dirty="0"/>
              <a:t>” </a:t>
            </a:r>
            <a:r>
              <a:rPr lang="en-US" dirty="0">
                <a:solidFill>
                  <a:schemeClr val="tx1"/>
                </a:solidFill>
              </a:rPr>
              <a:t>e-learning module </a:t>
            </a:r>
            <a:endParaRPr lang="nl-NL" dirty="0"/>
          </a:p>
          <a:p>
            <a:pPr marL="285750" lvl="0" indent="-285750">
              <a:buFont typeface="Arial" panose="020B0604020202020204" pitchFamily="34" charset="0"/>
              <a:buChar char="•"/>
            </a:pPr>
            <a:r>
              <a:rPr lang="en-GB" kern="0" dirty="0">
                <a:solidFill>
                  <a:schemeClr val="tx1"/>
                </a:solidFill>
              </a:rPr>
              <a:t>The</a:t>
            </a:r>
            <a:r>
              <a:rPr lang="en-US" dirty="0"/>
              <a:t> "</a:t>
            </a:r>
            <a:r>
              <a:rPr lang="en-US" b="1" u="sng" dirty="0">
                <a:hlinkClick r:id="rId16"/>
              </a:rPr>
              <a:t>Electrical Phenomena</a:t>
            </a:r>
            <a:r>
              <a:rPr lang="en-US" dirty="0"/>
              <a:t>" </a:t>
            </a:r>
            <a:r>
              <a:rPr lang="en-US" dirty="0">
                <a:solidFill>
                  <a:schemeClr val="tx1"/>
                </a:solidFill>
              </a:rPr>
              <a:t>e-learning module </a:t>
            </a:r>
          </a:p>
          <a:p>
            <a:pPr marL="285750" lvl="0" indent="-285750">
              <a:buFont typeface="Arial" panose="020B0604020202020204" pitchFamily="34" charset="0"/>
              <a:buChar char="•"/>
            </a:pPr>
            <a:r>
              <a:rPr lang="en-US" dirty="0">
                <a:solidFill>
                  <a:schemeClr val="tx1"/>
                </a:solidFill>
              </a:rPr>
              <a:t>A link to the </a:t>
            </a:r>
            <a:r>
              <a:rPr lang="en-US" dirty="0">
                <a:solidFill>
                  <a:schemeClr val="tx1"/>
                </a:solidFill>
                <a:hlinkClick r:id="rId17"/>
              </a:rPr>
              <a:t>WMO Public Private Engagement</a:t>
            </a:r>
            <a:r>
              <a:rPr lang="en-US" dirty="0">
                <a:solidFill>
                  <a:schemeClr val="tx1"/>
                </a:solidFill>
              </a:rPr>
              <a:t> e-learning</a:t>
            </a:r>
            <a:endParaRPr lang="nl-NL" dirty="0">
              <a:solidFill>
                <a:schemeClr val="tx1"/>
              </a:solidFill>
            </a:endParaRPr>
          </a:p>
          <a:p>
            <a:pPr marL="285750" indent="-285750">
              <a:buFont typeface="Arial" panose="020B0604020202020204" pitchFamily="34" charset="0"/>
              <a:buChar char="•"/>
            </a:pPr>
            <a:r>
              <a:rPr lang="en-US" dirty="0">
                <a:solidFill>
                  <a:schemeClr val="tx1"/>
                </a:solidFill>
              </a:rPr>
              <a:t>A link to external </a:t>
            </a:r>
            <a:r>
              <a:rPr lang="en-US" dirty="0"/>
              <a:t>“</a:t>
            </a:r>
            <a:r>
              <a:rPr lang="en-US" b="1" u="sng" dirty="0">
                <a:hlinkClick r:id="rId18"/>
              </a:rPr>
              <a:t>H-SAF training material</a:t>
            </a:r>
            <a:r>
              <a:rPr lang="en-US" dirty="0"/>
              <a:t>” </a:t>
            </a:r>
            <a:r>
              <a:rPr lang="en-US" dirty="0">
                <a:solidFill>
                  <a:schemeClr val="tx1"/>
                </a:solidFill>
              </a:rPr>
              <a:t>to our learning portal.</a:t>
            </a:r>
            <a:r>
              <a:rPr lang="nl-NL" dirty="0">
                <a:solidFill>
                  <a:schemeClr val="tx1"/>
                </a:solidFill>
              </a:rPr>
              <a:t> </a:t>
            </a:r>
          </a:p>
          <a:p>
            <a:endParaRPr lang="nl-NL" sz="1800" kern="0" dirty="0">
              <a:solidFill>
                <a:srgbClr val="004F59"/>
              </a:solidFill>
            </a:endParaRPr>
          </a:p>
          <a:p>
            <a:r>
              <a:rPr lang="en-US" dirty="0">
                <a:solidFill>
                  <a:schemeClr val="tx1"/>
                </a:solidFill>
              </a:rPr>
              <a:t>We would like to thank the EUMeTrain Programme, </a:t>
            </a:r>
            <a:r>
              <a:rPr lang="nl-NL" dirty="0">
                <a:solidFill>
                  <a:schemeClr val="tx1"/>
                </a:solidFill>
              </a:rPr>
              <a:t>Met </a:t>
            </a:r>
            <a:r>
              <a:rPr lang="nl-NL" dirty="0" err="1">
                <a:solidFill>
                  <a:schemeClr val="tx1"/>
                </a:solidFill>
              </a:rPr>
              <a:t>Éireann</a:t>
            </a:r>
            <a:r>
              <a:rPr lang="nl-NL" dirty="0">
                <a:solidFill>
                  <a:schemeClr val="tx1"/>
                </a:solidFill>
              </a:rPr>
              <a:t>, SMHI, </a:t>
            </a:r>
            <a:r>
              <a:rPr lang="en-US" dirty="0">
                <a:solidFill>
                  <a:schemeClr val="tx1"/>
                </a:solidFill>
              </a:rPr>
              <a:t>DWD, M-NAV, </a:t>
            </a:r>
            <a:r>
              <a:rPr lang="en-US" dirty="0" err="1">
                <a:solidFill>
                  <a:schemeClr val="tx1"/>
                </a:solidFill>
              </a:rPr>
              <a:t>MetNo</a:t>
            </a:r>
            <a:r>
              <a:rPr lang="en-US" dirty="0">
                <a:solidFill>
                  <a:schemeClr val="tx1"/>
                </a:solidFill>
              </a:rPr>
              <a:t>, ItAF, </a:t>
            </a:r>
            <a:r>
              <a:rPr lang="en-US" dirty="0" err="1">
                <a:solidFill>
                  <a:schemeClr val="tx1"/>
                </a:solidFill>
              </a:rPr>
              <a:t>MeteoSwiss</a:t>
            </a:r>
            <a:r>
              <a:rPr lang="en-US" dirty="0">
                <a:solidFill>
                  <a:schemeClr val="tx1"/>
                </a:solidFill>
              </a:rPr>
              <a:t>, KNMI, the WMO and the CIMA Foundation for making this work possible.</a:t>
            </a:r>
            <a:r>
              <a:rPr lang="nl-NL" sz="1800" dirty="0">
                <a:solidFill>
                  <a:schemeClr val="tx1"/>
                </a:solidFill>
              </a:rPr>
              <a:t> </a:t>
            </a:r>
            <a:endParaRPr lang="en-GB" sz="1800" kern="0" dirty="0">
              <a:solidFill>
                <a:schemeClr val="tx1"/>
              </a:solidFil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1"/>
                </a:solidFill>
                <a:effectLst/>
                <a:uLnTx/>
                <a:uFillTx/>
                <a:latin typeface="Helvetica Light"/>
                <a:sym typeface="Helvetica Light"/>
              </a:rPr>
              <a:t>	</a:t>
            </a:r>
          </a:p>
        </p:txBody>
      </p:sp>
    </p:spTree>
    <p:extLst>
      <p:ext uri="{BB962C8B-B14F-4D97-AF65-F5344CB8AC3E}">
        <p14:creationId xmlns:p14="http://schemas.microsoft.com/office/powerpoint/2010/main" val="56946716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549BA22-57ED-8F66-BD22-08BC33F1A56E}"/>
              </a:ext>
            </a:extLst>
          </p:cNvPr>
          <p:cNvSpPr>
            <a:spLocks noGrp="1"/>
          </p:cNvSpPr>
          <p:nvPr>
            <p:ph type="body" sz="quarter" idx="13"/>
          </p:nvPr>
        </p:nvSpPr>
        <p:spPr>
          <a:xfrm>
            <a:off x="6553200" y="2289600"/>
            <a:ext cx="5004000" cy="3931813"/>
          </a:xfrm>
        </p:spPr>
        <p:txBody>
          <a:bodyPr>
            <a:normAutofit/>
          </a:bodyPr>
          <a:lstStyle/>
          <a:p>
            <a:r>
              <a:rPr lang="en-US" sz="1500" dirty="0"/>
              <a:t>A GAP Analysis / Identification of the Needs. </a:t>
            </a:r>
            <a:r>
              <a:rPr lang="en-US" sz="1500" b="1" dirty="0"/>
              <a:t>This often includes also Training Needs</a:t>
            </a:r>
          </a:p>
          <a:p>
            <a:r>
              <a:rPr lang="en-US" sz="1500" dirty="0"/>
              <a:t>A plan is made based on all those needs</a:t>
            </a:r>
          </a:p>
          <a:p>
            <a:r>
              <a:rPr lang="en-US" sz="1500" dirty="0"/>
              <a:t>The funding is arranged based on this plan.</a:t>
            </a:r>
          </a:p>
          <a:p>
            <a:r>
              <a:rPr lang="en-US" sz="1500" dirty="0"/>
              <a:t>The plan is being executed</a:t>
            </a:r>
          </a:p>
          <a:p>
            <a:pPr marL="0" indent="0">
              <a:buNone/>
            </a:pPr>
            <a:endParaRPr lang="en-US" sz="1500" dirty="0"/>
          </a:p>
          <a:p>
            <a:pPr marL="0" indent="0">
              <a:buNone/>
            </a:pPr>
            <a:endParaRPr lang="en-US" sz="1500" dirty="0"/>
          </a:p>
          <a:p>
            <a:endParaRPr lang="en-US" sz="1500" dirty="0"/>
          </a:p>
        </p:txBody>
      </p:sp>
      <p:sp>
        <p:nvSpPr>
          <p:cNvPr id="18" name="Title 2">
            <a:extLst>
              <a:ext uri="{FF2B5EF4-FFF2-40B4-BE49-F238E27FC236}">
                <a16:creationId xmlns:a16="http://schemas.microsoft.com/office/drawing/2014/main" id="{17B3DBA6-7133-B668-F28B-6384B36B23F6}"/>
              </a:ext>
            </a:extLst>
          </p:cNvPr>
          <p:cNvSpPr>
            <a:spLocks noGrp="1"/>
          </p:cNvSpPr>
          <p:nvPr>
            <p:ph type="title"/>
          </p:nvPr>
        </p:nvSpPr>
        <p:spPr>
          <a:xfrm>
            <a:off x="6553200" y="1051200"/>
            <a:ext cx="5493026" cy="948047"/>
          </a:xfrm>
        </p:spPr>
        <p:txBody>
          <a:bodyPr>
            <a:normAutofit fontScale="90000"/>
          </a:bodyPr>
          <a:lstStyle/>
          <a:p>
            <a:r>
              <a:rPr lang="en-US" dirty="0"/>
              <a:t>WMO SOFF Programme</a:t>
            </a:r>
          </a:p>
        </p:txBody>
      </p:sp>
      <p:pic>
        <p:nvPicPr>
          <p:cNvPr id="8" name="Afbeelding 7" descr="Afbeelding met Lettertype, schermopname, ontwerp, persoon&#10;&#10;Automatisch gegenereerde beschrijving">
            <a:extLst>
              <a:ext uri="{FF2B5EF4-FFF2-40B4-BE49-F238E27FC236}">
                <a16:creationId xmlns:a16="http://schemas.microsoft.com/office/drawing/2014/main" id="{E9806CE2-E73B-3CC9-EFA4-CF0C80E50D6F}"/>
              </a:ext>
            </a:extLst>
          </p:cNvPr>
          <p:cNvPicPr>
            <a:picLocks noChangeAspect="1"/>
          </p:cNvPicPr>
          <p:nvPr/>
        </p:nvPicPr>
        <p:blipFill>
          <a:blip r:embed="rId3">
            <a:extLst>
              <a:ext uri="{28A0092B-C50C-407E-A947-70E740481C1C}">
                <a14:useLocalDpi xmlns:a14="http://schemas.microsoft.com/office/drawing/2010/main" val="0"/>
              </a:ext>
            </a:extLst>
          </a:blip>
          <a:srcRect l="20460" r="20458" b="-2"/>
          <a:stretch/>
        </p:blipFill>
        <p:spPr>
          <a:xfrm>
            <a:off x="20" y="10"/>
            <a:ext cx="6098222" cy="686399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noFill/>
        </p:spPr>
      </p:pic>
      <p:sp>
        <p:nvSpPr>
          <p:cNvPr id="6" name="Tijdelijke aanduiding voor dianummer 5">
            <a:extLst>
              <a:ext uri="{FF2B5EF4-FFF2-40B4-BE49-F238E27FC236}">
                <a16:creationId xmlns:a16="http://schemas.microsoft.com/office/drawing/2014/main" id="{F9333251-F2E2-376A-107D-76E5CE620845}"/>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3</a:t>
            </a:fld>
            <a:endParaRPr lang="nl-NL"/>
          </a:p>
        </p:txBody>
      </p:sp>
      <p:sp>
        <p:nvSpPr>
          <p:cNvPr id="2" name="Afgeronde rechthoek 1">
            <a:extLst>
              <a:ext uri="{FF2B5EF4-FFF2-40B4-BE49-F238E27FC236}">
                <a16:creationId xmlns:a16="http://schemas.microsoft.com/office/drawing/2014/main" id="{33615184-A5D4-26EA-9E33-C66209B599D2}"/>
              </a:ext>
            </a:extLst>
          </p:cNvPr>
          <p:cNvSpPr/>
          <p:nvPr/>
        </p:nvSpPr>
        <p:spPr>
          <a:xfrm>
            <a:off x="1233055"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Afgeronde rechthoek 2">
            <a:extLst>
              <a:ext uri="{FF2B5EF4-FFF2-40B4-BE49-F238E27FC236}">
                <a16:creationId xmlns:a16="http://schemas.microsoft.com/office/drawing/2014/main" id="{B109D76C-D066-BB5E-CD25-57BB7F7AFDFD}"/>
              </a:ext>
            </a:extLst>
          </p:cNvPr>
          <p:cNvSpPr/>
          <p:nvPr/>
        </p:nvSpPr>
        <p:spPr>
          <a:xfrm>
            <a:off x="4156364"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Afgeronde rechthoek 3">
            <a:extLst>
              <a:ext uri="{FF2B5EF4-FFF2-40B4-BE49-F238E27FC236}">
                <a16:creationId xmlns:a16="http://schemas.microsoft.com/office/drawing/2014/main" id="{927DCFCB-B8C0-E56E-3F82-3C9E2A2C8C3A}"/>
              </a:ext>
            </a:extLst>
          </p:cNvPr>
          <p:cNvSpPr/>
          <p:nvPr/>
        </p:nvSpPr>
        <p:spPr>
          <a:xfrm>
            <a:off x="3156596" y="2289600"/>
            <a:ext cx="900545"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1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549BA22-57ED-8F66-BD22-08BC33F1A56E}"/>
              </a:ext>
            </a:extLst>
          </p:cNvPr>
          <p:cNvSpPr>
            <a:spLocks noGrp="1"/>
          </p:cNvSpPr>
          <p:nvPr>
            <p:ph type="body" sz="quarter" idx="13"/>
          </p:nvPr>
        </p:nvSpPr>
        <p:spPr>
          <a:xfrm>
            <a:off x="6553200" y="2289600"/>
            <a:ext cx="5004000" cy="3931813"/>
          </a:xfrm>
        </p:spPr>
        <p:txBody>
          <a:bodyPr>
            <a:normAutofit/>
          </a:bodyPr>
          <a:lstStyle/>
          <a:p>
            <a:r>
              <a:rPr lang="en-US" sz="1500" dirty="0"/>
              <a:t>Many organisation develop and provide more or less </a:t>
            </a:r>
            <a:r>
              <a:rPr lang="en-US" sz="1500" b="1" dirty="0"/>
              <a:t>the same kind </a:t>
            </a:r>
            <a:r>
              <a:rPr lang="en-US" sz="1500" dirty="0"/>
              <a:t>of Education and Training to their supporting countries</a:t>
            </a:r>
          </a:p>
          <a:p>
            <a:r>
              <a:rPr lang="en-US" sz="1500" b="1" dirty="0"/>
              <a:t>Long-Term Sustainability </a:t>
            </a:r>
            <a:r>
              <a:rPr lang="en-US" sz="1500" dirty="0"/>
              <a:t>for the produced E&amp;T materials?</a:t>
            </a:r>
          </a:p>
          <a:p>
            <a:r>
              <a:rPr lang="en-US" sz="1500" b="1" dirty="0"/>
              <a:t>The need </a:t>
            </a:r>
            <a:r>
              <a:rPr lang="en-US" sz="1500" dirty="0"/>
              <a:t>for Education and Training on GBON related to subjects to continues operation and maintenance of observation networks </a:t>
            </a:r>
            <a:r>
              <a:rPr lang="en-US" sz="1500" b="1" dirty="0"/>
              <a:t>is much wider </a:t>
            </a:r>
            <a:r>
              <a:rPr lang="en-US" sz="1500" dirty="0"/>
              <a:t>than only LDCs and SIDS.</a:t>
            </a:r>
          </a:p>
          <a:p>
            <a:r>
              <a:rPr lang="en-US" sz="1500" b="1" dirty="0"/>
              <a:t>The WMO Global Campus Initiative</a:t>
            </a:r>
          </a:p>
          <a:p>
            <a:endParaRPr lang="en-US" sz="1500" dirty="0"/>
          </a:p>
        </p:txBody>
      </p:sp>
      <p:sp>
        <p:nvSpPr>
          <p:cNvPr id="18" name="Title 2">
            <a:extLst>
              <a:ext uri="{FF2B5EF4-FFF2-40B4-BE49-F238E27FC236}">
                <a16:creationId xmlns:a16="http://schemas.microsoft.com/office/drawing/2014/main" id="{17B3DBA6-7133-B668-F28B-6384B36B23F6}"/>
              </a:ext>
            </a:extLst>
          </p:cNvPr>
          <p:cNvSpPr>
            <a:spLocks noGrp="1"/>
          </p:cNvSpPr>
          <p:nvPr>
            <p:ph type="title"/>
          </p:nvPr>
        </p:nvSpPr>
        <p:spPr>
          <a:xfrm>
            <a:off x="6553200" y="1051200"/>
            <a:ext cx="5493026" cy="948047"/>
          </a:xfrm>
        </p:spPr>
        <p:txBody>
          <a:bodyPr>
            <a:normAutofit/>
          </a:bodyPr>
          <a:lstStyle/>
          <a:p>
            <a:r>
              <a:rPr lang="en-US" dirty="0"/>
              <a:t>Considerations</a:t>
            </a:r>
          </a:p>
        </p:txBody>
      </p:sp>
      <p:pic>
        <p:nvPicPr>
          <p:cNvPr id="8" name="Afbeelding 7" descr="Afbeelding met Lettertype, schermopname, ontwerp, persoon&#10;&#10;Automatisch gegenereerde beschrijving">
            <a:extLst>
              <a:ext uri="{FF2B5EF4-FFF2-40B4-BE49-F238E27FC236}">
                <a16:creationId xmlns:a16="http://schemas.microsoft.com/office/drawing/2014/main" id="{E9806CE2-E73B-3CC9-EFA4-CF0C80E50D6F}"/>
              </a:ext>
            </a:extLst>
          </p:cNvPr>
          <p:cNvPicPr>
            <a:picLocks noChangeAspect="1"/>
          </p:cNvPicPr>
          <p:nvPr/>
        </p:nvPicPr>
        <p:blipFill>
          <a:blip r:embed="rId3">
            <a:extLst>
              <a:ext uri="{28A0092B-C50C-407E-A947-70E740481C1C}">
                <a14:useLocalDpi xmlns:a14="http://schemas.microsoft.com/office/drawing/2010/main" val="0"/>
              </a:ext>
            </a:extLst>
          </a:blip>
          <a:srcRect l="20460" r="20458" b="-2"/>
          <a:stretch/>
        </p:blipFill>
        <p:spPr>
          <a:xfrm>
            <a:off x="20" y="10"/>
            <a:ext cx="6098222" cy="686399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noFill/>
        </p:spPr>
      </p:pic>
      <p:sp>
        <p:nvSpPr>
          <p:cNvPr id="6" name="Tijdelijke aanduiding voor dianummer 5">
            <a:extLst>
              <a:ext uri="{FF2B5EF4-FFF2-40B4-BE49-F238E27FC236}">
                <a16:creationId xmlns:a16="http://schemas.microsoft.com/office/drawing/2014/main" id="{F9333251-F2E2-376A-107D-76E5CE620845}"/>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4</a:t>
            </a:fld>
            <a:endParaRPr lang="nl-NL"/>
          </a:p>
        </p:txBody>
      </p:sp>
      <p:sp>
        <p:nvSpPr>
          <p:cNvPr id="5" name="Afgeronde rechthoek 4">
            <a:extLst>
              <a:ext uri="{FF2B5EF4-FFF2-40B4-BE49-F238E27FC236}">
                <a16:creationId xmlns:a16="http://schemas.microsoft.com/office/drawing/2014/main" id="{3582DAE6-FD22-CCDE-533D-23462632199A}"/>
              </a:ext>
            </a:extLst>
          </p:cNvPr>
          <p:cNvSpPr/>
          <p:nvPr/>
        </p:nvSpPr>
        <p:spPr>
          <a:xfrm>
            <a:off x="4156364"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a:extLst>
              <a:ext uri="{FF2B5EF4-FFF2-40B4-BE49-F238E27FC236}">
                <a16:creationId xmlns:a16="http://schemas.microsoft.com/office/drawing/2014/main" id="{E7AC61E5-DFAC-D39C-53E2-FB939702498A}"/>
              </a:ext>
            </a:extLst>
          </p:cNvPr>
          <p:cNvSpPr/>
          <p:nvPr/>
        </p:nvSpPr>
        <p:spPr>
          <a:xfrm>
            <a:off x="3156596" y="2289600"/>
            <a:ext cx="900545"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fgeronde rechthoek 8">
            <a:extLst>
              <a:ext uri="{FF2B5EF4-FFF2-40B4-BE49-F238E27FC236}">
                <a16:creationId xmlns:a16="http://schemas.microsoft.com/office/drawing/2014/main" id="{E4DE5034-CACB-CB2E-130C-86B987E36D65}"/>
              </a:ext>
            </a:extLst>
          </p:cNvPr>
          <p:cNvSpPr/>
          <p:nvPr/>
        </p:nvSpPr>
        <p:spPr>
          <a:xfrm>
            <a:off x="1233055"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748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D796C-DBA3-EB5D-E96F-7ECE22076362}"/>
            </a:ext>
          </a:extLst>
        </p:cNvPr>
        <p:cNvGrpSpPr/>
        <p:nvPr/>
      </p:nvGrpSpPr>
      <p:grpSpPr>
        <a:xfrm>
          <a:off x="0" y="0"/>
          <a:ext cx="0" cy="0"/>
          <a:chOff x="0" y="0"/>
          <a:chExt cx="0" cy="0"/>
        </a:xfrm>
      </p:grpSpPr>
      <p:pic>
        <p:nvPicPr>
          <p:cNvPr id="23" name="Picture 8" descr="A group of people putting their hands together&#10;&#10;Description automatically generated">
            <a:extLst>
              <a:ext uri="{FF2B5EF4-FFF2-40B4-BE49-F238E27FC236}">
                <a16:creationId xmlns:a16="http://schemas.microsoft.com/office/drawing/2014/main" id="{DF91B654-D759-FCE3-F22D-E76FCF9DF6A3}"/>
              </a:ext>
            </a:extLst>
          </p:cNvPr>
          <p:cNvPicPr>
            <a:picLocks noChangeAspect="1"/>
          </p:cNvPicPr>
          <p:nvPr/>
        </p:nvPicPr>
        <p:blipFill>
          <a:blip r:embed="rId3"/>
          <a:stretch>
            <a:fillRect/>
          </a:stretch>
        </p:blipFill>
        <p:spPr>
          <a:xfrm>
            <a:off x="90881" y="666781"/>
            <a:ext cx="5815727" cy="5206181"/>
          </a:xfrm>
          <a:prstGeom prst="rect">
            <a:avLst/>
          </a:prstGeom>
        </p:spPr>
      </p:pic>
      <p:sp>
        <p:nvSpPr>
          <p:cNvPr id="13" name="Text Placeholder 2">
            <a:extLst>
              <a:ext uri="{FF2B5EF4-FFF2-40B4-BE49-F238E27FC236}">
                <a16:creationId xmlns:a16="http://schemas.microsoft.com/office/drawing/2014/main" id="{D222ABBB-5FAC-9E46-89A6-413E082C95EF}"/>
              </a:ext>
            </a:extLst>
          </p:cNvPr>
          <p:cNvSpPr>
            <a:spLocks noGrp="1"/>
          </p:cNvSpPr>
          <p:nvPr>
            <p:ph type="body" sz="quarter" idx="13"/>
          </p:nvPr>
        </p:nvSpPr>
        <p:spPr>
          <a:xfrm>
            <a:off x="6553200" y="2289600"/>
            <a:ext cx="5004000" cy="3931813"/>
          </a:xfrm>
        </p:spPr>
        <p:txBody>
          <a:bodyPr>
            <a:normAutofit/>
          </a:bodyPr>
          <a:lstStyle/>
          <a:p>
            <a:pPr marL="0" indent="0">
              <a:buNone/>
            </a:pPr>
            <a:r>
              <a:rPr lang="en-GB" sz="1600" b="1" noProof="0" dirty="0"/>
              <a:t>Goal; </a:t>
            </a:r>
          </a:p>
          <a:p>
            <a:pPr marL="285750" indent="-285750">
              <a:buFont typeface="Arial" panose="020B0604020202020204" pitchFamily="34" charset="0"/>
              <a:buChar char="•"/>
            </a:pPr>
            <a:r>
              <a:rPr lang="en-GB" sz="1600" noProof="0" dirty="0"/>
              <a:t>To increase the capacity to educate and train professionals within WMO Member states and territories.</a:t>
            </a:r>
          </a:p>
          <a:p>
            <a:pPr marL="285750" indent="-285750">
              <a:buFont typeface="Arial" panose="020B0604020202020204" pitchFamily="34" charset="0"/>
              <a:buChar char="•"/>
            </a:pPr>
            <a:r>
              <a:rPr lang="en-GB" sz="1600" noProof="0" dirty="0"/>
              <a:t>Assist closing the capacity gap. </a:t>
            </a:r>
          </a:p>
          <a:p>
            <a:pPr marL="0" indent="0">
              <a:buNone/>
            </a:pPr>
            <a:endParaRPr lang="en-GB" sz="1600" noProof="0" dirty="0"/>
          </a:p>
          <a:p>
            <a:pPr marL="0" indent="0">
              <a:buNone/>
            </a:pPr>
            <a:r>
              <a:rPr lang="en-GB" sz="1600" b="1" noProof="0" dirty="0"/>
              <a:t>How to achieve?</a:t>
            </a:r>
          </a:p>
          <a:p>
            <a:pPr marL="0" indent="0">
              <a:buNone/>
            </a:pPr>
            <a:endParaRPr lang="en-GB" sz="1600" b="1" dirty="0"/>
          </a:p>
          <a:p>
            <a:pPr marL="0" indent="0">
              <a:buNone/>
            </a:pPr>
            <a:r>
              <a:rPr lang="en-GB" sz="1600" b="1" dirty="0"/>
              <a:t>By increasing collaboration, cooperation and sharing between education and training institutions. </a:t>
            </a:r>
          </a:p>
          <a:p>
            <a:pPr marL="0" indent="0">
              <a:buNone/>
            </a:pPr>
            <a:endParaRPr lang="en-GB" sz="1600" b="1" dirty="0"/>
          </a:p>
          <a:p>
            <a:pPr marL="0" indent="0">
              <a:buNone/>
            </a:pPr>
            <a:endParaRPr lang="en-GB" sz="1600" b="1" noProof="0" dirty="0"/>
          </a:p>
        </p:txBody>
      </p:sp>
      <p:sp>
        <p:nvSpPr>
          <p:cNvPr id="18" name="Title 2">
            <a:extLst>
              <a:ext uri="{FF2B5EF4-FFF2-40B4-BE49-F238E27FC236}">
                <a16:creationId xmlns:a16="http://schemas.microsoft.com/office/drawing/2014/main" id="{876E541E-9F22-5488-8ACE-A261F7D47E38}"/>
              </a:ext>
            </a:extLst>
          </p:cNvPr>
          <p:cNvSpPr>
            <a:spLocks noGrp="1"/>
          </p:cNvSpPr>
          <p:nvPr>
            <p:ph type="title"/>
          </p:nvPr>
        </p:nvSpPr>
        <p:spPr>
          <a:xfrm>
            <a:off x="6553200" y="1051200"/>
            <a:ext cx="5493026" cy="948047"/>
          </a:xfrm>
        </p:spPr>
        <p:txBody>
          <a:bodyPr>
            <a:normAutofit/>
          </a:bodyPr>
          <a:lstStyle/>
          <a:p>
            <a:r>
              <a:rPr lang="en-US" dirty="0"/>
              <a:t>WMO Global Campus</a:t>
            </a:r>
          </a:p>
        </p:txBody>
      </p:sp>
      <p:sp>
        <p:nvSpPr>
          <p:cNvPr id="19" name="Afgeronde rechthoek 18">
            <a:extLst>
              <a:ext uri="{FF2B5EF4-FFF2-40B4-BE49-F238E27FC236}">
                <a16:creationId xmlns:a16="http://schemas.microsoft.com/office/drawing/2014/main" id="{703EF4DB-1AFA-950F-B130-146E9A04897C}"/>
              </a:ext>
            </a:extLst>
          </p:cNvPr>
          <p:cNvSpPr/>
          <p:nvPr/>
        </p:nvSpPr>
        <p:spPr>
          <a:xfrm>
            <a:off x="6553200" y="4796293"/>
            <a:ext cx="5064177" cy="1139812"/>
          </a:xfrm>
          <a:prstGeom prst="roundRect">
            <a:avLst/>
          </a:prstGeom>
          <a:noFill/>
          <a:ln w="57150">
            <a:solidFill>
              <a:srgbClr val="D52B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B391F394-0D84-B76A-2ECE-8C00F0F28170}"/>
              </a:ext>
            </a:extLst>
          </p:cNvPr>
          <p:cNvSpPr/>
          <p:nvPr/>
        </p:nvSpPr>
        <p:spPr>
          <a:xfrm>
            <a:off x="3643444" y="2679286"/>
            <a:ext cx="2748897" cy="1699131"/>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dirty="0"/>
              <a:t>Open Access Resources</a:t>
            </a:r>
          </a:p>
        </p:txBody>
      </p:sp>
      <p:sp>
        <p:nvSpPr>
          <p:cNvPr id="22" name="Ovaal 21">
            <a:extLst>
              <a:ext uri="{FF2B5EF4-FFF2-40B4-BE49-F238E27FC236}">
                <a16:creationId xmlns:a16="http://schemas.microsoft.com/office/drawing/2014/main" id="{33083B4A-79CD-C1DC-E035-DAB97C3CCA01}"/>
              </a:ext>
            </a:extLst>
          </p:cNvPr>
          <p:cNvSpPr/>
          <p:nvPr/>
        </p:nvSpPr>
        <p:spPr>
          <a:xfrm>
            <a:off x="30704" y="4796293"/>
            <a:ext cx="2748897" cy="16991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Community of </a:t>
            </a:r>
            <a:r>
              <a:rPr lang="nl-NL" dirty="0" err="1"/>
              <a:t>Practice</a:t>
            </a:r>
            <a:endParaRPr lang="nl-NL" dirty="0"/>
          </a:p>
        </p:txBody>
      </p:sp>
      <p:sp>
        <p:nvSpPr>
          <p:cNvPr id="20" name="Ovaal 19">
            <a:extLst>
              <a:ext uri="{FF2B5EF4-FFF2-40B4-BE49-F238E27FC236}">
                <a16:creationId xmlns:a16="http://schemas.microsoft.com/office/drawing/2014/main" id="{EFCAFE60-32A7-0928-21C0-8E5286D2E4E7}"/>
              </a:ext>
            </a:extLst>
          </p:cNvPr>
          <p:cNvSpPr/>
          <p:nvPr/>
        </p:nvSpPr>
        <p:spPr>
          <a:xfrm>
            <a:off x="90881" y="442456"/>
            <a:ext cx="2748897" cy="169913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dirty="0" err="1"/>
              <a:t>Collaborative</a:t>
            </a:r>
            <a:r>
              <a:rPr lang="nl-NL" dirty="0"/>
              <a:t> Network</a:t>
            </a:r>
          </a:p>
        </p:txBody>
      </p:sp>
    </p:spTree>
    <p:extLst>
      <p:ext uri="{BB962C8B-B14F-4D97-AF65-F5344CB8AC3E}">
        <p14:creationId xmlns:p14="http://schemas.microsoft.com/office/powerpoint/2010/main" val="257431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549BA22-57ED-8F66-BD22-08BC33F1A56E}"/>
              </a:ext>
            </a:extLst>
          </p:cNvPr>
          <p:cNvSpPr>
            <a:spLocks noGrp="1"/>
          </p:cNvSpPr>
          <p:nvPr>
            <p:ph type="body" sz="quarter" idx="13"/>
          </p:nvPr>
        </p:nvSpPr>
        <p:spPr>
          <a:xfrm>
            <a:off x="6553200" y="2289600"/>
            <a:ext cx="5004000" cy="3931813"/>
          </a:xfrm>
        </p:spPr>
        <p:txBody>
          <a:bodyPr>
            <a:normAutofit/>
          </a:bodyPr>
          <a:lstStyle/>
          <a:p>
            <a:pPr marL="0" indent="0">
              <a:buNone/>
            </a:pPr>
            <a:r>
              <a:rPr lang="en-US" sz="1500" b="1" dirty="0"/>
              <a:t>Connect the outcomes of this SOFF Programme in Education &amp; Training with </a:t>
            </a:r>
            <a:br>
              <a:rPr lang="en-US" sz="1500" b="1" dirty="0"/>
            </a:br>
            <a:r>
              <a:rPr lang="en-US" sz="1500" b="1" dirty="0"/>
              <a:t>the WMO Global Campus Initiative</a:t>
            </a:r>
            <a:r>
              <a:rPr lang="en-US" sz="1500" dirty="0"/>
              <a:t>. </a:t>
            </a:r>
            <a:br>
              <a:rPr lang="en-US" sz="1500" dirty="0"/>
            </a:br>
            <a:endParaRPr lang="en-US" sz="1500" dirty="0"/>
          </a:p>
          <a:p>
            <a:r>
              <a:rPr lang="en-US" sz="1500" dirty="0"/>
              <a:t>Use the available human AND financial resources in an effective way.</a:t>
            </a:r>
            <a:br>
              <a:rPr lang="en-US" sz="1500" dirty="0"/>
            </a:br>
            <a:endParaRPr lang="en-US" sz="1500" dirty="0"/>
          </a:p>
          <a:p>
            <a:r>
              <a:rPr lang="en-US" sz="1500" dirty="0"/>
              <a:t>Make sure that those high-quality e-learning materials are widely shared.</a:t>
            </a:r>
            <a:br>
              <a:rPr lang="en-US" sz="1500" dirty="0"/>
            </a:br>
            <a:endParaRPr lang="en-US" sz="1500" dirty="0"/>
          </a:p>
          <a:p>
            <a:r>
              <a:rPr lang="en-US" sz="1500" dirty="0"/>
              <a:t>Make sure that everyone is aware of these materials and motivate them to (re)use them.</a:t>
            </a:r>
          </a:p>
        </p:txBody>
      </p:sp>
      <p:sp>
        <p:nvSpPr>
          <p:cNvPr id="18" name="Title 2">
            <a:extLst>
              <a:ext uri="{FF2B5EF4-FFF2-40B4-BE49-F238E27FC236}">
                <a16:creationId xmlns:a16="http://schemas.microsoft.com/office/drawing/2014/main" id="{17B3DBA6-7133-B668-F28B-6384B36B23F6}"/>
              </a:ext>
            </a:extLst>
          </p:cNvPr>
          <p:cNvSpPr>
            <a:spLocks noGrp="1"/>
          </p:cNvSpPr>
          <p:nvPr>
            <p:ph type="title"/>
          </p:nvPr>
        </p:nvSpPr>
        <p:spPr>
          <a:xfrm>
            <a:off x="6553200" y="1051200"/>
            <a:ext cx="5004000" cy="948047"/>
          </a:xfrm>
        </p:spPr>
        <p:txBody>
          <a:bodyPr/>
          <a:lstStyle/>
          <a:p>
            <a:r>
              <a:rPr lang="en-US" dirty="0"/>
              <a:t>Challenge!</a:t>
            </a:r>
          </a:p>
        </p:txBody>
      </p:sp>
      <p:pic>
        <p:nvPicPr>
          <p:cNvPr id="8" name="Afbeelding 7" descr="Afbeelding met Lettertype, schermopname, ontwerp, persoon&#10;&#10;Automatisch gegenereerde beschrijving">
            <a:extLst>
              <a:ext uri="{FF2B5EF4-FFF2-40B4-BE49-F238E27FC236}">
                <a16:creationId xmlns:a16="http://schemas.microsoft.com/office/drawing/2014/main" id="{E9806CE2-E73B-3CC9-EFA4-CF0C80E50D6F}"/>
              </a:ext>
            </a:extLst>
          </p:cNvPr>
          <p:cNvPicPr>
            <a:picLocks noChangeAspect="1"/>
          </p:cNvPicPr>
          <p:nvPr/>
        </p:nvPicPr>
        <p:blipFill>
          <a:blip r:embed="rId3">
            <a:extLst>
              <a:ext uri="{28A0092B-C50C-407E-A947-70E740481C1C}">
                <a14:useLocalDpi xmlns:a14="http://schemas.microsoft.com/office/drawing/2010/main" val="0"/>
              </a:ext>
            </a:extLst>
          </a:blip>
          <a:srcRect l="20460" r="20458" b="-2"/>
          <a:stretch/>
        </p:blipFill>
        <p:spPr>
          <a:xfrm>
            <a:off x="20" y="10"/>
            <a:ext cx="6098222" cy="686399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noFill/>
        </p:spPr>
      </p:pic>
      <p:sp>
        <p:nvSpPr>
          <p:cNvPr id="9" name="Afgeronde rechthoek 8">
            <a:extLst>
              <a:ext uri="{FF2B5EF4-FFF2-40B4-BE49-F238E27FC236}">
                <a16:creationId xmlns:a16="http://schemas.microsoft.com/office/drawing/2014/main" id="{4264AE88-1336-DA67-D9E2-82D8C9F18732}"/>
              </a:ext>
            </a:extLst>
          </p:cNvPr>
          <p:cNvSpPr/>
          <p:nvPr/>
        </p:nvSpPr>
        <p:spPr>
          <a:xfrm>
            <a:off x="4156364"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Afgeronde rechthoek 10">
            <a:extLst>
              <a:ext uri="{FF2B5EF4-FFF2-40B4-BE49-F238E27FC236}">
                <a16:creationId xmlns:a16="http://schemas.microsoft.com/office/drawing/2014/main" id="{539FDC4B-6049-99C8-847D-C67689DF7DEE}"/>
              </a:ext>
            </a:extLst>
          </p:cNvPr>
          <p:cNvSpPr/>
          <p:nvPr/>
        </p:nvSpPr>
        <p:spPr>
          <a:xfrm>
            <a:off x="3156596" y="2289600"/>
            <a:ext cx="900545"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Afgeronde rechthoek 11">
            <a:extLst>
              <a:ext uri="{FF2B5EF4-FFF2-40B4-BE49-F238E27FC236}">
                <a16:creationId xmlns:a16="http://schemas.microsoft.com/office/drawing/2014/main" id="{3AF9E896-A392-D644-1641-F3BD2396DD3D}"/>
              </a:ext>
            </a:extLst>
          </p:cNvPr>
          <p:cNvSpPr/>
          <p:nvPr/>
        </p:nvSpPr>
        <p:spPr>
          <a:xfrm>
            <a:off x="1233055"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46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549BA22-57ED-8F66-BD22-08BC33F1A56E}"/>
              </a:ext>
            </a:extLst>
          </p:cNvPr>
          <p:cNvSpPr>
            <a:spLocks noGrp="1"/>
          </p:cNvSpPr>
          <p:nvPr>
            <p:ph type="body" sz="quarter" idx="13"/>
          </p:nvPr>
        </p:nvSpPr>
        <p:spPr>
          <a:xfrm>
            <a:off x="6553200" y="2289600"/>
            <a:ext cx="5004000" cy="3931813"/>
          </a:xfrm>
        </p:spPr>
        <p:txBody>
          <a:bodyPr>
            <a:normAutofit/>
          </a:bodyPr>
          <a:lstStyle/>
          <a:p>
            <a:pPr marL="0" indent="0">
              <a:buNone/>
            </a:pPr>
            <a:endParaRPr lang="en-US" sz="1500" dirty="0"/>
          </a:p>
        </p:txBody>
      </p:sp>
      <p:sp>
        <p:nvSpPr>
          <p:cNvPr id="18" name="Title 2">
            <a:extLst>
              <a:ext uri="{FF2B5EF4-FFF2-40B4-BE49-F238E27FC236}">
                <a16:creationId xmlns:a16="http://schemas.microsoft.com/office/drawing/2014/main" id="{17B3DBA6-7133-B668-F28B-6384B36B23F6}"/>
              </a:ext>
            </a:extLst>
          </p:cNvPr>
          <p:cNvSpPr>
            <a:spLocks noGrp="1"/>
          </p:cNvSpPr>
          <p:nvPr>
            <p:ph type="title"/>
          </p:nvPr>
        </p:nvSpPr>
        <p:spPr>
          <a:xfrm>
            <a:off x="6553200" y="1051200"/>
            <a:ext cx="5004000" cy="948047"/>
          </a:xfrm>
        </p:spPr>
        <p:txBody>
          <a:bodyPr/>
          <a:lstStyle/>
          <a:p>
            <a:r>
              <a:rPr lang="en-US" dirty="0"/>
              <a:t>Collaboration!</a:t>
            </a:r>
          </a:p>
        </p:txBody>
      </p:sp>
      <p:pic>
        <p:nvPicPr>
          <p:cNvPr id="8" name="Afbeelding 7" descr="Afbeelding met Lettertype, schermopname, ontwerp, persoon&#10;&#10;Automatisch gegenereerde beschrijving">
            <a:extLst>
              <a:ext uri="{FF2B5EF4-FFF2-40B4-BE49-F238E27FC236}">
                <a16:creationId xmlns:a16="http://schemas.microsoft.com/office/drawing/2014/main" id="{E9806CE2-E73B-3CC9-EFA4-CF0C80E50D6F}"/>
              </a:ext>
            </a:extLst>
          </p:cNvPr>
          <p:cNvPicPr>
            <a:picLocks noChangeAspect="1"/>
          </p:cNvPicPr>
          <p:nvPr/>
        </p:nvPicPr>
        <p:blipFill>
          <a:blip r:embed="rId3">
            <a:extLst>
              <a:ext uri="{28A0092B-C50C-407E-A947-70E740481C1C}">
                <a14:useLocalDpi xmlns:a14="http://schemas.microsoft.com/office/drawing/2010/main" val="0"/>
              </a:ext>
            </a:extLst>
          </a:blip>
          <a:srcRect l="20460" r="20458" b="-2"/>
          <a:stretch/>
        </p:blipFill>
        <p:spPr>
          <a:xfrm>
            <a:off x="20" y="10"/>
            <a:ext cx="6098222" cy="686399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noFill/>
        </p:spPr>
      </p:pic>
      <p:sp>
        <p:nvSpPr>
          <p:cNvPr id="3" name="Afgeronde rechthoek 2">
            <a:extLst>
              <a:ext uri="{FF2B5EF4-FFF2-40B4-BE49-F238E27FC236}">
                <a16:creationId xmlns:a16="http://schemas.microsoft.com/office/drawing/2014/main" id="{1139E4DA-B9C0-CF15-0B12-4594D238F524}"/>
              </a:ext>
            </a:extLst>
          </p:cNvPr>
          <p:cNvSpPr/>
          <p:nvPr/>
        </p:nvSpPr>
        <p:spPr>
          <a:xfrm>
            <a:off x="4156364" y="2289600"/>
            <a:ext cx="1801090" cy="22824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328CA4DC-0282-F102-7197-90B1ABF83DD6}"/>
              </a:ext>
            </a:extLst>
          </p:cNvPr>
          <p:cNvPicPr>
            <a:picLocks noChangeAspect="1"/>
          </p:cNvPicPr>
          <p:nvPr/>
        </p:nvPicPr>
        <p:blipFill>
          <a:blip r:embed="rId4"/>
          <a:srcRect l="6323" r="1" b="1"/>
          <a:stretch/>
        </p:blipFill>
        <p:spPr>
          <a:xfrm>
            <a:off x="6983280" y="2121139"/>
            <a:ext cx="4143840" cy="4268733"/>
          </a:xfrm>
          <a:prstGeom prst="rect">
            <a:avLst/>
          </a:prstGeom>
          <a:noFill/>
        </p:spPr>
      </p:pic>
    </p:spTree>
    <p:extLst>
      <p:ext uri="{BB962C8B-B14F-4D97-AF65-F5344CB8AC3E}">
        <p14:creationId xmlns:p14="http://schemas.microsoft.com/office/powerpoint/2010/main" val="2762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17413" y="2621169"/>
            <a:ext cx="12200321" cy="637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b="1">
                <a:solidFill>
                  <a:srgbClr val="FFFFFF"/>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a:ln>
                  <a:noFill/>
                </a:ln>
                <a:solidFill>
                  <a:srgbClr val="FFFFFF"/>
                </a:solidFill>
                <a:effectLst/>
                <a:uLnTx/>
                <a:uFillTx/>
                <a:latin typeface="Helvetica"/>
                <a:sym typeface="Helvetica"/>
              </a:rPr>
              <a:t>TITLE OF YOUR PRESENTATION</a:t>
            </a:r>
          </a:p>
        </p:txBody>
      </p:sp>
      <p:pic>
        <p:nvPicPr>
          <p:cNvPr id="5" name="Picture 4" descr="A picture containing text, electronics, vector graphics&#10;&#10;Description automatically generated">
            <a:extLst>
              <a:ext uri="{FF2B5EF4-FFF2-40B4-BE49-F238E27FC236}">
                <a16:creationId xmlns:a16="http://schemas.microsoft.com/office/drawing/2014/main" id="{292D8BED-43B2-B76E-BA1C-7A7C3EA52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34" y="63279"/>
            <a:ext cx="11957330" cy="6731442"/>
          </a:xfrm>
          <a:prstGeom prst="rect">
            <a:avLst/>
          </a:prstGeom>
        </p:spPr>
      </p:pic>
      <p:sp>
        <p:nvSpPr>
          <p:cNvPr id="114" name="Shape 114"/>
          <p:cNvSpPr/>
          <p:nvPr/>
        </p:nvSpPr>
        <p:spPr>
          <a:xfrm>
            <a:off x="-20449" y="3249929"/>
            <a:ext cx="12200322"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FFFFFF"/>
                </a:solidFill>
                <a:latin typeface="+mj-lt"/>
                <a:ea typeface="+mj-ea"/>
                <a:cs typeface="+mj-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Helvetica"/>
                <a:sym typeface="Helvetica"/>
              </a:rPr>
              <a:t>A EUMETNET </a:t>
            </a:r>
            <a:r>
              <a:rPr lang="en-GB" kern="0" dirty="0">
                <a:latin typeface="Helvetica"/>
              </a:rPr>
              <a:t>Programme</a:t>
            </a:r>
            <a:endParaRPr kumimoji="0" lang="en-GB" sz="1800" b="1" i="0" u="none" strike="noStrike" kern="0" cap="none" spc="0" normalizeH="0" baseline="0" noProof="0" dirty="0">
              <a:ln>
                <a:noFill/>
              </a:ln>
              <a:solidFill>
                <a:srgbClr val="FFFFFF"/>
              </a:solidFill>
              <a:effectLst/>
              <a:uLnTx/>
              <a:uFillTx/>
              <a:latin typeface="Helvetica"/>
              <a:sym typeface="Helvetica"/>
            </a:endParaRPr>
          </a:p>
        </p:txBody>
      </p:sp>
      <p:sp>
        <p:nvSpPr>
          <p:cNvPr id="4" name="TextBox 3">
            <a:extLst>
              <a:ext uri="{FF2B5EF4-FFF2-40B4-BE49-F238E27FC236}">
                <a16:creationId xmlns:a16="http://schemas.microsoft.com/office/drawing/2014/main" id="{D49BB8B4-7142-9607-63D0-AEC4C39F05A9}"/>
              </a:ext>
            </a:extLst>
          </p:cNvPr>
          <p:cNvSpPr txBox="1"/>
          <p:nvPr/>
        </p:nvSpPr>
        <p:spPr>
          <a:xfrm>
            <a:off x="280407" y="1876465"/>
            <a:ext cx="1158881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sl-SI" sz="4400" b="0" i="0" u="none" strike="noStrike" kern="0" cap="none" spc="0" normalizeH="0" baseline="0" noProof="0" dirty="0">
                <a:ln>
                  <a:noFill/>
                </a:ln>
                <a:solidFill>
                  <a:srgbClr val="FFFFFF"/>
                </a:solidFill>
                <a:effectLst/>
                <a:uLnTx/>
                <a:uFillTx/>
                <a:latin typeface="Helvetica"/>
                <a:ea typeface="+mn-lt"/>
                <a:cs typeface="Calibri"/>
                <a:sym typeface="Calibri"/>
              </a:rPr>
              <a:t>The EUMETCAL Programme</a:t>
            </a:r>
            <a:endParaRPr kumimoji="0" lang="en-GB" sz="4400" b="0" i="0" u="none" strike="noStrike" kern="0" cap="none" spc="0" normalizeH="0" baseline="0" noProof="0" dirty="0" err="1">
              <a:ln>
                <a:noFill/>
              </a:ln>
              <a:solidFill>
                <a:srgbClr val="FFFFFF"/>
              </a:solidFill>
              <a:effectLst/>
              <a:uLnTx/>
              <a:uFillTx/>
              <a:latin typeface="Helvetica"/>
              <a:cs typeface="Calibri"/>
              <a:sym typeface="Calibri"/>
            </a:endParaRPr>
          </a:p>
        </p:txBody>
      </p:sp>
      <p:pic>
        <p:nvPicPr>
          <p:cNvPr id="2" name="Picture 1" descr="Logo&#10;&#10;Description automatically generated">
            <a:extLst>
              <a:ext uri="{FF2B5EF4-FFF2-40B4-BE49-F238E27FC236}">
                <a16:creationId xmlns:a16="http://schemas.microsoft.com/office/drawing/2014/main" id="{74756D0F-B719-D386-24D4-E196A9CFF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008" y="4933458"/>
            <a:ext cx="4809744" cy="147961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8350" y="18788"/>
            <a:ext cx="12200350" cy="6839212"/>
            <a:chOff x="-8350" y="18788"/>
            <a:chExt cx="12200350" cy="6839212"/>
          </a:xfrm>
        </p:grpSpPr>
        <p:pic>
          <p:nvPicPr>
            <p:cNvPr id="3" name="Picture 2" descr="A picture containing icon&#10;&#10;Description automatically generated">
              <a:extLst>
                <a:ext uri="{FF2B5EF4-FFF2-40B4-BE49-F238E27FC236}">
                  <a16:creationId xmlns:a16="http://schemas.microsoft.com/office/drawing/2014/main" id="{DAC1FED6-8554-4EE9-A0AA-225FE8795A4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3" r="1633" b="3020"/>
            <a:stretch/>
          </p:blipFill>
          <p:spPr>
            <a:xfrm>
              <a:off x="-8350" y="18788"/>
              <a:ext cx="12200350" cy="683921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C2DB9089-8E43-ED03-745B-FF86D63393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3" b="23169"/>
            <a:stretch/>
          </p:blipFill>
          <p:spPr>
            <a:xfrm>
              <a:off x="10612724" y="6134292"/>
              <a:ext cx="1558731" cy="384954"/>
            </a:xfrm>
            <a:prstGeom prst="rect">
              <a:avLst/>
            </a:prstGeom>
          </p:spPr>
        </p:pic>
      </p:grpSp>
      <p:sp>
        <p:nvSpPr>
          <p:cNvPr id="128" name="Shape 128"/>
          <p:cNvSpPr/>
          <p:nvPr/>
        </p:nvSpPr>
        <p:spPr>
          <a:xfrm>
            <a:off x="4129318" y="1395934"/>
            <a:ext cx="7849322" cy="50783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4F59"/>
                </a:solidFill>
                <a:effectLst/>
                <a:uLnTx/>
                <a:uFillTx/>
                <a:latin typeface="Helvetica"/>
                <a:sym typeface="Helvetica Light"/>
              </a:rPr>
              <a:t>Why Eumetcal?</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Eumetcal is The EUMETNET Education and Training Collaborative Network of the National Meteorological Services within Europe.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4F59"/>
                </a:solidFill>
                <a:effectLst/>
                <a:uLnTx/>
                <a:uFillTx/>
                <a:latin typeface="Helvetica"/>
                <a:sym typeface="Helvetica Light"/>
              </a:rPr>
              <a:t>Our Vision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Increase the education and training opportunities for its members. </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Prevent members from doing double work</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Provide a place to share and re-use training materials </a:t>
            </a:r>
          </a:p>
          <a:p>
            <a:pPr marL="285750" marR="0" lvl="0" indent="-285750" algn="l" defTabSz="914400" rtl="0" eaLnBrk="1" fontAlgn="auto" latinLnBrk="0" hangingPunct="0">
              <a:lnSpc>
                <a:spcPct val="100000"/>
              </a:lnSpc>
              <a:spcBef>
                <a:spcPts val="0"/>
              </a:spcBef>
              <a:spcAft>
                <a:spcPts val="0"/>
              </a:spcAft>
              <a:buClrTx/>
              <a:buSzTx/>
              <a:buFont typeface="Wingdings" pitchFamily="2" charset="2"/>
              <a:buChar char="ü"/>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Provide access to high quality training</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4F59"/>
                </a:solidFill>
                <a:effectLst/>
                <a:uLnTx/>
                <a:uFillTx/>
                <a:latin typeface="Helvetica"/>
                <a:sym typeface="Helvetica Light"/>
              </a:rPr>
              <a:t>How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4F59"/>
                </a:solidFill>
                <a:effectLst/>
                <a:uLnTx/>
                <a:uFillTx/>
                <a:latin typeface="Helvetica Light"/>
                <a:sym typeface="Helvetica Light"/>
              </a:rPr>
              <a:t>A central place where members can ask questions and find answers to all their meteorological education and training related needs</a:t>
            </a:r>
            <a:endParaRPr kumimoji="0" lang="nl-NL" sz="1800" b="0" i="0" u="none" strike="noStrike" kern="0" cap="none" spc="0" normalizeH="0" baseline="0" noProof="0" dirty="0">
              <a:ln>
                <a:noFill/>
              </a:ln>
              <a:solidFill>
                <a:srgbClr val="004F59"/>
              </a:solidFill>
              <a:effectLst/>
              <a:uLnTx/>
              <a:uFillTx/>
              <a:latin typeface="Helvetica Light"/>
              <a:sym typeface="Helvetica Ligh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4F59"/>
              </a:solidFill>
              <a:effectLst/>
              <a:uLnTx/>
              <a:uFillTx/>
              <a:latin typeface="Helvetica Light"/>
              <a:sym typeface="Helvetica Light"/>
            </a:endParaRPr>
          </a:p>
        </p:txBody>
      </p:sp>
      <p:sp>
        <p:nvSpPr>
          <p:cNvPr id="5" name="Shape 128">
            <a:extLst>
              <a:ext uri="{FF2B5EF4-FFF2-40B4-BE49-F238E27FC236}">
                <a16:creationId xmlns:a16="http://schemas.microsoft.com/office/drawing/2014/main" id="{7FBBD7AA-216F-E0CC-95F4-E96A49EF73A7}"/>
              </a:ext>
            </a:extLst>
          </p:cNvPr>
          <p:cNvSpPr/>
          <p:nvPr/>
        </p:nvSpPr>
        <p:spPr>
          <a:xfrm>
            <a:off x="4145085" y="3549905"/>
            <a:ext cx="6228331" cy="3231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500">
                <a:solidFill>
                  <a:srgbClr val="00727E"/>
                </a:solidFill>
                <a:latin typeface="Helvetica Light"/>
                <a:ea typeface="Helvetica Light"/>
                <a:cs typeface="Helvetica Light"/>
                <a:sym typeface="Helvetica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nl-NL" sz="1500" b="0" i="0" u="none" strike="noStrike" kern="0" cap="none" spc="0" normalizeH="0" baseline="0" noProof="0" dirty="0">
              <a:ln>
                <a:noFill/>
              </a:ln>
              <a:solidFill>
                <a:srgbClr val="004F59"/>
              </a:solidFill>
              <a:effectLst/>
              <a:uLnTx/>
              <a:uFillTx/>
              <a:latin typeface="Helvetica Light"/>
              <a:sym typeface="Helvetica Light"/>
            </a:endParaRPr>
          </a:p>
        </p:txBody>
      </p:sp>
      <p:sp>
        <p:nvSpPr>
          <p:cNvPr id="6" name="Shape 127">
            <a:extLst>
              <a:ext uri="{FF2B5EF4-FFF2-40B4-BE49-F238E27FC236}">
                <a16:creationId xmlns:a16="http://schemas.microsoft.com/office/drawing/2014/main" id="{AD6BB062-C5FA-28AF-E459-13E8FA9BC3C0}"/>
              </a:ext>
            </a:extLst>
          </p:cNvPr>
          <p:cNvSpPr/>
          <p:nvPr/>
        </p:nvSpPr>
        <p:spPr>
          <a:xfrm>
            <a:off x="947227" y="740776"/>
            <a:ext cx="6650501"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300" b="1">
                <a:solidFill>
                  <a:srgbClr val="C07D24"/>
                </a:solidFill>
                <a:latin typeface="+mj-lt"/>
                <a:ea typeface="+mj-ea"/>
                <a:cs typeface="+mj-cs"/>
                <a:sym typeface="Helvetic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l-SI" sz="2300" b="1" i="0" u="none" strike="noStrike" kern="0" cap="none" spc="0" normalizeH="0" baseline="0" noProof="0" dirty="0">
                <a:ln>
                  <a:noFill/>
                </a:ln>
                <a:solidFill>
                  <a:srgbClr val="C97F3A"/>
                </a:solidFill>
                <a:effectLst/>
                <a:uLnTx/>
                <a:uFillTx/>
                <a:latin typeface="Helvetica"/>
                <a:sym typeface="Helvetica"/>
              </a:rPr>
              <a:t>PROGRAMME OVERVIEW - GENERAL</a:t>
            </a:r>
            <a:endParaRPr kumimoji="0" sz="2300" b="1" i="0" u="none" strike="noStrike" kern="0" cap="none" spc="0" normalizeH="0" baseline="0" noProof="0" dirty="0">
              <a:ln>
                <a:noFill/>
              </a:ln>
              <a:solidFill>
                <a:srgbClr val="C97F3A"/>
              </a:solidFill>
              <a:effectLst/>
              <a:uLnTx/>
              <a:uFillTx/>
              <a:latin typeface="Helvetica"/>
              <a:sym typeface="Helvetica"/>
            </a:endParaRPr>
          </a:p>
        </p:txBody>
      </p:sp>
      <p:pic>
        <p:nvPicPr>
          <p:cNvPr id="7" name="Afbeelding 6" descr="Afbeelding met Lettertype, logo, tekst, Graphics&#10;&#10;Automatisch gegenereerde beschrijving">
            <a:extLst>
              <a:ext uri="{FF2B5EF4-FFF2-40B4-BE49-F238E27FC236}">
                <a16:creationId xmlns:a16="http://schemas.microsoft.com/office/drawing/2014/main" id="{171DFA19-6854-8129-6922-4F48E1E3C0E5}"/>
              </a:ext>
            </a:extLst>
          </p:cNvPr>
          <p:cNvPicPr>
            <a:picLocks noChangeAspect="1"/>
          </p:cNvPicPr>
          <p:nvPr/>
        </p:nvPicPr>
        <p:blipFill>
          <a:blip r:embed="rId6"/>
          <a:stretch>
            <a:fillRect/>
          </a:stretch>
        </p:blipFill>
        <p:spPr>
          <a:xfrm>
            <a:off x="211502" y="2995900"/>
            <a:ext cx="3763407" cy="1389502"/>
          </a:xfrm>
          <a:prstGeom prst="rect">
            <a:avLst/>
          </a:prstGeom>
        </p:spPr>
      </p:pic>
    </p:spTree>
    <p:extLst>
      <p:ext uri="{BB962C8B-B14F-4D97-AF65-F5344CB8AC3E}">
        <p14:creationId xmlns:p14="http://schemas.microsoft.com/office/powerpoint/2010/main" val="11103266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8">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NMI sjabloon voor Powerpoint ENG breedbeeld IenW">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9823A016FD074E9D3E96B89764B2FD" ma:contentTypeVersion="15" ma:contentTypeDescription="Create a new document." ma:contentTypeScope="" ma:versionID="73481bc9a772306d792cd92fec40c4a6">
  <xsd:schema xmlns:xsd="http://www.w3.org/2001/XMLSchema" xmlns:xs="http://www.w3.org/2001/XMLSchema" xmlns:p="http://schemas.microsoft.com/office/2006/metadata/properties" xmlns:ns2="ce21bc6c-711a-4065-a01c-a8f0e29e3ad8" xmlns:ns3="3679bf0f-1d7e-438f-afa5-6ebf1e20f9b8" targetNamespace="http://schemas.microsoft.com/office/2006/metadata/properties" ma:root="true" ma:fieldsID="e880417870bd75b27e72c8ecd7c97a7c" ns2:_="" ns3:_="">
    <xsd:import namespace="ce21bc6c-711a-4065-a01c-a8f0e29e3ad8"/>
    <xsd:import namespace="3679bf0f-1d7e-438f-afa5-6ebf1e20f9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1bc6c-711a-4065-a01c-a8f0e29e3ad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bfad94c-b911-4263-a13f-4da6b01693b2}" ma:internalName="TaxCatchAll" ma:showField="CatchAllData" ma:web="ce21bc6c-711a-4065-a01c-a8f0e29e3ad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679bf0f-1d7e-438f-afa5-6ebf1e20f9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79bf0f-1d7e-438f-afa5-6ebf1e20f9b8">
      <Terms xmlns="http://schemas.microsoft.com/office/infopath/2007/PartnerControls"/>
    </lcf76f155ced4ddcb4097134ff3c332f>
    <TaxCatchAll xmlns="ce21bc6c-711a-4065-a01c-a8f0e29e3ad8" xsi:nil="true"/>
  </documentManagement>
</p:properties>
</file>

<file path=customXml/itemProps1.xml><?xml version="1.0" encoding="utf-8"?>
<ds:datastoreItem xmlns:ds="http://schemas.openxmlformats.org/officeDocument/2006/customXml" ds:itemID="{3F658B23-EFB9-47A4-AF46-CCBA44FD42D6}"/>
</file>

<file path=customXml/itemProps2.xml><?xml version="1.0" encoding="utf-8"?>
<ds:datastoreItem xmlns:ds="http://schemas.openxmlformats.org/officeDocument/2006/customXml" ds:itemID="{AA8D1656-29BC-4367-8A76-50EC1E78750D}"/>
</file>

<file path=customXml/itemProps3.xml><?xml version="1.0" encoding="utf-8"?>
<ds:datastoreItem xmlns:ds="http://schemas.openxmlformats.org/officeDocument/2006/customXml" ds:itemID="{50F44668-3C67-41CA-95E8-820FB518B192}"/>
</file>

<file path=docProps/app.xml><?xml version="1.0" encoding="utf-8"?>
<Properties xmlns="http://schemas.openxmlformats.org/officeDocument/2006/extended-properties" xmlns:vt="http://schemas.openxmlformats.org/officeDocument/2006/docPropsVTypes">
  <Template>KNMI sjabloon voor Powerpoint ENG breedbeeld</Template>
  <TotalTime>7993</TotalTime>
  <Words>3991</Words>
  <Application>Microsoft Office PowerPoint</Application>
  <PresentationFormat>Widescreen</PresentationFormat>
  <Paragraphs>405</Paragraphs>
  <Slides>25</Slides>
  <Notes>25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Helvetica</vt:lpstr>
      <vt:lpstr>Helvetica Light</vt:lpstr>
      <vt:lpstr>Univers LT CYR 55</vt:lpstr>
      <vt:lpstr>Verdana</vt:lpstr>
      <vt:lpstr>Wingdings</vt:lpstr>
      <vt:lpstr>KNMI sjabloon voor Powerpoint ENG breedbeeld IenW</vt:lpstr>
      <vt:lpstr>Office Theme</vt:lpstr>
      <vt:lpstr>1_Office Theme</vt:lpstr>
      <vt:lpstr>SOFF  Education &amp; Training  vs  Collaboration &amp; WMO Global Campus</vt:lpstr>
      <vt:lpstr>PowerPoint Presentation</vt:lpstr>
      <vt:lpstr>WMO SOFF Programme</vt:lpstr>
      <vt:lpstr>Considerations</vt:lpstr>
      <vt:lpstr>WMO Global Campus</vt:lpstr>
      <vt:lpstr>Challenge!</vt:lpstr>
      <vt:lpstr>Collaboration!</vt:lpstr>
      <vt:lpstr>PowerPoint Presentation</vt:lpstr>
      <vt:lpstr>PowerPoint Presentation</vt:lpstr>
      <vt:lpstr>PowerPoint Presentation</vt:lpstr>
      <vt:lpstr>PowerPoint Presentation</vt:lpstr>
      <vt:lpstr>PowerPoint Presentation</vt:lpstr>
      <vt:lpstr>PowerPoint Presentation</vt:lpstr>
      <vt:lpstr>Inspiration of what can be done in collaboration</vt:lpstr>
      <vt:lpstr>PowerPoint Presentation</vt:lpstr>
      <vt:lpstr>Collaboration!</vt:lpstr>
      <vt:lpstr>PowerPoint Presentation</vt:lpstr>
      <vt:lpstr>Additional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Verhagen, Demi (KNMI)</dc:creator>
  <cp:lastModifiedBy>Ana Heureux</cp:lastModifiedBy>
  <cp:revision>50</cp:revision>
  <dcterms:created xsi:type="dcterms:W3CDTF">2023-05-17T07:17:17Z</dcterms:created>
  <dcterms:modified xsi:type="dcterms:W3CDTF">2024-10-08T13:13:37Z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0x010100F69823A016FD074E9D3E96B89764B2FD</vt:lpwstr>
  </property>
</Properties>
</file>