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642_BA000B18.xml" ContentType="application/vnd.ms-powerpoint.comments+xml"/>
  <Override PartName="/ppt/comments/modernComment_63C_A29409B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16"/>
  </p:notesMasterIdLst>
  <p:handoutMasterIdLst>
    <p:handoutMasterId r:id="rId17"/>
  </p:handoutMasterIdLst>
  <p:sldIdLst>
    <p:sldId id="256" r:id="rId6"/>
    <p:sldId id="1595" r:id="rId7"/>
    <p:sldId id="1601" r:id="rId8"/>
    <p:sldId id="1604" r:id="rId9"/>
    <p:sldId id="1605" r:id="rId10"/>
    <p:sldId id="1603" r:id="rId11"/>
    <p:sldId id="1599" r:id="rId12"/>
    <p:sldId id="1598" r:id="rId13"/>
    <p:sldId id="1602" r:id="rId14"/>
    <p:sldId id="1596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E6540-DD12-5490-C007-889C79F83D00}" name="Ana Heureux" initials="AH" userId="S::aheureux@wmo.int::58f4a486-8597-42a6-abae-f5716dc38242" providerId="AD"/>
  <p188:author id="{CD907B79-4A38-254B-C47F-49EB1AAD4732}" name="Minna Huuskonen" initials="MH" userId="S::mhuuskonen@wmo.int::e45f599d-5da4-421e-9a0e-f978c5aaf942" providerId="AD"/>
  <p188:author id="{6D18257A-568F-4DFB-53EA-F96D9CB0C1BA}" name="Zulkarnain" initials="Zu" userId="S::zulkarnain@wmo.int::5083becb-a57d-47aa-bc56-c8e14edc6f30" providerId="AD"/>
  <p188:author id="{D63D9AA1-30D9-7216-705C-FBEF32CFBEA8}" name="Tshering Lhamo" initials="TL" userId="S::tlhamo@wmo.int::6010c263-cd21-4be1-a3d3-47f95daf46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1CE"/>
    <a:srgbClr val="185980"/>
    <a:srgbClr val="333233"/>
    <a:srgbClr val="018C85"/>
    <a:srgbClr val="1C3454"/>
    <a:srgbClr val="008880"/>
    <a:srgbClr val="D9D9D9"/>
    <a:srgbClr val="4FBAE5"/>
    <a:srgbClr val="0B3D5E"/>
    <a:srgbClr val="5C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1C39C-F777-AC4B-9D6F-08EFF8A075D3}" v="1" dt="2024-10-09T08:31:21.287"/>
    <p1510:client id="{C2D1DD45-F3F8-114C-A176-3D496B1915B0}" v="82" dt="2024-10-09T05:09:52.664"/>
    <p1510:client id="{E8A520D6-E5AB-6B4C-9864-D2DD75DAB154}" v="131" dt="2024-10-09T08:20:33.59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J Untalan" userId="cd226c35-3616-4545-bdf4-6f0078c1a55e" providerId="ADAL" clId="{E8A520D6-E5AB-6B4C-9864-D2DD75DAB154}"/>
    <pc:docChg chg="custSel addSld delSld modSld">
      <pc:chgData name="AJ Untalan" userId="cd226c35-3616-4545-bdf4-6f0078c1a55e" providerId="ADAL" clId="{E8A520D6-E5AB-6B4C-9864-D2DD75DAB154}" dt="2024-10-09T08:20:33.591" v="130" actId="2696"/>
      <pc:docMkLst>
        <pc:docMk/>
      </pc:docMkLst>
      <pc:sldChg chg="add del">
        <pc:chgData name="AJ Untalan" userId="cd226c35-3616-4545-bdf4-6f0078c1a55e" providerId="ADAL" clId="{E8A520D6-E5AB-6B4C-9864-D2DD75DAB154}" dt="2024-10-09T08:20:33.591" v="130" actId="2696"/>
        <pc:sldMkLst>
          <pc:docMk/>
          <pc:sldMk cId="1776936875" sldId="1591"/>
        </pc:sldMkLst>
      </pc:sldChg>
      <pc:sldChg chg="add del">
        <pc:chgData name="AJ Untalan" userId="cd226c35-3616-4545-bdf4-6f0078c1a55e" providerId="ADAL" clId="{E8A520D6-E5AB-6B4C-9864-D2DD75DAB154}" dt="2024-10-09T08:20:33.549" v="129" actId="2696"/>
        <pc:sldMkLst>
          <pc:docMk/>
          <pc:sldMk cId="488869686" sldId="1592"/>
        </pc:sldMkLst>
      </pc:sldChg>
      <pc:sldChg chg="add del modTransition">
        <pc:chgData name="AJ Untalan" userId="cd226c35-3616-4545-bdf4-6f0078c1a55e" providerId="ADAL" clId="{E8A520D6-E5AB-6B4C-9864-D2DD75DAB154}" dt="2024-10-09T08:05:46.396" v="2" actId="2696"/>
        <pc:sldMkLst>
          <pc:docMk/>
          <pc:sldMk cId="3877457514" sldId="1593"/>
        </pc:sldMkLst>
      </pc:sldChg>
      <pc:sldChg chg="add del modTransition">
        <pc:chgData name="AJ Untalan" userId="cd226c35-3616-4545-bdf4-6f0078c1a55e" providerId="ADAL" clId="{E8A520D6-E5AB-6B4C-9864-D2DD75DAB154}" dt="2024-10-09T08:05:46.421" v="3" actId="2696"/>
        <pc:sldMkLst>
          <pc:docMk/>
          <pc:sldMk cId="424994633" sldId="1594"/>
        </pc:sldMkLst>
      </pc:sldChg>
      <pc:sldChg chg="modSp mod">
        <pc:chgData name="AJ Untalan" userId="cd226c35-3616-4545-bdf4-6f0078c1a55e" providerId="ADAL" clId="{E8A520D6-E5AB-6B4C-9864-D2DD75DAB154}" dt="2024-10-09T08:11:07.245" v="127" actId="20577"/>
        <pc:sldMkLst>
          <pc:docMk/>
          <pc:sldMk cId="3850613218" sldId="1598"/>
        </pc:sldMkLst>
        <pc:spChg chg="mod">
          <ac:chgData name="AJ Untalan" userId="cd226c35-3616-4545-bdf4-6f0078c1a55e" providerId="ADAL" clId="{E8A520D6-E5AB-6B4C-9864-D2DD75DAB154}" dt="2024-10-09T08:11:07.245" v="127" actId="20577"/>
          <ac:spMkLst>
            <pc:docMk/>
            <pc:sldMk cId="3850613218" sldId="1598"/>
            <ac:spMk id="3" creationId="{6FC414CD-D9C6-F87A-642A-39A0BE8414EE}"/>
          </ac:spMkLst>
        </pc:spChg>
      </pc:sldChg>
      <pc:sldChg chg="modSp mod">
        <pc:chgData name="AJ Untalan" userId="cd226c35-3616-4545-bdf4-6f0078c1a55e" providerId="ADAL" clId="{E8A520D6-E5AB-6B4C-9864-D2DD75DAB154}" dt="2024-10-09T08:10:18.273" v="124" actId="20577"/>
        <pc:sldMkLst>
          <pc:docMk/>
          <pc:sldMk cId="2293791921" sldId="1599"/>
        </pc:sldMkLst>
        <pc:spChg chg="mod">
          <ac:chgData name="AJ Untalan" userId="cd226c35-3616-4545-bdf4-6f0078c1a55e" providerId="ADAL" clId="{E8A520D6-E5AB-6B4C-9864-D2DD75DAB154}" dt="2024-10-09T08:10:18.273" v="124" actId="20577"/>
          <ac:spMkLst>
            <pc:docMk/>
            <pc:sldMk cId="2293791921" sldId="1599"/>
            <ac:spMk id="3" creationId="{83744153-0456-C99D-3CD4-DE43EAE08C39}"/>
          </ac:spMkLst>
        </pc:spChg>
      </pc:sldChg>
      <pc:sldChg chg="add del">
        <pc:chgData name="AJ Untalan" userId="cd226c35-3616-4545-bdf4-6f0078c1a55e" providerId="ADAL" clId="{E8A520D6-E5AB-6B4C-9864-D2DD75DAB154}" dt="2024-10-09T08:20:33.548" v="128" actId="2696"/>
        <pc:sldMkLst>
          <pc:docMk/>
          <pc:sldMk cId="2073216365" sldId="1606"/>
        </pc:sldMkLst>
      </pc:sldChg>
    </pc:docChg>
  </pc:docChgLst>
  <pc:docChgLst>
    <pc:chgData name="Albert Fischer" userId="b31de643-585d-4682-ac0d-62b3ed41efcf" providerId="ADAL" clId="{B141C39C-F777-AC4B-9D6F-08EFF8A075D3}"/>
    <pc:docChg chg="modSld">
      <pc:chgData name="Albert Fischer" userId="b31de643-585d-4682-ac0d-62b3ed41efcf" providerId="ADAL" clId="{B141C39C-F777-AC4B-9D6F-08EFF8A075D3}" dt="2024-10-09T08:31:21.287" v="1" actId="113"/>
      <pc:docMkLst>
        <pc:docMk/>
      </pc:docMkLst>
      <pc:sldChg chg="modSp mod">
        <pc:chgData name="Albert Fischer" userId="b31de643-585d-4682-ac0d-62b3ed41efcf" providerId="ADAL" clId="{B141C39C-F777-AC4B-9D6F-08EFF8A075D3}" dt="2024-10-09T08:31:21.287" v="1" actId="113"/>
        <pc:sldMkLst>
          <pc:docMk/>
          <pc:sldMk cId="4094734708" sldId="1595"/>
        </pc:sldMkLst>
        <pc:spChg chg="mod">
          <ac:chgData name="Albert Fischer" userId="b31de643-585d-4682-ac0d-62b3ed41efcf" providerId="ADAL" clId="{B141C39C-F777-AC4B-9D6F-08EFF8A075D3}" dt="2024-10-09T08:31:21.287" v="1" actId="113"/>
          <ac:spMkLst>
            <pc:docMk/>
            <pc:sldMk cId="4094734708" sldId="1595"/>
            <ac:spMk id="3" creationId="{E4CC4D51-8F75-072C-B34D-01B06904B911}"/>
          </ac:spMkLst>
        </pc:spChg>
      </pc:sldChg>
      <pc:sldChg chg="mod modShow">
        <pc:chgData name="Albert Fischer" userId="b31de643-585d-4682-ac0d-62b3ed41efcf" providerId="ADAL" clId="{B141C39C-F777-AC4B-9D6F-08EFF8A075D3}" dt="2024-10-09T07:44:05.970" v="0" actId="729"/>
        <pc:sldMkLst>
          <pc:docMk/>
          <pc:sldMk cId="3120565016" sldId="1602"/>
        </pc:sldMkLst>
      </pc:sldChg>
    </pc:docChg>
  </pc:docChgLst>
</pc:chgInfo>
</file>

<file path=ppt/comments/modernComment_63C_A29409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C624EC-7EBA-4FBD-B98F-A739657A7395}" authorId="{E51E6540-DD12-5490-C007-889C79F83D00}" created="2024-10-08T07:33:08.689" startDate="2024-10-08T09:06:02.781" dueDate="2024-10-08T09:06:02.781" assignedTo="{E51E6540-DD12-5490-C007-889C79F83D00}" title="@Ana Heureux I've provided my input. I think we need the green light from @Albert Fischer before showing this at the workshop w I have provided my input. I think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27610808" sldId="1596"/>
      <ac:spMk id="2" creationId="{E25A0984-3C8C-8986-78F1-946939068BC1}"/>
    </ac:deMkLst>
    <p188:replyLst>
      <p188:reply id="{55FD01E9-5180-4D05-97E3-9B4C105590E5}" authorId="{6D18257A-568F-4DFB-53EA-F96D9CB0C1BA}" created="2024-10-08T09:06:02.781">
        <p188:txBody>
          <a:bodyPr/>
          <a:lstStyle/>
          <a:p>
            <a:r>
              <a:rPr lang="en-US"/>
              <a:t>[@Ana Heureux] I've provided my input. I think we need the green light from [@Albert Fischer] before showing this at the workshop w I have provided my input. I think </a:t>
            </a:r>
          </a:p>
        </p188:txBody>
      </p188:reply>
    </p188:replyLst>
    <p188:txBody>
      <a:bodyPr/>
      <a:lstStyle/>
      <a:p>
        <a:r>
          <a:rPr lang="en-CH"/>
          <a:t>[@Zulkarnain] this presentation will come after Albert who will present best practices for designing a network and NCP. Could you add some thoughts on what is working (and what challenges are) in using Readiness outputs for the development of the FR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10-08T09:06:02.781" id="{EC3AF142-5834-44A9-BF7C-F065879A4431}">
              <p228:atrbtn authorId="{6D18257A-568F-4DFB-53EA-F96D9CB0C1BA}"/>
              <p228:anchr>
                <p228:comment id="{55FD01E9-5180-4D05-97E3-9B4C105590E5}"/>
              </p228:anchr>
              <p228:add/>
            </p228:event>
            <p228:event time="2024-10-08T09:06:02.781" id="{6AEEC338-410B-40DA-B913-D88638BA4CF4}">
              <p228:atrbtn authorId="{6D18257A-568F-4DFB-53EA-F96D9CB0C1BA}"/>
              <p228:anchr>
                <p228:comment id="{55FD01E9-5180-4D05-97E3-9B4C105590E5}"/>
              </p228:anchr>
              <p228:asgn authorId="{E51E6540-DD12-5490-C007-889C79F83D00}"/>
            </p228:event>
            <p228:event time="2024-10-08T09:06:02.781" id="{A2B56700-A717-4870-BC3B-B4E377DCF669}">
              <p228:atrbtn authorId="{6D18257A-568F-4DFB-53EA-F96D9CB0C1BA}"/>
              <p228:anchr>
                <p228:comment id="{55FD01E9-5180-4D05-97E3-9B4C105590E5}"/>
              </p228:anchr>
              <p228:date stDt="2024-10-08T09:06:02.781" endDt="2024-10-08T09:06:02.781"/>
            </p228:event>
            <p228:event time="2024-10-08T09:06:02.781" id="{227780A6-C868-4BEF-8F22-51A3F5866FC9}">
              <p228:atrbtn authorId="{6D18257A-568F-4DFB-53EA-F96D9CB0C1BA}"/>
              <p228:anchr>
                <p228:comment id="{55FD01E9-5180-4D05-97E3-9B4C105590E5}"/>
              </p228:anchr>
              <p228:title val="@Ana Heureux I've provided my input. I think we need the green light from @Albert Fischer before showing this at the workshop w I have provided my input. I think"/>
            </p228:event>
          </p228:history>
        </p228:taskDetails>
      </p:ext>
    </p188:extLst>
  </p188:cm>
</p188:cmLst>
</file>

<file path=ppt/comments/modernComment_642_BA000B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6197844-EB3F-41CC-906D-3B29CDCD505D}" authorId="{E51E6540-DD12-5490-C007-889C79F83D00}" created="2024-10-08T12:57:23.502">
    <pc:sldMkLst xmlns:pc="http://schemas.microsoft.com/office/powerpoint/2013/main/command">
      <pc:docMk/>
      <pc:sldMk cId="3120565016" sldId="1602"/>
    </pc:sldMkLst>
    <p188:txBody>
      <a:bodyPr/>
      <a:lstStyle/>
      <a:p>
        <a:r>
          <a:rPr lang="en-CH"/>
          <a:t>[@Meerim Ashakeeva] [@Albert Fischer]  there two slides may be relevant for your presentation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6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09/10/2024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09/10/2024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63C_A29409B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642_BA000B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3" y="2150286"/>
            <a:ext cx="7281053" cy="374387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112A42"/>
                </a:solidFill>
              </a:rPr>
              <a:t>Peer Advisor &amp; Implementing Entity Workshop</a:t>
            </a:r>
            <a:br>
              <a:rPr lang="en-US">
                <a:solidFill>
                  <a:srgbClr val="112A42"/>
                </a:solidFill>
              </a:rPr>
            </a:br>
            <a:br>
              <a:rPr lang="en-US" sz="2200">
                <a:solidFill>
                  <a:schemeClr val="bg1"/>
                </a:solidFill>
              </a:rPr>
            </a:br>
            <a:r>
              <a:rPr lang="en-US" sz="2200" b="1">
                <a:solidFill>
                  <a:schemeClr val="bg1"/>
                </a:solidFill>
                <a:effectLst/>
              </a:rPr>
              <a:t>Session 1:  </a:t>
            </a:r>
            <a:r>
              <a:rPr lang="en-US" sz="2200" b="0">
                <a:solidFill>
                  <a:schemeClr val="bg1"/>
                </a:solidFill>
                <a:effectLst/>
              </a:rPr>
              <a:t>Reflections on the process of moving from SOFF Readiness to Investment Phase</a:t>
            </a:r>
            <a:br>
              <a:rPr lang="en-US" sz="2200" b="0">
                <a:solidFill>
                  <a:schemeClr val="bg1"/>
                </a:solidFill>
                <a:effectLst/>
              </a:rPr>
            </a:br>
            <a:br>
              <a:rPr lang="en-US" sz="2200" b="0">
                <a:solidFill>
                  <a:schemeClr val="bg1"/>
                </a:solidFill>
                <a:effectLst/>
              </a:rPr>
            </a:br>
            <a:r>
              <a:rPr lang="en-US" sz="2200" b="0">
                <a:solidFill>
                  <a:schemeClr val="bg1"/>
                </a:solidFill>
                <a:effectLst/>
              </a:rPr>
              <a:t>Good practices in observing network design and the GBON national contribution plan</a:t>
            </a:r>
            <a:endParaRPr lang="de-DE" sz="2200" b="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1C345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3" y="1479604"/>
            <a:ext cx="10107612" cy="569912"/>
          </a:xfrm>
        </p:spPr>
        <p:txBody>
          <a:bodyPr/>
          <a:lstStyle/>
          <a:p>
            <a:r>
              <a:rPr lang="en-US"/>
              <a:t>9 – 10 October</a:t>
            </a:r>
            <a:r>
              <a:rPr lang="en-CH"/>
              <a:t> 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76305" y="2106104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76305" y="6056581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5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0984-3C8C-8986-78F1-94693906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Areas for implement in Readiness output design</a:t>
            </a:r>
            <a:endParaRPr lang="en-CH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9F8B3B-AE02-2428-FD97-A45FC0B8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175"/>
            <a:ext cx="1126744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CH" sz="1800">
              <a:latin typeface="Open Sans"/>
              <a:ea typeface="Open Sans"/>
              <a:cs typeface="Open Sans"/>
            </a:endParaRPr>
          </a:p>
          <a:p>
            <a:pPr>
              <a:buNone/>
            </a:pPr>
            <a:r>
              <a:rPr lang="en-US" sz="1800" b="1">
                <a:latin typeface="Open Sans"/>
                <a:ea typeface="Open Sans"/>
                <a:cs typeface="Open Sans"/>
              </a:rPr>
              <a:t>National Gap Analysis</a:t>
            </a:r>
            <a:endParaRPr lang="en-CH" sz="1800" b="1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Include coordinates for the newly installed stations, even if they are still tentative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Ensure alignment of the proposed improved stations with metadata stations in OSCAR/Surface. This is critical for our SOFF-funded stations database, as sometimes more than one station shares the same name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Ensure the affiliation of improved stations to GBON, without waiting for the investment phase to begin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800" b="1">
                <a:latin typeface="Open Sans"/>
                <a:ea typeface="Open Sans"/>
                <a:cs typeface="Open Sans"/>
              </a:rPr>
              <a:t>National Contribution Plan</a:t>
            </a:r>
            <a:endParaRPr lang="en-CH" sz="1800" b="1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Assess the effectiveness and efficiency of various options for calibration: through the National Metrology Institution, Calibration Lab operated by NMHS, and Regional Instrument </a:t>
            </a:r>
            <a:r>
              <a:rPr lang="en-US" sz="1800" err="1">
                <a:latin typeface="Open Sans"/>
                <a:ea typeface="Open Sans"/>
                <a:cs typeface="Open Sans"/>
              </a:rPr>
              <a:t>Centres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Comprehensive </a:t>
            </a:r>
            <a:r>
              <a:rPr lang="en-US" sz="1800" err="1">
                <a:latin typeface="Open Sans"/>
                <a:ea typeface="Open Sans"/>
                <a:cs typeface="Open Sans"/>
              </a:rPr>
              <a:t>assesment</a:t>
            </a:r>
            <a:r>
              <a:rPr lang="en-US" sz="1800">
                <a:latin typeface="Open Sans"/>
                <a:ea typeface="Open Sans"/>
                <a:cs typeface="Open Sans"/>
              </a:rPr>
              <a:t> on the other ongoing projects/initiatives, particularly for those related to meteorological observations and data exchanges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Coordinated technical trainings with other neighboring SOFF countries, where possible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76108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CEFD-8AFA-7241-3B8D-FCE13513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457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2200" i="1">
                <a:solidFill>
                  <a:srgbClr val="00B0F0"/>
                </a:solidFill>
              </a:rPr>
              <a:t>Best practice</a:t>
            </a:r>
            <a:br>
              <a:rPr lang="en-US" sz="2200" i="1">
                <a:solidFill>
                  <a:srgbClr val="00B0F0"/>
                </a:solidFill>
              </a:rPr>
            </a:br>
            <a:r>
              <a:rPr lang="en-US"/>
              <a:t>Full consideration of all modules in NCP+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4D51-8F75-072C-B34D-01B06904B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7217"/>
            <a:ext cx="10972800" cy="428621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0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1. GBON</a:t>
            </a:r>
            <a:r>
              <a:rPr lang="en-US" sz="2000" b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National Contribution Target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0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2. GBON </a:t>
            </a:r>
            <a:r>
              <a:rPr lang="en-US" sz="2000" b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model and institutional development</a:t>
            </a:r>
            <a:endParaRPr lang="en-US" sz="2000" b="1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0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3. GBON </a:t>
            </a:r>
            <a:r>
              <a:rPr lang="en-US" sz="2000" b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development</a:t>
            </a:r>
            <a:endParaRPr lang="en-US" sz="2000" b="1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0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4. GBON </a:t>
            </a:r>
            <a:r>
              <a:rPr lang="en-US" sz="2000" b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capacity development</a:t>
            </a:r>
            <a:endParaRPr lang="en-CH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0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5. </a:t>
            </a:r>
            <a:r>
              <a:rPr lang="en-US" sz="2000" b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Management</a:t>
            </a:r>
            <a:endParaRPr lang="en-CH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0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6. </a:t>
            </a:r>
            <a:r>
              <a:rPr lang="en-US" sz="2000" b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to SOFF investment phase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000" b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view to compliance phase</a:t>
            </a:r>
          </a:p>
          <a:p>
            <a:pPr lvl="1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0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phasing, sustainability, co-investment, NMHS capacity – institutional and human</a:t>
            </a:r>
            <a:endParaRPr lang="en-CH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H" sz="36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6F8ADE-6797-7E26-C8E7-4C07BDF8873E}"/>
              </a:ext>
            </a:extLst>
          </p:cNvPr>
          <p:cNvGrpSpPr/>
          <p:nvPr/>
        </p:nvGrpSpPr>
        <p:grpSpPr>
          <a:xfrm>
            <a:off x="2194560" y="1920240"/>
            <a:ext cx="9330341" cy="548640"/>
            <a:chOff x="2194560" y="1920240"/>
            <a:chExt cx="9330341" cy="5486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6BD9E04-1280-0569-1D37-F609F2C3C464}"/>
                </a:ext>
              </a:extLst>
            </p:cNvPr>
            <p:cNvSpPr/>
            <p:nvPr/>
          </p:nvSpPr>
          <p:spPr>
            <a:xfrm>
              <a:off x="2194560" y="1920240"/>
              <a:ext cx="4407408" cy="548640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3FC020-6B96-DA74-80D6-809AD3084235}"/>
                </a:ext>
              </a:extLst>
            </p:cNvPr>
            <p:cNvSpPr txBox="1"/>
            <p:nvPr/>
          </p:nvSpPr>
          <p:spPr>
            <a:xfrm>
              <a:off x="6659467" y="2013906"/>
              <a:ext cx="4865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>
                  <a:solidFill>
                    <a:srgbClr val="3AA1CE"/>
                  </a:solidFill>
                </a:rPr>
                <a:t>TA: GBON Tech Regs – horizontal resolution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7CC48AA-6BF2-49F9-E66B-02CE89728B46}"/>
              </a:ext>
            </a:extLst>
          </p:cNvPr>
          <p:cNvGrpSpPr/>
          <p:nvPr/>
        </p:nvGrpSpPr>
        <p:grpSpPr>
          <a:xfrm>
            <a:off x="2194560" y="2832282"/>
            <a:ext cx="9528312" cy="707886"/>
            <a:chOff x="2194560" y="2832282"/>
            <a:chExt cx="9528312" cy="70788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2E59E8C-EFA5-FEFF-12F2-0F3A515C68CB}"/>
                </a:ext>
              </a:extLst>
            </p:cNvPr>
            <p:cNvSpPr/>
            <p:nvPr/>
          </p:nvSpPr>
          <p:spPr>
            <a:xfrm>
              <a:off x="2194560" y="2888325"/>
              <a:ext cx="4261104" cy="548640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654E15-74BB-B780-D82C-A4768C3B3F9D}"/>
                </a:ext>
              </a:extLst>
            </p:cNvPr>
            <p:cNvSpPr txBox="1"/>
            <p:nvPr/>
          </p:nvSpPr>
          <p:spPr>
            <a:xfrm>
              <a:off x="6461495" y="2832282"/>
              <a:ext cx="52613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>
                  <a:solidFill>
                    <a:srgbClr val="FFC000"/>
                  </a:solidFill>
                </a:rPr>
                <a:t>TA: Guidance on instrumentation, maintenance &amp;</a:t>
              </a:r>
            </a:p>
            <a:p>
              <a:r>
                <a:rPr lang="en-GB" i="1">
                  <a:solidFill>
                    <a:srgbClr val="FFC000"/>
                  </a:solidFill>
                </a:rPr>
                <a:t>   calibration, WIS 2.0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7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3D86-0EAF-44B2-6451-1C6DABD8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0" i="1"/>
              <a:t>Module 1</a:t>
            </a:r>
            <a:br>
              <a:rPr lang="en-US"/>
            </a:br>
            <a:r>
              <a:rPr lang="en-US"/>
              <a:t>National contribution target</a:t>
            </a:r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EDA5A-D95C-47E4-E954-DC4E3C1AF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184" y="1600201"/>
            <a:ext cx="6050679" cy="4783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C44A88-21EF-FE7E-EE16-D8E3129E5185}"/>
              </a:ext>
            </a:extLst>
          </p:cNvPr>
          <p:cNvSpPr txBox="1"/>
          <p:nvPr/>
        </p:nvSpPr>
        <p:spPr>
          <a:xfrm>
            <a:off x="8314015" y="6383307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/>
              <a:t>NGA Dem Rep Congo, </a:t>
            </a:r>
            <a:r>
              <a:rPr lang="en-GB" i="1" err="1"/>
              <a:t>MeteoSwiss</a:t>
            </a:r>
            <a:endParaRPr lang="en-GB" i="1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AD9392-6B23-8E2C-22E3-93DDD30CA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9823"/>
            <a:ext cx="530859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i="1">
                <a:solidFill>
                  <a:srgbClr val="00B0F0"/>
                </a:solidFill>
              </a:rPr>
              <a:t>Good practice</a:t>
            </a:r>
          </a:p>
          <a:p>
            <a:r>
              <a:rPr lang="en-GB" sz="2800"/>
              <a:t>Many methods, all acceptable, to look at </a:t>
            </a:r>
            <a:r>
              <a:rPr lang="en-GB" sz="2800" b="1"/>
              <a:t>horizontal resolution</a:t>
            </a:r>
            <a:br>
              <a:rPr lang="en-GB" sz="2800" b="1"/>
            </a:br>
            <a:endParaRPr lang="en-GB" sz="2800" b="1"/>
          </a:p>
          <a:p>
            <a:pPr marL="0" indent="0">
              <a:buNone/>
            </a:pPr>
            <a:r>
              <a:rPr lang="en-GB" sz="2000" b="1" i="1">
                <a:solidFill>
                  <a:srgbClr val="C00000"/>
                </a:solidFill>
              </a:rPr>
              <a:t>Poor practice</a:t>
            </a:r>
          </a:p>
          <a:p>
            <a:r>
              <a:rPr lang="en-GB" sz="2800"/>
              <a:t>Tendency to </a:t>
            </a:r>
            <a:r>
              <a:rPr lang="en-GB" sz="2800" b="1"/>
              <a:t>push limits </a:t>
            </a:r>
            <a:r>
              <a:rPr lang="en-GB" sz="2800"/>
              <a:t>in asking for </a:t>
            </a:r>
            <a:r>
              <a:rPr lang="en-GB" sz="2800" b="1"/>
              <a:t>more</a:t>
            </a:r>
            <a:r>
              <a:rPr lang="en-GB" sz="2800"/>
              <a:t> stations – sustainable in compliance phase?</a:t>
            </a:r>
          </a:p>
        </p:txBody>
      </p:sp>
    </p:spTree>
    <p:extLst>
      <p:ext uri="{BB962C8B-B14F-4D97-AF65-F5344CB8AC3E}">
        <p14:creationId xmlns:p14="http://schemas.microsoft.com/office/powerpoint/2010/main" val="147020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FE281-3FC6-F6F6-737C-77F6A46E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A3F1-0EB3-45C9-79F5-F41A1411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0" i="1"/>
              <a:t>Module 1</a:t>
            </a:r>
            <a:br>
              <a:rPr lang="en-US"/>
            </a:br>
            <a:r>
              <a:rPr lang="en-US"/>
              <a:t>Regional / national contribution target</a:t>
            </a:r>
            <a:endParaRPr lang="en-CH"/>
          </a:p>
        </p:txBody>
      </p:sp>
      <p:pic>
        <p:nvPicPr>
          <p:cNvPr id="5" name="Content Placeholder 4" descr="A map of the world with circles&#10;&#10;Description automatically generated">
            <a:extLst>
              <a:ext uri="{FF2B5EF4-FFF2-40B4-BE49-F238E27FC236}">
                <a16:creationId xmlns:a16="http://schemas.microsoft.com/office/drawing/2014/main" id="{C9CDFE31-EC25-37E1-52A3-AFA90C68E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" r="983"/>
          <a:stretch/>
        </p:blipFill>
        <p:spPr>
          <a:xfrm>
            <a:off x="834072" y="1605897"/>
            <a:ext cx="6704891" cy="4520559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F62C6889-C7E4-D869-C3B0-F878DA56B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6188" y="1605897"/>
            <a:ext cx="398033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b="1" i="1">
                <a:solidFill>
                  <a:srgbClr val="00B0F0"/>
                </a:solidFill>
              </a:rPr>
              <a:t>Good practice</a:t>
            </a:r>
            <a:endParaRPr lang="en-GB" sz="2200">
              <a:solidFill>
                <a:srgbClr val="00B0F0"/>
              </a:solidFill>
            </a:endParaRPr>
          </a:p>
          <a:p>
            <a:r>
              <a:rPr lang="en-GB" sz="2800"/>
              <a:t>Caribbean upper air stations – generally good self-organization in balancing national </a:t>
            </a:r>
            <a:r>
              <a:rPr lang="en-GB" sz="2800" i="1"/>
              <a:t>capacity</a:t>
            </a:r>
            <a:r>
              <a:rPr lang="en-GB" sz="2800"/>
              <a:t>, </a:t>
            </a:r>
            <a:r>
              <a:rPr lang="en-GB" sz="2800" i="1"/>
              <a:t>ambition</a:t>
            </a:r>
            <a:r>
              <a:rPr lang="en-GB" sz="2800"/>
              <a:t>, consideration of </a:t>
            </a:r>
            <a:r>
              <a:rPr lang="en-GB" sz="2800" i="1"/>
              <a:t>existing commitments</a:t>
            </a:r>
          </a:p>
          <a:p>
            <a:r>
              <a:rPr lang="en-GB" sz="2800"/>
              <a:t>Working to formalize through WMO Regional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94185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8B2A2-5117-C410-1620-232AA1FB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F8185-21DE-6C9A-FAF9-733CE8FD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0" i="1"/>
              <a:t>Module 1</a:t>
            </a:r>
            <a:br>
              <a:rPr lang="en-US"/>
            </a:br>
            <a:r>
              <a:rPr lang="en-US"/>
              <a:t>National contribution target</a:t>
            </a:r>
            <a:endParaRPr lang="en-CH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8BEA690-19B3-288D-906A-3E3F7DDB3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88" y="1855694"/>
            <a:ext cx="10408024" cy="422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i="1">
                <a:solidFill>
                  <a:srgbClr val="00B0F0"/>
                </a:solidFill>
              </a:rPr>
              <a:t>Good practice</a:t>
            </a:r>
          </a:p>
          <a:p>
            <a:pPr marL="0" indent="0">
              <a:buNone/>
            </a:pPr>
            <a:r>
              <a:rPr lang="en-GB" sz="2800"/>
              <a:t>Comprehensive analysis and leveraging of </a:t>
            </a:r>
            <a:r>
              <a:rPr lang="en-GB" sz="2800" b="1"/>
              <a:t>parallel investments</a:t>
            </a:r>
            <a:r>
              <a:rPr lang="en-GB" sz="2800"/>
              <a:t> in infrastructure</a:t>
            </a:r>
            <a:br>
              <a:rPr lang="en-GB" sz="2800" b="1"/>
            </a:br>
            <a:endParaRPr lang="en-GB" sz="2800" b="1"/>
          </a:p>
          <a:p>
            <a:r>
              <a:rPr lang="en-GB" sz="2800"/>
              <a:t>Station investment in Pacific through CIS-Pac 5</a:t>
            </a:r>
          </a:p>
          <a:p>
            <a:r>
              <a:rPr lang="en-GB" sz="2800"/>
              <a:t>Upper air stations in Africa through ASECNA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19267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B7C28A94-0F75-D5BB-4D8A-DAF3ACAE791C}"/>
              </a:ext>
            </a:extLst>
          </p:cNvPr>
          <p:cNvGrpSpPr/>
          <p:nvPr/>
        </p:nvGrpSpPr>
        <p:grpSpPr>
          <a:xfrm>
            <a:off x="9866774" y="2947256"/>
            <a:ext cx="1660358" cy="1865368"/>
            <a:chOff x="9866774" y="2947256"/>
            <a:chExt cx="1660358" cy="1865368"/>
          </a:xfrm>
        </p:grpSpPr>
        <p:pic>
          <p:nvPicPr>
            <p:cNvPr id="10" name="Picture 9" descr="A picture containing clipart, silhouette, art, illustration&#10;&#10;Description automatically generated">
              <a:extLst>
                <a:ext uri="{FF2B5EF4-FFF2-40B4-BE49-F238E27FC236}">
                  <a16:creationId xmlns:a16="http://schemas.microsoft.com/office/drawing/2014/main" id="{580F4C4A-AD36-262E-17FB-5435C3043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665" y="2947256"/>
              <a:ext cx="1022449" cy="102655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FC313D-D6C4-9306-C08F-111B718B3406}"/>
                </a:ext>
              </a:extLst>
            </p:cNvPr>
            <p:cNvSpPr txBox="1"/>
            <p:nvPr/>
          </p:nvSpPr>
          <p:spPr>
            <a:xfrm>
              <a:off x="9866774" y="4166293"/>
              <a:ext cx="1660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G</a:t>
              </a: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lobal NWP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centre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B0EEDE-8291-6FFE-E5E6-FB0B7D773939}"/>
              </a:ext>
            </a:extLst>
          </p:cNvPr>
          <p:cNvGrpSpPr/>
          <p:nvPr/>
        </p:nvGrpSpPr>
        <p:grpSpPr>
          <a:xfrm>
            <a:off x="1083233" y="2784374"/>
            <a:ext cx="1660358" cy="1323808"/>
            <a:chOff x="1083233" y="2784374"/>
            <a:chExt cx="1660358" cy="1323808"/>
          </a:xfrm>
        </p:grpSpPr>
        <p:pic>
          <p:nvPicPr>
            <p:cNvPr id="6" name="Picture 5" descr="A black and white image of a tower&#10;&#10;Description automatically generated with low confidence">
              <a:extLst>
                <a:ext uri="{FF2B5EF4-FFF2-40B4-BE49-F238E27FC236}">
                  <a16:creationId xmlns:a16="http://schemas.microsoft.com/office/drawing/2014/main" id="{35E9D1D4-1364-D884-F917-4CDACCFD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912" y="2784374"/>
              <a:ext cx="1143000" cy="11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A4120F-7B40-3FD2-96AD-E38AAA271F8E}"/>
                </a:ext>
              </a:extLst>
            </p:cNvPr>
            <p:cNvSpPr txBox="1"/>
            <p:nvPr/>
          </p:nvSpPr>
          <p:spPr>
            <a:xfrm>
              <a:off x="1083233" y="3738850"/>
              <a:ext cx="16603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Station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267056-59B9-99C6-0BD4-73266E174A8A}"/>
              </a:ext>
            </a:extLst>
          </p:cNvPr>
          <p:cNvGrpSpPr/>
          <p:nvPr/>
        </p:nvGrpSpPr>
        <p:grpSpPr>
          <a:xfrm>
            <a:off x="3269846" y="3031717"/>
            <a:ext cx="1660358" cy="1918382"/>
            <a:chOff x="3269846" y="3031717"/>
            <a:chExt cx="1660358" cy="1918382"/>
          </a:xfrm>
        </p:grpSpPr>
        <p:pic>
          <p:nvPicPr>
            <p:cNvPr id="17" name="Graphic 16" descr="Server with solid fill">
              <a:extLst>
                <a:ext uri="{FF2B5EF4-FFF2-40B4-BE49-F238E27FC236}">
                  <a16:creationId xmlns:a16="http://schemas.microsoft.com/office/drawing/2014/main" id="{71CA9DA0-A885-80EF-615E-D001A6743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29809" y="3031717"/>
              <a:ext cx="561717" cy="56171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4FE784-EAC0-735E-0061-68500EB21F5F}"/>
                </a:ext>
              </a:extLst>
            </p:cNvPr>
            <p:cNvSpPr txBox="1"/>
            <p:nvPr/>
          </p:nvSpPr>
          <p:spPr>
            <a:xfrm>
              <a:off x="3269846" y="3995992"/>
              <a:ext cx="16603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D</a:t>
              </a:r>
              <a:r>
                <a:rPr kumimoji="0" lang="en-CH" sz="18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ata</a:t>
              </a: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processing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centre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FE68182-9931-30C4-5767-663F880E011B}"/>
              </a:ext>
            </a:extLst>
          </p:cNvPr>
          <p:cNvSpPr txBox="1"/>
          <p:nvPr/>
        </p:nvSpPr>
        <p:spPr>
          <a:xfrm>
            <a:off x="807717" y="4461705"/>
            <a:ext cx="2825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Consumables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Regular maintenance and calibration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H" sz="1800" i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Human and institutional capacity to support the infrastructure</a:t>
            </a:r>
            <a:endParaRPr kumimoji="0" lang="en-GB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73ED67-CB06-ABD0-133B-3B90313C89D5}"/>
              </a:ext>
            </a:extLst>
          </p:cNvPr>
          <p:cNvGrpSpPr/>
          <p:nvPr/>
        </p:nvGrpSpPr>
        <p:grpSpPr>
          <a:xfrm>
            <a:off x="667948" y="2244604"/>
            <a:ext cx="2490928" cy="2022927"/>
            <a:chOff x="667948" y="2244604"/>
            <a:chExt cx="2490928" cy="202292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932F185-5DD2-603C-F7C1-30853E69B730}"/>
                </a:ext>
              </a:extLst>
            </p:cNvPr>
            <p:cNvSpPr/>
            <p:nvPr/>
          </p:nvSpPr>
          <p:spPr>
            <a:xfrm>
              <a:off x="1249774" y="2731265"/>
              <a:ext cx="1327276" cy="15362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3960DB-BDAC-4DC2-C7EB-4FE557BF8BA6}"/>
                </a:ext>
              </a:extLst>
            </p:cNvPr>
            <p:cNvSpPr txBox="1"/>
            <p:nvPr/>
          </p:nvSpPr>
          <p:spPr>
            <a:xfrm>
              <a:off x="667948" y="2244604"/>
              <a:ext cx="2490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Security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BFFC70-5F06-809D-EBAB-A87783B3B934}"/>
              </a:ext>
            </a:extLst>
          </p:cNvPr>
          <p:cNvGrpSpPr/>
          <p:nvPr/>
        </p:nvGrpSpPr>
        <p:grpSpPr>
          <a:xfrm>
            <a:off x="100590" y="3143076"/>
            <a:ext cx="1126572" cy="790893"/>
            <a:chOff x="100590" y="3143076"/>
            <a:chExt cx="1126572" cy="79089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151251-714E-9B1C-9226-D585FD2066DD}"/>
                </a:ext>
              </a:extLst>
            </p:cNvPr>
            <p:cNvSpPr txBox="1"/>
            <p:nvPr/>
          </p:nvSpPr>
          <p:spPr>
            <a:xfrm>
              <a:off x="100590" y="3143076"/>
              <a:ext cx="11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Power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pic>
          <p:nvPicPr>
            <p:cNvPr id="29" name="Graphic 28" descr="High voltage with solid fill">
              <a:extLst>
                <a:ext uri="{FF2B5EF4-FFF2-40B4-BE49-F238E27FC236}">
                  <a16:creationId xmlns:a16="http://schemas.microsoft.com/office/drawing/2014/main" id="{368ECDE5-B416-E6CF-38F4-A9F718A62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0990" y="3543186"/>
              <a:ext cx="390783" cy="39078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6435A99-EBEC-94C4-DEDF-70F585C0D3A4}"/>
              </a:ext>
            </a:extLst>
          </p:cNvPr>
          <p:cNvGrpSpPr/>
          <p:nvPr/>
        </p:nvGrpSpPr>
        <p:grpSpPr>
          <a:xfrm>
            <a:off x="5564234" y="2784374"/>
            <a:ext cx="3941072" cy="2138429"/>
            <a:chOff x="5564234" y="2784374"/>
            <a:chExt cx="3941072" cy="21384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B64738-2B40-B40E-DB2A-A614A8B2C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51452" y="3001834"/>
              <a:ext cx="840205" cy="8402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515760-DB0A-F43C-6BC8-B921B19D89AB}"/>
                </a:ext>
              </a:extLst>
            </p:cNvPr>
            <p:cNvSpPr txBox="1"/>
            <p:nvPr/>
          </p:nvSpPr>
          <p:spPr>
            <a:xfrm>
              <a:off x="5564234" y="3968696"/>
              <a:ext cx="16603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WMO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Information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System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48D3C32-F9BD-5279-3E39-1F7DEBEE2B2C}"/>
                </a:ext>
              </a:extLst>
            </p:cNvPr>
            <p:cNvSpPr/>
            <p:nvPr/>
          </p:nvSpPr>
          <p:spPr>
            <a:xfrm>
              <a:off x="5703522" y="2784374"/>
              <a:ext cx="3801784" cy="1323439"/>
            </a:xfrm>
            <a:prstGeom prst="rightArrow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25B88F-2F2E-E847-B227-F581BB7FD6EF}"/>
              </a:ext>
            </a:extLst>
          </p:cNvPr>
          <p:cNvGrpSpPr/>
          <p:nvPr/>
        </p:nvGrpSpPr>
        <p:grpSpPr>
          <a:xfrm>
            <a:off x="2460848" y="3091854"/>
            <a:ext cx="1344897" cy="415374"/>
            <a:chOff x="2460848" y="3091854"/>
            <a:chExt cx="1344897" cy="41537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E0F8BE-AEC9-4779-F359-F50C18B8F0CD}"/>
                </a:ext>
              </a:extLst>
            </p:cNvPr>
            <p:cNvSpPr txBox="1"/>
            <p:nvPr/>
          </p:nvSpPr>
          <p:spPr>
            <a:xfrm>
              <a:off x="2634395" y="3091854"/>
              <a:ext cx="997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Comms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959A4C8-89A3-9DE8-8951-80B13C793933}"/>
                </a:ext>
              </a:extLst>
            </p:cNvPr>
            <p:cNvCxnSpPr/>
            <p:nvPr/>
          </p:nvCxnSpPr>
          <p:spPr>
            <a:xfrm>
              <a:off x="2460848" y="3507228"/>
              <a:ext cx="1344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0D6086-237D-0597-9BDB-E02F7F91378D}"/>
              </a:ext>
            </a:extLst>
          </p:cNvPr>
          <p:cNvGrpSpPr/>
          <p:nvPr/>
        </p:nvGrpSpPr>
        <p:grpSpPr>
          <a:xfrm>
            <a:off x="4284108" y="3072921"/>
            <a:ext cx="1327276" cy="923330"/>
            <a:chOff x="4284108" y="3072921"/>
            <a:chExt cx="1327276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FDF3D3-CCDF-D4C5-8C06-90A9A8D65E43}"/>
                </a:ext>
              </a:extLst>
            </p:cNvPr>
            <p:cNvSpPr txBox="1"/>
            <p:nvPr/>
          </p:nvSpPr>
          <p:spPr>
            <a:xfrm>
              <a:off x="4284108" y="3072921"/>
              <a:ext cx="1327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Comms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CH" i="1" kern="0">
                <a:solidFill>
                  <a:srgbClr val="000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WIS2 node</a:t>
              </a: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2B851DA-DAD9-3717-B525-32CE9013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412262" y="3521151"/>
              <a:ext cx="11291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A36BA71-7B8F-9929-DA31-6EB780CE820F}"/>
              </a:ext>
            </a:extLst>
          </p:cNvPr>
          <p:cNvGrpSpPr/>
          <p:nvPr/>
        </p:nvGrpSpPr>
        <p:grpSpPr>
          <a:xfrm>
            <a:off x="8193095" y="2682913"/>
            <a:ext cx="1718749" cy="3179074"/>
            <a:chOff x="8193095" y="2682913"/>
            <a:chExt cx="1718749" cy="317907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AD1618-0354-DFAD-F1A5-8D18FC4A4863}"/>
                </a:ext>
              </a:extLst>
            </p:cNvPr>
            <p:cNvSpPr txBox="1"/>
            <p:nvPr/>
          </p:nvSpPr>
          <p:spPr>
            <a:xfrm>
              <a:off x="8193095" y="4384659"/>
              <a:ext cx="16603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WIGOS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Data Quality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Monitoring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System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rPr>
                <a:t>WDQMS</a:t>
              </a: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4717D98-469A-1CD7-6EE3-5972BD168003}"/>
                </a:ext>
              </a:extLst>
            </p:cNvPr>
            <p:cNvSpPr/>
            <p:nvPr/>
          </p:nvSpPr>
          <p:spPr>
            <a:xfrm>
              <a:off x="8193095" y="2682913"/>
              <a:ext cx="1718749" cy="163121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"/>
              </a:endParaRPr>
            </a:p>
          </p:txBody>
        </p:sp>
      </p:grpSp>
      <p:pic>
        <p:nvPicPr>
          <p:cNvPr id="55" name="Picture 2" descr="INFCOM-2">
            <a:extLst>
              <a:ext uri="{FF2B5EF4-FFF2-40B4-BE49-F238E27FC236}">
                <a16:creationId xmlns:a16="http://schemas.microsoft.com/office/drawing/2014/main" id="{074298BA-4DB1-1BEF-CD96-18262C08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846" y="5771214"/>
            <a:ext cx="635348" cy="9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FA9792D-658F-FC09-3764-F21299B5EE96}"/>
              </a:ext>
            </a:extLst>
          </p:cNvPr>
          <p:cNvGrpSpPr/>
          <p:nvPr/>
        </p:nvGrpSpPr>
        <p:grpSpPr>
          <a:xfrm>
            <a:off x="8540930" y="10996"/>
            <a:ext cx="3788831" cy="2948269"/>
            <a:chOff x="8540930" y="10996"/>
            <a:chExt cx="3788831" cy="294826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7518C9-D979-7074-C8D0-492C3FC78D9C}"/>
                </a:ext>
              </a:extLst>
            </p:cNvPr>
            <p:cNvGrpSpPr/>
            <p:nvPr/>
          </p:nvGrpSpPr>
          <p:grpSpPr>
            <a:xfrm>
              <a:off x="8540930" y="81554"/>
              <a:ext cx="1597915" cy="2877711"/>
              <a:chOff x="8540930" y="81554"/>
              <a:chExt cx="1597915" cy="2877711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7A62B63-6578-F9B0-4602-6C9E33CA7B47}"/>
                  </a:ext>
                </a:extLst>
              </p:cNvPr>
              <p:cNvGrpSpPr/>
              <p:nvPr/>
            </p:nvGrpSpPr>
            <p:grpSpPr>
              <a:xfrm>
                <a:off x="8871766" y="652059"/>
                <a:ext cx="1267079" cy="2125903"/>
                <a:chOff x="8572819" y="672115"/>
                <a:chExt cx="1267079" cy="2125903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49222D-B364-1F26-7869-717E2670ED6B}"/>
                    </a:ext>
                  </a:extLst>
                </p:cNvPr>
                <p:cNvSpPr txBox="1"/>
                <p:nvPr/>
              </p:nvSpPr>
              <p:spPr>
                <a:xfrm rot="18433537">
                  <a:off x="7694533" y="1550401"/>
                  <a:ext cx="21259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Availability</a:t>
                  </a:r>
                  <a:r>
                    <a:rPr kumimoji="0" lang="en-C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  ≥80%</a:t>
                  </a: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990E88B-6784-A24B-A313-826F13C71063}"/>
                    </a:ext>
                  </a:extLst>
                </p:cNvPr>
                <p:cNvSpPr txBox="1"/>
                <p:nvPr/>
              </p:nvSpPr>
              <p:spPr>
                <a:xfrm rot="18433537">
                  <a:off x="8301520" y="1642067"/>
                  <a:ext cx="1917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Timeliness</a:t>
                  </a:r>
                  <a:r>
                    <a:rPr kumimoji="0" lang="en-C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  &lt;5%</a:t>
                  </a: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B401D6A-10BD-45ED-8610-B543B9CAA100}"/>
                    </a:ext>
                  </a:extLst>
                </p:cNvPr>
                <p:cNvSpPr txBox="1"/>
                <p:nvPr/>
              </p:nvSpPr>
              <p:spPr>
                <a:xfrm rot="18433537">
                  <a:off x="8903263" y="1770801"/>
                  <a:ext cx="15039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Quality </a:t>
                  </a:r>
                  <a:r>
                    <a:rPr kumimoji="0" lang="en-C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j-ea"/>
                      <a:cs typeface="Segoe UI" panose="020B0502040204020203" pitchFamily="34" charset="0"/>
                      <a:sym typeface="Helvetica"/>
                    </a:rPr>
                    <a:t>&lt;5%</a:t>
                  </a: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6E25735-763A-7BAF-97CD-D9DBD2DD6253}"/>
                  </a:ext>
                </a:extLst>
              </p:cNvPr>
              <p:cNvSpPr txBox="1"/>
              <p:nvPr/>
            </p:nvSpPr>
            <p:spPr>
              <a:xfrm rot="18433537">
                <a:off x="7286740" y="1335744"/>
                <a:ext cx="2877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rPr>
                  <a:t>GBON station </a:t>
                </a:r>
                <a:r>
                  <a:rPr kumimoji="0" lang="en-CH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  <a:sym typeface="Helvetica"/>
                  </a:rPr>
                  <a:t>compliance</a:t>
                </a:r>
                <a:endPara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Helvetica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BAD06C-1DF6-D0FB-C28D-BCDBB7273D9E}"/>
                </a:ext>
              </a:extLst>
            </p:cNvPr>
            <p:cNvSpPr txBox="1"/>
            <p:nvPr/>
          </p:nvSpPr>
          <p:spPr>
            <a:xfrm>
              <a:off x="9911844" y="10996"/>
              <a:ext cx="2417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4AE9EB-70E0-4111-1531-E079AAA48AEA}"/>
              </a:ext>
            </a:extLst>
          </p:cNvPr>
          <p:cNvSpPr txBox="1"/>
          <p:nvPr/>
        </p:nvSpPr>
        <p:spPr>
          <a:xfrm>
            <a:off x="4988287" y="4937411"/>
            <a:ext cx="317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DF6EA3-B216-C05E-2146-706B51E4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2200" b="0" i="1"/>
              <a:t>Module 3</a:t>
            </a:r>
            <a:br>
              <a:rPr lang="en-US"/>
            </a:br>
            <a:r>
              <a:rPr lang="en-US"/>
              <a:t>Infrastructure development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789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8031-F465-1BB0-730E-B600437E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0" i="1"/>
              <a:t>Module 3</a:t>
            </a:r>
            <a:br>
              <a:rPr lang="en-US"/>
            </a:br>
            <a:r>
              <a:rPr lang="en-US"/>
              <a:t>Infrastructure development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44153-0456-C99D-3CD4-DE43EAE08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82" y="1915178"/>
            <a:ext cx="1058731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H"/>
              <a:t>GBON compliance: </a:t>
            </a:r>
            <a:r>
              <a:rPr lang="en-CH" i="1"/>
              <a:t>Taking</a:t>
            </a:r>
            <a:r>
              <a:rPr lang="en-CH"/>
              <a:t> and </a:t>
            </a:r>
            <a:r>
              <a:rPr lang="en-CH" i="1"/>
              <a:t>sharing</a:t>
            </a:r>
            <a:r>
              <a:rPr lang="en-CH"/>
              <a:t> of </a:t>
            </a:r>
            <a:r>
              <a:rPr lang="en-CH" i="1"/>
              <a:t>quality</a:t>
            </a:r>
            <a:r>
              <a:rPr lang="en-CH"/>
              <a:t> data</a:t>
            </a:r>
            <a:r>
              <a:rPr lang="en-US"/>
              <a:t>, appropriate to the development context  / country capacity, not necessarily your standard solution</a:t>
            </a:r>
            <a:endParaRPr lang="en-CH"/>
          </a:p>
          <a:p>
            <a:endParaRPr lang="en-CH"/>
          </a:p>
          <a:p>
            <a:r>
              <a:rPr lang="en-CH"/>
              <a:t>Instrumentation</a:t>
            </a:r>
          </a:p>
          <a:p>
            <a:r>
              <a:rPr lang="en-CH"/>
              <a:t>Operations and maintenance plan</a:t>
            </a:r>
          </a:p>
          <a:p>
            <a:r>
              <a:rPr lang="en-CH"/>
              <a:t>Reasonable approaches to calibration</a:t>
            </a:r>
          </a:p>
          <a:p>
            <a:pPr lvl="1"/>
            <a:r>
              <a:rPr lang="en-CH"/>
              <a:t>considering human/institutional resource</a:t>
            </a:r>
          </a:p>
          <a:p>
            <a:pPr lvl="1"/>
            <a:r>
              <a:rPr lang="en-CH"/>
              <a:t>at minimum, field verification kits and spares, with regular calibration of the kit</a:t>
            </a:r>
          </a:p>
          <a:p>
            <a:r>
              <a:rPr lang="en-CH"/>
              <a:t>Accelerating transition to WIS 2.0 implementation</a:t>
            </a:r>
          </a:p>
          <a:p>
            <a:pPr lvl="1"/>
            <a:r>
              <a:rPr lang="en-CH"/>
              <a:t>multiple implementation models: private, public, cloud, regional</a:t>
            </a:r>
          </a:p>
        </p:txBody>
      </p:sp>
    </p:spTree>
    <p:extLst>
      <p:ext uri="{BB962C8B-B14F-4D97-AF65-F5344CB8AC3E}">
        <p14:creationId xmlns:p14="http://schemas.microsoft.com/office/powerpoint/2010/main" val="229379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495A-3559-28EB-C2D8-351AE018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Institutional and human capacity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14CD-D9C6-F87A-642A-39A0BE84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34" y="1600201"/>
            <a:ext cx="10372165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H"/>
              <a:t>An area where best practice could/should emerge from sharing amongst peers, IEs, and beneficiary countries</a:t>
            </a:r>
          </a:p>
          <a:p>
            <a:pPr marL="0" indent="0">
              <a:buNone/>
            </a:pPr>
            <a:endParaRPr lang="en-CH"/>
          </a:p>
          <a:p>
            <a:r>
              <a:rPr lang="en-CH"/>
              <a:t>Staffing levels required</a:t>
            </a:r>
          </a:p>
          <a:p>
            <a:pPr lvl="1"/>
            <a:r>
              <a:rPr lang="en-CH"/>
              <a:t>Retention problems – constant training need</a:t>
            </a:r>
          </a:p>
          <a:p>
            <a:r>
              <a:rPr lang="en-CH"/>
              <a:t>Institutional capacity for long-term compliance: procurement, management</a:t>
            </a:r>
          </a:p>
          <a:p>
            <a:r>
              <a:rPr lang="en-CH"/>
              <a:t>Potential phased approach</a:t>
            </a:r>
            <a:br>
              <a:rPr lang="en-CH"/>
            </a:br>
            <a:endParaRPr lang="en-CH"/>
          </a:p>
          <a:p>
            <a:pPr marL="0" indent="0">
              <a:buNone/>
            </a:pPr>
            <a:r>
              <a:rPr lang="en-US"/>
              <a:t>I</a:t>
            </a:r>
            <a:r>
              <a:rPr lang="en-CH"/>
              <a:t>nconsistencies in the approaches taken by peer advisors in the above</a:t>
            </a:r>
          </a:p>
        </p:txBody>
      </p:sp>
    </p:spTree>
    <p:extLst>
      <p:ext uri="{BB962C8B-B14F-4D97-AF65-F5344CB8AC3E}">
        <p14:creationId xmlns:p14="http://schemas.microsoft.com/office/powerpoint/2010/main" val="385061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5226-C176-61CE-554D-D981848B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Areas for improvement for Readiness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759D-5E72-16F9-4EBC-609DD1FB5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>
                <a:latin typeface="Open Sans"/>
                <a:ea typeface="Open Sans"/>
                <a:cs typeface="Open Sans"/>
              </a:rPr>
              <a:t>General</a:t>
            </a:r>
          </a:p>
          <a:p>
            <a:r>
              <a:rPr lang="en-US" sz="3200">
                <a:latin typeface="Open Sans"/>
                <a:ea typeface="Open Sans"/>
                <a:cs typeface="Open Sans"/>
              </a:rPr>
              <a:t>Inclusion of relevant experts on specific topics from peer advisor during the development of readiness phase outputs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Peer advisors propose solutions based on own experience – sharing and learning needed to understand all proposed solutions</a:t>
            </a:r>
          </a:p>
          <a:p>
            <a:r>
              <a:rPr lang="en-US" sz="3200">
                <a:latin typeface="Open Sans"/>
                <a:ea typeface="Open Sans"/>
                <a:cs typeface="Open Sans"/>
              </a:rPr>
              <a:t>Need to prepare </a:t>
            </a:r>
            <a:r>
              <a:rPr lang="en-US" sz="3200" err="1">
                <a:latin typeface="Open Sans"/>
                <a:ea typeface="Open Sans"/>
                <a:cs typeface="Open Sans"/>
              </a:rPr>
              <a:t>cost:benefit</a:t>
            </a:r>
            <a:r>
              <a:rPr lang="en-US" sz="3200">
                <a:latin typeface="Open Sans"/>
                <a:ea typeface="Open Sans"/>
                <a:cs typeface="Open Sans"/>
              </a:rPr>
              <a:t> assessment of different options per country – for example on calibration</a:t>
            </a:r>
          </a:p>
          <a:p>
            <a:pPr marL="0" indent="0">
              <a:buNone/>
            </a:pP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205650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FCF8FC-585D-4955-8753-BF68861F111D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CB90B6-CD3E-4A22-A3EC-76AC5BA6E226}">
  <ds:schemaRefs>
    <ds:schemaRef ds:uri="3679bf0f-1d7e-438f-afa5-6ebf1e20f9b8"/>
    <ds:schemaRef ds:uri="ce21bc6c-711a-4065-a01c-a8f0e29e3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SOFF PowerPoint Template</Template>
  <Application>Microsoft Office PowerPoint</Application>
  <PresentationFormat>Widescreen</PresentationFormat>
  <Slides>10</Slides>
  <Notes>2</Notes>
  <HiddenSlides>1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SOFF Theme</vt:lpstr>
      <vt:lpstr>SOFF Theme_with logo</vt:lpstr>
      <vt:lpstr>Peer Advisor &amp; Implementing Entity Workshop  Session 1:  Reflections on the process of moving from SOFF Readiness to Investment Phase  Good practices in observing network design and the GBON national contribution plan</vt:lpstr>
      <vt:lpstr>Best practice Full consideration of all modules in NCP+</vt:lpstr>
      <vt:lpstr>Module 1 National contribution target</vt:lpstr>
      <vt:lpstr>Module 1 Regional / national contribution target</vt:lpstr>
      <vt:lpstr>Module 1 National contribution target</vt:lpstr>
      <vt:lpstr>Module 3 Infrastructure development</vt:lpstr>
      <vt:lpstr>Module 3 Infrastructure development</vt:lpstr>
      <vt:lpstr>Institutional and human capacity</vt:lpstr>
      <vt:lpstr>Areas for improvement for Readiness</vt:lpstr>
      <vt:lpstr>Areas for implement in Readiness output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SOFF Regional Implementation in South Asia  Systematic Observations Financing Facility</dc:title>
  <dc:creator>Tshering Lhamo</dc:creator>
  <cp:revision>1</cp:revision>
  <dcterms:created xsi:type="dcterms:W3CDTF">2024-08-15T14:24:26Z</dcterms:created>
  <dcterms:modified xsi:type="dcterms:W3CDTF">2024-10-09T08:31:33Z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