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12192000"/>
  <p:notesSz cx="6858000" cy="9144000"/>
  <p:embeddedFontLst>
    <p:embeddedFont>
      <p:font typeface="Corbel"/>
      <p:regular r:id="rId9"/>
      <p:bold r:id="rId10"/>
      <p:italic r:id="rId11"/>
      <p:boldItalic r:id="rId12"/>
    </p:embeddedFont>
    <p:embeddedFont>
      <p:font typeface="Quattrocento Sans"/>
      <p:regular r:id="rId13"/>
      <p:bold r:id="rId14"/>
      <p:italic r:id="rId15"/>
      <p:boldItalic r:id="rId16"/>
    </p:embeddedFont>
    <p:embeddedFont>
      <p:font typeface="Helvetica Neue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5" roundtripDataSignature="AMtx7mjKDqCItxHd7oYlpmQTZUGcQs6G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22" Type="http://schemas.openxmlformats.org/officeDocument/2006/relationships/font" Target="fonts/OpenSans-bold.fntdata"/><Relationship Id="rId21" Type="http://schemas.openxmlformats.org/officeDocument/2006/relationships/font" Target="fonts/OpenSans-regular.fntdata"/><Relationship Id="rId24" Type="http://schemas.openxmlformats.org/officeDocument/2006/relationships/font" Target="fonts/OpenSans-boldItalic.fntdata"/><Relationship Id="rId23" Type="http://schemas.openxmlformats.org/officeDocument/2006/relationships/font" Target="fonts/Open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orbel-regular.fntdata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Corbel-italic.fntdata"/><Relationship Id="rId10" Type="http://schemas.openxmlformats.org/officeDocument/2006/relationships/font" Target="fonts/Corbel-bold.fntdata"/><Relationship Id="rId13" Type="http://schemas.openxmlformats.org/officeDocument/2006/relationships/font" Target="fonts/QuattrocentoSans-regular.fntdata"/><Relationship Id="rId12" Type="http://schemas.openxmlformats.org/officeDocument/2006/relationships/font" Target="fonts/Corbel-boldItalic.fntdata"/><Relationship Id="rId15" Type="http://schemas.openxmlformats.org/officeDocument/2006/relationships/font" Target="fonts/QuattrocentoSans-italic.fntdata"/><Relationship Id="rId14" Type="http://schemas.openxmlformats.org/officeDocument/2006/relationships/font" Target="fonts/QuattrocentoSans-bold.fntdata"/><Relationship Id="rId17" Type="http://schemas.openxmlformats.org/officeDocument/2006/relationships/font" Target="fonts/HelveticaNeue-regular.fntdata"/><Relationship Id="rId16" Type="http://schemas.openxmlformats.org/officeDocument/2006/relationships/font" Target="fonts/QuattrocentoSans-boldItalic.fntdata"/><Relationship Id="rId19" Type="http://schemas.openxmlformats.org/officeDocument/2006/relationships/font" Target="fonts/HelveticaNeue-italic.fntdata"/><Relationship Id="rId18" Type="http://schemas.openxmlformats.org/officeDocument/2006/relationships/font" Target="fonts/HelveticaNeue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" name="Google Shape;42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46696099c2_0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g346696099c2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/>
          <p:nvPr>
            <p:ph type="ctrTitle"/>
          </p:nvPr>
        </p:nvSpPr>
        <p:spPr>
          <a:xfrm>
            <a:off x="551384" y="1913157"/>
            <a:ext cx="7963966" cy="3232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" name="Google Shape;14;p7"/>
          <p:cNvCxnSpPr/>
          <p:nvPr/>
        </p:nvCxnSpPr>
        <p:spPr>
          <a:xfrm>
            <a:off x="667916" y="1913157"/>
            <a:ext cx="2916821" cy="0"/>
          </a:xfrm>
          <a:prstGeom prst="straightConnector1">
            <a:avLst/>
          </a:prstGeom>
          <a:noFill/>
          <a:ln cap="flat" cmpd="sng" w="25400">
            <a:solidFill>
              <a:srgbClr val="1C345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7"/>
          <p:cNvSpPr txBox="1"/>
          <p:nvPr>
            <p:ph idx="1" type="body"/>
          </p:nvPr>
        </p:nvSpPr>
        <p:spPr>
          <a:xfrm>
            <a:off x="551384" y="1111375"/>
            <a:ext cx="10107612" cy="569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  <a:defRPr sz="2400">
                <a:solidFill>
                  <a:srgbClr val="1C3454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  <a:defRPr sz="2400">
                <a:solidFill>
                  <a:srgbClr val="1C3454"/>
                </a:solidFill>
              </a:defRPr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  <a:defRPr sz="2400">
                <a:solidFill>
                  <a:srgbClr val="1C3454"/>
                </a:solidFill>
              </a:defRPr>
            </a:lvl3pPr>
            <a:lvl4pPr indent="-228600" lvl="3" marL="1828800" algn="l">
              <a:spcBef>
                <a:spcPts val="48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  <a:defRPr sz="2400">
                <a:solidFill>
                  <a:srgbClr val="1C3454"/>
                </a:solidFill>
              </a:defRPr>
            </a:lvl4pPr>
            <a:lvl5pPr indent="-228600" lvl="4" marL="2286000" algn="l">
              <a:spcBef>
                <a:spcPts val="48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  <a:defRPr sz="2400">
                <a:solidFill>
                  <a:srgbClr val="1C3454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6" name="Google Shape;16;p7"/>
          <p:cNvCxnSpPr/>
          <p:nvPr/>
        </p:nvCxnSpPr>
        <p:spPr>
          <a:xfrm>
            <a:off x="667915" y="5146035"/>
            <a:ext cx="2916821" cy="0"/>
          </a:xfrm>
          <a:prstGeom prst="straightConnector1">
            <a:avLst/>
          </a:prstGeom>
          <a:noFill/>
          <a:ln cap="flat" cmpd="sng" w="25400">
            <a:solidFill>
              <a:srgbClr val="1C345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title"/>
          </p:nvPr>
        </p:nvSpPr>
        <p:spPr>
          <a:xfrm>
            <a:off x="914400" y="1285875"/>
            <a:ext cx="103632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4000"/>
              <a:buFont typeface="Open Sans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6" name="Google Shape;26;p10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7" name="Google Shape;27;p1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4400"/>
              <a:buFont typeface="Open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1" name="Google Shape;31;p11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2" name="Google Shape;32;p11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11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4" name="Google Shape;34;p1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4400"/>
              <a:buFont typeface="Open Sans"/>
              <a:buNone/>
              <a:defRPr b="1" i="0" sz="4400" u="none" cap="none" strike="noStrike">
                <a:solidFill>
                  <a:srgbClr val="18598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2" type="sldNum"/>
          </p:nvPr>
        </p:nvSpPr>
        <p:spPr>
          <a:xfrm>
            <a:off x="88392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6"/>
          <p:cNvSpPr txBox="1"/>
          <p:nvPr>
            <p:ph idx="10" type="dt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"/>
          <p:cNvSpPr txBox="1"/>
          <p:nvPr>
            <p:ph idx="4294967295" type="ctrTitle"/>
          </p:nvPr>
        </p:nvSpPr>
        <p:spPr>
          <a:xfrm>
            <a:off x="551384" y="2072061"/>
            <a:ext cx="8999700" cy="29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2A42"/>
              </a:buClr>
              <a:buSzPts val="3200"/>
              <a:buFont typeface="Open Sans"/>
              <a:buNone/>
            </a:pPr>
            <a:r>
              <a:rPr b="1" i="0" lang="en-US" sz="3200" u="none" cap="none" strike="noStrike">
                <a:solidFill>
                  <a:srgbClr val="112A42"/>
                </a:solidFill>
                <a:latin typeface="Open Sans"/>
                <a:ea typeface="Open Sans"/>
                <a:cs typeface="Open Sans"/>
                <a:sym typeface="Open Sans"/>
              </a:rPr>
              <a:t>Closing the Basic Weather and Climate </a:t>
            </a:r>
            <a:br>
              <a:rPr b="1" i="0" lang="en-US" sz="3200" u="none" cap="none" strike="noStrike">
                <a:solidFill>
                  <a:srgbClr val="112A4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n-US" sz="3200" u="none" cap="none" strike="noStrike">
                <a:solidFill>
                  <a:srgbClr val="112A42"/>
                </a:solidFill>
                <a:latin typeface="Open Sans"/>
                <a:ea typeface="Open Sans"/>
                <a:cs typeface="Open Sans"/>
                <a:sym typeface="Open Sans"/>
              </a:rPr>
              <a:t>Data Gaps in </a:t>
            </a:r>
            <a:r>
              <a:rPr lang="en-US" sz="3200">
                <a:solidFill>
                  <a:srgbClr val="112A42"/>
                </a:solidFill>
              </a:rPr>
              <a:t>the Caribbean:</a:t>
            </a:r>
            <a:r>
              <a:rPr b="0" lang="en-US" sz="3200">
                <a:solidFill>
                  <a:srgbClr val="1C3453"/>
                </a:solidFill>
              </a:rPr>
              <a:t>SOFF regional implementation and creating synergies</a:t>
            </a:r>
            <a:br>
              <a:rPr b="1" i="0" lang="en-US" sz="3200" u="none" cap="none" strike="noStrike">
                <a:solidFill>
                  <a:srgbClr val="112A42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b="1" i="0" lang="en-US" sz="3200" u="none" cap="none" strike="noStrike">
                <a:solidFill>
                  <a:srgbClr val="112A4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n-US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Country updates</a:t>
            </a:r>
            <a:endParaRPr b="1" i="0" sz="32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551384" y="1148073"/>
            <a:ext cx="9865096" cy="576063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A42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C345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6" name="Google Shape;46;p1"/>
          <p:cNvSpPr txBox="1"/>
          <p:nvPr>
            <p:ph idx="1" type="body"/>
          </p:nvPr>
        </p:nvSpPr>
        <p:spPr>
          <a:xfrm>
            <a:off x="551384" y="1441367"/>
            <a:ext cx="10107612" cy="569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C3454"/>
              </a:buClr>
              <a:buSzPts val="1800"/>
              <a:buNone/>
            </a:pPr>
            <a:r>
              <a:rPr b="1" lang="en-US" sz="1100">
                <a:solidFill>
                  <a:schemeClr val="dk1"/>
                </a:solidFill>
              </a:rPr>
              <a:t> </a:t>
            </a:r>
            <a:r>
              <a:rPr lang="en-US" sz="1800"/>
              <a:t>5 - 7 May 2025</a:t>
            </a:r>
            <a:endParaRPr sz="1800"/>
          </a:p>
        </p:txBody>
      </p:sp>
      <p:pic>
        <p:nvPicPr>
          <p:cNvPr id="47" name="Google Shape;47;p1"/>
          <p:cNvPicPr preferRelativeResize="0"/>
          <p:nvPr/>
        </p:nvPicPr>
        <p:blipFill rotWithShape="1">
          <a:blip r:embed="rId3">
            <a:alphaModFix/>
          </a:blip>
          <a:srcRect b="18181" l="0" r="0" t="18181"/>
          <a:stretch/>
        </p:blipFill>
        <p:spPr>
          <a:xfrm>
            <a:off x="4458100" y="318100"/>
            <a:ext cx="2012775" cy="94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925" y="366975"/>
            <a:ext cx="1799325" cy="7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/>
          <p:nvPr>
            <p:ph type="title"/>
          </p:nvPr>
        </p:nvSpPr>
        <p:spPr>
          <a:xfrm>
            <a:off x="377725" y="185462"/>
            <a:ext cx="10972800" cy="15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4400"/>
              <a:buFont typeface="Open Sans"/>
              <a:buNone/>
            </a:pPr>
            <a:r>
              <a:rPr lang="en-US"/>
              <a:t>Name of the NMHS</a:t>
            </a:r>
            <a:endParaRPr/>
          </a:p>
        </p:txBody>
      </p:sp>
      <p:sp>
        <p:nvSpPr>
          <p:cNvPr id="54" name="Google Shape;54;p3"/>
          <p:cNvSpPr txBox="1"/>
          <p:nvPr>
            <p:ph idx="1" type="body"/>
          </p:nvPr>
        </p:nvSpPr>
        <p:spPr>
          <a:xfrm>
            <a:off x="609600" y="1800226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Brief introduction of the NMHS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Status of country in meeting GBON requirements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SOFF Implementation update</a:t>
            </a:r>
            <a:r>
              <a:rPr lang="en-US"/>
              <a:t> &amp; </a:t>
            </a:r>
            <a:r>
              <a:rPr lang="en-US" sz="2800"/>
              <a:t>lessons learned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chemeClr val="accent4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46696099c2_0_6"/>
          <p:cNvSpPr txBox="1"/>
          <p:nvPr>
            <p:ph idx="1" type="body"/>
          </p:nvPr>
        </p:nvSpPr>
        <p:spPr>
          <a:xfrm>
            <a:off x="609600" y="1800226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Country/regional programmes and projects that align with SOFF Investments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chemeClr val="accent4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OFF Theme">
  <a:themeElements>
    <a:clrScheme name="SOFF">
      <a:dk1>
        <a:srgbClr val="000000"/>
      </a:dk1>
      <a:lt1>
        <a:srgbClr val="FFFFFF"/>
      </a:lt1>
      <a:dk2>
        <a:srgbClr val="1C3353"/>
      </a:dk2>
      <a:lt2>
        <a:srgbClr val="D9D9D9"/>
      </a:lt2>
      <a:accent1>
        <a:srgbClr val="1C3353"/>
      </a:accent1>
      <a:accent2>
        <a:srgbClr val="185980"/>
      </a:accent2>
      <a:accent3>
        <a:srgbClr val="008B85"/>
      </a:accent3>
      <a:accent4>
        <a:srgbClr val="FFCC4F"/>
      </a:accent4>
      <a:accent5>
        <a:srgbClr val="FF593A"/>
      </a:accent5>
      <a:accent6>
        <a:srgbClr val="8C0108"/>
      </a:accent6>
      <a:hlink>
        <a:srgbClr val="18587F"/>
      </a:hlink>
      <a:folHlink>
        <a:srgbClr val="3332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2024-08-16T08:48:23Z</dcterms:created>
  <dc:creator>Tshering Lhamo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0x010100752F777A3B37C245853E6762AE9D7153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  <property fmtid="{D5CDD505-2E9C-101B-9397-08002B2CF9AE}" pid="12" name="SharedWithUsers">
    <vt:lpwstr>10;#Markus Repnik</vt:lpwstr>
  </property>
</Properties>
</file>